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2.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31"/>
  </p:notesMasterIdLst>
  <p:sldIdLst>
    <p:sldId id="275" r:id="rId3"/>
    <p:sldId id="276" r:id="rId4"/>
    <p:sldId id="285" r:id="rId5"/>
    <p:sldId id="271" r:id="rId6"/>
    <p:sldId id="272" r:id="rId7"/>
    <p:sldId id="273" r:id="rId8"/>
    <p:sldId id="274" r:id="rId9"/>
    <p:sldId id="286" r:id="rId10"/>
    <p:sldId id="277" r:id="rId11"/>
    <p:sldId id="279" r:id="rId12"/>
    <p:sldId id="287" r:id="rId13"/>
    <p:sldId id="281" r:id="rId14"/>
    <p:sldId id="282" r:id="rId15"/>
    <p:sldId id="283" r:id="rId16"/>
    <p:sldId id="284" r:id="rId17"/>
    <p:sldId id="257" r:id="rId18"/>
    <p:sldId id="258" r:id="rId19"/>
    <p:sldId id="259" r:id="rId20"/>
    <p:sldId id="260" r:id="rId21"/>
    <p:sldId id="261" r:id="rId22"/>
    <p:sldId id="262" r:id="rId23"/>
    <p:sldId id="263" r:id="rId24"/>
    <p:sldId id="264" r:id="rId25"/>
    <p:sldId id="288" r:id="rId26"/>
    <p:sldId id="289" r:id="rId27"/>
    <p:sldId id="290" r:id="rId28"/>
    <p:sldId id="268" r:id="rId29"/>
    <p:sldId id="291" r:id="rId30"/>
  </p:sldIdLst>
  <p:sldSz cx="9144000" cy="6858000" type="screen4x3"/>
  <p:notesSz cx="6858000" cy="9144000"/>
  <p:custDataLst>
    <p:tags r:id="rId3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51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ECAB0D-B830-4B16-869E-713AB4EAC0DA}" type="datetimeFigureOut">
              <a:rPr lang="en-US" smtClean="0"/>
              <a:t>6/27/2014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A3E2D3-57BE-441A-B011-0684124FD296}" type="slidenum">
              <a:rPr lang="en-US" smtClean="0"/>
              <a:t>‹#›</a:t>
            </a:fld>
            <a:endParaRPr lang="en-US"/>
          </a:p>
        </p:txBody>
      </p:sp>
    </p:spTree>
    <p:extLst>
      <p:ext uri="{BB962C8B-B14F-4D97-AF65-F5344CB8AC3E}">
        <p14:creationId xmlns:p14="http://schemas.microsoft.com/office/powerpoint/2010/main" val="3963619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A045251-640B-204A-B3E4-79AFC30630D8}"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1877429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92B758-6317-4FA1-936D-B5447BF39F4C}" type="slidenum">
              <a:rPr lang="en-US">
                <a:solidFill>
                  <a:prstClr val="black"/>
                </a:solidFill>
              </a:rPr>
              <a:pPr/>
              <a:t>17</a:t>
            </a:fld>
            <a:endParaRPr lang="en-US">
              <a:solidFill>
                <a:prstClr val="black"/>
              </a:solidFill>
            </a:endParaRPr>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p:txBody>
          <a:bodyPr/>
          <a:lstStyle/>
          <a:p>
            <a:r>
              <a:rPr lang="en-US" dirty="0"/>
              <a:t>This isn’t strictly speaking about divine command theory, but about whether God is necessary for ethics.</a:t>
            </a:r>
          </a:p>
        </p:txBody>
      </p:sp>
    </p:spTree>
    <p:extLst>
      <p:ext uri="{BB962C8B-B14F-4D97-AF65-F5344CB8AC3E}">
        <p14:creationId xmlns:p14="http://schemas.microsoft.com/office/powerpoint/2010/main" val="2881924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621D3548-8FAF-4E70-B259-E990C6EE37BC}" type="datetimeFigureOut">
              <a:rPr lang="en-US" smtClean="0">
                <a:solidFill>
                  <a:srgbClr val="438086"/>
                </a:solidFill>
              </a:rPr>
              <a:pPr/>
              <a:t>6/27/2014</a:t>
            </a:fld>
            <a:endParaRPr lang="en-US">
              <a:solidFill>
                <a:srgbClr val="438086"/>
              </a:solidFill>
            </a:endParaRPr>
          </a:p>
        </p:txBody>
      </p:sp>
      <p:sp>
        <p:nvSpPr>
          <p:cNvPr id="17" name="Footer Placeholder 16"/>
          <p:cNvSpPr>
            <a:spLocks noGrp="1"/>
          </p:cNvSpPr>
          <p:nvPr>
            <p:ph type="ftr" sz="quarter" idx="11"/>
          </p:nvPr>
        </p:nvSpPr>
        <p:spPr>
          <a:xfrm>
            <a:off x="5410200" y="4205288"/>
            <a:ext cx="1295400" cy="457200"/>
          </a:xfrm>
        </p:spPr>
        <p:txBody>
          <a:bodyPr/>
          <a:lstStyle/>
          <a:p>
            <a:endParaRPr lang="en-US">
              <a:solidFill>
                <a:srgbClr val="438086"/>
              </a:solidFill>
            </a:endParaRPr>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C57D2A3A-5862-451B-837D-0D0D3C1368C8}"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82283487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21D3548-8FAF-4E70-B259-E990C6EE37BC}" type="datetimeFigureOut">
              <a:rPr lang="en-US" smtClean="0">
                <a:solidFill>
                  <a:srgbClr val="438086"/>
                </a:solidFill>
              </a:rPr>
              <a:pPr/>
              <a:t>6/27/2014</a:t>
            </a:fld>
            <a:endParaRPr lang="en-US">
              <a:solidFill>
                <a:srgbClr val="438086"/>
              </a:solidFill>
            </a:endParaRPr>
          </a:p>
        </p:txBody>
      </p:sp>
      <p:sp>
        <p:nvSpPr>
          <p:cNvPr id="5" name="Footer Placeholder 4"/>
          <p:cNvSpPr>
            <a:spLocks noGrp="1"/>
          </p:cNvSpPr>
          <p:nvPr>
            <p:ph type="ftr" sz="quarter" idx="11"/>
          </p:nvPr>
        </p:nvSpPr>
        <p:spPr/>
        <p:txBody>
          <a:bodyPr/>
          <a:lstStyle/>
          <a:p>
            <a:endParaRPr lang="en-US">
              <a:solidFill>
                <a:srgbClr val="438086"/>
              </a:solidFill>
            </a:endParaRPr>
          </a:p>
        </p:txBody>
      </p:sp>
      <p:sp>
        <p:nvSpPr>
          <p:cNvPr id="6" name="Slide Number Placeholder 5"/>
          <p:cNvSpPr>
            <a:spLocks noGrp="1"/>
          </p:cNvSpPr>
          <p:nvPr>
            <p:ph type="sldNum" sz="quarter" idx="12"/>
          </p:nvPr>
        </p:nvSpPr>
        <p:spPr/>
        <p:txBody>
          <a:bodyPr/>
          <a:lstStyle/>
          <a:p>
            <a:fld id="{C57D2A3A-5862-451B-837D-0D0D3C1368C8}" type="slidenum">
              <a:rPr lang="en-US" smtClean="0"/>
              <a:pPr/>
              <a:t>‹#›</a:t>
            </a:fld>
            <a:endParaRPr lang="en-US"/>
          </a:p>
        </p:txBody>
      </p:sp>
    </p:spTree>
    <p:extLst>
      <p:ext uri="{BB962C8B-B14F-4D97-AF65-F5344CB8AC3E}">
        <p14:creationId xmlns:p14="http://schemas.microsoft.com/office/powerpoint/2010/main" val="2813589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21D3548-8FAF-4E70-B259-E990C6EE37BC}" type="datetimeFigureOut">
              <a:rPr lang="en-US" smtClean="0">
                <a:solidFill>
                  <a:srgbClr val="438086"/>
                </a:solidFill>
              </a:rPr>
              <a:pPr/>
              <a:t>6/27/2014</a:t>
            </a:fld>
            <a:endParaRPr lang="en-US">
              <a:solidFill>
                <a:srgbClr val="438086"/>
              </a:solidFill>
            </a:endParaRPr>
          </a:p>
        </p:txBody>
      </p:sp>
      <p:sp>
        <p:nvSpPr>
          <p:cNvPr id="5" name="Footer Placeholder 4"/>
          <p:cNvSpPr>
            <a:spLocks noGrp="1"/>
          </p:cNvSpPr>
          <p:nvPr>
            <p:ph type="ftr" sz="quarter" idx="11"/>
          </p:nvPr>
        </p:nvSpPr>
        <p:spPr/>
        <p:txBody>
          <a:bodyPr/>
          <a:lstStyle/>
          <a:p>
            <a:endParaRPr lang="en-US">
              <a:solidFill>
                <a:srgbClr val="438086"/>
              </a:solidFill>
            </a:endParaRPr>
          </a:p>
        </p:txBody>
      </p:sp>
      <p:sp>
        <p:nvSpPr>
          <p:cNvPr id="6" name="Slide Number Placeholder 5"/>
          <p:cNvSpPr>
            <a:spLocks noGrp="1"/>
          </p:cNvSpPr>
          <p:nvPr>
            <p:ph type="sldNum" sz="quarter" idx="12"/>
          </p:nvPr>
        </p:nvSpPr>
        <p:spPr/>
        <p:txBody>
          <a:bodyPr/>
          <a:lstStyle/>
          <a:p>
            <a:fld id="{C57D2A3A-5862-451B-837D-0D0D3C1368C8}" type="slidenum">
              <a:rPr lang="en-US" smtClean="0"/>
              <a:pPr/>
              <a:t>‹#›</a:t>
            </a:fld>
            <a:endParaRPr lang="en-US"/>
          </a:p>
        </p:txBody>
      </p:sp>
    </p:spTree>
    <p:extLst>
      <p:ext uri="{BB962C8B-B14F-4D97-AF65-F5344CB8AC3E}">
        <p14:creationId xmlns:p14="http://schemas.microsoft.com/office/powerpoint/2010/main" val="16782944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1D3548-8FAF-4E70-B259-E990C6EE37BC}" type="datetimeFigureOut">
              <a:rPr lang="en-US" smtClean="0">
                <a:solidFill>
                  <a:srgbClr val="438086"/>
                </a:solidFill>
              </a:rPr>
              <a:pPr/>
              <a:t>6/27/2014</a:t>
            </a:fld>
            <a:endParaRPr lang="en-US">
              <a:solidFill>
                <a:srgbClr val="438086"/>
              </a:solidFill>
            </a:endParaRPr>
          </a:p>
        </p:txBody>
      </p:sp>
      <p:sp>
        <p:nvSpPr>
          <p:cNvPr id="5" name="Footer Placeholder 4"/>
          <p:cNvSpPr>
            <a:spLocks noGrp="1"/>
          </p:cNvSpPr>
          <p:nvPr>
            <p:ph type="ftr" sz="quarter" idx="11"/>
          </p:nvPr>
        </p:nvSpPr>
        <p:spPr/>
        <p:txBody>
          <a:bodyPr/>
          <a:lstStyle/>
          <a:p>
            <a:endParaRPr lang="en-US">
              <a:solidFill>
                <a:srgbClr val="438086"/>
              </a:solidFill>
            </a:endParaRPr>
          </a:p>
        </p:txBody>
      </p:sp>
      <p:sp>
        <p:nvSpPr>
          <p:cNvPr id="6" name="Slide Number Placeholder 5"/>
          <p:cNvSpPr>
            <a:spLocks noGrp="1"/>
          </p:cNvSpPr>
          <p:nvPr>
            <p:ph type="sldNum" sz="quarter" idx="12"/>
          </p:nvPr>
        </p:nvSpPr>
        <p:spPr/>
        <p:txBody>
          <a:bodyPr/>
          <a:lstStyle/>
          <a:p>
            <a:fld id="{C57D2A3A-5862-451B-837D-0D0D3C1368C8}" type="slidenum">
              <a:rPr lang="en-US" smtClean="0"/>
              <a:pPr/>
              <a:t>‹#›</a:t>
            </a:fld>
            <a:endParaRPr lang="en-US"/>
          </a:p>
        </p:txBody>
      </p:sp>
    </p:spTree>
    <p:extLst>
      <p:ext uri="{BB962C8B-B14F-4D97-AF65-F5344CB8AC3E}">
        <p14:creationId xmlns:p14="http://schemas.microsoft.com/office/powerpoint/2010/main" val="37090246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483B06A-F57E-418D-986D-E95447DDB537}" type="datetimeFigureOut">
              <a:rPr lang="en-US" smtClean="0">
                <a:solidFill>
                  <a:srgbClr val="DFDCB7"/>
                </a:solidFill>
              </a:rPr>
              <a:pPr/>
              <a:t>6/27/2014</a:t>
            </a:fld>
            <a:endParaRPr lang="en-US">
              <a:solidFill>
                <a:srgbClr val="DFDCB7"/>
              </a:solidFill>
            </a:endParaRPr>
          </a:p>
        </p:txBody>
      </p:sp>
      <p:sp>
        <p:nvSpPr>
          <p:cNvPr id="5" name="Footer Placeholder 4"/>
          <p:cNvSpPr>
            <a:spLocks noGrp="1"/>
          </p:cNvSpPr>
          <p:nvPr>
            <p:ph type="ftr" sz="quarter" idx="11"/>
          </p:nvPr>
        </p:nvSpPr>
        <p:spPr/>
        <p:txBody>
          <a:bodyPr/>
          <a:lstStyle/>
          <a:p>
            <a:endParaRPr lang="en-US">
              <a:solidFill>
                <a:srgbClr val="DFDCB7"/>
              </a:solidFill>
            </a:endParaRPr>
          </a:p>
        </p:txBody>
      </p:sp>
      <p:sp>
        <p:nvSpPr>
          <p:cNvPr id="6" name="Slide Number Placeholder 5"/>
          <p:cNvSpPr>
            <a:spLocks noGrp="1"/>
          </p:cNvSpPr>
          <p:nvPr>
            <p:ph type="sldNum" sz="quarter" idx="12"/>
          </p:nvPr>
        </p:nvSpPr>
        <p:spPr/>
        <p:txBody>
          <a:bodyPr/>
          <a:lstStyle/>
          <a:p>
            <a:fld id="{F35F479C-031F-4BBA-A78A-4286EFE29830}" type="slidenum">
              <a:rPr lang="en-US" smtClean="0"/>
              <a:pPr/>
              <a:t>‹#›</a:t>
            </a:fld>
            <a:endParaRPr lang="en-US"/>
          </a:p>
        </p:txBody>
      </p:sp>
    </p:spTree>
    <p:extLst>
      <p:ext uri="{BB962C8B-B14F-4D97-AF65-F5344CB8AC3E}">
        <p14:creationId xmlns:p14="http://schemas.microsoft.com/office/powerpoint/2010/main" val="48051683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83B06A-F57E-418D-986D-E95447DDB537}" type="datetimeFigureOut">
              <a:rPr lang="en-US" smtClean="0">
                <a:solidFill>
                  <a:srgbClr val="DFDCB7"/>
                </a:solidFill>
              </a:rPr>
              <a:pPr/>
              <a:t>6/27/2014</a:t>
            </a:fld>
            <a:endParaRPr lang="en-US">
              <a:solidFill>
                <a:srgbClr val="DFDCB7"/>
              </a:solidFill>
            </a:endParaRPr>
          </a:p>
        </p:txBody>
      </p:sp>
      <p:sp>
        <p:nvSpPr>
          <p:cNvPr id="5" name="Footer Placeholder 4"/>
          <p:cNvSpPr>
            <a:spLocks noGrp="1"/>
          </p:cNvSpPr>
          <p:nvPr>
            <p:ph type="ftr" sz="quarter" idx="11"/>
          </p:nvPr>
        </p:nvSpPr>
        <p:spPr/>
        <p:txBody>
          <a:bodyPr/>
          <a:lstStyle/>
          <a:p>
            <a:endParaRPr lang="en-US">
              <a:solidFill>
                <a:srgbClr val="DFDCB7"/>
              </a:solidFill>
            </a:endParaRPr>
          </a:p>
        </p:txBody>
      </p:sp>
      <p:sp>
        <p:nvSpPr>
          <p:cNvPr id="6" name="Slide Number Placeholder 5"/>
          <p:cNvSpPr>
            <a:spLocks noGrp="1"/>
          </p:cNvSpPr>
          <p:nvPr>
            <p:ph type="sldNum" sz="quarter" idx="12"/>
          </p:nvPr>
        </p:nvSpPr>
        <p:spPr/>
        <p:txBody>
          <a:bodyPr/>
          <a:lstStyle/>
          <a:p>
            <a:fld id="{F35F479C-031F-4BBA-A78A-4286EFE29830}" type="slidenum">
              <a:rPr lang="en-US" smtClean="0"/>
              <a:pPr/>
              <a:t>‹#›</a:t>
            </a:fld>
            <a:endParaRPr lang="en-US"/>
          </a:p>
        </p:txBody>
      </p:sp>
    </p:spTree>
    <p:extLst>
      <p:ext uri="{BB962C8B-B14F-4D97-AF65-F5344CB8AC3E}">
        <p14:creationId xmlns:p14="http://schemas.microsoft.com/office/powerpoint/2010/main" val="267594433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83B06A-F57E-418D-986D-E95447DDB537}" type="datetimeFigureOut">
              <a:rPr lang="en-US" smtClean="0">
                <a:solidFill>
                  <a:srgbClr val="DFDCB7"/>
                </a:solidFill>
              </a:rPr>
              <a:pPr/>
              <a:t>6/27/2014</a:t>
            </a:fld>
            <a:endParaRPr lang="en-US">
              <a:solidFill>
                <a:srgbClr val="DFDCB7"/>
              </a:solidFill>
            </a:endParaRPr>
          </a:p>
        </p:txBody>
      </p:sp>
      <p:sp>
        <p:nvSpPr>
          <p:cNvPr id="5" name="Footer Placeholder 4"/>
          <p:cNvSpPr>
            <a:spLocks noGrp="1"/>
          </p:cNvSpPr>
          <p:nvPr>
            <p:ph type="ftr" sz="quarter" idx="11"/>
          </p:nvPr>
        </p:nvSpPr>
        <p:spPr/>
        <p:txBody>
          <a:bodyPr/>
          <a:lstStyle/>
          <a:p>
            <a:endParaRPr lang="en-US">
              <a:solidFill>
                <a:srgbClr val="DFDCB7"/>
              </a:solidFill>
            </a:endParaRPr>
          </a:p>
        </p:txBody>
      </p:sp>
      <p:sp>
        <p:nvSpPr>
          <p:cNvPr id="6" name="Slide Number Placeholder 5"/>
          <p:cNvSpPr>
            <a:spLocks noGrp="1"/>
          </p:cNvSpPr>
          <p:nvPr>
            <p:ph type="sldNum" sz="quarter" idx="12"/>
          </p:nvPr>
        </p:nvSpPr>
        <p:spPr/>
        <p:txBody>
          <a:bodyPr/>
          <a:lstStyle/>
          <a:p>
            <a:fld id="{F35F479C-031F-4BBA-A78A-4286EFE29830}" type="slidenum">
              <a:rPr lang="en-US" smtClean="0"/>
              <a:pPr/>
              <a:t>‹#›</a:t>
            </a:fld>
            <a:endParaRPr lang="en-US"/>
          </a:p>
        </p:txBody>
      </p:sp>
    </p:spTree>
    <p:extLst>
      <p:ext uri="{BB962C8B-B14F-4D97-AF65-F5344CB8AC3E}">
        <p14:creationId xmlns:p14="http://schemas.microsoft.com/office/powerpoint/2010/main" val="16313122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483B06A-F57E-418D-986D-E95447DDB537}" type="datetimeFigureOut">
              <a:rPr lang="en-US" smtClean="0">
                <a:solidFill>
                  <a:srgbClr val="DFDCB7"/>
                </a:solidFill>
              </a:rPr>
              <a:pPr/>
              <a:t>6/27/2014</a:t>
            </a:fld>
            <a:endParaRPr lang="en-US">
              <a:solidFill>
                <a:srgbClr val="DFDCB7"/>
              </a:solidFill>
            </a:endParaRPr>
          </a:p>
        </p:txBody>
      </p:sp>
      <p:sp>
        <p:nvSpPr>
          <p:cNvPr id="6" name="Footer Placeholder 5"/>
          <p:cNvSpPr>
            <a:spLocks noGrp="1"/>
          </p:cNvSpPr>
          <p:nvPr>
            <p:ph type="ftr" sz="quarter" idx="11"/>
          </p:nvPr>
        </p:nvSpPr>
        <p:spPr/>
        <p:txBody>
          <a:bodyPr/>
          <a:lstStyle/>
          <a:p>
            <a:endParaRPr lang="en-US">
              <a:solidFill>
                <a:srgbClr val="DFDCB7"/>
              </a:solidFill>
            </a:endParaRPr>
          </a:p>
        </p:txBody>
      </p:sp>
      <p:sp>
        <p:nvSpPr>
          <p:cNvPr id="7" name="Slide Number Placeholder 6"/>
          <p:cNvSpPr>
            <a:spLocks noGrp="1"/>
          </p:cNvSpPr>
          <p:nvPr>
            <p:ph type="sldNum" sz="quarter" idx="12"/>
          </p:nvPr>
        </p:nvSpPr>
        <p:spPr/>
        <p:txBody>
          <a:bodyPr/>
          <a:lstStyle/>
          <a:p>
            <a:fld id="{F35F479C-031F-4BBA-A78A-4286EFE29830}" type="slidenum">
              <a:rPr lang="en-US" smtClean="0"/>
              <a:pPr/>
              <a:t>‹#›</a:t>
            </a:fld>
            <a:endParaRPr lang="en-US"/>
          </a:p>
        </p:txBody>
      </p:sp>
    </p:spTree>
    <p:extLst>
      <p:ext uri="{BB962C8B-B14F-4D97-AF65-F5344CB8AC3E}">
        <p14:creationId xmlns:p14="http://schemas.microsoft.com/office/powerpoint/2010/main" val="348655207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83B06A-F57E-418D-986D-E95447DDB537}" type="datetimeFigureOut">
              <a:rPr lang="en-US" smtClean="0">
                <a:solidFill>
                  <a:srgbClr val="DFDCB7"/>
                </a:solidFill>
              </a:rPr>
              <a:pPr/>
              <a:t>6/27/2014</a:t>
            </a:fld>
            <a:endParaRPr lang="en-US">
              <a:solidFill>
                <a:srgbClr val="DFDCB7"/>
              </a:solidFill>
            </a:endParaRPr>
          </a:p>
        </p:txBody>
      </p:sp>
      <p:sp>
        <p:nvSpPr>
          <p:cNvPr id="8" name="Footer Placeholder 7"/>
          <p:cNvSpPr>
            <a:spLocks noGrp="1"/>
          </p:cNvSpPr>
          <p:nvPr>
            <p:ph type="ftr" sz="quarter" idx="11"/>
          </p:nvPr>
        </p:nvSpPr>
        <p:spPr/>
        <p:txBody>
          <a:bodyPr/>
          <a:lstStyle/>
          <a:p>
            <a:endParaRPr lang="en-US">
              <a:solidFill>
                <a:srgbClr val="DFDCB7"/>
              </a:solidFill>
            </a:endParaRPr>
          </a:p>
        </p:txBody>
      </p:sp>
      <p:sp>
        <p:nvSpPr>
          <p:cNvPr id="9" name="Slide Number Placeholder 8"/>
          <p:cNvSpPr>
            <a:spLocks noGrp="1"/>
          </p:cNvSpPr>
          <p:nvPr>
            <p:ph type="sldNum" sz="quarter" idx="12"/>
          </p:nvPr>
        </p:nvSpPr>
        <p:spPr/>
        <p:txBody>
          <a:bodyPr/>
          <a:lstStyle/>
          <a:p>
            <a:fld id="{F35F479C-031F-4BBA-A78A-4286EFE29830}" type="slidenum">
              <a:rPr lang="en-US" smtClean="0"/>
              <a:pPr/>
              <a:t>‹#›</a:t>
            </a:fld>
            <a:endParaRPr lang="en-US"/>
          </a:p>
        </p:txBody>
      </p:sp>
    </p:spTree>
    <p:extLst>
      <p:ext uri="{BB962C8B-B14F-4D97-AF65-F5344CB8AC3E}">
        <p14:creationId xmlns:p14="http://schemas.microsoft.com/office/powerpoint/2010/main" val="423555959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83B06A-F57E-418D-986D-E95447DDB537}" type="datetimeFigureOut">
              <a:rPr lang="en-US" smtClean="0">
                <a:solidFill>
                  <a:srgbClr val="DFDCB7"/>
                </a:solidFill>
              </a:rPr>
              <a:pPr/>
              <a:t>6/27/2014</a:t>
            </a:fld>
            <a:endParaRPr lang="en-US">
              <a:solidFill>
                <a:srgbClr val="DFDCB7"/>
              </a:solidFill>
            </a:endParaRPr>
          </a:p>
        </p:txBody>
      </p:sp>
      <p:sp>
        <p:nvSpPr>
          <p:cNvPr id="4" name="Footer Placeholder 3"/>
          <p:cNvSpPr>
            <a:spLocks noGrp="1"/>
          </p:cNvSpPr>
          <p:nvPr>
            <p:ph type="ftr" sz="quarter" idx="11"/>
          </p:nvPr>
        </p:nvSpPr>
        <p:spPr/>
        <p:txBody>
          <a:bodyPr/>
          <a:lstStyle/>
          <a:p>
            <a:endParaRPr lang="en-US">
              <a:solidFill>
                <a:srgbClr val="DFDCB7"/>
              </a:solidFill>
            </a:endParaRPr>
          </a:p>
        </p:txBody>
      </p:sp>
      <p:sp>
        <p:nvSpPr>
          <p:cNvPr id="5" name="Slide Number Placeholder 4"/>
          <p:cNvSpPr>
            <a:spLocks noGrp="1"/>
          </p:cNvSpPr>
          <p:nvPr>
            <p:ph type="sldNum" sz="quarter" idx="12"/>
          </p:nvPr>
        </p:nvSpPr>
        <p:spPr/>
        <p:txBody>
          <a:bodyPr/>
          <a:lstStyle/>
          <a:p>
            <a:fld id="{F35F479C-031F-4BBA-A78A-4286EFE29830}" type="slidenum">
              <a:rPr lang="en-US" smtClean="0"/>
              <a:pPr/>
              <a:t>‹#›</a:t>
            </a:fld>
            <a:endParaRPr lang="en-US"/>
          </a:p>
        </p:txBody>
      </p:sp>
    </p:spTree>
    <p:extLst>
      <p:ext uri="{BB962C8B-B14F-4D97-AF65-F5344CB8AC3E}">
        <p14:creationId xmlns:p14="http://schemas.microsoft.com/office/powerpoint/2010/main" val="97151639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83B06A-F57E-418D-986D-E95447DDB537}" type="datetimeFigureOut">
              <a:rPr lang="en-US" smtClean="0">
                <a:solidFill>
                  <a:srgbClr val="DFDCB7"/>
                </a:solidFill>
              </a:rPr>
              <a:pPr/>
              <a:t>6/27/2014</a:t>
            </a:fld>
            <a:endParaRPr lang="en-US">
              <a:solidFill>
                <a:srgbClr val="DFDCB7"/>
              </a:solidFill>
            </a:endParaRPr>
          </a:p>
        </p:txBody>
      </p:sp>
      <p:sp>
        <p:nvSpPr>
          <p:cNvPr id="3" name="Footer Placeholder 2"/>
          <p:cNvSpPr>
            <a:spLocks noGrp="1"/>
          </p:cNvSpPr>
          <p:nvPr>
            <p:ph type="ftr" sz="quarter" idx="11"/>
          </p:nvPr>
        </p:nvSpPr>
        <p:spPr/>
        <p:txBody>
          <a:bodyPr/>
          <a:lstStyle/>
          <a:p>
            <a:endParaRPr lang="en-US">
              <a:solidFill>
                <a:srgbClr val="DFDCB7"/>
              </a:solidFill>
            </a:endParaRPr>
          </a:p>
        </p:txBody>
      </p:sp>
      <p:sp>
        <p:nvSpPr>
          <p:cNvPr id="4" name="Slide Number Placeholder 3"/>
          <p:cNvSpPr>
            <a:spLocks noGrp="1"/>
          </p:cNvSpPr>
          <p:nvPr>
            <p:ph type="sldNum" sz="quarter" idx="12"/>
          </p:nvPr>
        </p:nvSpPr>
        <p:spPr/>
        <p:txBody>
          <a:bodyPr/>
          <a:lstStyle/>
          <a:p>
            <a:fld id="{F35F479C-031F-4BBA-A78A-4286EFE29830}" type="slidenum">
              <a:rPr lang="en-US" smtClean="0"/>
              <a:pPr/>
              <a:t>‹#›</a:t>
            </a:fld>
            <a:endParaRPr lang="en-US"/>
          </a:p>
        </p:txBody>
      </p:sp>
    </p:spTree>
    <p:extLst>
      <p:ext uri="{BB962C8B-B14F-4D97-AF65-F5344CB8AC3E}">
        <p14:creationId xmlns:p14="http://schemas.microsoft.com/office/powerpoint/2010/main" val="1481873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21D3548-8FAF-4E70-B259-E990C6EE37BC}" type="datetimeFigureOut">
              <a:rPr lang="en-US" smtClean="0">
                <a:solidFill>
                  <a:srgbClr val="438086"/>
                </a:solidFill>
              </a:rPr>
              <a:pPr/>
              <a:t>6/27/2014</a:t>
            </a:fld>
            <a:endParaRPr lang="en-US">
              <a:solidFill>
                <a:srgbClr val="438086"/>
              </a:solidFill>
            </a:endParaRPr>
          </a:p>
        </p:txBody>
      </p:sp>
      <p:sp>
        <p:nvSpPr>
          <p:cNvPr id="5" name="Footer Placeholder 4"/>
          <p:cNvSpPr>
            <a:spLocks noGrp="1"/>
          </p:cNvSpPr>
          <p:nvPr>
            <p:ph type="ftr" sz="quarter" idx="11"/>
          </p:nvPr>
        </p:nvSpPr>
        <p:spPr/>
        <p:txBody>
          <a:bodyPr/>
          <a:lstStyle/>
          <a:p>
            <a:endParaRPr lang="en-US">
              <a:solidFill>
                <a:srgbClr val="438086"/>
              </a:solidFill>
            </a:endParaRPr>
          </a:p>
        </p:txBody>
      </p:sp>
      <p:sp>
        <p:nvSpPr>
          <p:cNvPr id="6" name="Slide Number Placeholder 5"/>
          <p:cNvSpPr>
            <a:spLocks noGrp="1"/>
          </p:cNvSpPr>
          <p:nvPr>
            <p:ph type="sldNum" sz="quarter" idx="12"/>
          </p:nvPr>
        </p:nvSpPr>
        <p:spPr/>
        <p:txBody>
          <a:bodyPr/>
          <a:lstStyle/>
          <a:p>
            <a:fld id="{C57D2A3A-5862-451B-837D-0D0D3C1368C8}" type="slidenum">
              <a:rPr lang="en-US" smtClean="0"/>
              <a:pPr/>
              <a:t>‹#›</a:t>
            </a:fld>
            <a:endParaRPr lang="en-US"/>
          </a:p>
        </p:txBody>
      </p:sp>
    </p:spTree>
    <p:extLst>
      <p:ext uri="{BB962C8B-B14F-4D97-AF65-F5344CB8AC3E}">
        <p14:creationId xmlns:p14="http://schemas.microsoft.com/office/powerpoint/2010/main" val="345364345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83B06A-F57E-418D-986D-E95447DDB537}" type="datetimeFigureOut">
              <a:rPr lang="en-US" smtClean="0">
                <a:solidFill>
                  <a:srgbClr val="DFDCB7"/>
                </a:solidFill>
              </a:rPr>
              <a:pPr/>
              <a:t>6/27/2014</a:t>
            </a:fld>
            <a:endParaRPr lang="en-US">
              <a:solidFill>
                <a:srgbClr val="DFDCB7"/>
              </a:solidFill>
            </a:endParaRPr>
          </a:p>
        </p:txBody>
      </p:sp>
      <p:sp>
        <p:nvSpPr>
          <p:cNvPr id="6" name="Footer Placeholder 5"/>
          <p:cNvSpPr>
            <a:spLocks noGrp="1"/>
          </p:cNvSpPr>
          <p:nvPr>
            <p:ph type="ftr" sz="quarter" idx="11"/>
          </p:nvPr>
        </p:nvSpPr>
        <p:spPr/>
        <p:txBody>
          <a:bodyPr/>
          <a:lstStyle/>
          <a:p>
            <a:endParaRPr lang="en-US">
              <a:solidFill>
                <a:srgbClr val="DFDCB7"/>
              </a:solidFill>
            </a:endParaRPr>
          </a:p>
        </p:txBody>
      </p:sp>
      <p:sp>
        <p:nvSpPr>
          <p:cNvPr id="7" name="Slide Number Placeholder 6"/>
          <p:cNvSpPr>
            <a:spLocks noGrp="1"/>
          </p:cNvSpPr>
          <p:nvPr>
            <p:ph type="sldNum" sz="quarter" idx="12"/>
          </p:nvPr>
        </p:nvSpPr>
        <p:spPr/>
        <p:txBody>
          <a:bodyPr/>
          <a:lstStyle/>
          <a:p>
            <a:fld id="{F35F479C-031F-4BBA-A78A-4286EFE29830}"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408827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2483B06A-F57E-418D-986D-E95447DDB537}" type="datetimeFigureOut">
              <a:rPr lang="en-US" smtClean="0">
                <a:solidFill>
                  <a:srgbClr val="DFDCB7"/>
                </a:solidFill>
              </a:rPr>
              <a:pPr/>
              <a:t>6/27/2014</a:t>
            </a:fld>
            <a:endParaRPr lang="en-US">
              <a:solidFill>
                <a:srgbClr val="DFDCB7"/>
              </a:solidFill>
            </a:endParaRPr>
          </a:p>
        </p:txBody>
      </p:sp>
      <p:sp>
        <p:nvSpPr>
          <p:cNvPr id="9" name="Slide Number Placeholder 8"/>
          <p:cNvSpPr>
            <a:spLocks noGrp="1"/>
          </p:cNvSpPr>
          <p:nvPr>
            <p:ph type="sldNum" sz="quarter" idx="11"/>
          </p:nvPr>
        </p:nvSpPr>
        <p:spPr/>
        <p:txBody>
          <a:bodyPr/>
          <a:lstStyle/>
          <a:p>
            <a:fld id="{F35F479C-031F-4BBA-A78A-4286EFE29830}" type="slidenum">
              <a:rPr lang="en-US" smtClean="0"/>
              <a:pPr/>
              <a:t>‹#›</a:t>
            </a:fld>
            <a:endParaRPr lang="en-US"/>
          </a:p>
        </p:txBody>
      </p:sp>
      <p:sp>
        <p:nvSpPr>
          <p:cNvPr id="10" name="Footer Placeholder 9"/>
          <p:cNvSpPr>
            <a:spLocks noGrp="1"/>
          </p:cNvSpPr>
          <p:nvPr>
            <p:ph type="ftr" sz="quarter" idx="12"/>
          </p:nvPr>
        </p:nvSpPr>
        <p:spPr/>
        <p:txBody>
          <a:bodyPr/>
          <a:lstStyle/>
          <a:p>
            <a:endParaRPr lang="en-US">
              <a:solidFill>
                <a:srgbClr val="DFDCB7"/>
              </a:solidFill>
            </a:endParaRPr>
          </a:p>
        </p:txBody>
      </p:sp>
    </p:spTree>
    <p:extLst>
      <p:ext uri="{BB962C8B-B14F-4D97-AF65-F5344CB8AC3E}">
        <p14:creationId xmlns:p14="http://schemas.microsoft.com/office/powerpoint/2010/main" val="4085017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83B06A-F57E-418D-986D-E95447DDB537}" type="datetimeFigureOut">
              <a:rPr lang="en-US" smtClean="0">
                <a:solidFill>
                  <a:srgbClr val="DFDCB7"/>
                </a:solidFill>
              </a:rPr>
              <a:pPr/>
              <a:t>6/27/2014</a:t>
            </a:fld>
            <a:endParaRPr lang="en-US">
              <a:solidFill>
                <a:srgbClr val="DFDCB7"/>
              </a:solidFill>
            </a:endParaRPr>
          </a:p>
        </p:txBody>
      </p:sp>
      <p:sp>
        <p:nvSpPr>
          <p:cNvPr id="5" name="Footer Placeholder 4"/>
          <p:cNvSpPr>
            <a:spLocks noGrp="1"/>
          </p:cNvSpPr>
          <p:nvPr>
            <p:ph type="ftr" sz="quarter" idx="11"/>
          </p:nvPr>
        </p:nvSpPr>
        <p:spPr/>
        <p:txBody>
          <a:bodyPr/>
          <a:lstStyle/>
          <a:p>
            <a:endParaRPr lang="en-US">
              <a:solidFill>
                <a:srgbClr val="DFDCB7"/>
              </a:solidFill>
            </a:endParaRPr>
          </a:p>
        </p:txBody>
      </p:sp>
      <p:sp>
        <p:nvSpPr>
          <p:cNvPr id="6" name="Slide Number Placeholder 5"/>
          <p:cNvSpPr>
            <a:spLocks noGrp="1"/>
          </p:cNvSpPr>
          <p:nvPr>
            <p:ph type="sldNum" sz="quarter" idx="12"/>
          </p:nvPr>
        </p:nvSpPr>
        <p:spPr/>
        <p:txBody>
          <a:bodyPr/>
          <a:lstStyle/>
          <a:p>
            <a:fld id="{F35F479C-031F-4BBA-A78A-4286EFE29830}" type="slidenum">
              <a:rPr lang="en-US" smtClean="0"/>
              <a:pPr/>
              <a:t>‹#›</a:t>
            </a:fld>
            <a:endParaRPr lang="en-US"/>
          </a:p>
        </p:txBody>
      </p:sp>
    </p:spTree>
    <p:extLst>
      <p:ext uri="{BB962C8B-B14F-4D97-AF65-F5344CB8AC3E}">
        <p14:creationId xmlns:p14="http://schemas.microsoft.com/office/powerpoint/2010/main" val="32002032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83B06A-F57E-418D-986D-E95447DDB537}" type="datetimeFigureOut">
              <a:rPr lang="en-US" smtClean="0">
                <a:solidFill>
                  <a:srgbClr val="DFDCB7"/>
                </a:solidFill>
              </a:rPr>
              <a:pPr/>
              <a:t>6/27/2014</a:t>
            </a:fld>
            <a:endParaRPr lang="en-US">
              <a:solidFill>
                <a:srgbClr val="DFDCB7"/>
              </a:solidFill>
            </a:endParaRPr>
          </a:p>
        </p:txBody>
      </p:sp>
      <p:sp>
        <p:nvSpPr>
          <p:cNvPr id="5" name="Footer Placeholder 4"/>
          <p:cNvSpPr>
            <a:spLocks noGrp="1"/>
          </p:cNvSpPr>
          <p:nvPr>
            <p:ph type="ftr" sz="quarter" idx="11"/>
          </p:nvPr>
        </p:nvSpPr>
        <p:spPr/>
        <p:txBody>
          <a:bodyPr/>
          <a:lstStyle/>
          <a:p>
            <a:endParaRPr lang="en-US">
              <a:solidFill>
                <a:srgbClr val="DFDCB7"/>
              </a:solidFill>
            </a:endParaRPr>
          </a:p>
        </p:txBody>
      </p:sp>
      <p:sp>
        <p:nvSpPr>
          <p:cNvPr id="6" name="Slide Number Placeholder 5"/>
          <p:cNvSpPr>
            <a:spLocks noGrp="1"/>
          </p:cNvSpPr>
          <p:nvPr>
            <p:ph type="sldNum" sz="quarter" idx="12"/>
          </p:nvPr>
        </p:nvSpPr>
        <p:spPr/>
        <p:txBody>
          <a:bodyPr/>
          <a:lstStyle/>
          <a:p>
            <a:fld id="{F35F479C-031F-4BBA-A78A-4286EFE29830}" type="slidenum">
              <a:rPr lang="en-US" smtClean="0"/>
              <a:pPr/>
              <a:t>‹#›</a:t>
            </a:fld>
            <a:endParaRPr lang="en-US"/>
          </a:p>
        </p:txBody>
      </p:sp>
    </p:spTree>
    <p:extLst>
      <p:ext uri="{BB962C8B-B14F-4D97-AF65-F5344CB8AC3E}">
        <p14:creationId xmlns:p14="http://schemas.microsoft.com/office/powerpoint/2010/main" val="16293613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p>
            <a:fld id="{F35F479C-031F-4BBA-A78A-4286EFE29830}" type="slidenum">
              <a:rPr lang="en-US" smtClean="0"/>
              <a:pPr/>
              <a:t>‹#›</a:t>
            </a:fld>
            <a:endParaRPr lang="en-US"/>
          </a:p>
        </p:txBody>
      </p:sp>
      <p:sp>
        <p:nvSpPr>
          <p:cNvPr id="5" name="Footer Placeholder 4"/>
          <p:cNvSpPr>
            <a:spLocks noGrp="1"/>
          </p:cNvSpPr>
          <p:nvPr>
            <p:ph type="ftr" sz="quarter" idx="11"/>
          </p:nvPr>
        </p:nvSpPr>
        <p:spPr/>
        <p:txBody>
          <a:bodyPr/>
          <a:lstStyle/>
          <a:p>
            <a:endParaRPr lang="en-US">
              <a:solidFill>
                <a:srgbClr val="DFDCB7"/>
              </a:solidFill>
            </a:endParaRPr>
          </a:p>
        </p:txBody>
      </p:sp>
      <p:sp>
        <p:nvSpPr>
          <p:cNvPr id="6" name="Date Placeholder 5"/>
          <p:cNvSpPr>
            <a:spLocks noGrp="1"/>
          </p:cNvSpPr>
          <p:nvPr>
            <p:ph type="dt" sz="half" idx="12"/>
          </p:nvPr>
        </p:nvSpPr>
        <p:spPr/>
        <p:txBody>
          <a:bodyPr/>
          <a:lstStyle/>
          <a:p>
            <a:fld id="{2483B06A-F57E-418D-986D-E95447DDB537}" type="datetimeFigureOut">
              <a:rPr lang="en-US" smtClean="0">
                <a:solidFill>
                  <a:srgbClr val="DFDCB7"/>
                </a:solidFill>
              </a:rPr>
              <a:pPr/>
              <a:t>6/27/2014</a:t>
            </a:fld>
            <a:endParaRPr lang="en-US">
              <a:solidFill>
                <a:srgbClr val="DFDCB7"/>
              </a:solidFill>
            </a:endParaRPr>
          </a:p>
        </p:txBody>
      </p:sp>
    </p:spTree>
    <p:extLst>
      <p:ext uri="{BB962C8B-B14F-4D97-AF65-F5344CB8AC3E}">
        <p14:creationId xmlns:p14="http://schemas.microsoft.com/office/powerpoint/2010/main" val="404257817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21D3548-8FAF-4E70-B259-E990C6EE37BC}" type="datetimeFigureOut">
              <a:rPr lang="en-US" smtClean="0">
                <a:solidFill>
                  <a:srgbClr val="438086"/>
                </a:solidFill>
              </a:rPr>
              <a:pPr/>
              <a:t>6/27/2014</a:t>
            </a:fld>
            <a:endParaRPr lang="en-US">
              <a:solidFill>
                <a:srgbClr val="438086"/>
              </a:solidFill>
            </a:endParaRPr>
          </a:p>
        </p:txBody>
      </p:sp>
      <p:sp>
        <p:nvSpPr>
          <p:cNvPr id="5" name="Footer Placeholder 4"/>
          <p:cNvSpPr>
            <a:spLocks noGrp="1"/>
          </p:cNvSpPr>
          <p:nvPr>
            <p:ph type="ftr" sz="quarter" idx="11"/>
          </p:nvPr>
        </p:nvSpPr>
        <p:spPr/>
        <p:txBody>
          <a:bodyPr/>
          <a:lstStyle/>
          <a:p>
            <a:endParaRPr lang="en-US">
              <a:solidFill>
                <a:srgbClr val="438086"/>
              </a:solidFill>
            </a:endParaRPr>
          </a:p>
        </p:txBody>
      </p:sp>
      <p:sp>
        <p:nvSpPr>
          <p:cNvPr id="6" name="Slide Number Placeholder 5"/>
          <p:cNvSpPr>
            <a:spLocks noGrp="1"/>
          </p:cNvSpPr>
          <p:nvPr>
            <p:ph type="sldNum" sz="quarter" idx="12"/>
          </p:nvPr>
        </p:nvSpPr>
        <p:spPr/>
        <p:txBody>
          <a:bodyPr/>
          <a:lstStyle/>
          <a:p>
            <a:fld id="{C57D2A3A-5862-451B-837D-0D0D3C1368C8}" type="slidenum">
              <a:rPr lang="en-US" smtClean="0"/>
              <a:pPr/>
              <a:t>‹#›</a:t>
            </a:fld>
            <a:endParaRPr lang="en-US"/>
          </a:p>
        </p:txBody>
      </p:sp>
    </p:spTree>
    <p:extLst>
      <p:ext uri="{BB962C8B-B14F-4D97-AF65-F5344CB8AC3E}">
        <p14:creationId xmlns:p14="http://schemas.microsoft.com/office/powerpoint/2010/main" val="1122617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21D3548-8FAF-4E70-B259-E990C6EE37BC}" type="datetimeFigureOut">
              <a:rPr lang="en-US" smtClean="0">
                <a:solidFill>
                  <a:srgbClr val="438086"/>
                </a:solidFill>
              </a:rPr>
              <a:pPr/>
              <a:t>6/27/2014</a:t>
            </a:fld>
            <a:endParaRPr lang="en-US">
              <a:solidFill>
                <a:srgbClr val="438086"/>
              </a:solidFill>
            </a:endParaRPr>
          </a:p>
        </p:txBody>
      </p:sp>
      <p:sp>
        <p:nvSpPr>
          <p:cNvPr id="6" name="Footer Placeholder 5"/>
          <p:cNvSpPr>
            <a:spLocks noGrp="1"/>
          </p:cNvSpPr>
          <p:nvPr>
            <p:ph type="ftr" sz="quarter" idx="11"/>
          </p:nvPr>
        </p:nvSpPr>
        <p:spPr/>
        <p:txBody>
          <a:bodyPr/>
          <a:lstStyle/>
          <a:p>
            <a:endParaRPr lang="en-US">
              <a:solidFill>
                <a:srgbClr val="438086"/>
              </a:solidFill>
            </a:endParaRPr>
          </a:p>
        </p:txBody>
      </p:sp>
      <p:sp>
        <p:nvSpPr>
          <p:cNvPr id="7" name="Slide Number Placeholder 6"/>
          <p:cNvSpPr>
            <a:spLocks noGrp="1"/>
          </p:cNvSpPr>
          <p:nvPr>
            <p:ph type="sldNum" sz="quarter" idx="12"/>
          </p:nvPr>
        </p:nvSpPr>
        <p:spPr/>
        <p:txBody>
          <a:bodyPr/>
          <a:lstStyle/>
          <a:p>
            <a:fld id="{C57D2A3A-5862-451B-837D-0D0D3C1368C8}" type="slidenum">
              <a:rPr lang="en-US" smtClean="0"/>
              <a:pPr/>
              <a:t>‹#›</a:t>
            </a:fld>
            <a:endParaRPr lang="en-US"/>
          </a:p>
        </p:txBody>
      </p:sp>
    </p:spTree>
    <p:extLst>
      <p:ext uri="{BB962C8B-B14F-4D97-AF65-F5344CB8AC3E}">
        <p14:creationId xmlns:p14="http://schemas.microsoft.com/office/powerpoint/2010/main" val="89229151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621D3548-8FAF-4E70-B259-E990C6EE37BC}" type="datetimeFigureOut">
              <a:rPr lang="en-US" smtClean="0">
                <a:solidFill>
                  <a:srgbClr val="438086"/>
                </a:solidFill>
              </a:rPr>
              <a:pPr/>
              <a:t>6/27/2014</a:t>
            </a:fld>
            <a:endParaRPr lang="en-US">
              <a:solidFill>
                <a:srgbClr val="438086"/>
              </a:solidFill>
            </a:endParaRPr>
          </a:p>
        </p:txBody>
      </p:sp>
      <p:sp>
        <p:nvSpPr>
          <p:cNvPr id="27" name="Slide Number Placeholder 26"/>
          <p:cNvSpPr>
            <a:spLocks noGrp="1"/>
          </p:cNvSpPr>
          <p:nvPr>
            <p:ph type="sldNum" sz="quarter" idx="11"/>
          </p:nvPr>
        </p:nvSpPr>
        <p:spPr/>
        <p:txBody>
          <a:bodyPr rtlCol="0"/>
          <a:lstStyle/>
          <a:p>
            <a:fld id="{C57D2A3A-5862-451B-837D-0D0D3C1368C8}"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solidFill>
                <a:srgbClr val="438086"/>
              </a:solidFill>
            </a:endParaRPr>
          </a:p>
        </p:txBody>
      </p:sp>
    </p:spTree>
    <p:extLst>
      <p:ext uri="{BB962C8B-B14F-4D97-AF65-F5344CB8AC3E}">
        <p14:creationId xmlns:p14="http://schemas.microsoft.com/office/powerpoint/2010/main" val="688729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621D3548-8FAF-4E70-B259-E990C6EE37BC}" type="datetimeFigureOut">
              <a:rPr lang="en-US" smtClean="0">
                <a:solidFill>
                  <a:srgbClr val="438086"/>
                </a:solidFill>
              </a:rPr>
              <a:pPr/>
              <a:t>6/27/2014</a:t>
            </a:fld>
            <a:endParaRPr lang="en-US">
              <a:solidFill>
                <a:srgbClr val="438086"/>
              </a:solidFill>
            </a:endParaRPr>
          </a:p>
        </p:txBody>
      </p:sp>
      <p:sp>
        <p:nvSpPr>
          <p:cNvPr id="4" name="Footer Placeholder 3"/>
          <p:cNvSpPr>
            <a:spLocks noGrp="1"/>
          </p:cNvSpPr>
          <p:nvPr>
            <p:ph type="ftr" sz="quarter" idx="11"/>
          </p:nvPr>
        </p:nvSpPr>
        <p:spPr>
          <a:xfrm>
            <a:off x="5257800" y="612648"/>
            <a:ext cx="1325880" cy="457200"/>
          </a:xfrm>
        </p:spPr>
        <p:txBody>
          <a:bodyPr/>
          <a:lstStyle/>
          <a:p>
            <a:endParaRPr lang="en-US">
              <a:solidFill>
                <a:srgbClr val="438086"/>
              </a:solidFill>
            </a:endParaRPr>
          </a:p>
        </p:txBody>
      </p:sp>
      <p:sp>
        <p:nvSpPr>
          <p:cNvPr id="5" name="Slide Number Placeholder 4"/>
          <p:cNvSpPr>
            <a:spLocks noGrp="1"/>
          </p:cNvSpPr>
          <p:nvPr>
            <p:ph type="sldNum" sz="quarter" idx="12"/>
          </p:nvPr>
        </p:nvSpPr>
        <p:spPr>
          <a:xfrm>
            <a:off x="8174736" y="2272"/>
            <a:ext cx="762000" cy="365760"/>
          </a:xfrm>
        </p:spPr>
        <p:txBody>
          <a:bodyPr/>
          <a:lstStyle/>
          <a:p>
            <a:fld id="{C57D2A3A-5862-451B-837D-0D0D3C1368C8}" type="slidenum">
              <a:rPr lang="en-US" smtClean="0"/>
              <a:pPr/>
              <a:t>‹#›</a:t>
            </a:fld>
            <a:endParaRPr lang="en-US"/>
          </a:p>
        </p:txBody>
      </p:sp>
    </p:spTree>
    <p:extLst>
      <p:ext uri="{BB962C8B-B14F-4D97-AF65-F5344CB8AC3E}">
        <p14:creationId xmlns:p14="http://schemas.microsoft.com/office/powerpoint/2010/main" val="3276068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1D3548-8FAF-4E70-B259-E990C6EE37BC}" type="datetimeFigureOut">
              <a:rPr lang="en-US" smtClean="0">
                <a:solidFill>
                  <a:srgbClr val="438086"/>
                </a:solidFill>
              </a:rPr>
              <a:pPr/>
              <a:t>6/27/2014</a:t>
            </a:fld>
            <a:endParaRPr lang="en-US">
              <a:solidFill>
                <a:srgbClr val="438086"/>
              </a:solidFill>
            </a:endParaRPr>
          </a:p>
        </p:txBody>
      </p:sp>
      <p:sp>
        <p:nvSpPr>
          <p:cNvPr id="3" name="Footer Placeholder 2"/>
          <p:cNvSpPr>
            <a:spLocks noGrp="1"/>
          </p:cNvSpPr>
          <p:nvPr>
            <p:ph type="ftr" sz="quarter" idx="11"/>
          </p:nvPr>
        </p:nvSpPr>
        <p:spPr/>
        <p:txBody>
          <a:bodyPr/>
          <a:lstStyle/>
          <a:p>
            <a:endParaRPr lang="en-US">
              <a:solidFill>
                <a:srgbClr val="438086"/>
              </a:solidFill>
            </a:endParaRPr>
          </a:p>
        </p:txBody>
      </p:sp>
      <p:sp>
        <p:nvSpPr>
          <p:cNvPr id="4" name="Slide Number Placeholder 3"/>
          <p:cNvSpPr>
            <a:spLocks noGrp="1"/>
          </p:cNvSpPr>
          <p:nvPr>
            <p:ph type="sldNum" sz="quarter" idx="12"/>
          </p:nvPr>
        </p:nvSpPr>
        <p:spPr/>
        <p:txBody>
          <a:bodyPr/>
          <a:lstStyle/>
          <a:p>
            <a:fld id="{C57D2A3A-5862-451B-837D-0D0D3C1368C8}" type="slidenum">
              <a:rPr lang="en-US" smtClean="0"/>
              <a:pPr/>
              <a:t>‹#›</a:t>
            </a:fld>
            <a:endParaRPr lang="en-US"/>
          </a:p>
        </p:txBody>
      </p:sp>
    </p:spTree>
    <p:extLst>
      <p:ext uri="{BB962C8B-B14F-4D97-AF65-F5344CB8AC3E}">
        <p14:creationId xmlns:p14="http://schemas.microsoft.com/office/powerpoint/2010/main" val="115253853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21D3548-8FAF-4E70-B259-E990C6EE37BC}" type="datetimeFigureOut">
              <a:rPr lang="en-US" smtClean="0">
                <a:solidFill>
                  <a:srgbClr val="438086"/>
                </a:solidFill>
              </a:rPr>
              <a:pPr/>
              <a:t>6/27/2014</a:t>
            </a:fld>
            <a:endParaRPr lang="en-US">
              <a:solidFill>
                <a:srgbClr val="438086"/>
              </a:solidFill>
            </a:endParaRPr>
          </a:p>
        </p:txBody>
      </p:sp>
      <p:sp>
        <p:nvSpPr>
          <p:cNvPr id="6" name="Footer Placeholder 5"/>
          <p:cNvSpPr>
            <a:spLocks noGrp="1"/>
          </p:cNvSpPr>
          <p:nvPr>
            <p:ph type="ftr" sz="quarter" idx="11"/>
          </p:nvPr>
        </p:nvSpPr>
        <p:spPr/>
        <p:txBody>
          <a:bodyPr/>
          <a:lstStyle/>
          <a:p>
            <a:endParaRPr lang="en-US">
              <a:solidFill>
                <a:srgbClr val="438086"/>
              </a:solidFill>
            </a:endParaRPr>
          </a:p>
        </p:txBody>
      </p:sp>
      <p:sp>
        <p:nvSpPr>
          <p:cNvPr id="7" name="Slide Number Placeholder 6"/>
          <p:cNvSpPr>
            <a:spLocks noGrp="1"/>
          </p:cNvSpPr>
          <p:nvPr>
            <p:ph type="sldNum" sz="quarter" idx="12"/>
          </p:nvPr>
        </p:nvSpPr>
        <p:spPr/>
        <p:txBody>
          <a:bodyPr/>
          <a:lstStyle/>
          <a:p>
            <a:fld id="{C57D2A3A-5862-451B-837D-0D0D3C1368C8}" type="slidenum">
              <a:rPr lang="en-US" smtClean="0"/>
              <a:pPr/>
              <a:t>‹#›</a:t>
            </a:fld>
            <a:endParaRPr lang="en-US"/>
          </a:p>
        </p:txBody>
      </p:sp>
    </p:spTree>
    <p:extLst>
      <p:ext uri="{BB962C8B-B14F-4D97-AF65-F5344CB8AC3E}">
        <p14:creationId xmlns:p14="http://schemas.microsoft.com/office/powerpoint/2010/main" val="1471569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21D3548-8FAF-4E70-B259-E990C6EE37BC}" type="datetimeFigureOut">
              <a:rPr lang="en-US" smtClean="0">
                <a:solidFill>
                  <a:srgbClr val="438086"/>
                </a:solidFill>
              </a:rPr>
              <a:pPr/>
              <a:t>6/27/2014</a:t>
            </a:fld>
            <a:endParaRPr lang="en-US">
              <a:solidFill>
                <a:srgbClr val="438086"/>
              </a:solidFill>
            </a:endParaRPr>
          </a:p>
        </p:txBody>
      </p:sp>
      <p:sp>
        <p:nvSpPr>
          <p:cNvPr id="6" name="Footer Placeholder 5"/>
          <p:cNvSpPr>
            <a:spLocks noGrp="1"/>
          </p:cNvSpPr>
          <p:nvPr>
            <p:ph type="ftr" sz="quarter" idx="11"/>
          </p:nvPr>
        </p:nvSpPr>
        <p:spPr/>
        <p:txBody>
          <a:bodyPr/>
          <a:lstStyle/>
          <a:p>
            <a:endParaRPr lang="en-US">
              <a:solidFill>
                <a:srgbClr val="438086"/>
              </a:solidFill>
            </a:endParaRPr>
          </a:p>
        </p:txBody>
      </p:sp>
      <p:sp>
        <p:nvSpPr>
          <p:cNvPr id="7" name="Slide Number Placeholder 6"/>
          <p:cNvSpPr>
            <a:spLocks noGrp="1"/>
          </p:cNvSpPr>
          <p:nvPr>
            <p:ph type="sldNum" sz="quarter" idx="12"/>
          </p:nvPr>
        </p:nvSpPr>
        <p:spPr/>
        <p:txBody>
          <a:bodyPr/>
          <a:lstStyle/>
          <a:p>
            <a:fld id="{C57D2A3A-5862-451B-837D-0D0D3C1368C8}" type="slidenum">
              <a:rPr lang="en-US" smtClean="0"/>
              <a:pPr/>
              <a:t>‹#›</a:t>
            </a:fld>
            <a:endParaRPr lang="en-US"/>
          </a:p>
        </p:txBody>
      </p:sp>
    </p:spTree>
    <p:extLst>
      <p:ext uri="{BB962C8B-B14F-4D97-AF65-F5344CB8AC3E}">
        <p14:creationId xmlns:p14="http://schemas.microsoft.com/office/powerpoint/2010/main" val="2105540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621D3548-8FAF-4E70-B259-E990C6EE37BC}" type="datetimeFigureOut">
              <a:rPr lang="en-US" smtClean="0">
                <a:solidFill>
                  <a:srgbClr val="438086"/>
                </a:solidFill>
              </a:rPr>
              <a:pPr/>
              <a:t>6/27/2014</a:t>
            </a:fld>
            <a:endParaRPr lang="en-US">
              <a:solidFill>
                <a:srgbClr val="438086"/>
              </a:solidFill>
            </a:endParaRPr>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solidFill>
                <a:srgbClr val="438086"/>
              </a:solidFill>
            </a:endParaRPr>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C57D2A3A-5862-451B-837D-0D0D3C1368C8}" type="slidenum">
              <a:rPr lang="en-US" smtClean="0"/>
              <a:pPr/>
              <a:t>‹#›</a:t>
            </a:fld>
            <a:endParaRPr lang="en-US"/>
          </a:p>
        </p:txBody>
      </p:sp>
    </p:spTree>
    <p:extLst>
      <p:ext uri="{BB962C8B-B14F-4D97-AF65-F5344CB8AC3E}">
        <p14:creationId xmlns:p14="http://schemas.microsoft.com/office/powerpoint/2010/main" val="39051197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F35F479C-031F-4BBA-A78A-4286EFE29830}"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solidFill>
                <a:srgbClr val="DFDCB7"/>
              </a:solidFill>
            </a:endParaRPr>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2483B06A-F57E-418D-986D-E95447DDB537}" type="datetimeFigureOut">
              <a:rPr lang="en-US" smtClean="0">
                <a:solidFill>
                  <a:srgbClr val="DFDCB7"/>
                </a:solidFill>
              </a:rPr>
              <a:pPr/>
              <a:t>6/27/2014</a:t>
            </a:fld>
            <a:endParaRPr lang="en-US">
              <a:solidFill>
                <a:srgbClr val="DFDCB7"/>
              </a:solidFill>
            </a:endParaRPr>
          </a:p>
        </p:txBody>
      </p:sp>
    </p:spTree>
    <p:extLst>
      <p:ext uri="{BB962C8B-B14F-4D97-AF65-F5344CB8AC3E}">
        <p14:creationId xmlns:p14="http://schemas.microsoft.com/office/powerpoint/2010/main" val="129819150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7.emf"/><Relationship Id="rId2" Type="http://schemas.openxmlformats.org/officeDocument/2006/relationships/tags" Target="../tags/tag11.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Layout" Target="../slideLayouts/slideLayout24.xml"/><Relationship Id="rId4" Type="http://schemas.openxmlformats.org/officeDocument/2006/relationships/tags" Target="../tags/tag13.xml"/></Relationships>
</file>

<file path=ppt/slides/_rels/slide14.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8.emf"/><Relationship Id="rId2" Type="http://schemas.openxmlformats.org/officeDocument/2006/relationships/tags" Target="../tags/tag14.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Layout" Target="../slideLayouts/slideLayout24.xml"/><Relationship Id="rId4" Type="http://schemas.openxmlformats.org/officeDocument/2006/relationships/tags" Target="../tags/tag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14.emf"/><Relationship Id="rId2" Type="http://schemas.openxmlformats.org/officeDocument/2006/relationships/tags" Target="../tags/tag17.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slideLayout" Target="../slideLayouts/slideLayout12.xml"/><Relationship Id="rId4" Type="http://schemas.openxmlformats.org/officeDocument/2006/relationships/tags" Target="../tags/tag19.xml"/></Relationships>
</file>

<file path=ppt/slides/_rels/slide26.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vmlDrawing" Target="../drawings/vmlDrawing7.vml"/><Relationship Id="rId6" Type="http://schemas.openxmlformats.org/officeDocument/2006/relationships/image" Target="../media/image15.emf"/><Relationship Id="rId5" Type="http://schemas.openxmlformats.org/officeDocument/2006/relationships/oleObject" Target="../embeddings/oleObject7.bin"/><Relationship Id="rId4"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vmlDrawing" Target="../drawings/vmlDrawing8.vml"/><Relationship Id="rId6" Type="http://schemas.openxmlformats.org/officeDocument/2006/relationships/image" Target="../media/image16.emf"/><Relationship Id="rId5" Type="http://schemas.openxmlformats.org/officeDocument/2006/relationships/oleObject" Target="../embeddings/oleObject8.bin"/><Relationship Id="rId4"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4.e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Layout" Target="../slideLayouts/slideLayout12.xml"/><Relationship Id="rId4"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5.emf"/><Relationship Id="rId2" Type="http://schemas.openxmlformats.org/officeDocument/2006/relationships/tags" Target="../tags/tag5.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Layout" Target="../slideLayouts/slideLayout12.xml"/><Relationship Id="rId4"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6.emf"/><Relationship Id="rId2" Type="http://schemas.openxmlformats.org/officeDocument/2006/relationships/tags" Target="../tags/tag8.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Layout" Target="../slideLayouts/slideLayout12.xml"/><Relationship Id="rId4" Type="http://schemas.openxmlformats.org/officeDocument/2006/relationships/tags" Target="../tags/tag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smtClean="0"/>
              <a:t>Contemporary </a:t>
            </a:r>
            <a:r>
              <a:rPr lang="en-US" sz="3600" dirty="0"/>
              <a:t>Moral </a:t>
            </a:r>
            <a:r>
              <a:rPr lang="en-US" sz="3600" dirty="0" smtClean="0"/>
              <a:t>Problems</a:t>
            </a:r>
            <a:endParaRPr lang="en-US" sz="3600" dirty="0"/>
          </a:p>
        </p:txBody>
      </p:sp>
      <p:sp>
        <p:nvSpPr>
          <p:cNvPr id="3" name="Subtitle 2"/>
          <p:cNvSpPr>
            <a:spLocks noGrp="1"/>
          </p:cNvSpPr>
          <p:nvPr>
            <p:ph type="subTitle" idx="1"/>
          </p:nvPr>
        </p:nvSpPr>
        <p:spPr/>
        <p:txBody>
          <a:bodyPr>
            <a:normAutofit/>
          </a:bodyPr>
          <a:lstStyle/>
          <a:p>
            <a:r>
              <a:rPr lang="en-US" b="1" cap="small" dirty="0" smtClean="0"/>
              <a:t>M-F12:00-1:00, SAV </a:t>
            </a:r>
            <a:r>
              <a:rPr lang="en-US" b="1" cap="small" dirty="0"/>
              <a:t>264</a:t>
            </a:r>
            <a:endParaRPr lang="en-US" dirty="0"/>
          </a:p>
          <a:p>
            <a:r>
              <a:rPr lang="en-US" b="1" cap="small" dirty="0"/>
              <a:t>Instructor: Benjamin Hole</a:t>
            </a:r>
            <a:endParaRPr lang="en-US" dirty="0"/>
          </a:p>
          <a:p>
            <a:r>
              <a:rPr lang="en-US" cap="small" dirty="0"/>
              <a:t>Office Hours: </a:t>
            </a:r>
            <a:r>
              <a:rPr lang="en-US" i="1" cap="small" dirty="0" smtClean="0"/>
              <a:t>M-F,1-1:15</a:t>
            </a:r>
            <a:endParaRPr lang="en-US" dirty="0"/>
          </a:p>
          <a:p>
            <a:r>
              <a:rPr lang="fr-FR" cap="small" dirty="0"/>
              <a:t>Email: bvhole@uw.edu</a:t>
            </a:r>
            <a:endParaRPr lang="en-US" dirty="0"/>
          </a:p>
        </p:txBody>
      </p:sp>
    </p:spTree>
    <p:extLst>
      <p:ext uri="{BB962C8B-B14F-4D97-AF65-F5344CB8AC3E}">
        <p14:creationId xmlns:p14="http://schemas.microsoft.com/office/powerpoint/2010/main" val="328017497"/>
      </p:ext>
    </p:extLst>
  </p:cSld>
  <p:clrMapOvr>
    <a:masterClrMapping/>
  </p:clrMapOvr>
  <p:transition spd="slow">
    <p:plus/>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Virtue Ethics</a:t>
            </a:r>
            <a:endParaRPr lang="en-US" dirty="0"/>
          </a:p>
        </p:txBody>
      </p:sp>
      <p:sp>
        <p:nvSpPr>
          <p:cNvPr id="3" name="Content Placeholder 2"/>
          <p:cNvSpPr>
            <a:spLocks noGrp="1"/>
          </p:cNvSpPr>
          <p:nvPr>
            <p:ph idx="1"/>
          </p:nvPr>
        </p:nvSpPr>
        <p:spPr/>
        <p:txBody>
          <a:bodyPr/>
          <a:lstStyle/>
          <a:p>
            <a:r>
              <a:rPr lang="en-US" dirty="0" smtClean="0"/>
              <a:t>“An action is right if and only if (and because) it is what a virtuous agent (acting in character) would not avoid doing in the circumstances under consideration.”</a:t>
            </a:r>
            <a:endParaRPr lang="en-US" dirty="0"/>
          </a:p>
        </p:txBody>
      </p:sp>
    </p:spTree>
    <p:extLst>
      <p:ext uri="{BB962C8B-B14F-4D97-AF65-F5344CB8AC3E}">
        <p14:creationId xmlns:p14="http://schemas.microsoft.com/office/powerpoint/2010/main" val="1509653160"/>
      </p:ext>
    </p:extLst>
  </p:cSld>
  <p:clrMapOvr>
    <a:masterClrMapping/>
  </p:clrMapOvr>
  <p:transition spd="slow">
    <p:plus/>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Text Placeholder 2"/>
          <p:cNvSpPr>
            <a:spLocks noGrp="1"/>
          </p:cNvSpPr>
          <p:nvPr>
            <p:ph type="body" idx="1"/>
          </p:nvPr>
        </p:nvSpPr>
        <p:spPr/>
        <p:txBody>
          <a:bodyPr>
            <a:normAutofit fontScale="92500" lnSpcReduction="20000"/>
          </a:bodyPr>
          <a:lstStyle/>
          <a:p>
            <a:pPr algn="ctr"/>
            <a:r>
              <a:rPr lang="en-US" dirty="0" smtClean="0"/>
              <a:t>“Six Essential”</a:t>
            </a:r>
          </a:p>
          <a:p>
            <a:pPr algn="ctr"/>
            <a:r>
              <a:rPr lang="en-US" dirty="0" smtClean="0"/>
              <a:t>Theories</a:t>
            </a:r>
            <a:endParaRPr lang="en-US" dirty="0"/>
          </a:p>
        </p:txBody>
      </p:sp>
      <p:sp>
        <p:nvSpPr>
          <p:cNvPr id="4" name="Content Placeholder 3"/>
          <p:cNvSpPr>
            <a:spLocks noGrp="1"/>
          </p:cNvSpPr>
          <p:nvPr>
            <p:ph sz="half" idx="2"/>
          </p:nvPr>
        </p:nvSpPr>
        <p:spPr/>
        <p:txBody>
          <a:bodyPr>
            <a:normAutofit/>
          </a:bodyPr>
          <a:lstStyle/>
          <a:p>
            <a:pPr marL="457200" indent="-457200">
              <a:buFont typeface="+mj-lt"/>
              <a:buAutoNum type="arabicPeriod"/>
            </a:pPr>
            <a:r>
              <a:rPr lang="en-US" dirty="0" smtClean="0"/>
              <a:t>Consequentialism</a:t>
            </a:r>
          </a:p>
          <a:p>
            <a:pPr marL="457200" indent="-457200">
              <a:buFont typeface="+mj-lt"/>
              <a:buAutoNum type="arabicPeriod"/>
            </a:pPr>
            <a:r>
              <a:rPr lang="en-US" dirty="0" smtClean="0"/>
              <a:t>Kantian Ethics</a:t>
            </a:r>
          </a:p>
          <a:p>
            <a:pPr marL="457200" indent="-457200">
              <a:buFont typeface="+mj-lt"/>
              <a:buAutoNum type="arabicPeriod"/>
            </a:pPr>
            <a:r>
              <a:rPr lang="en-US" dirty="0" smtClean="0"/>
              <a:t>Natural Law Theory</a:t>
            </a:r>
          </a:p>
          <a:p>
            <a:pPr marL="457200" indent="-457200">
              <a:buFont typeface="+mj-lt"/>
              <a:buAutoNum type="arabicPeriod"/>
            </a:pPr>
            <a:r>
              <a:rPr lang="en-US" dirty="0" smtClean="0"/>
              <a:t>Rights Based Moral Theory</a:t>
            </a:r>
          </a:p>
          <a:p>
            <a:pPr marL="457200" indent="-457200">
              <a:buFont typeface="+mj-lt"/>
              <a:buAutoNum type="arabicPeriod"/>
            </a:pPr>
            <a:r>
              <a:rPr lang="en-US" dirty="0" smtClean="0"/>
              <a:t>Virtue Ethics</a:t>
            </a:r>
          </a:p>
          <a:p>
            <a:pPr marL="457200" indent="-457200">
              <a:buFont typeface="+mj-lt"/>
              <a:buAutoNum type="arabicPeriod"/>
            </a:pPr>
            <a:r>
              <a:rPr lang="en-US" dirty="0" smtClean="0"/>
              <a:t>Prima Facie Duties</a:t>
            </a:r>
          </a:p>
          <a:p>
            <a:pPr marL="457200" indent="-457200">
              <a:buFont typeface="+mj-lt"/>
              <a:buAutoNum type="arabicPeriod"/>
            </a:pPr>
            <a:endParaRPr lang="en-US" dirty="0"/>
          </a:p>
        </p:txBody>
      </p:sp>
      <p:sp>
        <p:nvSpPr>
          <p:cNvPr id="5" name="Text Placeholder 4"/>
          <p:cNvSpPr>
            <a:spLocks noGrp="1"/>
          </p:cNvSpPr>
          <p:nvPr>
            <p:ph type="body" sz="quarter" idx="3"/>
          </p:nvPr>
        </p:nvSpPr>
        <p:spPr/>
        <p:txBody>
          <a:bodyPr>
            <a:normAutofit/>
          </a:bodyPr>
          <a:lstStyle/>
          <a:p>
            <a:pPr algn="ctr"/>
            <a:r>
              <a:rPr lang="en-US" dirty="0" smtClean="0"/>
              <a:t>Ethics by Authority</a:t>
            </a:r>
            <a:endParaRPr lang="en-US" dirty="0"/>
          </a:p>
        </p:txBody>
      </p:sp>
      <p:sp>
        <p:nvSpPr>
          <p:cNvPr id="6" name="Content Placeholder 5"/>
          <p:cNvSpPr>
            <a:spLocks noGrp="1"/>
          </p:cNvSpPr>
          <p:nvPr>
            <p:ph sz="quarter" idx="4"/>
          </p:nvPr>
        </p:nvSpPr>
        <p:spPr/>
        <p:txBody>
          <a:bodyPr>
            <a:normAutofit/>
          </a:bodyPr>
          <a:lstStyle/>
          <a:p>
            <a:pPr marL="457200" indent="-457200">
              <a:buFont typeface="+mj-lt"/>
              <a:buAutoNum type="alphaLcParenR"/>
            </a:pPr>
            <a:r>
              <a:rPr lang="en-US" dirty="0" smtClean="0"/>
              <a:t>Divine Command Theory</a:t>
            </a:r>
          </a:p>
          <a:p>
            <a:pPr marL="457200" indent="-457200">
              <a:buFont typeface="+mj-lt"/>
              <a:buAutoNum type="alphaLcParenR"/>
            </a:pPr>
            <a:r>
              <a:rPr lang="en-US" dirty="0" smtClean="0"/>
              <a:t>Ethical Relativism</a:t>
            </a:r>
          </a:p>
          <a:p>
            <a:pPr marL="0" indent="0">
              <a:buNone/>
            </a:pPr>
            <a:endParaRPr lang="en-US" dirty="0" smtClean="0"/>
          </a:p>
        </p:txBody>
      </p:sp>
    </p:spTree>
    <p:extLst>
      <p:ext uri="{BB962C8B-B14F-4D97-AF65-F5344CB8AC3E}">
        <p14:creationId xmlns:p14="http://schemas.microsoft.com/office/powerpoint/2010/main" val="1483170684"/>
      </p:ext>
    </p:extLst>
  </p:cSld>
  <p:clrMapOvr>
    <a:masterClrMapping/>
  </p:clrMapOvr>
  <p:transition spd="slow">
    <p:plus/>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Evaluating a Theory</a:t>
            </a:r>
            <a:endParaRPr lang="en-US" dirty="0"/>
          </a:p>
        </p:txBody>
      </p:sp>
      <p:sp>
        <p:nvSpPr>
          <p:cNvPr id="6" name="Text Placeholder 5"/>
          <p:cNvSpPr>
            <a:spLocks noGrp="1"/>
          </p:cNvSpPr>
          <p:nvPr>
            <p:ph type="body" idx="1"/>
          </p:nvPr>
        </p:nvSpPr>
        <p:spPr/>
        <p:txBody>
          <a:bodyPr/>
          <a:lstStyle/>
          <a:p>
            <a:r>
              <a:rPr lang="en-US" dirty="0" smtClean="0"/>
              <a:t>Explanatory Power</a:t>
            </a:r>
            <a:endParaRPr lang="en-US" dirty="0"/>
          </a:p>
        </p:txBody>
      </p:sp>
      <p:sp>
        <p:nvSpPr>
          <p:cNvPr id="7" name="Content Placeholder 6"/>
          <p:cNvSpPr>
            <a:spLocks noGrp="1"/>
          </p:cNvSpPr>
          <p:nvPr>
            <p:ph sz="half" idx="2"/>
          </p:nvPr>
        </p:nvSpPr>
        <p:spPr/>
        <p:txBody>
          <a:bodyPr>
            <a:normAutofit fontScale="92500" lnSpcReduction="10000"/>
          </a:bodyPr>
          <a:lstStyle/>
          <a:p>
            <a:pPr marL="114300" indent="0">
              <a:buNone/>
            </a:pPr>
            <a:r>
              <a:rPr lang="en-US" dirty="0" smtClean="0"/>
              <a:t>“A moral theory should feature principles that explain our more specific considered moral beliefs, this helping us understand </a:t>
            </a:r>
            <a:r>
              <a:rPr lang="en-US" i="1" dirty="0" smtClean="0"/>
              <a:t>why </a:t>
            </a:r>
            <a:r>
              <a:rPr lang="en-US" dirty="0" smtClean="0"/>
              <a:t>certain actions, persons, and other objects of moral evaluation are right or wrong, good or bad. The better a theory’s principles in providing such explanations, the better the theory.” (29)</a:t>
            </a:r>
            <a:endParaRPr lang="en-US" dirty="0"/>
          </a:p>
        </p:txBody>
      </p:sp>
      <p:sp>
        <p:nvSpPr>
          <p:cNvPr id="8" name="Text Placeholder 7"/>
          <p:cNvSpPr>
            <a:spLocks noGrp="1"/>
          </p:cNvSpPr>
          <p:nvPr>
            <p:ph type="body" sz="quarter" idx="3"/>
          </p:nvPr>
        </p:nvSpPr>
        <p:spPr/>
        <p:txBody>
          <a:bodyPr/>
          <a:lstStyle/>
          <a:p>
            <a:r>
              <a:rPr lang="en-US" dirty="0" smtClean="0"/>
              <a:t>Practical Guidance</a:t>
            </a:r>
            <a:endParaRPr lang="en-US" dirty="0"/>
          </a:p>
        </p:txBody>
      </p:sp>
      <p:sp>
        <p:nvSpPr>
          <p:cNvPr id="9" name="Content Placeholder 8"/>
          <p:cNvSpPr>
            <a:spLocks noGrp="1"/>
          </p:cNvSpPr>
          <p:nvPr>
            <p:ph sz="quarter" idx="4"/>
          </p:nvPr>
        </p:nvSpPr>
        <p:spPr/>
        <p:txBody>
          <a:bodyPr>
            <a:normAutofit fontScale="92500"/>
          </a:bodyPr>
          <a:lstStyle/>
          <a:p>
            <a:pPr marL="114300" indent="0">
              <a:buNone/>
            </a:pPr>
            <a:r>
              <a:rPr lang="en-US" dirty="0" smtClean="0"/>
              <a:t>“A moral theory should feature principles that are useful in guiding moral deliberation toward correct or justified moral verdicts about particular issues which we can then use to help guide choice. The better a theory’s principles are in providing practical guidance, the better the theory.” (29)</a:t>
            </a:r>
            <a:endParaRPr lang="en-US" dirty="0"/>
          </a:p>
        </p:txBody>
      </p:sp>
    </p:spTree>
    <p:extLst>
      <p:ext uri="{BB962C8B-B14F-4D97-AF65-F5344CB8AC3E}">
        <p14:creationId xmlns:p14="http://schemas.microsoft.com/office/powerpoint/2010/main" val="2015976557"/>
      </p:ext>
    </p:extLst>
  </p:cSld>
  <p:clrMapOvr>
    <a:masterClrMapping/>
  </p:clrMapOvr>
  <p:transition spd="slow">
    <p:plus/>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457200" y="274638"/>
            <a:ext cx="7620000" cy="1143000"/>
          </a:xfrm>
        </p:spPr>
        <p:txBody>
          <a:bodyPr/>
          <a:lstStyle/>
          <a:p>
            <a:r>
              <a:rPr lang="en-US" dirty="0" smtClean="0"/>
              <a:t>Which ethical theory has the most explanatory power? </a:t>
            </a:r>
            <a:endParaRPr lang="en-US" dirty="0"/>
          </a:p>
        </p:txBody>
      </p:sp>
      <p:sp>
        <p:nvSpPr>
          <p:cNvPr id="3" name="TPAnswers"/>
          <p:cNvSpPr>
            <a:spLocks noGrp="1"/>
          </p:cNvSpPr>
          <p:nvPr>
            <p:ph type="body" idx="1"/>
            <p:custDataLst>
              <p:tags r:id="rId3"/>
            </p:custDataLst>
          </p:nvPr>
        </p:nvSpPr>
        <p:spPr>
          <a:xfrm>
            <a:off x="457200" y="1600200"/>
            <a:ext cx="4114800" cy="4800600"/>
          </a:xfrm>
        </p:spPr>
        <p:txBody>
          <a:bodyPr>
            <a:normAutofit fontScale="92500" lnSpcReduction="10000"/>
          </a:bodyPr>
          <a:lstStyle/>
          <a:p>
            <a:pPr marL="571500" indent="-457200">
              <a:buFont typeface="Arial" pitchFamily="34" charset="0"/>
              <a:buAutoNum type="alphaUcPeriod"/>
            </a:pPr>
            <a:r>
              <a:rPr lang="en-US" sz="3200" dirty="0" smtClean="0"/>
              <a:t>Consequentialism</a:t>
            </a:r>
          </a:p>
          <a:p>
            <a:pPr marL="571500" indent="-457200">
              <a:buFont typeface="Arial" pitchFamily="34" charset="0"/>
              <a:buAutoNum type="alphaUcPeriod"/>
            </a:pPr>
            <a:r>
              <a:rPr lang="en-US" sz="3200" dirty="0" smtClean="0"/>
              <a:t>Kantian Ethics</a:t>
            </a:r>
          </a:p>
          <a:p>
            <a:pPr marL="571500" indent="-457200">
              <a:buFont typeface="Arial" pitchFamily="34" charset="0"/>
              <a:buAutoNum type="alphaUcPeriod"/>
            </a:pPr>
            <a:r>
              <a:rPr lang="en-US" sz="3200" dirty="0" smtClean="0"/>
              <a:t>Natural Law Theory</a:t>
            </a:r>
          </a:p>
          <a:p>
            <a:pPr marL="571500" indent="-457200">
              <a:buFont typeface="Arial" pitchFamily="34" charset="0"/>
              <a:buAutoNum type="alphaUcPeriod"/>
            </a:pPr>
            <a:r>
              <a:rPr lang="en-US" sz="3200" dirty="0" smtClean="0"/>
              <a:t>Rights-Based Theory</a:t>
            </a:r>
          </a:p>
          <a:p>
            <a:pPr marL="571500" indent="-457200">
              <a:buFont typeface="Arial" pitchFamily="34" charset="0"/>
              <a:buAutoNum type="alphaUcPeriod"/>
            </a:pPr>
            <a:r>
              <a:rPr lang="en-US" sz="3200" dirty="0" smtClean="0"/>
              <a:t>Virtue Ethical Theory</a:t>
            </a:r>
          </a:p>
          <a:p>
            <a:pPr marL="571500" indent="-457200">
              <a:buFont typeface="Arial" pitchFamily="34" charset="0"/>
              <a:buAutoNum type="alphaUcPeriod"/>
            </a:pPr>
            <a:r>
              <a:rPr lang="en-US" sz="3200" dirty="0" smtClean="0"/>
              <a:t>Prima Facie Duties</a:t>
            </a:r>
          </a:p>
          <a:p>
            <a:pPr marL="571500" indent="-457200">
              <a:buFont typeface="Arial" pitchFamily="34" charset="0"/>
              <a:buAutoNum type="alphaUcPeriod"/>
            </a:pPr>
            <a:r>
              <a:rPr lang="en-US" sz="3200" dirty="0" smtClean="0"/>
              <a:t>Divine Command Theory</a:t>
            </a:r>
          </a:p>
          <a:p>
            <a:pPr marL="571500" indent="-457200">
              <a:buFont typeface="Arial" pitchFamily="34" charset="0"/>
              <a:buAutoNum type="alphaUcPeriod"/>
            </a:pPr>
            <a:r>
              <a:rPr lang="en-US" sz="3200" dirty="0" smtClean="0"/>
              <a:t>Ethical Relativism</a:t>
            </a:r>
            <a:endParaRPr lang="en-US" sz="3200" dirty="0"/>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2307687645"/>
              </p:ext>
            </p:extLst>
          </p:nvPr>
        </p:nvGraphicFramePr>
        <p:xfrm>
          <a:off x="4038600" y="1524000"/>
          <a:ext cx="4572000" cy="5143500"/>
        </p:xfrm>
        <a:graphic>
          <a:graphicData uri="http://schemas.openxmlformats.org/presentationml/2006/ole">
            <mc:AlternateContent xmlns:mc="http://schemas.openxmlformats.org/markup-compatibility/2006">
              <mc:Choice xmlns:v="urn:schemas-microsoft-com:vml" Requires="v">
                <p:oleObj spid="_x0000_s6158"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4038600" y="15240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10210066"/>
      </p:ext>
    </p:extLst>
  </p:cSld>
  <p:clrMapOvr>
    <a:masterClrMapping/>
  </p:clrMapOvr>
  <p:transition spd="slow">
    <p:plu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457200" y="274638"/>
            <a:ext cx="7620000" cy="1143000"/>
          </a:xfrm>
        </p:spPr>
        <p:txBody>
          <a:bodyPr/>
          <a:lstStyle/>
          <a:p>
            <a:r>
              <a:rPr lang="en-US" dirty="0" smtClean="0"/>
              <a:t>Which ethical theory has the most practical guidance? </a:t>
            </a:r>
            <a:endParaRPr lang="en-US" dirty="0"/>
          </a:p>
        </p:txBody>
      </p:sp>
      <p:sp>
        <p:nvSpPr>
          <p:cNvPr id="3" name="TPAnswers"/>
          <p:cNvSpPr>
            <a:spLocks noGrp="1"/>
          </p:cNvSpPr>
          <p:nvPr>
            <p:ph type="body" idx="1"/>
            <p:custDataLst>
              <p:tags r:id="rId3"/>
            </p:custDataLst>
          </p:nvPr>
        </p:nvSpPr>
        <p:spPr>
          <a:xfrm>
            <a:off x="457200" y="1600200"/>
            <a:ext cx="4114800" cy="4800600"/>
          </a:xfrm>
        </p:spPr>
        <p:txBody>
          <a:bodyPr>
            <a:normAutofit fontScale="92500" lnSpcReduction="10000"/>
          </a:bodyPr>
          <a:lstStyle/>
          <a:p>
            <a:pPr marL="571500" indent="-457200">
              <a:buFont typeface="Arial" pitchFamily="34" charset="0"/>
              <a:buAutoNum type="alphaUcPeriod"/>
            </a:pPr>
            <a:r>
              <a:rPr lang="en-US" sz="3200" dirty="0" smtClean="0"/>
              <a:t>Consequentialism</a:t>
            </a:r>
          </a:p>
          <a:p>
            <a:pPr marL="571500" indent="-457200">
              <a:buFont typeface="Arial" pitchFamily="34" charset="0"/>
              <a:buAutoNum type="alphaUcPeriod"/>
            </a:pPr>
            <a:r>
              <a:rPr lang="en-US" sz="3200" dirty="0" smtClean="0"/>
              <a:t>Kantian Ethics</a:t>
            </a:r>
          </a:p>
          <a:p>
            <a:pPr marL="571500" indent="-457200">
              <a:buFont typeface="Arial" pitchFamily="34" charset="0"/>
              <a:buAutoNum type="alphaUcPeriod"/>
            </a:pPr>
            <a:r>
              <a:rPr lang="en-US" sz="3200" dirty="0" smtClean="0"/>
              <a:t>Natural Law Theory</a:t>
            </a:r>
          </a:p>
          <a:p>
            <a:pPr marL="571500" indent="-457200">
              <a:buFont typeface="Arial" pitchFamily="34" charset="0"/>
              <a:buAutoNum type="alphaUcPeriod"/>
            </a:pPr>
            <a:r>
              <a:rPr lang="en-US" sz="3200" dirty="0" smtClean="0"/>
              <a:t>Rights-Based Theory</a:t>
            </a:r>
          </a:p>
          <a:p>
            <a:pPr marL="571500" indent="-457200">
              <a:buFont typeface="Arial" pitchFamily="34" charset="0"/>
              <a:buAutoNum type="alphaUcPeriod"/>
            </a:pPr>
            <a:r>
              <a:rPr lang="en-US" sz="3200" dirty="0" smtClean="0"/>
              <a:t>Virtue Ethical Theory</a:t>
            </a:r>
          </a:p>
          <a:p>
            <a:pPr marL="571500" indent="-457200">
              <a:buFont typeface="Arial" pitchFamily="34" charset="0"/>
              <a:buAutoNum type="alphaUcPeriod"/>
            </a:pPr>
            <a:r>
              <a:rPr lang="en-US" sz="3200" dirty="0" smtClean="0"/>
              <a:t>Prima Facie Duties</a:t>
            </a:r>
          </a:p>
          <a:p>
            <a:pPr marL="571500" indent="-457200">
              <a:buFont typeface="Arial" pitchFamily="34" charset="0"/>
              <a:buAutoNum type="alphaUcPeriod"/>
            </a:pPr>
            <a:r>
              <a:rPr lang="en-US" sz="3200" dirty="0" smtClean="0"/>
              <a:t>Divine Command Theory</a:t>
            </a:r>
          </a:p>
          <a:p>
            <a:pPr marL="571500" indent="-457200">
              <a:buFont typeface="Arial" pitchFamily="34" charset="0"/>
              <a:buAutoNum type="alphaUcPeriod"/>
            </a:pPr>
            <a:r>
              <a:rPr lang="en-US" sz="3200" dirty="0" smtClean="0"/>
              <a:t>Ethical Relativism</a:t>
            </a:r>
            <a:endParaRPr lang="en-US" sz="3200" dirty="0"/>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448584678"/>
              </p:ext>
            </p:extLst>
          </p:nvPr>
        </p:nvGraphicFramePr>
        <p:xfrm>
          <a:off x="4038600" y="1524000"/>
          <a:ext cx="4572000" cy="5143500"/>
        </p:xfrm>
        <a:graphic>
          <a:graphicData uri="http://schemas.openxmlformats.org/presentationml/2006/ole">
            <mc:AlternateContent xmlns:mc="http://schemas.openxmlformats.org/markup-compatibility/2006">
              <mc:Choice xmlns:v="urn:schemas-microsoft-com:vml" Requires="v">
                <p:oleObj spid="_x0000_s7182"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4038600" y="15240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718506814"/>
      </p:ext>
    </p:extLst>
  </p:cSld>
  <p:clrMapOvr>
    <a:masterClrMapping/>
  </p:clrMapOvr>
  <p:transition spd="slow">
    <p:plu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Divine Command Theory</a:t>
            </a:r>
            <a:endParaRPr lang="en-US" dirty="0"/>
          </a:p>
        </p:txBody>
      </p:sp>
      <p:sp>
        <p:nvSpPr>
          <p:cNvPr id="3" name="Subtitle 2"/>
          <p:cNvSpPr>
            <a:spLocks noGrp="1"/>
          </p:cNvSpPr>
          <p:nvPr>
            <p:ph type="subTitle" idx="1"/>
          </p:nvPr>
        </p:nvSpPr>
        <p:spPr/>
        <p:txBody>
          <a:bodyPr/>
          <a:lstStyle/>
          <a:p>
            <a:r>
              <a:rPr lang="en-US" dirty="0" err="1" smtClean="0"/>
              <a:t>Euthyphro</a:t>
            </a:r>
            <a:r>
              <a:rPr lang="en-US" dirty="0" smtClean="0"/>
              <a:t> Dilemma</a:t>
            </a:r>
            <a:endParaRPr lang="en-US" dirty="0"/>
          </a:p>
        </p:txBody>
      </p:sp>
    </p:spTree>
    <p:extLst>
      <p:ext uri="{BB962C8B-B14F-4D97-AF65-F5344CB8AC3E}">
        <p14:creationId xmlns:p14="http://schemas.microsoft.com/office/powerpoint/2010/main" val="3188221673"/>
      </p:ext>
    </p:extLst>
  </p:cSld>
  <p:clrMapOvr>
    <a:masterClrMapping/>
  </p:clrMapOvr>
  <p:transition spd="slow">
    <p:plus/>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393825" y="538163"/>
            <a:ext cx="7216775" cy="44012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L="457200" indent="-457200"/>
            <a:r>
              <a:rPr lang="en-US" sz="4000" b="1" dirty="0">
                <a:solidFill>
                  <a:srgbClr val="002060"/>
                </a:solidFill>
              </a:rPr>
              <a:t>“DCT	An act is right if and only if (and because) God does not command that we do not do the action” (Timmons, 31).</a:t>
            </a:r>
          </a:p>
          <a:p>
            <a:pPr marL="457200" indent="-457200"/>
            <a:endParaRPr lang="en-US" sz="4000" b="1" dirty="0">
              <a:solidFill>
                <a:srgbClr val="C00000"/>
              </a:solidFill>
            </a:endParaRPr>
          </a:p>
          <a:p>
            <a:pPr marL="457200" indent="-457200"/>
            <a:endParaRPr lang="en-US" sz="4000" b="1" dirty="0">
              <a:solidFill>
                <a:srgbClr val="C00000"/>
              </a:solidFill>
            </a:endParaRPr>
          </a:p>
        </p:txBody>
      </p:sp>
      <p:sp>
        <p:nvSpPr>
          <p:cNvPr id="3" name="AutoShape 2" descr="data:image/jpeg;base64,/9j/4AAQSkZJRgABAQAAAQABAAD/2wCEAAkGBhMSEBUUExMVFBUTGRcZGBgYFhgbGhkiGRgYFRkXFxoaGyYiFxojHRYYHy8gIycpLS0tGh4xNjEqNSYrLCoBCQoKBQUFDQUFDSkYEhgpKSkpKSkpKSkpKSkpKSkpKSkpKSkpKSkpKSkpKSkpKSkpKSkpKSkpKSkpKSkpKSkpKf/AABEIAOEA4QMBIgACEQEDEQH/xAAcAAEAAgMBAQEAAAAAAAAAAAAABgcEBQgDAQL/xABREAACAQMDAgMFAgcLCQUJAAABAgMABBEFEiEGMQcTQRQiMlFhI3EVQlJygbGzCDM0NVRidJGSodIWQ1OCk5SywdMYJGNzgxclNkRVtMTR4v/EABQBAQAAAAAAAAAAAAAAAAAAAAD/xAAUEQEAAAAAAAAAAAAAAAAAAAAA/9oADAMBAAIRAxEAPwC8aUpQKUpQKUpQKUpQfNwzjPI9Pv7fqNfarDxxS4t4YNQtJHiltm2OykYKSYxvB4dQ6qApyPfPHywtK8cHgi26pbNDKYvMikjUmKcFd6beTjdlRuBK5Jzt7UEhsPEEP1DNp+fcWFQnI5lTMkgX1OUkweePJPHrU7rmqDRJ7WxtteO5p2u2llHw5jdtvIPozKwyO4mHyzUz6o8appopvwTAzJCpaS6kXCIMfiK3G7kYDckjhTQXDvGcZ5749fvr7Vf+C9hN7Abu5dpJ71zIWfJbYuVjXJ/F+NgBgAPwKsCgV+DKoYLkbjyBkZP3Cv3XPnjnbmz1WK9huz7Q+xlixkxCMbQwPbYxU+6RyS/fmgu7XuqrSyXddXEcOQSAx95sd9qDLP8AoBqjOsfFXzdZt5rW+lW0j8reAJFUYc+ZujwPMyvzHqB6VH+g+j3129lNxebXAEkhbLyyDIU7M4AA4Gc+7lfdI7fvrToS3s9Zt7KOR2ik8jezsCw8yQq2SqgDjngdsetB0D094i6ffNtt7pGc8BGyjnjPuq4Bb/VzUheVQQCQC3YE8n7vnXOfih4PxaZALmC6JXcqiOUDzCTk5R0ABIAzgqMBScngVHum7qXVdRtI7u+eMoFSKVuWyr7lRW/0hJIDtk5Cjnig6wpSlApSlApSlApSlApSlApSlApSlApSlAqP9S9eWOnkC6n8st8I2SMT9RtU8fXtUgrB1nQ4LuEw3ESyxt3Vh29MqRyrfUEEUFX9UeMVhfW89nDb3dyZo2XMcQ4yOGAJ3ZVsH4flW28M9IN3oq2upWj/AGRaMLPGykr3R0yAykBioIwRt71GeptFn6a/7zYXam2kf3rSfncT+Rj4sDuwKsAoyWq3Om9UkubWKaWBrd5FDGJiCVz2z94wcEAjPIByKD5c9NW8ln7G8Qa32LH5eTjamNoyDkEbQQc5yM1APGfSpl0uOz0+0cxs4MiwRZVVT3gCqjOWcq2QPxDn62lWk6z1qa0spZ4IPaHjGdm7GB6vwMsFHJA5IBoINpfjfYW6x281rdWfloqqrxjCqo2gcHd6Y+H0qcdM9a2eoBjaymTZ8X2ci4+h3qKrHo7pR9fUX2pXnnxhmC2sRKpGR+K+MbDg+nvEbSXNXDp+mxQRrFDGkUa9lRQqj1PA9T3zQZOa5m0m3/DnUjNId0PmO5+XlRcRrz6NhFOPyiatTxU8NrnU5bZ4LlYhCSCrFhtyQfNj2g5fjscdhyKoLpLo+W9vhaJJHBKN374SOYz7yrtBJcAE44+E8igsXxN8NH06ZdS00bI4mDOilt0bZJLj/wALGARnj7u0T1bqq6v7yDUzayEWnk+a0cbGMGFzIfewQuQQcMTjPyxWZ1n4RXFhbNPc3sBUSNtXMpZywyCoK/vjbfeHYBc7jipf4feMWn2mkpBMrLLArDy1QkS5JbIbsN2edxHOfSgjejaXedTagZ5yEt4SoYDcFVc5MUPfLkckk+ufkK9vG3oWLT3tZ7NfKjYbDtJ9148FHznO5hnn5pnuajXQfQcmqPMILiGB0Vj5beYCQwwAMA5jJJU8kjjg5r9+IPhrcaWsLz3EUvmjaoUvuGxRuADLyi5UA59RwKDpTozXPbNPtrgkFpYlL47bgNr4HoN4YVuqonwk8L7sS2Wom4VYdjN5eX34YuBHjG3YwIcnPdjx61e1ApSlApSlApSlApSlApSlApSlApSlArC1rWYrSB553CRxjLE/3AD1YnAA9SRWbXwig50k1nUL/VlvH0u4uY48+zQsrpFH6qzsUKseNxyRlsc4AWp50x17qkmsR2V9bw2yvG8oRfefADbct5jDup9B2q0KovxV1G6h6ihNkpa5ktRHGAMkGRpl3AdsgEnJ4GMngUFpxdeWbai2niT7dV3em0nkmMHPMigBiPkfmCBCNX6+1j8LXVpY20Fylt5bFW91grIhOGMq5OWPofuryn8ClGnLskI1JG872gM3vScEpu7hcgYfghhu9SKwvBnUp7jWb+S6XZOYkWVcYwyFYzkehOzJoI9o2rX2l6nJcLpVxb202PPgRHeP5lom2hRtLEhc4GWXIB46C03Uo7iFJoXDxyKGVh2IP6j6EHkHIrJoBQK5w8TdGm0fWlv4AfLlk85D+LvOfOiY+m7LH0918DscdH1VPXXhNd6jqqyvcj2L7PMZZg0YUAOsa4KkscndnjeeOBkIFoun3fU+pGWdhHDAF3YB2qu/IiTnl2G73j8ifkK9vEDQIbbqCxt4ISkQ9kAQHO7M7ZwTnJJyCWyScmv1rXg9qmmzmfTpHlUZw0TbJgM52umffHA4XIOOw7VC9d1HUpb6OS6Wb2seX5YaDa52MdmI9g3cg+hzg96CwPFHw4bS5V1PTz5ccboSgz9kxPDDJOYy2AV9N2MYPEVvtXveo9Qt4ioDBVT3AdiDIMs7Anj54z6KoycZ2qdG6/rLqboyrGD8Vx9mi/VYQBzgnkLz86ksngHc29zbSWN3s2BfOkYlXDBss0aqCCpGAEJ9OSc5oLn0+xSCGOKMYSJFRR8goCgf1CsilKBSlKBSlKBSlKBSlKBSlKBStP1jfvBp91NE22SKCV0bAOCqEg4IIPI9RVLeGHilqd3q1vBcXPmRSeZuXyoVztikccrGCOVB4NB0DSlKBSlKBWrXp2H21rwrmYxLCCcYRVZ2O35Fi/J+Sjtzn01zX4LOFpriRY419T3J9FUDlmPyHNV/qfXmrTRST2lnHaW0cckge8J82RY13nZEpypwD3yDkHcKC0K1kXT0KXj3aLtlljEchH44UgqzfzgBjPywPQYr+br67PAdVzoZvshF4mx8XIPAwfd7c85r7o/XmrRQRXF3aR3dvLFHKWtCfOiWRdwMkTH3v9UADDe9QWlStdoPUNvewia2lWVDxkd1OAdrA8q2CODg8itjQKUpQKgfVPhSl7qkF8bh08ny90YXO7y23rtbcNnPfg/oqeVhy6vCscsjSAJb7/NP5Gwbm3DvwuD9xHzoMylUtoX7oMS6i0csJW1lYJDtUtKpzgM6rkuWJ+FRkcAbvW6aBSlKBSvjuACSQAOST2H1NVR1f+6CtbdjHZp7U4yC+dsQxke6cZk5HpgEHIY0FsUrm6Dxh129k2WqjdxxBbh8ZOMnfv2j6nipvo2pdVLgy2tvIOMiRolYj1x5cgCn7x+igtqlR7ReqJXwl3aS2ch/KKyRHnGBNGSoPbh9pOeM81IaBSlKBSlcbf5a6h/Lrv8A3iX/ABUHVPiD/FN9/Rp/2bVzn4K/x7affN+wlqPT9XXzqyPeXLqwIZWnkIYHgggtgg/KtfZ3skTiSJ3jdc4dGKsMgg4YHI4JH6aDt2lcbf5a6h/Lrv8A3iX/ABVZ/wC5/wCoLme/nWe5mmAtyQskzuB9pGCwVmIzzjP1+tBfVa3qLX4rK1kuZjhIlycYyx7Ki57sxwB99bKqr8a7N7hrWJbuxhWJjM0d1OieYchUOwgllA8wfI7jQRzW+oXjSPVNQjSS7uDjTrRz9lbJwfPlzgbvhOTg/CeP83+Eh2G6urrWLS6kl064jKi5jLCWQHEUSKduzAHw4yx7V7anrc9ywe4fpiZwNoaSTc2ASQMlu2STj6msFmxzs6WP+t//AHQZqoSygdz0zgfpBxWLNaiVbC6tdXtLWa306CLa1xGGMkfveU4LYCncc7gQCmCOeNYOsbr8Jht2kgi09mGHItBFv3bMh+G9MZxj0rPVQfxelv7bf46DN0jqFpYn1TT40jvLY41G1QjyrlOSZ0C5Gc7juHPx8txvuPprqGK+tY7mE5SQZwe6kcMjfJgcj9XFU5puqz2zF7eTpmFyCpaOQqSDglSd3bgcfQVJvBTTJIDeKbmymjkdZQlpMsixM28N7oHuKQFAB/IoLQqPdUde2Onge0zqrkZEYy0hHODsXJAOCNxwOO9SGqB8TvCG7m1UvaI0qXeXZmb3YmBVXDsx4XkMoHONwUe7QSJ/3SNlni2uSPmRGD/VvP661GudbSRSnWNMPnWlxsS9t3B+zdVCAyKCfLLIAocZXI53ZAP3T/3NP2f297iQjgRxZVT97MC4/QtY/g9o01jrt3YyEOohbzAOVYBozG5H5smMHtvIoNFpHiDpVpcNeW+myi4Ye7G0y+TET8RiOzcM5+XHYbQa1V94g6rqV/E8TP5qPugihHuocYzt53cZ3F88Fgfd4qx/FPTdD00K7afHLcy8pEkkkSYB5d1RgqrnjG33jx2BIh/SvjDc27EW+mWYQcyLbwyIxA9S4dsfewNB0Zp0kjQxmZQkpRTIqnIViBuUH1AORmsmtN0l1XBqNstxAfdPDKfiRhjKMPQjI+8EH1rx681/2LTbm4Bw0cZCHGffciOPj85loKZ8bvE555nsLZysMR2zMD++sO6Z/IU8Y9SD6AVGfC7w1fVZyXLJbREeY47sTyI0J43Y5J9Bj5gGEFsnJ5JrsToXptbDT4LcABlQGQ/N295z/aJA+gA9KDP0XQoLSFYbeJYo19FHf6se7N9SSTWfSote+JVjBdNa3MjW0oxjzVIRwRkOsgyu08jJI5BHcYoJSRSqw1HxQS41uzsbSRXh3kzSIQyyHy2Kxqw4Kg4JI7nA/FObPoFKUoFfNg+Qr7Sgj3iAo/BN9x/8tP8As2rnTwWH/v20++b9hLXRniD/ABTff0af9m1c5+Cv8e2n3zfsJaDqvYPkKBa+0oFVb1bFZ/hmc3bWYb2KIQe1gGPcZZedpIzjbzg5watKqz8adRureO3eAW6xyP5Usk0KyeWWxsYllYBPiz7p7DvnFBD5ETPuv0qR9VYf8jXm4X8vpX9Cv/hr01fSbuzKrd6ppcLuNwX2GBsjJAYEWvbg84rVyzqww2r6Uw+R02E/rtaDUsq/hMe/ouPK77X9j+I8H3M+b9cYx61J02/ldKfpWT/DWrToqdtQUC4sTusRdiX2KEQ+UXwD5Pk7d+Pe3bN2OPpX7inVRhdX0pR8hpsI/Va0G5t/KyN56VAzztVycfTJHNTLoGO0/Ct6bIweSbe1z5G3yw2Zg2NvGeP76gulaXeXj+XZ6npU8gBYr7FCpCjA3fwQ8ZIH6al3gle3kwu3uJInhjcRRmKKFEdkLb3UxxoWXBXBP5RoLOMo3BcjcQSBnkgYBIHyG4f1ivk4bY20gNg7SeQDjgkeozUQ601T2XUdMnYgRO81rJx/pxG0fPp78K5z6ZqZ0HN2pePmrL5kLJbxSKWRiIm3IwJU/E7LkEeoIqd+GotdOs57+6voJprg75pFkD4xkiIerSEkkgAEkgYO0EyTXPCLTLueSeaA+ZLgsyyOvIAGdoOM8c8cnmqS1joa307XoLWcGe1maMgFirFJSYgXKbeUcE8dwo+eKDRa3qVxrWqlkUtJcOEiTk7FHCg98BVG5j2+Jq6g6O6Sh060S3iA4ALvjBkbHvO33+g9BgelabpLp3S7K/ngtYViuVjRjl3dijE8pvY4UEANt+a59KmFzcpGjPIyoiAszMQFUDkkk8AUFd6S4tOp7i3TCx39us5QcASKSCVA/KCyMfUk5rK8dM/gSfH5UOf9qn/PFQjpjqAap1atzF+8wRyBMgglFjaLcQe2XlLc+hA71bXW+g+26dc24ALSRnZntvX348n0G9VoORNGZRcwl8bBJHuz2xuGc59MV2vXD0kZUkEEEEggjBBHBBHoa6+8PuqF1DToZwQX2hJQPxZFADgjPGfiAPoy0Ejqm/3R0tp7PAr/AML3Exbe4Ts/mfzScY9cjjgNVyVHLjw+sZblrmeAXEr8Zm99QB2VYz7igfm575JJJIcodOx3LXUQtN/tBb7PYcNn6HIxxnvxjNdO9Awa0qj8JSWxXHYLmbPyZo8RjHbgNn5/PXax4aqmtWmoWyALvIuEXgD7NlWVR6DOFIHrg4+I1Y1ApSlApSlBH/EH+Kb7+jT/ALNq5z8Ff49tPvm/YS10t1Zpr3FhcwR43zQyouTgZZCoyfQZNVD4ceDt/Zanb3Mwi8uLzN22TJ96J0GBjnlhQXpSlKBWDrWjRXdvJbzrvjlXaw/vBHyYEAg+hArOpQUHr+gERrpOpOImhJ/Bt+w+zde3kSn8TgAYz7uF7gLvzvwnd7bmzvbGCJo9Ou2MqxJiZ0XCyxso2gbWGQPUnheFFwazosF3C0NxGssb91b9YI5Vh6EYIqBXnhnfQQywWOoZt5UeP2e7UuqB1KERyr7yAA8AD780EVEhDKR3HTGR+gGvWHV7pFsbSzsYJjNpts/mNEv2TuCPOkcqRtCoeG7n59jJG8OLnj3oiRox0/4jjzfQ/D+98nnGeO1fjTPDK/mgig1C+C20KJH7PagqJFRQo82UgMwIHK4I+WKCM9O6USradpL+a8xH4Q1Luij1jgb8YnJAweck+pZLn0PRYrS3jt4F2xxDCj1+ZY/NiSST6kmvuj6NDawrDbxrFGgwFX9ZJ5Yn1JyT61m0EX8Sek/wjp0sCgeYMSRZ/LTkDJ7bgWTPyY1X/RXj1GkYt9TSSOWL3DKFJzt4+1T4lfjBwDk57VdFVz4ieDMGouZ4m9nuT8TYykny3qOQ384fpB4wGVN446Oqki6ZyPxVgmyfoNyAf1mqW1bqR9a123dYyqtJDHGvdlRX3Fmx68u59B9cZrYH9zzqe7G62I+fmtj/AIM/3VaPhj4RR6YTPK4mumGNwB2RA/EI88kn1cgHHAAychEvH7RbiG5g1K3MibU8p5IyQYyC2xiQcgOJCue3GD8QBqfWus727XbcXUsqjHuljt47EqMAn64zXY8kYYFWAIIwQRkEH0I9RWmtuh9PjcSJZWyODkMIYwQfmvHB+6gr3wC6EktopLydCj3ChYlYYZUzuLHPbeQuB8lB9at2lKCgvG/wvdJH1C1TMb+9cIo5RvxpQB3Q92+RyexOIX4a+I8ulXGcGS3lx5seefo6Z7OP6iODjgjrEiqy6v8AAWyuiXtz7HIfRFBiP/p5G3/VIH0NBOenupra+iEttKsi+uD7yn8l1PKn6GtpXO0fgPq9tJvtriEMMhXjmkjfH9gY9OMmpjpHSnU2QJdUijT57Flf+pohn9LUFrswAyTgD1r7Wg0XpTyiJLi5mvJhj3pWwinjmOFcIhyPiwWGcbsVv6BSlKBSlYGrasIAn2ckryNtSOMLuY4LHl2VVAVSSWYDjHcgEPLWteSBGwUeXC7It4VmLusak9yqbmGWwcDPB7V80zUpTNJDMiKyJHIGjYlWVy64IYAqwaNvmCCpzyQIxJCktnLK8O1zfRt9oq+YrLdQxjJBPIUBQQSNuMEitve6NDcai4mjEgW3iIViduTLL723OCw2jDYyvOCMmgktK1nTTE2kWWZiF27mJZjtJUFmPLHAGSeT3rZ0ClKx73UYoVDSyJEpOAXdVBOCcAsRk4BOPoaDIpWr/wAqbP8Aldv/ALaP/FWi628SLazsZZop4ZZQNsSLIjku3CkhWztHxH6A+tBk23iDbvq0mmg/aJGGDZ4Z+WeID1ZU2txn8ccbeZRXKv4Dkgs4tXW8jN353mtH5iFwrMNshAbJYtncvqrjOMGug+mvEKzu7SKczwxNIoLRtKoZGHDKQxB4IODjkYPrQSelav8Ayps/5Xb/AO2j/wAVZ1pexyrvidJFORuRgw44IyDjig9q/EsqqpZiFVQSSTgADkkk9hSaZUVmYhVUEsxOAABkkn0AFVhbW8nUUhklZ4tJjciOMEq12UPLue4jBHb6ehBIDa3ni5C8jRafbz6jIvBMK4iU843SkYAOD7wBH1rEl641oSIh0iJWk3FEa9h3NtwWxyOwIzx61YFhp0UEaxwxpHGvZUUKB+gVTXiL1RKmuxTxjMGkmFZz+T7SSJCPnlCF49RQSs+Kktt/GWm3FmuceahE8QzwC7oBt54wMntU20nWIbqIS28qSxt2ZTkfcfkfoeRWUcMPQgj7wQf1iq56i6GksJG1DSB5bqMz2ij7KdVyTsQfDIBnAX9ABJ3BZFavXeprayEbXMoiWVwiswO3cQTgkDCjAPJwK/PS3UsN/ax3MJ91xyD3RhwyN9Qf6+COCK8utenhfWE9thd0iHYW7BxyjEgEgBgOR6Z70G4hnV1DIwZW5BUgg/UEd6/dce3seo6TO0Jee1kGGISRlDA9mBQ4dTjGeexHoRWzg8ZdXTteMfzo4W/vZCaDq+lcvxePOrAYMsTfUwpn+4AVjz+N+sMeLoKPksMP/NCf76DqitPrnV9nZlRcTojOQFTlnOSAMIoLEZPfFcsaj4j6nP8Avl7Pj5K5QH7xHgH9NTvwR8O7iS7j1C4j2wIGeMvjMrEFQwU84GS2445C4zzQdCUpSgVq9S/hNr+dL+yatpWr1L+E2v50v7JqDS3v8En/AKbH/wDdw1t4/wCMZP6PF+1mryOiM8MsbEJuuBKD8XCzJKPUdwmPpms2CBGuGmWQMTGsZUEHG1mbPB/nUETsuqp47GWaG3jeC0WYu0kzRtIYmYyCJRE/AwyhmIyykYxhjOlPHyqMXel+VpUkLKo3BwyjBB82Qlvoc7yT99SigVqeqenY760ltpfhlXAPqrDlXH1DAH69vWttSg5m8PvD20uL24sL8zQ3MJOzy3VQ4XhgA8ZzxhwR3Uk+lfjRPDy2v9ZktbRpTZW+fMmLKzNt4JRggUbn4Xg5Clue1Sf90LZR29xbXcMpiupA6MEyGZVGPM3L8JAbZ8yCMfCamngdo0EOkxyRMHe4JeVsYO4Er5fPOExj5E5I+Kg1v/Zz03/S3f8AtIv+lVbR+Hdtb66dPvmlWGb+DyoyqTuP2RYlSMHDRnA+LHYV05VW/ugtIhfTluGYJNBIoiOeX3kBox+gb/psPzNBWvVfh5bDVodN09pnkJHnPIysE3ANxtVeETLHvnIA5GK6P0XSI7W3jghXbHEoVR93cn5knJJ9STVT/ud9PjkS6vHk826eTY+TllU4kLEnnMjZJPOdg9c1ctBXvjFqDtDb2EZYNfy7X2KzOIo8PMVC8k4K+7zuG4YOaWni/otuiwJM0awgIE8icbdvu7SCncY9a9NcXd1Lp4btHbXDp+c2UP3+7WX1n4aRXji5gf2S9jIZJ0HxEcYlX8cEcZ74+Y90hinxy0fH8JY/+jN/gqtdC6v02TTdRW8nC3WpSSyMPKlbYe8ClgpDBX94c8bscVtusetLz2J9MvLYQX07JEkygCCVGcBpA34uRgH5bifd7C49L0eKCCKFFG2JEReOcKoUZ+Z4oK06I8a7BNPt0u52SeNAjjy5Xzs9xWLBSCWUKx+pNbz/ANuOj/ylv9jN/gqKjqIaRquoWqQNctdvHPawoAffkBMgY90GfvwEHAzmt/oXhrJdTLeayUmmx9naqB5EAPO0ryJG9PUfMvwQGH0VrEUWsyLblvY9VQ3EO5HQean775auASGXL5Ax8IHarUqv+vIwNX0VgcMJbhcfMNGmf6sf31YFBUvix1bp9tfJHeact0xgR1kyAwBklXYcjsCpI5/GPHzpu/6hs21EXCaei26kf928xgr4yMswHuk8HAGOPXJz1bqXTdpcMGntYJmAwGkiRyBknALKSBkk4+tU5pVtYXXVLQx2cSwxRSRvE8EaoXjLBnCAEfLBIB4oIB4g6/ptz5P4PtGtdnmeZlVG/OzZ8Lt2w39dbDqnqzR5bPyrTTTHOdoMrYXbgcsu1zuJPoeMV0L/AJBab/8AT7P/AHeL/DWi676LsI9MvHjsrVHSCUqywRhlIQkEELkEfOgpbpbrLSoLZY7nSlmlXOZN+d/rkhux78DjtXR3Sd2kthbSRxLCkkMbLGvZAVBCDgcDt2FV54L6bp15pih7GF5YCUkkltojvJJcbXIJbCso5wR92KtW3t1jRURVREAVVUAKoHACgcAAegoPSlKUCtTqZ/71afnS/sjW2rS9RSGOS1m4CJOFkODwsyPCuMf+K8WT2AyaCJ9U9Rl5nUnMcJ4jDjL4JXLp32uVkQiRShRkdHDrtMcttRHmJuBVh5eJd7bySkCHzPLClGd7W33FN3AdBgNuGx6n09y7wMeYpVljUtgMNy+SNjvLkMz7N/2eZMIiHuukgsZX2ERMq+427dvbBBkIQJuBYxopBTcDngM21JAn/wCHfO0qdncMYowxfcjbgBu3uY8xhsq2QjMBjv8AKaVXsUJksrjcSwvzHbR4cvuVyytIjec6uoWSSTcojO1DlAVqwqBXldXSRRtJIwVI1LMx7KFGST9ABXrWm6t6ZW/tmt3lliRyN5iKhmA52Esre6TgnGDxjtkEKe6UhTXdXnv7zYLSEGOKKRlGeCEQj1wGaRsH4mGMivfw61b8DavNpk0ga2uG3QyblK5I+zYngAuoCH+cqjtzW7/7OGn/AMou/wC1F/0q0nWngBDBZSzWcs8ksQ37HKEMo5cKFQHdjkd84xjmgun8KQ/6WP8Atr/+6pLqS9Gva6lr5gFjZEl23YD7SBIQeOWbEa4J4BYdzVe3WmaaNJSdJZvbXfy2hLoUXadzSY2BthQjHPxNjJ2mrQ6d/c7W72sT3ctwk7qGdEMYVCeQnKE5AwDz3BoNdfXCdP68s0TL7Beg71QghBkbwFUnmNiHHHwuVHrV8qwIBByDyCOx+oqqP+zhp/8AKLv+1F/0qsbp3RRZ2sduskkiwrtVpNpbaPhUlQBgDgcdgKCHeJZ9mvtL1A/vcEzwyn0VZ12B2Poq+93+Yqw613UWhR3trLbSj3JlKk8ZU91YZ/GUgMPqKhfRPWbWxbTdSby7m1U+XIx924iUHbIjHu21eR34PqGADX9UadDquvezz82um2zPLyVAeYA4L5GAF2PkeqHPyqGr1ff2kVxb6dcSXWnwFU9rMBZrdSeVjbIDhV9SMYwRtBFbjpPw1u9RluLm/aS3trubzmt84kmwS0ayHuka7sBTzxwF4arl0/S4oIlhhjSONRgIqgKM8ngepJJJ9STQUtLpNppy6bqtnO1wvtBW6nYsWcTjDvIP83t973SM5YZyeTedVN194NFo5n0xvJMyjzrUYEU2xg67M8RuCOPTngrk5z4PEv2TSLczI7X5HkLbEHzXlQ+VllHIB91vruAHJFB76k/tfU1tGvKaZBJLIe43zgIsZ/JONjj58/KrDqJeHXST2UDyXDeZeXbebcPx8R7Rgj8Vcn6ZLY4wKltAqmdJUDra5x/o/wBdvETVzVTWl/8Axtc/+X/+PDQXLUd8RP4pvv6PN/wGpFUd8RP4pvv6PN/wGgjvgLGBosZAALSSk/U7yMn9AA/RViVXvgP/ABJF+fN+0NWFQKUpQK8by0SWN45FDpIpVlPYhhgg/eDXtSgi89nKgWOeJ7qND9nPGV85cAgGZCRuYce+m7J52LjNau1s7TcdsF/MVxtia2kiUbfZ9qq0kcSe61rEwJfg55wSKnlKDSafpcjyrPcKqmIEQQqcrCCNpdjgBpSvu5AwillUnLM27pSgUpSgUpSgqLS/BZYtea42j2OPE8S8Y8xicRY/JQgv92wc81btR+DruzfUGsFlHtCLnHG0nndGrZ5kUAEr8j64bEgoFKUoFaPqvo221GIR3CZK5Mci8SRk45RvTsOOQcDIOK3lKCu4rbXdP91DFqsA+ESN5VwB8i5918fM7mP07V6nxLu1wr6Jfhz6IA6f7QDGPqRUzfVEyVQNIwzkIMgEd1LHCK30LA199skxnyH+4tHn/jx/fQQd9a16792Cyh09T/nZ5RK4HzRFHDDvhlI9K2/Sfh5FaSNcSyPd3knx3EvLDjBEa/5tccY5OOM44rJm69toXWO78yzd87faFCocfKZGaL64355GQKkSOCAQQQeQR2P1FB9pSlAqFWnh2U12XU/PBWRAoi2cg+WkfxbuR7me3rU1pQK13Uek+1Wc9vu2efG8e7Gdu5SucZGcZ7ZrY0oI54f9JnTbBLZpBKULksF2j3mLYAye2akdKUClKUClKUClKUClKUClKUGu1vX4bSMPM2N7KiKAWeRmOFSNFyXYn0H39qi3UvXUhb2G0t3lvpYyWQSKBaqy8PPKuVRwCCApPpg8ru0XS2p/hHqK8nc5j05GigQ+hLFGlXnGTsfnGSGX8mtz4Mw79PN6+DPfyyyyt6+7I8aoPUIoU4GeNxoOZtNSWS4jEbETPIgRtxBDsw2tu7g7iDmupun+vmlMkE9rJDewLue23KzOvbzIHOFlHb1H3n1560iIL1DCo7DUEH6BcgVfXiha+W9hep7s1tdRJu9WjmPlyR/XOR9w3Yxmgl+kaxDdRCWFw6EkeoII7qynlGHqpAIrNqqJ9VGndVCFTth1ONGkXOFEpLorgflM0eD8/MJ54q16BWvC+0DOSIfQA48z6kjnyz8h8Q78HB/Wpe+Uh9JMl/zFxuHbnJZEI+TH5VnUH5jjCgAAAAYAAwBj0A9KwLzqK1imSGS4hjlkxtjaRQ7ZOFwpOTk8D5ntWxqmuvfBC5vtUe5jniWGcxl927em1VjYKoBD8KCOV744xkhanUGgQ3tu9vOoZJBj6qfRlPowPINc59LdfXWhXslrIWmtopXSSI8YwxHmQ5+En4sZ2tnnuGHTijArkPxK1JZ9WvJE+EysoPz2Yj3DHoduR99B1lpWqRXMKTQuHjlUMrD1B+ncEdiDyCCDWXVD/udOrGEktg5yrAyxZPYjAkUfeCGx/NY+tXxQKUpQKUpQKUpQKUpQKUpQKUpQKUpQKUpQc3dD9RjS+obhLg7I5ZJoZGbgLmQtHIf5uQOe21ye1WL0zq6aLcyaddnyraR3lsp24i2udzQM/ZWQ5OSecntlQdJ46eGjTZ1C2Us6qBOgHLBRgSjHJIHB+gHyOYr0V4oLJbNp2pbHhdCkM8ieZ5LYITzFJ99FOCCCCuMZxyoQ3QdTB1eC4b3QbuOU5PYecHOT9PnV8anqi6xfwR27BrHT5RcXFxnCPJGCY4o2PDgZyx7YOcjA3UxF4aTG/e0eeBEjjE73BceV5J2/aqfXO8YHHPqBzW78Q/FdZ4vYdPQQWa+6xVQhl+5R8EZ747nPOORQetzrh1bqq3eHmOOeIRk8ZS3bzWb9O2Rh94ziukqqjwP8Nns4zeXKFZ5l2oh7xxnB94ejsQOO4AA4JYC16DDjObl/5sceP9ZpM/17F/qrMrDPu3P/AJkeM/8AltkD7z5pP+qazKD4TWgu/EHTYyQ99bArkECVSQR3GATz9KpTxt8SZZ7qSygkKW8BKSbSR5rjhwxHdFPu7e2QSc+7iqQhIJwcDuflntmgvLxF8eYmhaDTizGRSrXBDJtB4PlAgNuxn3jjHpk8ii6UoJh4RTFdbsyPV2X+1G6n+411nXLHgjpjTa1AQOIRJK30AQqD/bdB+mup6BSlKBSlKBSlKBSlKBSlKBSlKBSlKBSlKBVI+InhrptvfC7ml8qCXn2SJcyzyZ5SAA+6rZXPyJxkbgRd1Rnqbw/tr65triYyB7U5UIwCt7wcB8gnAK/ikdz9MBzxadKSjUSklhO0SR+e9os2ZVhLAhdwALEM6tswGPrg5Isjwr8NtPe5a+gmF1Am0wI4w8T5O7z0xjeuF2nsck44VqxNF6mnfrCYG3I3CS2YYbKxphlmP53lq2e2HGM8GrK6L8PbXS/O9m8z7dgW3tuwF3bUXAHujc3fJ55JoJNSlKDF1C2LqCuN6EOme2RkYJwcBlLKTjgMcV621yHUMMj5g9wRwVP1B4r1rEuLQ7t8ZCvxkH4Xx6NjsccBhyOOGAxQcedVRst/dK3xCeYH7xIwP99Xb4b9f6TBoqxTPHGyK4miZdzSlickDH2m4Efd24ArB8X/AAza5kN5boUnOPOiYgI+AFEkchOwHA+ElSQM4ByDR89uyMVdSrDuGBBH3g0HyZgWJUbVJJC5zgZ4GfXHzr8VuND6QvLwgW1tLKG4DBSE4+chwq/pNXl4b+BqWjrcXpWadeUjXmOM+jEkfaOPT0B+ZwQGb4H9BNY2jTzqVnusHaRgxoOVU/JmzuI/NBAINWZSlApSlApSlApSlApSlApSlApSlApSlApSlApSlB4D99P5o/Wa96UoFKUoFKUoFaq7/ff6/wBVKUG0FfaUoFKUoFKUoFKUoFKUoFKUoP/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 name="AutoShape 4" descr="data:image/jpeg;base64,/9j/4AAQSkZJRgABAQAAAQABAAD/2wCEAAkGBhMSEBUUExMVFBUTGRcZGBgYFhgbGhkiGRgYFRkXFxoaGyYiFxojHRYYHy8gIycpLS0tGh4xNjEqNSYrLCoBCQoKBQUFDQUFDSkYEhgpKSkpKSkpKSkpKSkpKSkpKSkpKSkpKSkpKSkpKSkpKSkpKSkpKSkpKSkpKSkpKSkpKf/AABEIAOEA4QMBIgACEQEDEQH/xAAcAAEAAgMBAQEAAAAAAAAAAAAABgcEBQgDAQL/xABREAACAQMDAgMFAgcLCQUJAAABAgMABBEFEiEGMQcTQRQiMlFhI3EVQlJygbGzCDM0NVRidJGSodIWQ1OCk5SywdMYJGNzgxclNkRVtMTR4v/EABQBAQAAAAAAAAAAAAAAAAAAAAD/xAAUEQEAAAAAAAAAAAAAAAAAAAAA/9oADAMBAAIRAxEAPwC8aUpQKUpQKUpQKUpQfNwzjPI9Pv7fqNfarDxxS4t4YNQtJHiltm2OykYKSYxvB4dQ6qApyPfPHywtK8cHgi26pbNDKYvMikjUmKcFd6beTjdlRuBK5Jzt7UEhsPEEP1DNp+fcWFQnI5lTMkgX1OUkweePJPHrU7rmqDRJ7WxtteO5p2u2llHw5jdtvIPozKwyO4mHyzUz6o8appopvwTAzJCpaS6kXCIMfiK3G7kYDckjhTQXDvGcZ5749fvr7Vf+C9hN7Abu5dpJ71zIWfJbYuVjXJ/F+NgBgAPwKsCgV+DKoYLkbjyBkZP3Cv3XPnjnbmz1WK9huz7Q+xlixkxCMbQwPbYxU+6RyS/fmgu7XuqrSyXddXEcOQSAx95sd9qDLP8AoBqjOsfFXzdZt5rW+lW0j8reAJFUYc+ZujwPMyvzHqB6VH+g+j3129lNxebXAEkhbLyyDIU7M4AA4Gc+7lfdI7fvrToS3s9Zt7KOR2ik8jezsCw8yQq2SqgDjngdsetB0D094i6ffNtt7pGc8BGyjnjPuq4Bb/VzUheVQQCQC3YE8n7vnXOfih4PxaZALmC6JXcqiOUDzCTk5R0ABIAzgqMBScngVHum7qXVdRtI7u+eMoFSKVuWyr7lRW/0hJIDtk5Cjnig6wpSlApSlApSlApSlApSlApSlApSlApSlAqP9S9eWOnkC6n8st8I2SMT9RtU8fXtUgrB1nQ4LuEw3ESyxt3Vh29MqRyrfUEEUFX9UeMVhfW89nDb3dyZo2XMcQ4yOGAJ3ZVsH4flW28M9IN3oq2upWj/AGRaMLPGykr3R0yAykBioIwRt71GeptFn6a/7zYXam2kf3rSfncT+Rj4sDuwKsAoyWq3Om9UkubWKaWBrd5FDGJiCVz2z94wcEAjPIByKD5c9NW8ln7G8Qa32LH5eTjamNoyDkEbQQc5yM1APGfSpl0uOz0+0cxs4MiwRZVVT3gCqjOWcq2QPxDn62lWk6z1qa0spZ4IPaHjGdm7GB6vwMsFHJA5IBoINpfjfYW6x281rdWfloqqrxjCqo2gcHd6Y+H0qcdM9a2eoBjaymTZ8X2ci4+h3qKrHo7pR9fUX2pXnnxhmC2sRKpGR+K+MbDg+nvEbSXNXDp+mxQRrFDGkUa9lRQqj1PA9T3zQZOa5m0m3/DnUjNId0PmO5+XlRcRrz6NhFOPyiatTxU8NrnU5bZ4LlYhCSCrFhtyQfNj2g5fjscdhyKoLpLo+W9vhaJJHBKN374SOYz7yrtBJcAE44+E8igsXxN8NH06ZdS00bI4mDOilt0bZJLj/wALGARnj7u0T1bqq6v7yDUzayEWnk+a0cbGMGFzIfewQuQQcMTjPyxWZ1n4RXFhbNPc3sBUSNtXMpZywyCoK/vjbfeHYBc7jipf4feMWn2mkpBMrLLArDy1QkS5JbIbsN2edxHOfSgjejaXedTagZ5yEt4SoYDcFVc5MUPfLkckk+ufkK9vG3oWLT3tZ7NfKjYbDtJ9148FHznO5hnn5pnuajXQfQcmqPMILiGB0Vj5beYCQwwAMA5jJJU8kjjg5r9+IPhrcaWsLz3EUvmjaoUvuGxRuADLyi5UA59RwKDpTozXPbNPtrgkFpYlL47bgNr4HoN4YVuqonwk8L7sS2Wom4VYdjN5eX34YuBHjG3YwIcnPdjx61e1ApSlApSlApSlApSlApSlApSlApSlArC1rWYrSB553CRxjLE/3AD1YnAA9SRWbXwig50k1nUL/VlvH0u4uY48+zQsrpFH6qzsUKseNxyRlsc4AWp50x17qkmsR2V9bw2yvG8oRfefADbct5jDup9B2q0KovxV1G6h6ihNkpa5ktRHGAMkGRpl3AdsgEnJ4GMngUFpxdeWbai2niT7dV3em0nkmMHPMigBiPkfmCBCNX6+1j8LXVpY20Fylt5bFW91grIhOGMq5OWPofuryn8ClGnLskI1JG872gM3vScEpu7hcgYfghhu9SKwvBnUp7jWb+S6XZOYkWVcYwyFYzkehOzJoI9o2rX2l6nJcLpVxb202PPgRHeP5lom2hRtLEhc4GWXIB46C03Uo7iFJoXDxyKGVh2IP6j6EHkHIrJoBQK5w8TdGm0fWlv4AfLlk85D+LvOfOiY+m7LH0918DscdH1VPXXhNd6jqqyvcj2L7PMZZg0YUAOsa4KkscndnjeeOBkIFoun3fU+pGWdhHDAF3YB2qu/IiTnl2G73j8ifkK9vEDQIbbqCxt4ISkQ9kAQHO7M7ZwTnJJyCWyScmv1rXg9qmmzmfTpHlUZw0TbJgM52umffHA4XIOOw7VC9d1HUpb6OS6Wb2seX5YaDa52MdmI9g3cg+hzg96CwPFHw4bS5V1PTz5ccboSgz9kxPDDJOYy2AV9N2MYPEVvtXveo9Qt4ioDBVT3AdiDIMs7Anj54z6KoycZ2qdG6/rLqboyrGD8Vx9mi/VYQBzgnkLz86ksngHc29zbSWN3s2BfOkYlXDBss0aqCCpGAEJ9OSc5oLn0+xSCGOKMYSJFRR8goCgf1CsilKBSlKBSlKBSlKBSlKBSlKBStP1jfvBp91NE22SKCV0bAOCqEg4IIPI9RVLeGHilqd3q1vBcXPmRSeZuXyoVztikccrGCOVB4NB0DSlKBSlKBWrXp2H21rwrmYxLCCcYRVZ2O35Fi/J+Sjtzn01zX4LOFpriRY419T3J9FUDlmPyHNV/qfXmrTRST2lnHaW0cckge8J82RY13nZEpypwD3yDkHcKC0K1kXT0KXj3aLtlljEchH44UgqzfzgBjPywPQYr+br67PAdVzoZvshF4mx8XIPAwfd7c85r7o/XmrRQRXF3aR3dvLFHKWtCfOiWRdwMkTH3v9UADDe9QWlStdoPUNvewia2lWVDxkd1OAdrA8q2CODg8itjQKUpQKgfVPhSl7qkF8bh08ny90YXO7y23rtbcNnPfg/oqeVhy6vCscsjSAJb7/NP5Gwbm3DvwuD9xHzoMylUtoX7oMS6i0csJW1lYJDtUtKpzgM6rkuWJ+FRkcAbvW6aBSlKBSvjuACSQAOST2H1NVR1f+6CtbdjHZp7U4yC+dsQxke6cZk5HpgEHIY0FsUrm6Dxh129k2WqjdxxBbh8ZOMnfv2j6nipvo2pdVLgy2tvIOMiRolYj1x5cgCn7x+igtqlR7ReqJXwl3aS2ch/KKyRHnGBNGSoPbh9pOeM81IaBSlKBSlcbf5a6h/Lrv8A3iX/ABUHVPiD/FN9/Rp/2bVzn4K/x7affN+wlqPT9XXzqyPeXLqwIZWnkIYHgggtgg/KtfZ3skTiSJ3jdc4dGKsMgg4YHI4JH6aDt2lcbf5a6h/Lrv8A3iX/ABVZ/wC5/wCoLme/nWe5mmAtyQskzuB9pGCwVmIzzjP1+tBfVa3qLX4rK1kuZjhIlycYyx7Ki57sxwB99bKqr8a7N7hrWJbuxhWJjM0d1OieYchUOwgllA8wfI7jQRzW+oXjSPVNQjSS7uDjTrRz9lbJwfPlzgbvhOTg/CeP83+Eh2G6urrWLS6kl064jKi5jLCWQHEUSKduzAHw4yx7V7anrc9ywe4fpiZwNoaSTc2ASQMlu2STj6msFmxzs6WP+t//AHQZqoSygdz0zgfpBxWLNaiVbC6tdXtLWa306CLa1xGGMkfveU4LYCncc7gQCmCOeNYOsbr8Jht2kgi09mGHItBFv3bMh+G9MZxj0rPVQfxelv7bf46DN0jqFpYn1TT40jvLY41G1QjyrlOSZ0C5Gc7juHPx8txvuPprqGK+tY7mE5SQZwe6kcMjfJgcj9XFU5puqz2zF7eTpmFyCpaOQqSDglSd3bgcfQVJvBTTJIDeKbmymjkdZQlpMsixM28N7oHuKQFAB/IoLQqPdUde2Onge0zqrkZEYy0hHODsXJAOCNxwOO9SGqB8TvCG7m1UvaI0qXeXZmb3YmBVXDsx4XkMoHONwUe7QSJ/3SNlni2uSPmRGD/VvP661GudbSRSnWNMPnWlxsS9t3B+zdVCAyKCfLLIAocZXI53ZAP3T/3NP2f297iQjgRxZVT97MC4/QtY/g9o01jrt3YyEOohbzAOVYBozG5H5smMHtvIoNFpHiDpVpcNeW+myi4Ye7G0y+TET8RiOzcM5+XHYbQa1V94g6rqV/E8TP5qPugihHuocYzt53cZ3F88Fgfd4qx/FPTdD00K7afHLcy8pEkkkSYB5d1RgqrnjG33jx2BIh/SvjDc27EW+mWYQcyLbwyIxA9S4dsfewNB0Zp0kjQxmZQkpRTIqnIViBuUH1AORmsmtN0l1XBqNstxAfdPDKfiRhjKMPQjI+8EH1rx681/2LTbm4Bw0cZCHGffciOPj85loKZ8bvE555nsLZysMR2zMD++sO6Z/IU8Y9SD6AVGfC7w1fVZyXLJbREeY47sTyI0J43Y5J9Bj5gGEFsnJ5JrsToXptbDT4LcABlQGQ/N295z/aJA+gA9KDP0XQoLSFYbeJYo19FHf6se7N9SSTWfSote+JVjBdNa3MjW0oxjzVIRwRkOsgyu08jJI5BHcYoJSRSqw1HxQS41uzsbSRXh3kzSIQyyHy2Kxqw4Kg4JI7nA/FObPoFKUoFfNg+Qr7Sgj3iAo/BN9x/8tP8As2rnTwWH/v20++b9hLXRniD/ABTff0af9m1c5+Cv8e2n3zfsJaDqvYPkKBa+0oFVb1bFZ/hmc3bWYb2KIQe1gGPcZZedpIzjbzg5watKqz8adRureO3eAW6xyP5Usk0KyeWWxsYllYBPiz7p7DvnFBD5ETPuv0qR9VYf8jXm4X8vpX9Cv/hr01fSbuzKrd6ppcLuNwX2GBsjJAYEWvbg84rVyzqww2r6Uw+R02E/rtaDUsq/hMe/ouPK77X9j+I8H3M+b9cYx61J02/ldKfpWT/DWrToqdtQUC4sTusRdiX2KEQ+UXwD5Pk7d+Pe3bN2OPpX7inVRhdX0pR8hpsI/Va0G5t/KyN56VAzztVycfTJHNTLoGO0/Ct6bIweSbe1z5G3yw2Zg2NvGeP76gulaXeXj+XZ6npU8gBYr7FCpCjA3fwQ8ZIH6al3gle3kwu3uJInhjcRRmKKFEdkLb3UxxoWXBXBP5RoLOMo3BcjcQSBnkgYBIHyG4f1ivk4bY20gNg7SeQDjgkeozUQ601T2XUdMnYgRO81rJx/pxG0fPp78K5z6ZqZ0HN2pePmrL5kLJbxSKWRiIm3IwJU/E7LkEeoIqd+GotdOs57+6voJprg75pFkD4xkiIerSEkkgAEkgYO0EyTXPCLTLueSeaA+ZLgsyyOvIAGdoOM8c8cnmqS1joa307XoLWcGe1maMgFirFJSYgXKbeUcE8dwo+eKDRa3qVxrWqlkUtJcOEiTk7FHCg98BVG5j2+Jq6g6O6Sh060S3iA4ALvjBkbHvO33+g9BgelabpLp3S7K/ngtYViuVjRjl3dijE8pvY4UEANt+a59KmFzcpGjPIyoiAszMQFUDkkk8AUFd6S4tOp7i3TCx39us5QcASKSCVA/KCyMfUk5rK8dM/gSfH5UOf9qn/PFQjpjqAap1atzF+8wRyBMgglFjaLcQe2XlLc+hA71bXW+g+26dc24ALSRnZntvX348n0G9VoORNGZRcwl8bBJHuz2xuGc59MV2vXD0kZUkEEEEggjBBHBBHoa6+8PuqF1DToZwQX2hJQPxZFADgjPGfiAPoy0Ejqm/3R0tp7PAr/AML3Exbe4Ts/mfzScY9cjjgNVyVHLjw+sZblrmeAXEr8Zm99QB2VYz7igfm575JJJIcodOx3LXUQtN/tBb7PYcNn6HIxxnvxjNdO9Awa0qj8JSWxXHYLmbPyZo8RjHbgNn5/PXax4aqmtWmoWyALvIuEXgD7NlWVR6DOFIHrg4+I1Y1ApSlApSlBH/EH+Kb7+jT/ALNq5z8Ff49tPvm/YS10t1Zpr3FhcwR43zQyouTgZZCoyfQZNVD4ceDt/Zanb3Mwi8uLzN22TJ96J0GBjnlhQXpSlKBWDrWjRXdvJbzrvjlXaw/vBHyYEAg+hArOpQUHr+gERrpOpOImhJ/Bt+w+zde3kSn8TgAYz7uF7gLvzvwnd7bmzvbGCJo9Ou2MqxJiZ0XCyxso2gbWGQPUnheFFwazosF3C0NxGssb91b9YI5Vh6EYIqBXnhnfQQywWOoZt5UeP2e7UuqB1KERyr7yAA8AD780EVEhDKR3HTGR+gGvWHV7pFsbSzsYJjNpts/mNEv2TuCPOkcqRtCoeG7n59jJG8OLnj3oiRox0/4jjzfQ/D+98nnGeO1fjTPDK/mgig1C+C20KJH7PagqJFRQo82UgMwIHK4I+WKCM9O6USradpL+a8xH4Q1Luij1jgb8YnJAweck+pZLn0PRYrS3jt4F2xxDCj1+ZY/NiSST6kmvuj6NDawrDbxrFGgwFX9ZJ5Yn1JyT61m0EX8Sek/wjp0sCgeYMSRZ/LTkDJ7bgWTPyY1X/RXj1GkYt9TSSOWL3DKFJzt4+1T4lfjBwDk57VdFVz4ieDMGouZ4m9nuT8TYykny3qOQ384fpB4wGVN446Oqki6ZyPxVgmyfoNyAf1mqW1bqR9a123dYyqtJDHGvdlRX3Fmx68u59B9cZrYH9zzqe7G62I+fmtj/AIM/3VaPhj4RR6YTPK4mumGNwB2RA/EI88kn1cgHHAAychEvH7RbiG5g1K3MibU8p5IyQYyC2xiQcgOJCue3GD8QBqfWus727XbcXUsqjHuljt47EqMAn64zXY8kYYFWAIIwQRkEH0I9RWmtuh9PjcSJZWyODkMIYwQfmvHB+6gr3wC6EktopLydCj3ChYlYYZUzuLHPbeQuB8lB9at2lKCgvG/wvdJH1C1TMb+9cIo5RvxpQB3Q92+RyexOIX4a+I8ulXGcGS3lx5seefo6Z7OP6iODjgjrEiqy6v8AAWyuiXtz7HIfRFBiP/p5G3/VIH0NBOenupra+iEttKsi+uD7yn8l1PKn6GtpXO0fgPq9tJvtriEMMhXjmkjfH9gY9OMmpjpHSnU2QJdUijT57Flf+pohn9LUFrswAyTgD1r7Wg0XpTyiJLi5mvJhj3pWwinjmOFcIhyPiwWGcbsVv6BSlKBSlYGrasIAn2ckryNtSOMLuY4LHl2VVAVSSWYDjHcgEPLWteSBGwUeXC7It4VmLusak9yqbmGWwcDPB7V80zUpTNJDMiKyJHIGjYlWVy64IYAqwaNvmCCpzyQIxJCktnLK8O1zfRt9oq+YrLdQxjJBPIUBQQSNuMEitve6NDcai4mjEgW3iIViduTLL723OCw2jDYyvOCMmgktK1nTTE2kWWZiF27mJZjtJUFmPLHAGSeT3rZ0ClKx73UYoVDSyJEpOAXdVBOCcAsRk4BOPoaDIpWr/wAqbP8Aldv/ALaP/FWi628SLazsZZop4ZZQNsSLIjku3CkhWztHxH6A+tBk23iDbvq0mmg/aJGGDZ4Z+WeID1ZU2txn8ccbeZRXKv4Dkgs4tXW8jN353mtH5iFwrMNshAbJYtncvqrjOMGug+mvEKzu7SKczwxNIoLRtKoZGHDKQxB4IODjkYPrQSelav8Ayps/5Xb/AO2j/wAVZ1pexyrvidJFORuRgw44IyDjig9q/EsqqpZiFVQSSTgADkkk9hSaZUVmYhVUEsxOAABkkn0AFVhbW8nUUhklZ4tJjciOMEq12UPLue4jBHb6ehBIDa3ni5C8jRafbz6jIvBMK4iU843SkYAOD7wBH1rEl641oSIh0iJWk3FEa9h3NtwWxyOwIzx61YFhp0UEaxwxpHGvZUUKB+gVTXiL1RKmuxTxjMGkmFZz+T7SSJCPnlCF49RQSs+Kktt/GWm3FmuceahE8QzwC7oBt54wMntU20nWIbqIS28qSxt2ZTkfcfkfoeRWUcMPQgj7wQf1iq56i6GksJG1DSB5bqMz2ij7KdVyTsQfDIBnAX9ABJ3BZFavXeprayEbXMoiWVwiswO3cQTgkDCjAPJwK/PS3UsN/ax3MJ91xyD3RhwyN9Qf6+COCK8utenhfWE9thd0iHYW7BxyjEgEgBgOR6Z70G4hnV1DIwZW5BUgg/UEd6/dce3seo6TO0Jee1kGGISRlDA9mBQ4dTjGeexHoRWzg8ZdXTteMfzo4W/vZCaDq+lcvxePOrAYMsTfUwpn+4AVjz+N+sMeLoKPksMP/NCf76DqitPrnV9nZlRcTojOQFTlnOSAMIoLEZPfFcsaj4j6nP8Avl7Pj5K5QH7xHgH9NTvwR8O7iS7j1C4j2wIGeMvjMrEFQwU84GS2445C4zzQdCUpSgVq9S/hNr+dL+yatpWr1L+E2v50v7JqDS3v8En/AKbH/wDdw1t4/wCMZP6PF+1mryOiM8MsbEJuuBKD8XCzJKPUdwmPpms2CBGuGmWQMTGsZUEHG1mbPB/nUETsuqp47GWaG3jeC0WYu0kzRtIYmYyCJRE/AwyhmIyykYxhjOlPHyqMXel+VpUkLKo3BwyjBB82Qlvoc7yT99SigVqeqenY760ltpfhlXAPqrDlXH1DAH69vWttSg5m8PvD20uL24sL8zQ3MJOzy3VQ4XhgA8ZzxhwR3Uk+lfjRPDy2v9ZktbRpTZW+fMmLKzNt4JRggUbn4Xg5Clue1Sf90LZR29xbXcMpiupA6MEyGZVGPM3L8JAbZ8yCMfCamngdo0EOkxyRMHe4JeVsYO4Er5fPOExj5E5I+Kg1v/Zz03/S3f8AtIv+lVbR+Hdtb66dPvmlWGb+DyoyqTuP2RYlSMHDRnA+LHYV05VW/ugtIhfTluGYJNBIoiOeX3kBox+gb/psPzNBWvVfh5bDVodN09pnkJHnPIysE3ANxtVeETLHvnIA5GK6P0XSI7W3jghXbHEoVR93cn5knJJ9STVT/ud9PjkS6vHk826eTY+TllU4kLEnnMjZJPOdg9c1ctBXvjFqDtDb2EZYNfy7X2KzOIo8PMVC8k4K+7zuG4YOaWni/otuiwJM0awgIE8icbdvu7SCncY9a9NcXd1Lp4btHbXDp+c2UP3+7WX1n4aRXji5gf2S9jIZJ0HxEcYlX8cEcZ74+Y90hinxy0fH8JY/+jN/gqtdC6v02TTdRW8nC3WpSSyMPKlbYe8ClgpDBX94c8bscVtusetLz2J9MvLYQX07JEkygCCVGcBpA34uRgH5bifd7C49L0eKCCKFFG2JEReOcKoUZ+Z4oK06I8a7BNPt0u52SeNAjjy5Xzs9xWLBSCWUKx+pNbz/ANuOj/ylv9jN/gqKjqIaRquoWqQNctdvHPawoAffkBMgY90GfvwEHAzmt/oXhrJdTLeayUmmx9naqB5EAPO0ryJG9PUfMvwQGH0VrEUWsyLblvY9VQ3EO5HQean775auASGXL5Ax8IHarUqv+vIwNX0VgcMJbhcfMNGmf6sf31YFBUvix1bp9tfJHeact0xgR1kyAwBklXYcjsCpI5/GPHzpu/6hs21EXCaei26kf928xgr4yMswHuk8HAGOPXJz1bqXTdpcMGntYJmAwGkiRyBknALKSBkk4+tU5pVtYXXVLQx2cSwxRSRvE8EaoXjLBnCAEfLBIB4oIB4g6/ptz5P4PtGtdnmeZlVG/OzZ8Lt2w39dbDqnqzR5bPyrTTTHOdoMrYXbgcsu1zuJPoeMV0L/AJBab/8AT7P/AHeL/DWi676LsI9MvHjsrVHSCUqywRhlIQkEELkEfOgpbpbrLSoLZY7nSlmlXOZN+d/rkhux78DjtXR3Sd2kthbSRxLCkkMbLGvZAVBCDgcDt2FV54L6bp15pih7GF5YCUkkltojvJJcbXIJbCso5wR92KtW3t1jRURVREAVVUAKoHACgcAAegoPSlKUCtTqZ/71afnS/sjW2rS9RSGOS1m4CJOFkODwsyPCuMf+K8WT2AyaCJ9U9Rl5nUnMcJ4jDjL4JXLp32uVkQiRShRkdHDrtMcttRHmJuBVh5eJd7bySkCHzPLClGd7W33FN3AdBgNuGx6n09y7wMeYpVljUtgMNy+SNjvLkMz7N/2eZMIiHuukgsZX2ERMq+427dvbBBkIQJuBYxopBTcDngM21JAn/wCHfO0qdncMYowxfcjbgBu3uY8xhsq2QjMBjv8AKaVXsUJksrjcSwvzHbR4cvuVyytIjec6uoWSSTcojO1DlAVqwqBXldXSRRtJIwVI1LMx7KFGST9ABXrWm6t6ZW/tmt3lliRyN5iKhmA52Esre6TgnGDxjtkEKe6UhTXdXnv7zYLSEGOKKRlGeCEQj1wGaRsH4mGMivfw61b8DavNpk0ga2uG3QyblK5I+zYngAuoCH+cqjtzW7/7OGn/AMou/wC1F/0q0nWngBDBZSzWcs8ksQ37HKEMo5cKFQHdjkd84xjmgun8KQ/6WP8Atr/+6pLqS9Gva6lr5gFjZEl23YD7SBIQeOWbEa4J4BYdzVe3WmaaNJSdJZvbXfy2hLoUXadzSY2BthQjHPxNjJ2mrQ6d/c7W72sT3ctwk7qGdEMYVCeQnKE5AwDz3BoNdfXCdP68s0TL7Beg71QghBkbwFUnmNiHHHwuVHrV8qwIBByDyCOx+oqqP+zhp/8AKLv+1F/0qsbp3RRZ2sduskkiwrtVpNpbaPhUlQBgDgcdgKCHeJZ9mvtL1A/vcEzwyn0VZ12B2Poq+93+Yqw613UWhR3trLbSj3JlKk8ZU91YZ/GUgMPqKhfRPWbWxbTdSby7m1U+XIx924iUHbIjHu21eR34PqGADX9UadDquvezz82um2zPLyVAeYA4L5GAF2PkeqHPyqGr1ff2kVxb6dcSXWnwFU9rMBZrdSeVjbIDhV9SMYwRtBFbjpPw1u9RluLm/aS3trubzmt84kmwS0ayHuka7sBTzxwF4arl0/S4oIlhhjSONRgIqgKM8ngepJJJ9STQUtLpNppy6bqtnO1wvtBW6nYsWcTjDvIP83t973SM5YZyeTedVN194NFo5n0xvJMyjzrUYEU2xg67M8RuCOPTngrk5z4PEv2TSLczI7X5HkLbEHzXlQ+VllHIB91vruAHJFB76k/tfU1tGvKaZBJLIe43zgIsZ/JONjj58/KrDqJeHXST2UDyXDeZeXbebcPx8R7Rgj8Vcn6ZLY4wKltAqmdJUDra5x/o/wBdvETVzVTWl/8Axtc/+X/+PDQXLUd8RP4pvv6PN/wGpFUd8RP4pvv6PN/wGgjvgLGBosZAALSSk/U7yMn9AA/RViVXvgP/ABJF+fN+0NWFQKUpQK8by0SWN45FDpIpVlPYhhgg/eDXtSgi89nKgWOeJ7qND9nPGV85cAgGZCRuYce+m7J52LjNau1s7TcdsF/MVxtia2kiUbfZ9qq0kcSe61rEwJfg55wSKnlKDSafpcjyrPcKqmIEQQqcrCCNpdjgBpSvu5AwillUnLM27pSgUpSgUpSgqLS/BZYtea42j2OPE8S8Y8xicRY/JQgv92wc81btR+DruzfUGsFlHtCLnHG0nndGrZ5kUAEr8j64bEgoFKUoFaPqvo221GIR3CZK5Mci8SRk45RvTsOOQcDIOK3lKCu4rbXdP91DFqsA+ESN5VwB8i5918fM7mP07V6nxLu1wr6Jfhz6IA6f7QDGPqRUzfVEyVQNIwzkIMgEd1LHCK30LA199skxnyH+4tHn/jx/fQQd9a16792Cyh09T/nZ5RK4HzRFHDDvhlI9K2/Sfh5FaSNcSyPd3knx3EvLDjBEa/5tccY5OOM44rJm69toXWO78yzd87faFCocfKZGaL64355GQKkSOCAQQQeQR2P1FB9pSlAqFWnh2U12XU/PBWRAoi2cg+WkfxbuR7me3rU1pQK13Uek+1Wc9vu2efG8e7Gdu5SucZGcZ7ZrY0oI54f9JnTbBLZpBKULksF2j3mLYAye2akdKUClKUClKUClKUClKUClKUGu1vX4bSMPM2N7KiKAWeRmOFSNFyXYn0H39qi3UvXUhb2G0t3lvpYyWQSKBaqy8PPKuVRwCCApPpg8ru0XS2p/hHqK8nc5j05GigQ+hLFGlXnGTsfnGSGX8mtz4Mw79PN6+DPfyyyyt6+7I8aoPUIoU4GeNxoOZtNSWS4jEbETPIgRtxBDsw2tu7g7iDmupun+vmlMkE9rJDewLue23KzOvbzIHOFlHb1H3n1560iIL1DCo7DUEH6BcgVfXiha+W9hep7s1tdRJu9WjmPlyR/XOR9w3Yxmgl+kaxDdRCWFw6EkeoII7qynlGHqpAIrNqqJ9VGndVCFTth1ONGkXOFEpLorgflM0eD8/MJ54q16BWvC+0DOSIfQA48z6kjnyz8h8Q78HB/Wpe+Uh9JMl/zFxuHbnJZEI+TH5VnUH5jjCgAAAAYAAwBj0A9KwLzqK1imSGS4hjlkxtjaRQ7ZOFwpOTk8D5ntWxqmuvfBC5vtUe5jniWGcxl927em1VjYKoBD8KCOV744xkhanUGgQ3tu9vOoZJBj6qfRlPowPINc59LdfXWhXslrIWmtopXSSI8YwxHmQ5+En4sZ2tnnuGHTijArkPxK1JZ9WvJE+EysoPz2Yj3DHoduR99B1lpWqRXMKTQuHjlUMrD1B+ncEdiDyCCDWXVD/udOrGEktg5yrAyxZPYjAkUfeCGx/NY+tXxQKUpQKUpQKUpQKUpQKUpQKUpQKUpQKUpQc3dD9RjS+obhLg7I5ZJoZGbgLmQtHIf5uQOe21ye1WL0zq6aLcyaddnyraR3lsp24i2udzQM/ZWQ5OSecntlQdJ46eGjTZ1C2Us6qBOgHLBRgSjHJIHB+gHyOYr0V4oLJbNp2pbHhdCkM8ieZ5LYITzFJ99FOCCCCuMZxyoQ3QdTB1eC4b3QbuOU5PYecHOT9PnV8anqi6xfwR27BrHT5RcXFxnCPJGCY4o2PDgZyx7YOcjA3UxF4aTG/e0eeBEjjE73BceV5J2/aqfXO8YHHPqBzW78Q/FdZ4vYdPQQWa+6xVQhl+5R8EZ747nPOORQetzrh1bqq3eHmOOeIRk8ZS3bzWb9O2Rh94ziukqqjwP8Nns4zeXKFZ5l2oh7xxnB94ejsQOO4AA4JYC16DDjObl/5sceP9ZpM/17F/qrMrDPu3P/AJkeM/8AltkD7z5pP+qazKD4TWgu/EHTYyQ99bArkECVSQR3GATz9KpTxt8SZZ7qSygkKW8BKSbSR5rjhwxHdFPu7e2QSc+7iqQhIJwcDuflntmgvLxF8eYmhaDTizGRSrXBDJtB4PlAgNuxn3jjHpk8ii6UoJh4RTFdbsyPV2X+1G6n+411nXLHgjpjTa1AQOIRJK30AQqD/bdB+mup6BSlKBSlKBSlKBSlKBSlKBSlKBSlKBSlKBVI+InhrptvfC7ml8qCXn2SJcyzyZ5SAA+6rZXPyJxkbgRd1Rnqbw/tr65triYyB7U5UIwCt7wcB8gnAK/ikdz9MBzxadKSjUSklhO0SR+e9os2ZVhLAhdwALEM6tswGPrg5Isjwr8NtPe5a+gmF1Am0wI4w8T5O7z0xjeuF2nsck44VqxNF6mnfrCYG3I3CS2YYbKxphlmP53lq2e2HGM8GrK6L8PbXS/O9m8z7dgW3tuwF3bUXAHujc3fJ55JoJNSlKDF1C2LqCuN6EOme2RkYJwcBlLKTjgMcV621yHUMMj5g9wRwVP1B4r1rEuLQ7t8ZCvxkH4Xx6NjsccBhyOOGAxQcedVRst/dK3xCeYH7xIwP99Xb4b9f6TBoqxTPHGyK4miZdzSlickDH2m4Efd24ArB8X/AAza5kN5boUnOPOiYgI+AFEkchOwHA+ElSQM4ByDR89uyMVdSrDuGBBH3g0HyZgWJUbVJJC5zgZ4GfXHzr8VuND6QvLwgW1tLKG4DBSE4+chwq/pNXl4b+BqWjrcXpWadeUjXmOM+jEkfaOPT0B+ZwQGb4H9BNY2jTzqVnusHaRgxoOVU/JmzuI/NBAINWZSlApSlApSlApSlApSlApSlApSlApSlApSlApSlB4D99P5o/Wa96UoFKUoFKUoFaq7/ff6/wBVKUG0FfaUoFKUoFKUoFKUoFKUoFKUoP/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 name="AutoShape 6" descr="data:image/jpeg;base64,/9j/4AAQSkZJRgABAQAAAQABAAD/2wCEAAkGBhMSEBUUExMVFBUTGRcZGBgYFhgbGhkiGRgYFRkXFxoaGyYiFxojHRYYHy8gIycpLS0tGh4xNjEqNSYrLCoBCQoKBQUFDQUFDSkYEhgpKSkpKSkpKSkpKSkpKSkpKSkpKSkpKSkpKSkpKSkpKSkpKSkpKSkpKSkpKSkpKSkpKf/AABEIAOEA4QMBIgACEQEDEQH/xAAcAAEAAgMBAQEAAAAAAAAAAAAABgcEBQgDAQL/xABREAACAQMDAgMFAgcLCQUJAAABAgMABBEFEiEGMQcTQRQiMlFhI3EVQlJygbGzCDM0NVRidJGSodIWQ1OCk5SywdMYJGNzgxclNkRVtMTR4v/EABQBAQAAAAAAAAAAAAAAAAAAAAD/xAAUEQEAAAAAAAAAAAAAAAAAAAAA/9oADAMBAAIRAxEAPwC8aUpQKUpQKUpQKUpQfNwzjPI9Pv7fqNfarDxxS4t4YNQtJHiltm2OykYKSYxvB4dQ6qApyPfPHywtK8cHgi26pbNDKYvMikjUmKcFd6beTjdlRuBK5Jzt7UEhsPEEP1DNp+fcWFQnI5lTMkgX1OUkweePJPHrU7rmqDRJ7WxtteO5p2u2llHw5jdtvIPozKwyO4mHyzUz6o8appopvwTAzJCpaS6kXCIMfiK3G7kYDckjhTQXDvGcZ5749fvr7Vf+C9hN7Abu5dpJ71zIWfJbYuVjXJ/F+NgBgAPwKsCgV+DKoYLkbjyBkZP3Cv3XPnjnbmz1WK9huz7Q+xlixkxCMbQwPbYxU+6RyS/fmgu7XuqrSyXddXEcOQSAx95sd9qDLP8AoBqjOsfFXzdZt5rW+lW0j8reAJFUYc+ZujwPMyvzHqB6VH+g+j3129lNxebXAEkhbLyyDIU7M4AA4Gc+7lfdI7fvrToS3s9Zt7KOR2ik8jezsCw8yQq2SqgDjngdsetB0D094i6ffNtt7pGc8BGyjnjPuq4Bb/VzUheVQQCQC3YE8n7vnXOfih4PxaZALmC6JXcqiOUDzCTk5R0ABIAzgqMBScngVHum7qXVdRtI7u+eMoFSKVuWyr7lRW/0hJIDtk5Cjnig6wpSlApSlApSlApSlApSlApSlApSlApSlAqP9S9eWOnkC6n8st8I2SMT9RtU8fXtUgrB1nQ4LuEw3ESyxt3Vh29MqRyrfUEEUFX9UeMVhfW89nDb3dyZo2XMcQ4yOGAJ3ZVsH4flW28M9IN3oq2upWj/AGRaMLPGykr3R0yAykBioIwRt71GeptFn6a/7zYXam2kf3rSfncT+Rj4sDuwKsAoyWq3Om9UkubWKaWBrd5FDGJiCVz2z94wcEAjPIByKD5c9NW8ln7G8Qa32LH5eTjamNoyDkEbQQc5yM1APGfSpl0uOz0+0cxs4MiwRZVVT3gCqjOWcq2QPxDn62lWk6z1qa0spZ4IPaHjGdm7GB6vwMsFHJA5IBoINpfjfYW6x281rdWfloqqrxjCqo2gcHd6Y+H0qcdM9a2eoBjaymTZ8X2ci4+h3qKrHo7pR9fUX2pXnnxhmC2sRKpGR+K+MbDg+nvEbSXNXDp+mxQRrFDGkUa9lRQqj1PA9T3zQZOa5m0m3/DnUjNId0PmO5+XlRcRrz6NhFOPyiatTxU8NrnU5bZ4LlYhCSCrFhtyQfNj2g5fjscdhyKoLpLo+W9vhaJJHBKN374SOYz7yrtBJcAE44+E8igsXxN8NH06ZdS00bI4mDOilt0bZJLj/wALGARnj7u0T1bqq6v7yDUzayEWnk+a0cbGMGFzIfewQuQQcMTjPyxWZ1n4RXFhbNPc3sBUSNtXMpZywyCoK/vjbfeHYBc7jipf4feMWn2mkpBMrLLArDy1QkS5JbIbsN2edxHOfSgjejaXedTagZ5yEt4SoYDcFVc5MUPfLkckk+ufkK9vG3oWLT3tZ7NfKjYbDtJ9148FHznO5hnn5pnuajXQfQcmqPMILiGB0Vj5beYCQwwAMA5jJJU8kjjg5r9+IPhrcaWsLz3EUvmjaoUvuGxRuADLyi5UA59RwKDpTozXPbNPtrgkFpYlL47bgNr4HoN4YVuqonwk8L7sS2Wom4VYdjN5eX34YuBHjG3YwIcnPdjx61e1ApSlApSlApSlApSlApSlApSlApSlArC1rWYrSB553CRxjLE/3AD1YnAA9SRWbXwig50k1nUL/VlvH0u4uY48+zQsrpFH6qzsUKseNxyRlsc4AWp50x17qkmsR2V9bw2yvG8oRfefADbct5jDup9B2q0KovxV1G6h6ihNkpa5ktRHGAMkGRpl3AdsgEnJ4GMngUFpxdeWbai2niT7dV3em0nkmMHPMigBiPkfmCBCNX6+1j8LXVpY20Fylt5bFW91grIhOGMq5OWPofuryn8ClGnLskI1JG872gM3vScEpu7hcgYfghhu9SKwvBnUp7jWb+S6XZOYkWVcYwyFYzkehOzJoI9o2rX2l6nJcLpVxb202PPgRHeP5lom2hRtLEhc4GWXIB46C03Uo7iFJoXDxyKGVh2IP6j6EHkHIrJoBQK5w8TdGm0fWlv4AfLlk85D+LvOfOiY+m7LH0918DscdH1VPXXhNd6jqqyvcj2L7PMZZg0YUAOsa4KkscndnjeeOBkIFoun3fU+pGWdhHDAF3YB2qu/IiTnl2G73j8ifkK9vEDQIbbqCxt4ISkQ9kAQHO7M7ZwTnJJyCWyScmv1rXg9qmmzmfTpHlUZw0TbJgM52umffHA4XIOOw7VC9d1HUpb6OS6Wb2seX5YaDa52MdmI9g3cg+hzg96CwPFHw4bS5V1PTz5ccboSgz9kxPDDJOYy2AV9N2MYPEVvtXveo9Qt4ioDBVT3AdiDIMs7Anj54z6KoycZ2qdG6/rLqboyrGD8Vx9mi/VYQBzgnkLz86ksngHc29zbSWN3s2BfOkYlXDBss0aqCCpGAEJ9OSc5oLn0+xSCGOKMYSJFRR8goCgf1CsilKBSlKBSlKBSlKBSlKBSlKBStP1jfvBp91NE22SKCV0bAOCqEg4IIPI9RVLeGHilqd3q1vBcXPmRSeZuXyoVztikccrGCOVB4NB0DSlKBSlKBWrXp2H21rwrmYxLCCcYRVZ2O35Fi/J+Sjtzn01zX4LOFpriRY419T3J9FUDlmPyHNV/qfXmrTRST2lnHaW0cckge8J82RY13nZEpypwD3yDkHcKC0K1kXT0KXj3aLtlljEchH44UgqzfzgBjPywPQYr+br67PAdVzoZvshF4mx8XIPAwfd7c85r7o/XmrRQRXF3aR3dvLFHKWtCfOiWRdwMkTH3v9UADDe9QWlStdoPUNvewia2lWVDxkd1OAdrA8q2CODg8itjQKUpQKgfVPhSl7qkF8bh08ny90YXO7y23rtbcNnPfg/oqeVhy6vCscsjSAJb7/NP5Gwbm3DvwuD9xHzoMylUtoX7oMS6i0csJW1lYJDtUtKpzgM6rkuWJ+FRkcAbvW6aBSlKBSvjuACSQAOST2H1NVR1f+6CtbdjHZp7U4yC+dsQxke6cZk5HpgEHIY0FsUrm6Dxh129k2WqjdxxBbh8ZOMnfv2j6nipvo2pdVLgy2tvIOMiRolYj1x5cgCn7x+igtqlR7ReqJXwl3aS2ch/KKyRHnGBNGSoPbh9pOeM81IaBSlKBSlcbf5a6h/Lrv8A3iX/ABUHVPiD/FN9/Rp/2bVzn4K/x7affN+wlqPT9XXzqyPeXLqwIZWnkIYHgggtgg/KtfZ3skTiSJ3jdc4dGKsMgg4YHI4JH6aDt2lcbf5a6h/Lrv8A3iX/ABVZ/wC5/wCoLme/nWe5mmAtyQskzuB9pGCwVmIzzjP1+tBfVa3qLX4rK1kuZjhIlycYyx7Ki57sxwB99bKqr8a7N7hrWJbuxhWJjM0d1OieYchUOwgllA8wfI7jQRzW+oXjSPVNQjSS7uDjTrRz9lbJwfPlzgbvhOTg/CeP83+Eh2G6urrWLS6kl064jKi5jLCWQHEUSKduzAHw4yx7V7anrc9ywe4fpiZwNoaSTc2ASQMlu2STj6msFmxzs6WP+t//AHQZqoSygdz0zgfpBxWLNaiVbC6tdXtLWa306CLa1xGGMkfveU4LYCncc7gQCmCOeNYOsbr8Jht2kgi09mGHItBFv3bMh+G9MZxj0rPVQfxelv7bf46DN0jqFpYn1TT40jvLY41G1QjyrlOSZ0C5Gc7juHPx8txvuPprqGK+tY7mE5SQZwe6kcMjfJgcj9XFU5puqz2zF7eTpmFyCpaOQqSDglSd3bgcfQVJvBTTJIDeKbmymjkdZQlpMsixM28N7oHuKQFAB/IoLQqPdUde2Onge0zqrkZEYy0hHODsXJAOCNxwOO9SGqB8TvCG7m1UvaI0qXeXZmb3YmBVXDsx4XkMoHONwUe7QSJ/3SNlni2uSPmRGD/VvP661GudbSRSnWNMPnWlxsS9t3B+zdVCAyKCfLLIAocZXI53ZAP3T/3NP2f297iQjgRxZVT97MC4/QtY/g9o01jrt3YyEOohbzAOVYBozG5H5smMHtvIoNFpHiDpVpcNeW+myi4Ye7G0y+TET8RiOzcM5+XHYbQa1V94g6rqV/E8TP5qPugihHuocYzt53cZ3F88Fgfd4qx/FPTdD00K7afHLcy8pEkkkSYB5d1RgqrnjG33jx2BIh/SvjDc27EW+mWYQcyLbwyIxA9S4dsfewNB0Zp0kjQxmZQkpRTIqnIViBuUH1AORmsmtN0l1XBqNstxAfdPDKfiRhjKMPQjI+8EH1rx681/2LTbm4Bw0cZCHGffciOPj85loKZ8bvE555nsLZysMR2zMD++sO6Z/IU8Y9SD6AVGfC7w1fVZyXLJbREeY47sTyI0J43Y5J9Bj5gGEFsnJ5JrsToXptbDT4LcABlQGQ/N295z/aJA+gA9KDP0XQoLSFYbeJYo19FHf6se7N9SSTWfSote+JVjBdNa3MjW0oxjzVIRwRkOsgyu08jJI5BHcYoJSRSqw1HxQS41uzsbSRXh3kzSIQyyHy2Kxqw4Kg4JI7nA/FObPoFKUoFfNg+Qr7Sgj3iAo/BN9x/8tP8As2rnTwWH/v20++b9hLXRniD/ABTff0af9m1c5+Cv8e2n3zfsJaDqvYPkKBa+0oFVb1bFZ/hmc3bWYb2KIQe1gGPcZZedpIzjbzg5watKqz8adRureO3eAW6xyP5Usk0KyeWWxsYllYBPiz7p7DvnFBD5ETPuv0qR9VYf8jXm4X8vpX9Cv/hr01fSbuzKrd6ppcLuNwX2GBsjJAYEWvbg84rVyzqww2r6Uw+R02E/rtaDUsq/hMe/ouPK77X9j+I8H3M+b9cYx61J02/ldKfpWT/DWrToqdtQUC4sTusRdiX2KEQ+UXwD5Pk7d+Pe3bN2OPpX7inVRhdX0pR8hpsI/Va0G5t/KyN56VAzztVycfTJHNTLoGO0/Ct6bIweSbe1z5G3yw2Zg2NvGeP76gulaXeXj+XZ6npU8gBYr7FCpCjA3fwQ8ZIH6al3gle3kwu3uJInhjcRRmKKFEdkLb3UxxoWXBXBP5RoLOMo3BcjcQSBnkgYBIHyG4f1ivk4bY20gNg7SeQDjgkeozUQ601T2XUdMnYgRO81rJx/pxG0fPp78K5z6ZqZ0HN2pePmrL5kLJbxSKWRiIm3IwJU/E7LkEeoIqd+GotdOs57+6voJprg75pFkD4xkiIerSEkkgAEkgYO0EyTXPCLTLueSeaA+ZLgsyyOvIAGdoOM8c8cnmqS1joa307XoLWcGe1maMgFirFJSYgXKbeUcE8dwo+eKDRa3qVxrWqlkUtJcOEiTk7FHCg98BVG5j2+Jq6g6O6Sh060S3iA4ALvjBkbHvO33+g9BgelabpLp3S7K/ngtYViuVjRjl3dijE8pvY4UEANt+a59KmFzcpGjPIyoiAszMQFUDkkk8AUFd6S4tOp7i3TCx39us5QcASKSCVA/KCyMfUk5rK8dM/gSfH5UOf9qn/PFQjpjqAap1atzF+8wRyBMgglFjaLcQe2XlLc+hA71bXW+g+26dc24ALSRnZntvX348n0G9VoORNGZRcwl8bBJHuz2xuGc59MV2vXD0kZUkEEEEggjBBHBBHoa6+8PuqF1DToZwQX2hJQPxZFADgjPGfiAPoy0Ejqm/3R0tp7PAr/AML3Exbe4Ts/mfzScY9cjjgNVyVHLjw+sZblrmeAXEr8Zm99QB2VYz7igfm575JJJIcodOx3LXUQtN/tBb7PYcNn6HIxxnvxjNdO9Awa0qj8JSWxXHYLmbPyZo8RjHbgNn5/PXax4aqmtWmoWyALvIuEXgD7NlWVR6DOFIHrg4+I1Y1ApSlApSlBH/EH+Kb7+jT/ALNq5z8Ff49tPvm/YS10t1Zpr3FhcwR43zQyouTgZZCoyfQZNVD4ceDt/Zanb3Mwi8uLzN22TJ96J0GBjnlhQXpSlKBWDrWjRXdvJbzrvjlXaw/vBHyYEAg+hArOpQUHr+gERrpOpOImhJ/Bt+w+zde3kSn8TgAYz7uF7gLvzvwnd7bmzvbGCJo9Ou2MqxJiZ0XCyxso2gbWGQPUnheFFwazosF3C0NxGssb91b9YI5Vh6EYIqBXnhnfQQywWOoZt5UeP2e7UuqB1KERyr7yAA8AD780EVEhDKR3HTGR+gGvWHV7pFsbSzsYJjNpts/mNEv2TuCPOkcqRtCoeG7n59jJG8OLnj3oiRox0/4jjzfQ/D+98nnGeO1fjTPDK/mgig1C+C20KJH7PagqJFRQo82UgMwIHK4I+WKCM9O6USradpL+a8xH4Q1Luij1jgb8YnJAweck+pZLn0PRYrS3jt4F2xxDCj1+ZY/NiSST6kmvuj6NDawrDbxrFGgwFX9ZJ5Yn1JyT61m0EX8Sek/wjp0sCgeYMSRZ/LTkDJ7bgWTPyY1X/RXj1GkYt9TSSOWL3DKFJzt4+1T4lfjBwDk57VdFVz4ieDMGouZ4m9nuT8TYykny3qOQ384fpB4wGVN446Oqki6ZyPxVgmyfoNyAf1mqW1bqR9a123dYyqtJDHGvdlRX3Fmx68u59B9cZrYH9zzqe7G62I+fmtj/AIM/3VaPhj4RR6YTPK4mumGNwB2RA/EI88kn1cgHHAAychEvH7RbiG5g1K3MibU8p5IyQYyC2xiQcgOJCue3GD8QBqfWus727XbcXUsqjHuljt47EqMAn64zXY8kYYFWAIIwQRkEH0I9RWmtuh9PjcSJZWyODkMIYwQfmvHB+6gr3wC6EktopLydCj3ChYlYYZUzuLHPbeQuB8lB9at2lKCgvG/wvdJH1C1TMb+9cIo5RvxpQB3Q92+RyexOIX4a+I8ulXGcGS3lx5seefo6Z7OP6iODjgjrEiqy6v8AAWyuiXtz7HIfRFBiP/p5G3/VIH0NBOenupra+iEttKsi+uD7yn8l1PKn6GtpXO0fgPq9tJvtriEMMhXjmkjfH9gY9OMmpjpHSnU2QJdUijT57Flf+pohn9LUFrswAyTgD1r7Wg0XpTyiJLi5mvJhj3pWwinjmOFcIhyPiwWGcbsVv6BSlKBSlYGrasIAn2ckryNtSOMLuY4LHl2VVAVSSWYDjHcgEPLWteSBGwUeXC7It4VmLusak9yqbmGWwcDPB7V80zUpTNJDMiKyJHIGjYlWVy64IYAqwaNvmCCpzyQIxJCktnLK8O1zfRt9oq+YrLdQxjJBPIUBQQSNuMEitve6NDcai4mjEgW3iIViduTLL723OCw2jDYyvOCMmgktK1nTTE2kWWZiF27mJZjtJUFmPLHAGSeT3rZ0ClKx73UYoVDSyJEpOAXdVBOCcAsRk4BOPoaDIpWr/wAqbP8Aldv/ALaP/FWi628SLazsZZop4ZZQNsSLIjku3CkhWztHxH6A+tBk23iDbvq0mmg/aJGGDZ4Z+WeID1ZU2txn8ccbeZRXKv4Dkgs4tXW8jN353mtH5iFwrMNshAbJYtncvqrjOMGug+mvEKzu7SKczwxNIoLRtKoZGHDKQxB4IODjkYPrQSelav8Ayps/5Xb/AO2j/wAVZ1pexyrvidJFORuRgw44IyDjig9q/EsqqpZiFVQSSTgADkkk9hSaZUVmYhVUEsxOAABkkn0AFVhbW8nUUhklZ4tJjciOMEq12UPLue4jBHb6ehBIDa3ni5C8jRafbz6jIvBMK4iU843SkYAOD7wBH1rEl641oSIh0iJWk3FEa9h3NtwWxyOwIzx61YFhp0UEaxwxpHGvZUUKB+gVTXiL1RKmuxTxjMGkmFZz+T7SSJCPnlCF49RQSs+Kktt/GWm3FmuceahE8QzwC7oBt54wMntU20nWIbqIS28qSxt2ZTkfcfkfoeRWUcMPQgj7wQf1iq56i6GksJG1DSB5bqMz2ij7KdVyTsQfDIBnAX9ABJ3BZFavXeprayEbXMoiWVwiswO3cQTgkDCjAPJwK/PS3UsN/ax3MJ91xyD3RhwyN9Qf6+COCK8utenhfWE9thd0iHYW7BxyjEgEgBgOR6Z70G4hnV1DIwZW5BUgg/UEd6/dce3seo6TO0Jee1kGGISRlDA9mBQ4dTjGeexHoRWzg8ZdXTteMfzo4W/vZCaDq+lcvxePOrAYMsTfUwpn+4AVjz+N+sMeLoKPksMP/NCf76DqitPrnV9nZlRcTojOQFTlnOSAMIoLEZPfFcsaj4j6nP8Avl7Pj5K5QH7xHgH9NTvwR8O7iS7j1C4j2wIGeMvjMrEFQwU84GS2445C4zzQdCUpSgVq9S/hNr+dL+yatpWr1L+E2v50v7JqDS3v8En/AKbH/wDdw1t4/wCMZP6PF+1mryOiM8MsbEJuuBKD8XCzJKPUdwmPpms2CBGuGmWQMTGsZUEHG1mbPB/nUETsuqp47GWaG3jeC0WYu0kzRtIYmYyCJRE/AwyhmIyykYxhjOlPHyqMXel+VpUkLKo3BwyjBB82Qlvoc7yT99SigVqeqenY760ltpfhlXAPqrDlXH1DAH69vWttSg5m8PvD20uL24sL8zQ3MJOzy3VQ4XhgA8ZzxhwR3Uk+lfjRPDy2v9ZktbRpTZW+fMmLKzNt4JRggUbn4Xg5Clue1Sf90LZR29xbXcMpiupA6MEyGZVGPM3L8JAbZ8yCMfCamngdo0EOkxyRMHe4JeVsYO4Er5fPOExj5E5I+Kg1v/Zz03/S3f8AtIv+lVbR+Hdtb66dPvmlWGb+DyoyqTuP2RYlSMHDRnA+LHYV05VW/ugtIhfTluGYJNBIoiOeX3kBox+gb/psPzNBWvVfh5bDVodN09pnkJHnPIysE3ANxtVeETLHvnIA5GK6P0XSI7W3jghXbHEoVR93cn5knJJ9STVT/ud9PjkS6vHk826eTY+TllU4kLEnnMjZJPOdg9c1ctBXvjFqDtDb2EZYNfy7X2KzOIo8PMVC8k4K+7zuG4YOaWni/otuiwJM0awgIE8icbdvu7SCncY9a9NcXd1Lp4btHbXDp+c2UP3+7WX1n4aRXji5gf2S9jIZJ0HxEcYlX8cEcZ74+Y90hinxy0fH8JY/+jN/gqtdC6v02TTdRW8nC3WpSSyMPKlbYe8ClgpDBX94c8bscVtusetLz2J9MvLYQX07JEkygCCVGcBpA34uRgH5bifd7C49L0eKCCKFFG2JEReOcKoUZ+Z4oK06I8a7BNPt0u52SeNAjjy5Xzs9xWLBSCWUKx+pNbz/ANuOj/ylv9jN/gqKjqIaRquoWqQNctdvHPawoAffkBMgY90GfvwEHAzmt/oXhrJdTLeayUmmx9naqB5EAPO0ryJG9PUfMvwQGH0VrEUWsyLblvY9VQ3EO5HQean775auASGXL5Ax8IHarUqv+vIwNX0VgcMJbhcfMNGmf6sf31YFBUvix1bp9tfJHeact0xgR1kyAwBklXYcjsCpI5/GPHzpu/6hs21EXCaei26kf928xgr4yMswHuk8HAGOPXJz1bqXTdpcMGntYJmAwGkiRyBknALKSBkk4+tU5pVtYXXVLQx2cSwxRSRvE8EaoXjLBnCAEfLBIB4oIB4g6/ptz5P4PtGtdnmeZlVG/OzZ8Lt2w39dbDqnqzR5bPyrTTTHOdoMrYXbgcsu1zuJPoeMV0L/AJBab/8AT7P/AHeL/DWi676LsI9MvHjsrVHSCUqywRhlIQkEELkEfOgpbpbrLSoLZY7nSlmlXOZN+d/rkhux78DjtXR3Sd2kthbSRxLCkkMbLGvZAVBCDgcDt2FV54L6bp15pih7GF5YCUkkltojvJJcbXIJbCso5wR92KtW3t1jRURVREAVVUAKoHACgcAAegoPSlKUCtTqZ/71afnS/sjW2rS9RSGOS1m4CJOFkODwsyPCuMf+K8WT2AyaCJ9U9Rl5nUnMcJ4jDjL4JXLp32uVkQiRShRkdHDrtMcttRHmJuBVh5eJd7bySkCHzPLClGd7W33FN3AdBgNuGx6n09y7wMeYpVljUtgMNy+SNjvLkMz7N/2eZMIiHuukgsZX2ERMq+427dvbBBkIQJuBYxopBTcDngM21JAn/wCHfO0qdncMYowxfcjbgBu3uY8xhsq2QjMBjv8AKaVXsUJksrjcSwvzHbR4cvuVyytIjec6uoWSSTcojO1DlAVqwqBXldXSRRtJIwVI1LMx7KFGST9ABXrWm6t6ZW/tmt3lliRyN5iKhmA52Esre6TgnGDxjtkEKe6UhTXdXnv7zYLSEGOKKRlGeCEQj1wGaRsH4mGMivfw61b8DavNpk0ga2uG3QyblK5I+zYngAuoCH+cqjtzW7/7OGn/AMou/wC1F/0q0nWngBDBZSzWcs8ksQ37HKEMo5cKFQHdjkd84xjmgun8KQ/6WP8Atr/+6pLqS9Gva6lr5gFjZEl23YD7SBIQeOWbEa4J4BYdzVe3WmaaNJSdJZvbXfy2hLoUXadzSY2BthQjHPxNjJ2mrQ6d/c7W72sT3ctwk7qGdEMYVCeQnKE5AwDz3BoNdfXCdP68s0TL7Beg71QghBkbwFUnmNiHHHwuVHrV8qwIBByDyCOx+oqqP+zhp/8AKLv+1F/0qsbp3RRZ2sduskkiwrtVpNpbaPhUlQBgDgcdgKCHeJZ9mvtL1A/vcEzwyn0VZ12B2Poq+93+Yqw613UWhR3trLbSj3JlKk8ZU91YZ/GUgMPqKhfRPWbWxbTdSby7m1U+XIx924iUHbIjHu21eR34PqGADX9UadDquvezz82um2zPLyVAeYA4L5GAF2PkeqHPyqGr1ff2kVxb6dcSXWnwFU9rMBZrdSeVjbIDhV9SMYwRtBFbjpPw1u9RluLm/aS3trubzmt84kmwS0ayHuka7sBTzxwF4arl0/S4oIlhhjSONRgIqgKM8ngepJJJ9STQUtLpNppy6bqtnO1wvtBW6nYsWcTjDvIP83t973SM5YZyeTedVN194NFo5n0xvJMyjzrUYEU2xg67M8RuCOPTngrk5z4PEv2TSLczI7X5HkLbEHzXlQ+VllHIB91vruAHJFB76k/tfU1tGvKaZBJLIe43zgIsZ/JONjj58/KrDqJeHXST2UDyXDeZeXbebcPx8R7Rgj8Vcn6ZLY4wKltAqmdJUDra5x/o/wBdvETVzVTWl/8Axtc/+X/+PDQXLUd8RP4pvv6PN/wGpFUd8RP4pvv6PN/wGgjvgLGBosZAALSSk/U7yMn9AA/RViVXvgP/ABJF+fN+0NWFQKUpQK8by0SWN45FDpIpVlPYhhgg/eDXtSgi89nKgWOeJ7qND9nPGV85cAgGZCRuYce+m7J52LjNau1s7TcdsF/MVxtia2kiUbfZ9qq0kcSe61rEwJfg55wSKnlKDSafpcjyrPcKqmIEQQqcrCCNpdjgBpSvu5AwillUnLM27pSgUpSgUpSgqLS/BZYtea42j2OPE8S8Y8xicRY/JQgv92wc81btR+DruzfUGsFlHtCLnHG0nndGrZ5kUAEr8j64bEgoFKUoFaPqvo221GIR3CZK5Mci8SRk45RvTsOOQcDIOK3lKCu4rbXdP91DFqsA+ESN5VwB8i5918fM7mP07V6nxLu1wr6Jfhz6IA6f7QDGPqRUzfVEyVQNIwzkIMgEd1LHCK30LA199skxnyH+4tHn/jx/fQQd9a16792Cyh09T/nZ5RK4HzRFHDDvhlI9K2/Sfh5FaSNcSyPd3knx3EvLDjBEa/5tccY5OOM44rJm69toXWO78yzd87faFCocfKZGaL64355GQKkSOCAQQQeQR2P1FB9pSlAqFWnh2U12XU/PBWRAoi2cg+WkfxbuR7me3rU1pQK13Uek+1Wc9vu2efG8e7Gdu5SucZGcZ7ZrY0oI54f9JnTbBLZpBKULksF2j3mLYAye2akdKUClKUClKUClKUClKUClKUGu1vX4bSMPM2N7KiKAWeRmOFSNFyXYn0H39qi3UvXUhb2G0t3lvpYyWQSKBaqy8PPKuVRwCCApPpg8ru0XS2p/hHqK8nc5j05GigQ+hLFGlXnGTsfnGSGX8mtz4Mw79PN6+DPfyyyyt6+7I8aoPUIoU4GeNxoOZtNSWS4jEbETPIgRtxBDsw2tu7g7iDmupun+vmlMkE9rJDewLue23KzOvbzIHOFlHb1H3n1560iIL1DCo7DUEH6BcgVfXiha+W9hep7s1tdRJu9WjmPlyR/XOR9w3Yxmgl+kaxDdRCWFw6EkeoII7qynlGHqpAIrNqqJ9VGndVCFTth1ONGkXOFEpLorgflM0eD8/MJ54q16BWvC+0DOSIfQA48z6kjnyz8h8Q78HB/Wpe+Uh9JMl/zFxuHbnJZEI+TH5VnUH5jjCgAAAAYAAwBj0A9KwLzqK1imSGS4hjlkxtjaRQ7ZOFwpOTk8D5ntWxqmuvfBC5vtUe5jniWGcxl927em1VjYKoBD8KCOV744xkhanUGgQ3tu9vOoZJBj6qfRlPowPINc59LdfXWhXslrIWmtopXSSI8YwxHmQ5+En4sZ2tnnuGHTijArkPxK1JZ9WvJE+EysoPz2Yj3DHoduR99B1lpWqRXMKTQuHjlUMrD1B+ncEdiDyCCDWXVD/udOrGEktg5yrAyxZPYjAkUfeCGx/NY+tXxQKUpQKUpQKUpQKUpQKUpQKUpQKUpQKUpQc3dD9RjS+obhLg7I5ZJoZGbgLmQtHIf5uQOe21ye1WL0zq6aLcyaddnyraR3lsp24i2udzQM/ZWQ5OSecntlQdJ46eGjTZ1C2Us6qBOgHLBRgSjHJIHB+gHyOYr0V4oLJbNp2pbHhdCkM8ieZ5LYITzFJ99FOCCCCuMZxyoQ3QdTB1eC4b3QbuOU5PYecHOT9PnV8anqi6xfwR27BrHT5RcXFxnCPJGCY4o2PDgZyx7YOcjA3UxF4aTG/e0eeBEjjE73BceV5J2/aqfXO8YHHPqBzW78Q/FdZ4vYdPQQWa+6xVQhl+5R8EZ747nPOORQetzrh1bqq3eHmOOeIRk8ZS3bzWb9O2Rh94ziukqqjwP8Nns4zeXKFZ5l2oh7xxnB94ejsQOO4AA4JYC16DDjObl/5sceP9ZpM/17F/qrMrDPu3P/AJkeM/8AltkD7z5pP+qazKD4TWgu/EHTYyQ99bArkECVSQR3GATz9KpTxt8SZZ7qSygkKW8BKSbSR5rjhwxHdFPu7e2QSc+7iqQhIJwcDuflntmgvLxF8eYmhaDTizGRSrXBDJtB4PlAgNuxn3jjHpk8ii6UoJh4RTFdbsyPV2X+1G6n+411nXLHgjpjTa1AQOIRJK30AQqD/bdB+mup6BSlKBSlKBSlKBSlKBSlKBSlKBSlKBSlKBVI+InhrptvfC7ml8qCXn2SJcyzyZ5SAA+6rZXPyJxkbgRd1Rnqbw/tr65triYyB7U5UIwCt7wcB8gnAK/ikdz9MBzxadKSjUSklhO0SR+e9os2ZVhLAhdwALEM6tswGPrg5Isjwr8NtPe5a+gmF1Am0wI4w8T5O7z0xjeuF2nsck44VqxNF6mnfrCYG3I3CS2YYbKxphlmP53lq2e2HGM8GrK6L8PbXS/O9m8z7dgW3tuwF3bUXAHujc3fJ55JoJNSlKDF1C2LqCuN6EOme2RkYJwcBlLKTjgMcV621yHUMMj5g9wRwVP1B4r1rEuLQ7t8ZCvxkH4Xx6NjsccBhyOOGAxQcedVRst/dK3xCeYH7xIwP99Xb4b9f6TBoqxTPHGyK4miZdzSlickDH2m4Efd24ArB8X/AAza5kN5boUnOPOiYgI+AFEkchOwHA+ElSQM4ByDR89uyMVdSrDuGBBH3g0HyZgWJUbVJJC5zgZ4GfXHzr8VuND6QvLwgW1tLKG4DBSE4+chwq/pNXl4b+BqWjrcXpWadeUjXmOM+jEkfaOPT0B+ZwQGb4H9BNY2jTzqVnusHaRgxoOVU/JmzuI/NBAINWZSlApSlApSlApSlApSlApSlApSlApSlApSlApSlB4D99P5o/Wa96UoFKUoFKUoFaq7/ff6/wBVKUG0FfaUoFKUoFKUoFKUoFKUoFKUoP/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 name="AutoShape 8" descr="data:image/jpeg;base64,/9j/4AAQSkZJRgABAQAAAQABAAD/2wCEAAkGBhMSEBUUExMVFBUTGRcZGBgYFhgbGhkiGRgYFRkXFxoaGyYiFxojHRYYHy8gIycpLS0tGh4xNjEqNSYrLCoBCQoKBQUFDQUFDSkYEhgpKSkpKSkpKSkpKSkpKSkpKSkpKSkpKSkpKSkpKSkpKSkpKSkpKSkpKSkpKSkpKSkpKf/AABEIAOEA4QMBIgACEQEDEQH/xAAcAAEAAgMBAQEAAAAAAAAAAAAABgcEBQgDAQL/xABREAACAQMDAgMFAgcLCQUJAAABAgMABBEFEiEGMQcTQRQiMlFhI3EVQlJygbGzCDM0NVRidJGSodIWQ1OCk5SywdMYJGNzgxclNkRVtMTR4v/EABQBAQAAAAAAAAAAAAAAAAAAAAD/xAAUEQEAAAAAAAAAAAAAAAAAAAAA/9oADAMBAAIRAxEAPwC8aUpQKUpQKUpQKUpQfNwzjPI9Pv7fqNfarDxxS4t4YNQtJHiltm2OykYKSYxvB4dQ6qApyPfPHywtK8cHgi26pbNDKYvMikjUmKcFd6beTjdlRuBK5Jzt7UEhsPEEP1DNp+fcWFQnI5lTMkgX1OUkweePJPHrU7rmqDRJ7WxtteO5p2u2llHw5jdtvIPozKwyO4mHyzUz6o8appopvwTAzJCpaS6kXCIMfiK3G7kYDckjhTQXDvGcZ5749fvr7Vf+C9hN7Abu5dpJ71zIWfJbYuVjXJ/F+NgBgAPwKsCgV+DKoYLkbjyBkZP3Cv3XPnjnbmz1WK9huz7Q+xlixkxCMbQwPbYxU+6RyS/fmgu7XuqrSyXddXEcOQSAx95sd9qDLP8AoBqjOsfFXzdZt5rW+lW0j8reAJFUYc+ZujwPMyvzHqB6VH+g+j3129lNxebXAEkhbLyyDIU7M4AA4Gc+7lfdI7fvrToS3s9Zt7KOR2ik8jezsCw8yQq2SqgDjngdsetB0D094i6ffNtt7pGc8BGyjnjPuq4Bb/VzUheVQQCQC3YE8n7vnXOfih4PxaZALmC6JXcqiOUDzCTk5R0ABIAzgqMBScngVHum7qXVdRtI7u+eMoFSKVuWyr7lRW/0hJIDtk5Cjnig6wpSlApSlApSlApSlApSlApSlApSlApSlAqP9S9eWOnkC6n8st8I2SMT9RtU8fXtUgrB1nQ4LuEw3ESyxt3Vh29MqRyrfUEEUFX9UeMVhfW89nDb3dyZo2XMcQ4yOGAJ3ZVsH4flW28M9IN3oq2upWj/AGRaMLPGykr3R0yAykBioIwRt71GeptFn6a/7zYXam2kf3rSfncT+Rj4sDuwKsAoyWq3Om9UkubWKaWBrd5FDGJiCVz2z94wcEAjPIByKD5c9NW8ln7G8Qa32LH5eTjamNoyDkEbQQc5yM1APGfSpl0uOz0+0cxs4MiwRZVVT3gCqjOWcq2QPxDn62lWk6z1qa0spZ4IPaHjGdm7GB6vwMsFHJA5IBoINpfjfYW6x281rdWfloqqrxjCqo2gcHd6Y+H0qcdM9a2eoBjaymTZ8X2ci4+h3qKrHo7pR9fUX2pXnnxhmC2sRKpGR+K+MbDg+nvEbSXNXDp+mxQRrFDGkUa9lRQqj1PA9T3zQZOa5m0m3/DnUjNId0PmO5+XlRcRrz6NhFOPyiatTxU8NrnU5bZ4LlYhCSCrFhtyQfNj2g5fjscdhyKoLpLo+W9vhaJJHBKN374SOYz7yrtBJcAE44+E8igsXxN8NH06ZdS00bI4mDOilt0bZJLj/wALGARnj7u0T1bqq6v7yDUzayEWnk+a0cbGMGFzIfewQuQQcMTjPyxWZ1n4RXFhbNPc3sBUSNtXMpZywyCoK/vjbfeHYBc7jipf4feMWn2mkpBMrLLArDy1QkS5JbIbsN2edxHOfSgjejaXedTagZ5yEt4SoYDcFVc5MUPfLkckk+ufkK9vG3oWLT3tZ7NfKjYbDtJ9148FHznO5hnn5pnuajXQfQcmqPMILiGB0Vj5beYCQwwAMA5jJJU8kjjg5r9+IPhrcaWsLz3EUvmjaoUvuGxRuADLyi5UA59RwKDpTozXPbNPtrgkFpYlL47bgNr4HoN4YVuqonwk8L7sS2Wom4VYdjN5eX34YuBHjG3YwIcnPdjx61e1ApSlApSlApSlApSlApSlApSlApSlArC1rWYrSB553CRxjLE/3AD1YnAA9SRWbXwig50k1nUL/VlvH0u4uY48+zQsrpFH6qzsUKseNxyRlsc4AWp50x17qkmsR2V9bw2yvG8oRfefADbct5jDup9B2q0KovxV1G6h6ihNkpa5ktRHGAMkGRpl3AdsgEnJ4GMngUFpxdeWbai2niT7dV3em0nkmMHPMigBiPkfmCBCNX6+1j8LXVpY20Fylt5bFW91grIhOGMq5OWPofuryn8ClGnLskI1JG872gM3vScEpu7hcgYfghhu9SKwvBnUp7jWb+S6XZOYkWVcYwyFYzkehOzJoI9o2rX2l6nJcLpVxb202PPgRHeP5lom2hRtLEhc4GWXIB46C03Uo7iFJoXDxyKGVh2IP6j6EHkHIrJoBQK5w8TdGm0fWlv4AfLlk85D+LvOfOiY+m7LH0918DscdH1VPXXhNd6jqqyvcj2L7PMZZg0YUAOsa4KkscndnjeeOBkIFoun3fU+pGWdhHDAF3YB2qu/IiTnl2G73j8ifkK9vEDQIbbqCxt4ISkQ9kAQHO7M7ZwTnJJyCWyScmv1rXg9qmmzmfTpHlUZw0TbJgM52umffHA4XIOOw7VC9d1HUpb6OS6Wb2seX5YaDa52MdmI9g3cg+hzg96CwPFHw4bS5V1PTz5ccboSgz9kxPDDJOYy2AV9N2MYPEVvtXveo9Qt4ioDBVT3AdiDIMs7Anj54z6KoycZ2qdG6/rLqboyrGD8Vx9mi/VYQBzgnkLz86ksngHc29zbSWN3s2BfOkYlXDBss0aqCCpGAEJ9OSc5oLn0+xSCGOKMYSJFRR8goCgf1CsilKBSlKBSlKBSlKBSlKBSlKBStP1jfvBp91NE22SKCV0bAOCqEg4IIPI9RVLeGHilqd3q1vBcXPmRSeZuXyoVztikccrGCOVB4NB0DSlKBSlKBWrXp2H21rwrmYxLCCcYRVZ2O35Fi/J+Sjtzn01zX4LOFpriRY419T3J9FUDlmPyHNV/qfXmrTRST2lnHaW0cckge8J82RY13nZEpypwD3yDkHcKC0K1kXT0KXj3aLtlljEchH44UgqzfzgBjPywPQYr+br67PAdVzoZvshF4mx8XIPAwfd7c85r7o/XmrRQRXF3aR3dvLFHKWtCfOiWRdwMkTH3v9UADDe9QWlStdoPUNvewia2lWVDxkd1OAdrA8q2CODg8itjQKUpQKgfVPhSl7qkF8bh08ny90YXO7y23rtbcNnPfg/oqeVhy6vCscsjSAJb7/NP5Gwbm3DvwuD9xHzoMylUtoX7oMS6i0csJW1lYJDtUtKpzgM6rkuWJ+FRkcAbvW6aBSlKBSvjuACSQAOST2H1NVR1f+6CtbdjHZp7U4yC+dsQxke6cZk5HpgEHIY0FsUrm6Dxh129k2WqjdxxBbh8ZOMnfv2j6nipvo2pdVLgy2tvIOMiRolYj1x5cgCn7x+igtqlR7ReqJXwl3aS2ch/KKyRHnGBNGSoPbh9pOeM81IaBSlKBSlcbf5a6h/Lrv8A3iX/ABUHVPiD/FN9/Rp/2bVzn4K/x7affN+wlqPT9XXzqyPeXLqwIZWnkIYHgggtgg/KtfZ3skTiSJ3jdc4dGKsMgg4YHI4JH6aDt2lcbf5a6h/Lrv8A3iX/ABVZ/wC5/wCoLme/nWe5mmAtyQskzuB9pGCwVmIzzjP1+tBfVa3qLX4rK1kuZjhIlycYyx7Ki57sxwB99bKqr8a7N7hrWJbuxhWJjM0d1OieYchUOwgllA8wfI7jQRzW+oXjSPVNQjSS7uDjTrRz9lbJwfPlzgbvhOTg/CeP83+Eh2G6urrWLS6kl064jKi5jLCWQHEUSKduzAHw4yx7V7anrc9ywe4fpiZwNoaSTc2ASQMlu2STj6msFmxzs6WP+t//AHQZqoSygdz0zgfpBxWLNaiVbC6tdXtLWa306CLa1xGGMkfveU4LYCncc7gQCmCOeNYOsbr8Jht2kgi09mGHItBFv3bMh+G9MZxj0rPVQfxelv7bf46DN0jqFpYn1TT40jvLY41G1QjyrlOSZ0C5Gc7juHPx8txvuPprqGK+tY7mE5SQZwe6kcMjfJgcj9XFU5puqz2zF7eTpmFyCpaOQqSDglSd3bgcfQVJvBTTJIDeKbmymjkdZQlpMsixM28N7oHuKQFAB/IoLQqPdUde2Onge0zqrkZEYy0hHODsXJAOCNxwOO9SGqB8TvCG7m1UvaI0qXeXZmb3YmBVXDsx4XkMoHONwUe7QSJ/3SNlni2uSPmRGD/VvP661GudbSRSnWNMPnWlxsS9t3B+zdVCAyKCfLLIAocZXI53ZAP3T/3NP2f297iQjgRxZVT97MC4/QtY/g9o01jrt3YyEOohbzAOVYBozG5H5smMHtvIoNFpHiDpVpcNeW+myi4Ye7G0y+TET8RiOzcM5+XHYbQa1V94g6rqV/E8TP5qPugihHuocYzt53cZ3F88Fgfd4qx/FPTdD00K7afHLcy8pEkkkSYB5d1RgqrnjG33jx2BIh/SvjDc27EW+mWYQcyLbwyIxA9S4dsfewNB0Zp0kjQxmZQkpRTIqnIViBuUH1AORmsmtN0l1XBqNstxAfdPDKfiRhjKMPQjI+8EH1rx681/2LTbm4Bw0cZCHGffciOPj85loKZ8bvE555nsLZysMR2zMD++sO6Z/IU8Y9SD6AVGfC7w1fVZyXLJbREeY47sTyI0J43Y5J9Bj5gGEFsnJ5JrsToXptbDT4LcABlQGQ/N295z/aJA+gA9KDP0XQoLSFYbeJYo19FHf6se7N9SSTWfSote+JVjBdNa3MjW0oxjzVIRwRkOsgyu08jJI5BHcYoJSRSqw1HxQS41uzsbSRXh3kzSIQyyHy2Kxqw4Kg4JI7nA/FObPoFKUoFfNg+Qr7Sgj3iAo/BN9x/8tP8As2rnTwWH/v20++b9hLXRniD/ABTff0af9m1c5+Cv8e2n3zfsJaDqvYPkKBa+0oFVb1bFZ/hmc3bWYb2KIQe1gGPcZZedpIzjbzg5watKqz8adRureO3eAW6xyP5Usk0KyeWWxsYllYBPiz7p7DvnFBD5ETPuv0qR9VYf8jXm4X8vpX9Cv/hr01fSbuzKrd6ppcLuNwX2GBsjJAYEWvbg84rVyzqww2r6Uw+R02E/rtaDUsq/hMe/ouPK77X9j+I8H3M+b9cYx61J02/ldKfpWT/DWrToqdtQUC4sTusRdiX2KEQ+UXwD5Pk7d+Pe3bN2OPpX7inVRhdX0pR8hpsI/Va0G5t/KyN56VAzztVycfTJHNTLoGO0/Ct6bIweSbe1z5G3yw2Zg2NvGeP76gulaXeXj+XZ6npU8gBYr7FCpCjA3fwQ8ZIH6al3gle3kwu3uJInhjcRRmKKFEdkLb3UxxoWXBXBP5RoLOMo3BcjcQSBnkgYBIHyG4f1ivk4bY20gNg7SeQDjgkeozUQ601T2XUdMnYgRO81rJx/pxG0fPp78K5z6ZqZ0HN2pePmrL5kLJbxSKWRiIm3IwJU/E7LkEeoIqd+GotdOs57+6voJprg75pFkD4xkiIerSEkkgAEkgYO0EyTXPCLTLueSeaA+ZLgsyyOvIAGdoOM8c8cnmqS1joa307XoLWcGe1maMgFirFJSYgXKbeUcE8dwo+eKDRa3qVxrWqlkUtJcOEiTk7FHCg98BVG5j2+Jq6g6O6Sh060S3iA4ALvjBkbHvO33+g9BgelabpLp3S7K/ngtYViuVjRjl3dijE8pvY4UEANt+a59KmFzcpGjPIyoiAszMQFUDkkk8AUFd6S4tOp7i3TCx39us5QcASKSCVA/KCyMfUk5rK8dM/gSfH5UOf9qn/PFQjpjqAap1atzF+8wRyBMgglFjaLcQe2XlLc+hA71bXW+g+26dc24ALSRnZntvX348n0G9VoORNGZRcwl8bBJHuz2xuGc59MV2vXD0kZUkEEEEggjBBHBBHoa6+8PuqF1DToZwQX2hJQPxZFADgjPGfiAPoy0Ejqm/3R0tp7PAr/AML3Exbe4Ts/mfzScY9cjjgNVyVHLjw+sZblrmeAXEr8Zm99QB2VYz7igfm575JJJIcodOx3LXUQtN/tBb7PYcNn6HIxxnvxjNdO9Awa0qj8JSWxXHYLmbPyZo8RjHbgNn5/PXax4aqmtWmoWyALvIuEXgD7NlWVR6DOFIHrg4+I1Y1ApSlApSlBH/EH+Kb7+jT/ALNq5z8Ff49tPvm/YS10t1Zpr3FhcwR43zQyouTgZZCoyfQZNVD4ceDt/Zanb3Mwi8uLzN22TJ96J0GBjnlhQXpSlKBWDrWjRXdvJbzrvjlXaw/vBHyYEAg+hArOpQUHr+gERrpOpOImhJ/Bt+w+zde3kSn8TgAYz7uF7gLvzvwnd7bmzvbGCJo9Ou2MqxJiZ0XCyxso2gbWGQPUnheFFwazosF3C0NxGssb91b9YI5Vh6EYIqBXnhnfQQywWOoZt5UeP2e7UuqB1KERyr7yAA8AD780EVEhDKR3HTGR+gGvWHV7pFsbSzsYJjNpts/mNEv2TuCPOkcqRtCoeG7n59jJG8OLnj3oiRox0/4jjzfQ/D+98nnGeO1fjTPDK/mgig1C+C20KJH7PagqJFRQo82UgMwIHK4I+WKCM9O6USradpL+a8xH4Q1Luij1jgb8YnJAweck+pZLn0PRYrS3jt4F2xxDCj1+ZY/NiSST6kmvuj6NDawrDbxrFGgwFX9ZJ5Yn1JyT61m0EX8Sek/wjp0sCgeYMSRZ/LTkDJ7bgWTPyY1X/RXj1GkYt9TSSOWL3DKFJzt4+1T4lfjBwDk57VdFVz4ieDMGouZ4m9nuT8TYykny3qOQ384fpB4wGVN446Oqki6ZyPxVgmyfoNyAf1mqW1bqR9a123dYyqtJDHGvdlRX3Fmx68u59B9cZrYH9zzqe7G62I+fmtj/AIM/3VaPhj4RR6YTPK4mumGNwB2RA/EI88kn1cgHHAAychEvH7RbiG5g1K3MibU8p5IyQYyC2xiQcgOJCue3GD8QBqfWus727XbcXUsqjHuljt47EqMAn64zXY8kYYFWAIIwQRkEH0I9RWmtuh9PjcSJZWyODkMIYwQfmvHB+6gr3wC6EktopLydCj3ChYlYYZUzuLHPbeQuB8lB9at2lKCgvG/wvdJH1C1TMb+9cIo5RvxpQB3Q92+RyexOIX4a+I8ulXGcGS3lx5seefo6Z7OP6iODjgjrEiqy6v8AAWyuiXtz7HIfRFBiP/p5G3/VIH0NBOenupra+iEttKsi+uD7yn8l1PKn6GtpXO0fgPq9tJvtriEMMhXjmkjfH9gY9OMmpjpHSnU2QJdUijT57Flf+pohn9LUFrswAyTgD1r7Wg0XpTyiJLi5mvJhj3pWwinjmOFcIhyPiwWGcbsVv6BSlKBSlYGrasIAn2ckryNtSOMLuY4LHl2VVAVSSWYDjHcgEPLWteSBGwUeXC7It4VmLusak9yqbmGWwcDPB7V80zUpTNJDMiKyJHIGjYlWVy64IYAqwaNvmCCpzyQIxJCktnLK8O1zfRt9oq+YrLdQxjJBPIUBQQSNuMEitve6NDcai4mjEgW3iIViduTLL723OCw2jDYyvOCMmgktK1nTTE2kWWZiF27mJZjtJUFmPLHAGSeT3rZ0ClKx73UYoVDSyJEpOAXdVBOCcAsRk4BOPoaDIpWr/wAqbP8Aldv/ALaP/FWi628SLazsZZop4ZZQNsSLIjku3CkhWztHxH6A+tBk23iDbvq0mmg/aJGGDZ4Z+WeID1ZU2txn8ccbeZRXKv4Dkgs4tXW8jN353mtH5iFwrMNshAbJYtncvqrjOMGug+mvEKzu7SKczwxNIoLRtKoZGHDKQxB4IODjkYPrQSelav8Ayps/5Xb/AO2j/wAVZ1pexyrvidJFORuRgw44IyDjig9q/EsqqpZiFVQSSTgADkkk9hSaZUVmYhVUEsxOAABkkn0AFVhbW8nUUhklZ4tJjciOMEq12UPLue4jBHb6ehBIDa3ni5C8jRafbz6jIvBMK4iU843SkYAOD7wBH1rEl641oSIh0iJWk3FEa9h3NtwWxyOwIzx61YFhp0UEaxwxpHGvZUUKB+gVTXiL1RKmuxTxjMGkmFZz+T7SSJCPnlCF49RQSs+Kktt/GWm3FmuceahE8QzwC7oBt54wMntU20nWIbqIS28qSxt2ZTkfcfkfoeRWUcMPQgj7wQf1iq56i6GksJG1DSB5bqMz2ij7KdVyTsQfDIBnAX9ABJ3BZFavXeprayEbXMoiWVwiswO3cQTgkDCjAPJwK/PS3UsN/ax3MJ91xyD3RhwyN9Qf6+COCK8utenhfWE9thd0iHYW7BxyjEgEgBgOR6Z70G4hnV1DIwZW5BUgg/UEd6/dce3seo6TO0Jee1kGGISRlDA9mBQ4dTjGeexHoRWzg8ZdXTteMfzo4W/vZCaDq+lcvxePOrAYMsTfUwpn+4AVjz+N+sMeLoKPksMP/NCf76DqitPrnV9nZlRcTojOQFTlnOSAMIoLEZPfFcsaj4j6nP8Avl7Pj5K5QH7xHgH9NTvwR8O7iS7j1C4j2wIGeMvjMrEFQwU84GS2445C4zzQdCUpSgVq9S/hNr+dL+yatpWr1L+E2v50v7JqDS3v8En/AKbH/wDdw1t4/wCMZP6PF+1mryOiM8MsbEJuuBKD8XCzJKPUdwmPpms2CBGuGmWQMTGsZUEHG1mbPB/nUETsuqp47GWaG3jeC0WYu0kzRtIYmYyCJRE/AwyhmIyykYxhjOlPHyqMXel+VpUkLKo3BwyjBB82Qlvoc7yT99SigVqeqenY760ltpfhlXAPqrDlXH1DAH69vWttSg5m8PvD20uL24sL8zQ3MJOzy3VQ4XhgA8ZzxhwR3Uk+lfjRPDy2v9ZktbRpTZW+fMmLKzNt4JRggUbn4Xg5Clue1Sf90LZR29xbXcMpiupA6MEyGZVGPM3L8JAbZ8yCMfCamngdo0EOkxyRMHe4JeVsYO4Er5fPOExj5E5I+Kg1v/Zz03/S3f8AtIv+lVbR+Hdtb66dPvmlWGb+DyoyqTuP2RYlSMHDRnA+LHYV05VW/ugtIhfTluGYJNBIoiOeX3kBox+gb/psPzNBWvVfh5bDVodN09pnkJHnPIysE3ANxtVeETLHvnIA5GK6P0XSI7W3jghXbHEoVR93cn5knJJ9STVT/ud9PjkS6vHk826eTY+TllU4kLEnnMjZJPOdg9c1ctBXvjFqDtDb2EZYNfy7X2KzOIo8PMVC8k4K+7zuG4YOaWni/otuiwJM0awgIE8icbdvu7SCncY9a9NcXd1Lp4btHbXDp+c2UP3+7WX1n4aRXji5gf2S9jIZJ0HxEcYlX8cEcZ74+Y90hinxy0fH8JY/+jN/gqtdC6v02TTdRW8nC3WpSSyMPKlbYe8ClgpDBX94c8bscVtusetLz2J9MvLYQX07JEkygCCVGcBpA34uRgH5bifd7C49L0eKCCKFFG2JEReOcKoUZ+Z4oK06I8a7BNPt0u52SeNAjjy5Xzs9xWLBSCWUKx+pNbz/ANuOj/ylv9jN/gqKjqIaRquoWqQNctdvHPawoAffkBMgY90GfvwEHAzmt/oXhrJdTLeayUmmx9naqB5EAPO0ryJG9PUfMvwQGH0VrEUWsyLblvY9VQ3EO5HQean775auASGXL5Ax8IHarUqv+vIwNX0VgcMJbhcfMNGmf6sf31YFBUvix1bp9tfJHeact0xgR1kyAwBklXYcjsCpI5/GPHzpu/6hs21EXCaei26kf928xgr4yMswHuk8HAGOPXJz1bqXTdpcMGntYJmAwGkiRyBknALKSBkk4+tU5pVtYXXVLQx2cSwxRSRvE8EaoXjLBnCAEfLBIB4oIB4g6/ptz5P4PtGtdnmeZlVG/OzZ8Lt2w39dbDqnqzR5bPyrTTTHOdoMrYXbgcsu1zuJPoeMV0L/AJBab/8AT7P/AHeL/DWi676LsI9MvHjsrVHSCUqywRhlIQkEELkEfOgpbpbrLSoLZY7nSlmlXOZN+d/rkhux78DjtXR3Sd2kthbSRxLCkkMbLGvZAVBCDgcDt2FV54L6bp15pih7GF5YCUkkltojvJJcbXIJbCso5wR92KtW3t1jRURVREAVVUAKoHACgcAAegoPSlKUCtTqZ/71afnS/sjW2rS9RSGOS1m4CJOFkODwsyPCuMf+K8WT2AyaCJ9U9Rl5nUnMcJ4jDjL4JXLp32uVkQiRShRkdHDrtMcttRHmJuBVh5eJd7bySkCHzPLClGd7W33FN3AdBgNuGx6n09y7wMeYpVljUtgMNy+SNjvLkMz7N/2eZMIiHuukgsZX2ERMq+427dvbBBkIQJuBYxopBTcDngM21JAn/wCHfO0qdncMYowxfcjbgBu3uY8xhsq2QjMBjv8AKaVXsUJksrjcSwvzHbR4cvuVyytIjec6uoWSSTcojO1DlAVqwqBXldXSRRtJIwVI1LMx7KFGST9ABXrWm6t6ZW/tmt3lliRyN5iKhmA52Esre6TgnGDxjtkEKe6UhTXdXnv7zYLSEGOKKRlGeCEQj1wGaRsH4mGMivfw61b8DavNpk0ga2uG3QyblK5I+zYngAuoCH+cqjtzW7/7OGn/AMou/wC1F/0q0nWngBDBZSzWcs8ksQ37HKEMo5cKFQHdjkd84xjmgun8KQ/6WP8Atr/+6pLqS9Gva6lr5gFjZEl23YD7SBIQeOWbEa4J4BYdzVe3WmaaNJSdJZvbXfy2hLoUXadzSY2BthQjHPxNjJ2mrQ6d/c7W72sT3ctwk7qGdEMYVCeQnKE5AwDz3BoNdfXCdP68s0TL7Beg71QghBkbwFUnmNiHHHwuVHrV8qwIBByDyCOx+oqqP+zhp/8AKLv+1F/0qsbp3RRZ2sduskkiwrtVpNpbaPhUlQBgDgcdgKCHeJZ9mvtL1A/vcEzwyn0VZ12B2Poq+93+Yqw613UWhR3trLbSj3JlKk8ZU91YZ/GUgMPqKhfRPWbWxbTdSby7m1U+XIx924iUHbIjHu21eR34PqGADX9UadDquvezz82um2zPLyVAeYA4L5GAF2PkeqHPyqGr1ff2kVxb6dcSXWnwFU9rMBZrdSeVjbIDhV9SMYwRtBFbjpPw1u9RluLm/aS3trubzmt84kmwS0ayHuka7sBTzxwF4arl0/S4oIlhhjSONRgIqgKM8ngepJJJ9STQUtLpNppy6bqtnO1wvtBW6nYsWcTjDvIP83t973SM5YZyeTedVN194NFo5n0xvJMyjzrUYEU2xg67M8RuCOPTngrk5z4PEv2TSLczI7X5HkLbEHzXlQ+VllHIB91vruAHJFB76k/tfU1tGvKaZBJLIe43zgIsZ/JONjj58/KrDqJeHXST2UDyXDeZeXbebcPx8R7Rgj8Vcn6ZLY4wKltAqmdJUDra5x/o/wBdvETVzVTWl/8Axtc/+X/+PDQXLUd8RP4pvv6PN/wGpFUd8RP4pvv6PN/wGgjvgLGBosZAALSSk/U7yMn9AA/RViVXvgP/ABJF+fN+0NWFQKUpQK8by0SWN45FDpIpVlPYhhgg/eDXtSgi89nKgWOeJ7qND9nPGV85cAgGZCRuYce+m7J52LjNau1s7TcdsF/MVxtia2kiUbfZ9qq0kcSe61rEwJfg55wSKnlKDSafpcjyrPcKqmIEQQqcrCCNpdjgBpSvu5AwillUnLM27pSgUpSgUpSgqLS/BZYtea42j2OPE8S8Y8xicRY/JQgv92wc81btR+DruzfUGsFlHtCLnHG0nndGrZ5kUAEr8j64bEgoFKUoFaPqvo221GIR3CZK5Mci8SRk45RvTsOOQcDIOK3lKCu4rbXdP91DFqsA+ESN5VwB8i5918fM7mP07V6nxLu1wr6Jfhz6IA6f7QDGPqRUzfVEyVQNIwzkIMgEd1LHCK30LA199skxnyH+4tHn/jx/fQQd9a16792Cyh09T/nZ5RK4HzRFHDDvhlI9K2/Sfh5FaSNcSyPd3knx3EvLDjBEa/5tccY5OOM44rJm69toXWO78yzd87faFCocfKZGaL64355GQKkSOCAQQQeQR2P1FB9pSlAqFWnh2U12XU/PBWRAoi2cg+WkfxbuR7me3rU1pQK13Uek+1Wc9vu2efG8e7Gdu5SucZGcZ7ZrY0oI54f9JnTbBLZpBKULksF2j3mLYAye2akdKUClKUClKUClKUClKUClKUGu1vX4bSMPM2N7KiKAWeRmOFSNFyXYn0H39qi3UvXUhb2G0t3lvpYyWQSKBaqy8PPKuVRwCCApPpg8ru0XS2p/hHqK8nc5j05GigQ+hLFGlXnGTsfnGSGX8mtz4Mw79PN6+DPfyyyyt6+7I8aoPUIoU4GeNxoOZtNSWS4jEbETPIgRtxBDsw2tu7g7iDmupun+vmlMkE9rJDewLue23KzOvbzIHOFlHb1H3n1560iIL1DCo7DUEH6BcgVfXiha+W9hep7s1tdRJu9WjmPlyR/XOR9w3Yxmgl+kaxDdRCWFw6EkeoII7qynlGHqpAIrNqqJ9VGndVCFTth1ONGkXOFEpLorgflM0eD8/MJ54q16BWvC+0DOSIfQA48z6kjnyz8h8Q78HB/Wpe+Uh9JMl/zFxuHbnJZEI+TH5VnUH5jjCgAAAAYAAwBj0A9KwLzqK1imSGS4hjlkxtjaRQ7ZOFwpOTk8D5ntWxqmuvfBC5vtUe5jniWGcxl927em1VjYKoBD8KCOV744xkhanUGgQ3tu9vOoZJBj6qfRlPowPINc59LdfXWhXslrIWmtopXSSI8YwxHmQ5+En4sZ2tnnuGHTijArkPxK1JZ9WvJE+EysoPz2Yj3DHoduR99B1lpWqRXMKTQuHjlUMrD1B+ncEdiDyCCDWXVD/udOrGEktg5yrAyxZPYjAkUfeCGx/NY+tXxQKUpQKUpQKUpQKUpQKUpQKUpQKUpQKUpQc3dD9RjS+obhLg7I5ZJoZGbgLmQtHIf5uQOe21ye1WL0zq6aLcyaddnyraR3lsp24i2udzQM/ZWQ5OSecntlQdJ46eGjTZ1C2Us6qBOgHLBRgSjHJIHB+gHyOYr0V4oLJbNp2pbHhdCkM8ieZ5LYITzFJ99FOCCCCuMZxyoQ3QdTB1eC4b3QbuOU5PYecHOT9PnV8anqi6xfwR27BrHT5RcXFxnCPJGCY4o2PDgZyx7YOcjA3UxF4aTG/e0eeBEjjE73BceV5J2/aqfXO8YHHPqBzW78Q/FdZ4vYdPQQWa+6xVQhl+5R8EZ747nPOORQetzrh1bqq3eHmOOeIRk8ZS3bzWb9O2Rh94ziukqqjwP8Nns4zeXKFZ5l2oh7xxnB94ejsQOO4AA4JYC16DDjObl/5sceP9ZpM/17F/qrMrDPu3P/AJkeM/8AltkD7z5pP+qazKD4TWgu/EHTYyQ99bArkECVSQR3GATz9KpTxt8SZZ7qSygkKW8BKSbSR5rjhwxHdFPu7e2QSc+7iqQhIJwcDuflntmgvLxF8eYmhaDTizGRSrXBDJtB4PlAgNuxn3jjHpk8ii6UoJh4RTFdbsyPV2X+1G6n+411nXLHgjpjTa1AQOIRJK30AQqD/bdB+mup6BSlKBSlKBSlKBSlKBSlKBSlKBSlKBSlKBVI+InhrptvfC7ml8qCXn2SJcyzyZ5SAA+6rZXPyJxkbgRd1Rnqbw/tr65triYyB7U5UIwCt7wcB8gnAK/ikdz9MBzxadKSjUSklhO0SR+e9os2ZVhLAhdwALEM6tswGPrg5Isjwr8NtPe5a+gmF1Am0wI4w8T5O7z0xjeuF2nsck44VqxNF6mnfrCYG3I3CS2YYbKxphlmP53lq2e2HGM8GrK6L8PbXS/O9m8z7dgW3tuwF3bUXAHujc3fJ55JoJNSlKDF1C2LqCuN6EOme2RkYJwcBlLKTjgMcV621yHUMMj5g9wRwVP1B4r1rEuLQ7t8ZCvxkH4Xx6NjsccBhyOOGAxQcedVRst/dK3xCeYH7xIwP99Xb4b9f6TBoqxTPHGyK4miZdzSlickDH2m4Efd24ArB8X/AAza5kN5boUnOPOiYgI+AFEkchOwHA+ElSQM4ByDR89uyMVdSrDuGBBH3g0HyZgWJUbVJJC5zgZ4GfXHzr8VuND6QvLwgW1tLKG4DBSE4+chwq/pNXl4b+BqWjrcXpWadeUjXmOM+jEkfaOPT0B+ZwQGb4H9BNY2jTzqVnusHaRgxoOVU/JmzuI/NBAINWZSlApSlApSlApSlApSlApSlApSlApSlApSlApSlB4D99P5o/Wa96UoFKUoFKUoFaq7/ff6/wBVKUG0FfaUoFKUoFKUoFKUoFKUoFKUoP/Z"/>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 name="AutoShape 10" descr="data:image/jpeg;base64,/9j/4AAQSkZJRgABAQAAAQABAAD/2wCEAAkGBhMSEBUUExMVFBUTGRcZGBgYFhgbGhkiGRgYFRkXFxoaGyYiFxojHRYYHy8gIycpLS0tGh4xNjEqNSYrLCoBCQoKBQUFDQUFDSkYEhgpKSkpKSkpKSkpKSkpKSkpKSkpKSkpKSkpKSkpKSkpKSkpKSkpKSkpKSkpKSkpKSkpKf/AABEIAOEA4QMBIgACEQEDEQH/xAAcAAEAAgMBAQEAAAAAAAAAAAAABgcEBQgDAQL/xABREAACAQMDAgMFAgcLCQUJAAABAgMABBEFEiEGMQcTQRQiMlFhI3EVQlJygbGzCDM0NVRidJGSodIWQ1OCk5SywdMYJGNzgxclNkRVtMTR4v/EABQBAQAAAAAAAAAAAAAAAAAAAAD/xAAUEQEAAAAAAAAAAAAAAAAAAAAA/9oADAMBAAIRAxEAPwC8aUpQKUpQKUpQKUpQfNwzjPI9Pv7fqNfarDxxS4t4YNQtJHiltm2OykYKSYxvB4dQ6qApyPfPHywtK8cHgi26pbNDKYvMikjUmKcFd6beTjdlRuBK5Jzt7UEhsPEEP1DNp+fcWFQnI5lTMkgX1OUkweePJPHrU7rmqDRJ7WxtteO5p2u2llHw5jdtvIPozKwyO4mHyzUz6o8appopvwTAzJCpaS6kXCIMfiK3G7kYDckjhTQXDvGcZ5749fvr7Vf+C9hN7Abu5dpJ71zIWfJbYuVjXJ/F+NgBgAPwKsCgV+DKoYLkbjyBkZP3Cv3XPnjnbmz1WK9huz7Q+xlixkxCMbQwPbYxU+6RyS/fmgu7XuqrSyXddXEcOQSAx95sd9qDLP8AoBqjOsfFXzdZt5rW+lW0j8reAJFUYc+ZujwPMyvzHqB6VH+g+j3129lNxebXAEkhbLyyDIU7M4AA4Gc+7lfdI7fvrToS3s9Zt7KOR2ik8jezsCw8yQq2SqgDjngdsetB0D094i6ffNtt7pGc8BGyjnjPuq4Bb/VzUheVQQCQC3YE8n7vnXOfih4PxaZALmC6JXcqiOUDzCTk5R0ABIAzgqMBScngVHum7qXVdRtI7u+eMoFSKVuWyr7lRW/0hJIDtk5Cjnig6wpSlApSlApSlApSlApSlApSlApSlApSlAqP9S9eWOnkC6n8st8I2SMT9RtU8fXtUgrB1nQ4LuEw3ESyxt3Vh29MqRyrfUEEUFX9UeMVhfW89nDb3dyZo2XMcQ4yOGAJ3ZVsH4flW28M9IN3oq2upWj/AGRaMLPGykr3R0yAykBioIwRt71GeptFn6a/7zYXam2kf3rSfncT+Rj4sDuwKsAoyWq3Om9UkubWKaWBrd5FDGJiCVz2z94wcEAjPIByKD5c9NW8ln7G8Qa32LH5eTjamNoyDkEbQQc5yM1APGfSpl0uOz0+0cxs4MiwRZVVT3gCqjOWcq2QPxDn62lWk6z1qa0spZ4IPaHjGdm7GB6vwMsFHJA5IBoINpfjfYW6x281rdWfloqqrxjCqo2gcHd6Y+H0qcdM9a2eoBjaymTZ8X2ci4+h3qKrHo7pR9fUX2pXnnxhmC2sRKpGR+K+MbDg+nvEbSXNXDp+mxQRrFDGkUa9lRQqj1PA9T3zQZOa5m0m3/DnUjNId0PmO5+XlRcRrz6NhFOPyiatTxU8NrnU5bZ4LlYhCSCrFhtyQfNj2g5fjscdhyKoLpLo+W9vhaJJHBKN374SOYz7yrtBJcAE44+E8igsXxN8NH06ZdS00bI4mDOilt0bZJLj/wALGARnj7u0T1bqq6v7yDUzayEWnk+a0cbGMGFzIfewQuQQcMTjPyxWZ1n4RXFhbNPc3sBUSNtXMpZywyCoK/vjbfeHYBc7jipf4feMWn2mkpBMrLLArDy1QkS5JbIbsN2edxHOfSgjejaXedTagZ5yEt4SoYDcFVc5MUPfLkckk+ufkK9vG3oWLT3tZ7NfKjYbDtJ9148FHznO5hnn5pnuajXQfQcmqPMILiGB0Vj5beYCQwwAMA5jJJU8kjjg5r9+IPhrcaWsLz3EUvmjaoUvuGxRuADLyi5UA59RwKDpTozXPbNPtrgkFpYlL47bgNr4HoN4YVuqonwk8L7sS2Wom4VYdjN5eX34YuBHjG3YwIcnPdjx61e1ApSlApSlApSlApSlApSlApSlApSlArC1rWYrSB553CRxjLE/3AD1YnAA9SRWbXwig50k1nUL/VlvH0u4uY48+zQsrpFH6qzsUKseNxyRlsc4AWp50x17qkmsR2V9bw2yvG8oRfefADbct5jDup9B2q0KovxV1G6h6ihNkpa5ktRHGAMkGRpl3AdsgEnJ4GMngUFpxdeWbai2niT7dV3em0nkmMHPMigBiPkfmCBCNX6+1j8LXVpY20Fylt5bFW91grIhOGMq5OWPofuryn8ClGnLskI1JG872gM3vScEpu7hcgYfghhu9SKwvBnUp7jWb+S6XZOYkWVcYwyFYzkehOzJoI9o2rX2l6nJcLpVxb202PPgRHeP5lom2hRtLEhc4GWXIB46C03Uo7iFJoXDxyKGVh2IP6j6EHkHIrJoBQK5w8TdGm0fWlv4AfLlk85D+LvOfOiY+m7LH0918DscdH1VPXXhNd6jqqyvcj2L7PMZZg0YUAOsa4KkscndnjeeOBkIFoun3fU+pGWdhHDAF3YB2qu/IiTnl2G73j8ifkK9vEDQIbbqCxt4ISkQ9kAQHO7M7ZwTnJJyCWyScmv1rXg9qmmzmfTpHlUZw0TbJgM52umffHA4XIOOw7VC9d1HUpb6OS6Wb2seX5YaDa52MdmI9g3cg+hzg96CwPFHw4bS5V1PTz5ccboSgz9kxPDDJOYy2AV9N2MYPEVvtXveo9Qt4ioDBVT3AdiDIMs7Anj54z6KoycZ2qdG6/rLqboyrGD8Vx9mi/VYQBzgnkLz86ksngHc29zbSWN3s2BfOkYlXDBss0aqCCpGAEJ9OSc5oLn0+xSCGOKMYSJFRR8goCgf1CsilKBSlKBSlKBSlKBSlKBSlKBStP1jfvBp91NE22SKCV0bAOCqEg4IIPI9RVLeGHilqd3q1vBcXPmRSeZuXyoVztikccrGCOVB4NB0DSlKBSlKBWrXp2H21rwrmYxLCCcYRVZ2O35Fi/J+Sjtzn01zX4LOFpriRY419T3J9FUDlmPyHNV/qfXmrTRST2lnHaW0cckge8J82RY13nZEpypwD3yDkHcKC0K1kXT0KXj3aLtlljEchH44UgqzfzgBjPywPQYr+br67PAdVzoZvshF4mx8XIPAwfd7c85r7o/XmrRQRXF3aR3dvLFHKWtCfOiWRdwMkTH3v9UADDe9QWlStdoPUNvewia2lWVDxkd1OAdrA8q2CODg8itjQKUpQKgfVPhSl7qkF8bh08ny90YXO7y23rtbcNnPfg/oqeVhy6vCscsjSAJb7/NP5Gwbm3DvwuD9xHzoMylUtoX7oMS6i0csJW1lYJDtUtKpzgM6rkuWJ+FRkcAbvW6aBSlKBSvjuACSQAOST2H1NVR1f+6CtbdjHZp7U4yC+dsQxke6cZk5HpgEHIY0FsUrm6Dxh129k2WqjdxxBbh8ZOMnfv2j6nipvo2pdVLgy2tvIOMiRolYj1x5cgCn7x+igtqlR7ReqJXwl3aS2ch/KKyRHnGBNGSoPbh9pOeM81IaBSlKBSlcbf5a6h/Lrv8A3iX/ABUHVPiD/FN9/Rp/2bVzn4K/x7affN+wlqPT9XXzqyPeXLqwIZWnkIYHgggtgg/KtfZ3skTiSJ3jdc4dGKsMgg4YHI4JH6aDt2lcbf5a6h/Lrv8A3iX/ABVZ/wC5/wCoLme/nWe5mmAtyQskzuB9pGCwVmIzzjP1+tBfVa3qLX4rK1kuZjhIlycYyx7Ki57sxwB99bKqr8a7N7hrWJbuxhWJjM0d1OieYchUOwgllA8wfI7jQRzW+oXjSPVNQjSS7uDjTrRz9lbJwfPlzgbvhOTg/CeP83+Eh2G6urrWLS6kl064jKi5jLCWQHEUSKduzAHw4yx7V7anrc9ywe4fpiZwNoaSTc2ASQMlu2STj6msFmxzs6WP+t//AHQZqoSygdz0zgfpBxWLNaiVbC6tdXtLWa306CLa1xGGMkfveU4LYCncc7gQCmCOeNYOsbr8Jht2kgi09mGHItBFv3bMh+G9MZxj0rPVQfxelv7bf46DN0jqFpYn1TT40jvLY41G1QjyrlOSZ0C5Gc7juHPx8txvuPprqGK+tY7mE5SQZwe6kcMjfJgcj9XFU5puqz2zF7eTpmFyCpaOQqSDglSd3bgcfQVJvBTTJIDeKbmymjkdZQlpMsixM28N7oHuKQFAB/IoLQqPdUde2Onge0zqrkZEYy0hHODsXJAOCNxwOO9SGqB8TvCG7m1UvaI0qXeXZmb3YmBVXDsx4XkMoHONwUe7QSJ/3SNlni2uSPmRGD/VvP661GudbSRSnWNMPnWlxsS9t3B+zdVCAyKCfLLIAocZXI53ZAP3T/3NP2f297iQjgRxZVT97MC4/QtY/g9o01jrt3YyEOohbzAOVYBozG5H5smMHtvIoNFpHiDpVpcNeW+myi4Ye7G0y+TET8RiOzcM5+XHYbQa1V94g6rqV/E8TP5qPugihHuocYzt53cZ3F88Fgfd4qx/FPTdD00K7afHLcy8pEkkkSYB5d1RgqrnjG33jx2BIh/SvjDc27EW+mWYQcyLbwyIxA9S4dsfewNB0Zp0kjQxmZQkpRTIqnIViBuUH1AORmsmtN0l1XBqNstxAfdPDKfiRhjKMPQjI+8EH1rx681/2LTbm4Bw0cZCHGffciOPj85loKZ8bvE555nsLZysMR2zMD++sO6Z/IU8Y9SD6AVGfC7w1fVZyXLJbREeY47sTyI0J43Y5J9Bj5gGEFsnJ5JrsToXptbDT4LcABlQGQ/N295z/aJA+gA9KDP0XQoLSFYbeJYo19FHf6se7N9SSTWfSote+JVjBdNa3MjW0oxjzVIRwRkOsgyu08jJI5BHcYoJSRSqw1HxQS41uzsbSRXh3kzSIQyyHy2Kxqw4Kg4JI7nA/FObPoFKUoFfNg+Qr7Sgj3iAo/BN9x/8tP8As2rnTwWH/v20++b9hLXRniD/ABTff0af9m1c5+Cv8e2n3zfsJaDqvYPkKBa+0oFVb1bFZ/hmc3bWYb2KIQe1gGPcZZedpIzjbzg5watKqz8adRureO3eAW6xyP5Usk0KyeWWxsYllYBPiz7p7DvnFBD5ETPuv0qR9VYf8jXm4X8vpX9Cv/hr01fSbuzKrd6ppcLuNwX2GBsjJAYEWvbg84rVyzqww2r6Uw+R02E/rtaDUsq/hMe/ouPK77X9j+I8H3M+b9cYx61J02/ldKfpWT/DWrToqdtQUC4sTusRdiX2KEQ+UXwD5Pk7d+Pe3bN2OPpX7inVRhdX0pR8hpsI/Va0G5t/KyN56VAzztVycfTJHNTLoGO0/Ct6bIweSbe1z5G3yw2Zg2NvGeP76gulaXeXj+XZ6npU8gBYr7FCpCjA3fwQ8ZIH6al3gle3kwu3uJInhjcRRmKKFEdkLb3UxxoWXBXBP5RoLOMo3BcjcQSBnkgYBIHyG4f1ivk4bY20gNg7SeQDjgkeozUQ601T2XUdMnYgRO81rJx/pxG0fPp78K5z6ZqZ0HN2pePmrL5kLJbxSKWRiIm3IwJU/E7LkEeoIqd+GotdOs57+6voJprg75pFkD4xkiIerSEkkgAEkgYO0EyTXPCLTLueSeaA+ZLgsyyOvIAGdoOM8c8cnmqS1joa307XoLWcGe1maMgFirFJSYgXKbeUcE8dwo+eKDRa3qVxrWqlkUtJcOEiTk7FHCg98BVG5j2+Jq6g6O6Sh060S3iA4ALvjBkbHvO33+g9BgelabpLp3S7K/ngtYViuVjRjl3dijE8pvY4UEANt+a59KmFzcpGjPIyoiAszMQFUDkkk8AUFd6S4tOp7i3TCx39us5QcASKSCVA/KCyMfUk5rK8dM/gSfH5UOf9qn/PFQjpjqAap1atzF+8wRyBMgglFjaLcQe2XlLc+hA71bXW+g+26dc24ALSRnZntvX348n0G9VoORNGZRcwl8bBJHuz2xuGc59MV2vXD0kZUkEEEEggjBBHBBHoa6+8PuqF1DToZwQX2hJQPxZFADgjPGfiAPoy0Ejqm/3R0tp7PAr/AML3Exbe4Ts/mfzScY9cjjgNVyVHLjw+sZblrmeAXEr8Zm99QB2VYz7igfm575JJJIcodOx3LXUQtN/tBb7PYcNn6HIxxnvxjNdO9Awa0qj8JSWxXHYLmbPyZo8RjHbgNn5/PXax4aqmtWmoWyALvIuEXgD7NlWVR6DOFIHrg4+I1Y1ApSlApSlBH/EH+Kb7+jT/ALNq5z8Ff49tPvm/YS10t1Zpr3FhcwR43zQyouTgZZCoyfQZNVD4ceDt/Zanb3Mwi8uLzN22TJ96J0GBjnlhQXpSlKBWDrWjRXdvJbzrvjlXaw/vBHyYEAg+hArOpQUHr+gERrpOpOImhJ/Bt+w+zde3kSn8TgAYz7uF7gLvzvwnd7bmzvbGCJo9Ou2MqxJiZ0XCyxso2gbWGQPUnheFFwazosF3C0NxGssb91b9YI5Vh6EYIqBXnhnfQQywWOoZt5UeP2e7UuqB1KERyr7yAA8AD780EVEhDKR3HTGR+gGvWHV7pFsbSzsYJjNpts/mNEv2TuCPOkcqRtCoeG7n59jJG8OLnj3oiRox0/4jjzfQ/D+98nnGeO1fjTPDK/mgig1C+C20KJH7PagqJFRQo82UgMwIHK4I+WKCM9O6USradpL+a8xH4Q1Luij1jgb8YnJAweck+pZLn0PRYrS3jt4F2xxDCj1+ZY/NiSST6kmvuj6NDawrDbxrFGgwFX9ZJ5Yn1JyT61m0EX8Sek/wjp0sCgeYMSRZ/LTkDJ7bgWTPyY1X/RXj1GkYt9TSSOWL3DKFJzt4+1T4lfjBwDk57VdFVz4ieDMGouZ4m9nuT8TYykny3qOQ384fpB4wGVN446Oqki6ZyPxVgmyfoNyAf1mqW1bqR9a123dYyqtJDHGvdlRX3Fmx68u59B9cZrYH9zzqe7G62I+fmtj/AIM/3VaPhj4RR6YTPK4mumGNwB2RA/EI88kn1cgHHAAychEvH7RbiG5g1K3MibU8p5IyQYyC2xiQcgOJCue3GD8QBqfWus727XbcXUsqjHuljt47EqMAn64zXY8kYYFWAIIwQRkEH0I9RWmtuh9PjcSJZWyODkMIYwQfmvHB+6gr3wC6EktopLydCj3ChYlYYZUzuLHPbeQuB8lB9at2lKCgvG/wvdJH1C1TMb+9cIo5RvxpQB3Q92+RyexOIX4a+I8ulXGcGS3lx5seefo6Z7OP6iODjgjrEiqy6v8AAWyuiXtz7HIfRFBiP/p5G3/VIH0NBOenupra+iEttKsi+uD7yn8l1PKn6GtpXO0fgPq9tJvtriEMMhXjmkjfH9gY9OMmpjpHSnU2QJdUijT57Flf+pohn9LUFrswAyTgD1r7Wg0XpTyiJLi5mvJhj3pWwinjmOFcIhyPiwWGcbsVv6BSlKBSlYGrasIAn2ckryNtSOMLuY4LHl2VVAVSSWYDjHcgEPLWteSBGwUeXC7It4VmLusak9yqbmGWwcDPB7V80zUpTNJDMiKyJHIGjYlWVy64IYAqwaNvmCCpzyQIxJCktnLK8O1zfRt9oq+YrLdQxjJBPIUBQQSNuMEitve6NDcai4mjEgW3iIViduTLL723OCw2jDYyvOCMmgktK1nTTE2kWWZiF27mJZjtJUFmPLHAGSeT3rZ0ClKx73UYoVDSyJEpOAXdVBOCcAsRk4BOPoaDIpWr/wAqbP8Aldv/ALaP/FWi628SLazsZZop4ZZQNsSLIjku3CkhWztHxH6A+tBk23iDbvq0mmg/aJGGDZ4Z+WeID1ZU2txn8ccbeZRXKv4Dkgs4tXW8jN353mtH5iFwrMNshAbJYtncvqrjOMGug+mvEKzu7SKczwxNIoLRtKoZGHDKQxB4IODjkYPrQSelav8Ayps/5Xb/AO2j/wAVZ1pexyrvidJFORuRgw44IyDjig9q/EsqqpZiFVQSSTgADkkk9hSaZUVmYhVUEsxOAABkkn0AFVhbW8nUUhklZ4tJjciOMEq12UPLue4jBHb6ehBIDa3ni5C8jRafbz6jIvBMK4iU843SkYAOD7wBH1rEl641oSIh0iJWk3FEa9h3NtwWxyOwIzx61YFhp0UEaxwxpHGvZUUKB+gVTXiL1RKmuxTxjMGkmFZz+T7SSJCPnlCF49RQSs+Kktt/GWm3FmuceahE8QzwC7oBt54wMntU20nWIbqIS28qSxt2ZTkfcfkfoeRWUcMPQgj7wQf1iq56i6GksJG1DSB5bqMz2ij7KdVyTsQfDIBnAX9ABJ3BZFavXeprayEbXMoiWVwiswO3cQTgkDCjAPJwK/PS3UsN/ax3MJ91xyD3RhwyN9Qf6+COCK8utenhfWE9thd0iHYW7BxyjEgEgBgOR6Z70G4hnV1DIwZW5BUgg/UEd6/dce3seo6TO0Jee1kGGISRlDA9mBQ4dTjGeexHoRWzg8ZdXTteMfzo4W/vZCaDq+lcvxePOrAYMsTfUwpn+4AVjz+N+sMeLoKPksMP/NCf76DqitPrnV9nZlRcTojOQFTlnOSAMIoLEZPfFcsaj4j6nP8Avl7Pj5K5QH7xHgH9NTvwR8O7iS7j1C4j2wIGeMvjMrEFQwU84GS2445C4zzQdCUpSgVq9S/hNr+dL+yatpWr1L+E2v50v7JqDS3v8En/AKbH/wDdw1t4/wCMZP6PF+1mryOiM8MsbEJuuBKD8XCzJKPUdwmPpms2CBGuGmWQMTGsZUEHG1mbPB/nUETsuqp47GWaG3jeC0WYu0kzRtIYmYyCJRE/AwyhmIyykYxhjOlPHyqMXel+VpUkLKo3BwyjBB82Qlvoc7yT99SigVqeqenY760ltpfhlXAPqrDlXH1DAH69vWttSg5m8PvD20uL24sL8zQ3MJOzy3VQ4XhgA8ZzxhwR3Uk+lfjRPDy2v9ZktbRpTZW+fMmLKzNt4JRggUbn4Xg5Clue1Sf90LZR29xbXcMpiupA6MEyGZVGPM3L8JAbZ8yCMfCamngdo0EOkxyRMHe4JeVsYO4Er5fPOExj5E5I+Kg1v/Zz03/S3f8AtIv+lVbR+Hdtb66dPvmlWGb+DyoyqTuP2RYlSMHDRnA+LHYV05VW/ugtIhfTluGYJNBIoiOeX3kBox+gb/psPzNBWvVfh5bDVodN09pnkJHnPIysE3ANxtVeETLHvnIA5GK6P0XSI7W3jghXbHEoVR93cn5knJJ9STVT/ud9PjkS6vHk826eTY+TllU4kLEnnMjZJPOdg9c1ctBXvjFqDtDb2EZYNfy7X2KzOIo8PMVC8k4K+7zuG4YOaWni/otuiwJM0awgIE8icbdvu7SCncY9a9NcXd1Lp4btHbXDp+c2UP3+7WX1n4aRXji5gf2S9jIZJ0HxEcYlX8cEcZ74+Y90hinxy0fH8JY/+jN/gqtdC6v02TTdRW8nC3WpSSyMPKlbYe8ClgpDBX94c8bscVtusetLz2J9MvLYQX07JEkygCCVGcBpA34uRgH5bifd7C49L0eKCCKFFG2JEReOcKoUZ+Z4oK06I8a7BNPt0u52SeNAjjy5Xzs9xWLBSCWUKx+pNbz/ANuOj/ylv9jN/gqKjqIaRquoWqQNctdvHPawoAffkBMgY90GfvwEHAzmt/oXhrJdTLeayUmmx9naqB5EAPO0ryJG9PUfMvwQGH0VrEUWsyLblvY9VQ3EO5HQean775auASGXL5Ax8IHarUqv+vIwNX0VgcMJbhcfMNGmf6sf31YFBUvix1bp9tfJHeact0xgR1kyAwBklXYcjsCpI5/GPHzpu/6hs21EXCaei26kf928xgr4yMswHuk8HAGOPXJz1bqXTdpcMGntYJmAwGkiRyBknALKSBkk4+tU5pVtYXXVLQx2cSwxRSRvE8EaoXjLBnCAEfLBIB4oIB4g6/ptz5P4PtGtdnmeZlVG/OzZ8Lt2w39dbDqnqzR5bPyrTTTHOdoMrYXbgcsu1zuJPoeMV0L/AJBab/8AT7P/AHeL/DWi676LsI9MvHjsrVHSCUqywRhlIQkEELkEfOgpbpbrLSoLZY7nSlmlXOZN+d/rkhux78DjtXR3Sd2kthbSRxLCkkMbLGvZAVBCDgcDt2FV54L6bp15pih7GF5YCUkkltojvJJcbXIJbCso5wR92KtW3t1jRURVREAVVUAKoHACgcAAegoPSlKUCtTqZ/71afnS/sjW2rS9RSGOS1m4CJOFkODwsyPCuMf+K8WT2AyaCJ9U9Rl5nUnMcJ4jDjL4JXLp32uVkQiRShRkdHDrtMcttRHmJuBVh5eJd7bySkCHzPLClGd7W33FN3AdBgNuGx6n09y7wMeYpVljUtgMNy+SNjvLkMz7N/2eZMIiHuukgsZX2ERMq+427dvbBBkIQJuBYxopBTcDngM21JAn/wCHfO0qdncMYowxfcjbgBu3uY8xhsq2QjMBjv8AKaVXsUJksrjcSwvzHbR4cvuVyytIjec6uoWSSTcojO1DlAVqwqBXldXSRRtJIwVI1LMx7KFGST9ABXrWm6t6ZW/tmt3lliRyN5iKhmA52Esre6TgnGDxjtkEKe6UhTXdXnv7zYLSEGOKKRlGeCEQj1wGaRsH4mGMivfw61b8DavNpk0ga2uG3QyblK5I+zYngAuoCH+cqjtzW7/7OGn/AMou/wC1F/0q0nWngBDBZSzWcs8ksQ37HKEMo5cKFQHdjkd84xjmgun8KQ/6WP8Atr/+6pLqS9Gva6lr5gFjZEl23YD7SBIQeOWbEa4J4BYdzVe3WmaaNJSdJZvbXfy2hLoUXadzSY2BthQjHPxNjJ2mrQ6d/c7W72sT3ctwk7qGdEMYVCeQnKE5AwDz3BoNdfXCdP68s0TL7Beg71QghBkbwFUnmNiHHHwuVHrV8qwIBByDyCOx+oqqP+zhp/8AKLv+1F/0qsbp3RRZ2sduskkiwrtVpNpbaPhUlQBgDgcdgKCHeJZ9mvtL1A/vcEzwyn0VZ12B2Poq+93+Yqw613UWhR3trLbSj3JlKk8ZU91YZ/GUgMPqKhfRPWbWxbTdSby7m1U+XIx924iUHbIjHu21eR34PqGADX9UadDquvezz82um2zPLyVAeYA4L5GAF2PkeqHPyqGr1ff2kVxb6dcSXWnwFU9rMBZrdSeVjbIDhV9SMYwRtBFbjpPw1u9RluLm/aS3trubzmt84kmwS0ayHuka7sBTzxwF4arl0/S4oIlhhjSONRgIqgKM8ngepJJJ9STQUtLpNppy6bqtnO1wvtBW6nYsWcTjDvIP83t973SM5YZyeTedVN194NFo5n0xvJMyjzrUYEU2xg67M8RuCOPTngrk5z4PEv2TSLczI7X5HkLbEHzXlQ+VllHIB91vruAHJFB76k/tfU1tGvKaZBJLIe43zgIsZ/JONjj58/KrDqJeHXST2UDyXDeZeXbebcPx8R7Rgj8Vcn6ZLY4wKltAqmdJUDra5x/o/wBdvETVzVTWl/8Axtc/+X/+PDQXLUd8RP4pvv6PN/wGpFUd8RP4pvv6PN/wGgjvgLGBosZAALSSk/U7yMn9AA/RViVXvgP/ABJF+fN+0NWFQKUpQK8by0SWN45FDpIpVlPYhhgg/eDXtSgi89nKgWOeJ7qND9nPGV85cAgGZCRuYce+m7J52LjNau1s7TcdsF/MVxtia2kiUbfZ9qq0kcSe61rEwJfg55wSKnlKDSafpcjyrPcKqmIEQQqcrCCNpdjgBpSvu5AwillUnLM27pSgUpSgUpSgqLS/BZYtea42j2OPE8S8Y8xicRY/JQgv92wc81btR+DruzfUGsFlHtCLnHG0nndGrZ5kUAEr8j64bEgoFKUoFaPqvo221GIR3CZK5Mci8SRk45RvTsOOQcDIOK3lKCu4rbXdP91DFqsA+ESN5VwB8i5918fM7mP07V6nxLu1wr6Jfhz6IA6f7QDGPqRUzfVEyVQNIwzkIMgEd1LHCK30LA199skxnyH+4tHn/jx/fQQd9a16792Cyh09T/nZ5RK4HzRFHDDvhlI9K2/Sfh5FaSNcSyPd3knx3EvLDjBEa/5tccY5OOM44rJm69toXWO78yzd87faFCocfKZGaL64355GQKkSOCAQQQeQR2P1FB9pSlAqFWnh2U12XU/PBWRAoi2cg+WkfxbuR7me3rU1pQK13Uek+1Wc9vu2efG8e7Gdu5SucZGcZ7ZrY0oI54f9JnTbBLZpBKULksF2j3mLYAye2akdKUClKUClKUClKUClKUClKUGu1vX4bSMPM2N7KiKAWeRmOFSNFyXYn0H39qi3UvXUhb2G0t3lvpYyWQSKBaqy8PPKuVRwCCApPpg8ru0XS2p/hHqK8nc5j05GigQ+hLFGlXnGTsfnGSGX8mtz4Mw79PN6+DPfyyyyt6+7I8aoPUIoU4GeNxoOZtNSWS4jEbETPIgRtxBDsw2tu7g7iDmupun+vmlMkE9rJDewLue23KzOvbzIHOFlHb1H3n1560iIL1DCo7DUEH6BcgVfXiha+W9hep7s1tdRJu9WjmPlyR/XOR9w3Yxmgl+kaxDdRCWFw6EkeoII7qynlGHqpAIrNqqJ9VGndVCFTth1ONGkXOFEpLorgflM0eD8/MJ54q16BWvC+0DOSIfQA48z6kjnyz8h8Q78HB/Wpe+Uh9JMl/zFxuHbnJZEI+TH5VnUH5jjCgAAAAYAAwBj0A9KwLzqK1imSGS4hjlkxtjaRQ7ZOFwpOTk8D5ntWxqmuvfBC5vtUe5jniWGcxl927em1VjYKoBD8KCOV744xkhanUGgQ3tu9vOoZJBj6qfRlPowPINc59LdfXWhXslrIWmtopXSSI8YwxHmQ5+En4sZ2tnnuGHTijArkPxK1JZ9WvJE+EysoPz2Yj3DHoduR99B1lpWqRXMKTQuHjlUMrD1B+ncEdiDyCCDWXVD/udOrGEktg5yrAyxZPYjAkUfeCGx/NY+tXxQKUpQKUpQKUpQKUpQKUpQKUpQKUpQKUpQc3dD9RjS+obhLg7I5ZJoZGbgLmQtHIf5uQOe21ye1WL0zq6aLcyaddnyraR3lsp24i2udzQM/ZWQ5OSecntlQdJ46eGjTZ1C2Us6qBOgHLBRgSjHJIHB+gHyOYr0V4oLJbNp2pbHhdCkM8ieZ5LYITzFJ99FOCCCCuMZxyoQ3QdTB1eC4b3QbuOU5PYecHOT9PnV8anqi6xfwR27BrHT5RcXFxnCPJGCY4o2PDgZyx7YOcjA3UxF4aTG/e0eeBEjjE73BceV5J2/aqfXO8YHHPqBzW78Q/FdZ4vYdPQQWa+6xVQhl+5R8EZ747nPOORQetzrh1bqq3eHmOOeIRk8ZS3bzWb9O2Rh94ziukqqjwP8Nns4zeXKFZ5l2oh7xxnB94ejsQOO4AA4JYC16DDjObl/5sceP9ZpM/17F/qrMrDPu3P/AJkeM/8AltkD7z5pP+qazKD4TWgu/EHTYyQ99bArkECVSQR3GATz9KpTxt8SZZ7qSygkKW8BKSbSR5rjhwxHdFPu7e2QSc+7iqQhIJwcDuflntmgvLxF8eYmhaDTizGRSrXBDJtB4PlAgNuxn3jjHpk8ii6UoJh4RTFdbsyPV2X+1G6n+411nXLHgjpjTa1AQOIRJK30AQqD/bdB+mup6BSlKBSlKBSlKBSlKBSlKBSlKBSlKBSlKBVI+InhrptvfC7ml8qCXn2SJcyzyZ5SAA+6rZXPyJxkbgRd1Rnqbw/tr65triYyB7U5UIwCt7wcB8gnAK/ikdz9MBzxadKSjUSklhO0SR+e9os2ZVhLAhdwALEM6tswGPrg5Isjwr8NtPe5a+gmF1Am0wI4w8T5O7z0xjeuF2nsck44VqxNF6mnfrCYG3I3CS2YYbKxphlmP53lq2e2HGM8GrK6L8PbXS/O9m8z7dgW3tuwF3bUXAHujc3fJ55JoJNSlKDF1C2LqCuN6EOme2RkYJwcBlLKTjgMcV621yHUMMj5g9wRwVP1B4r1rEuLQ7t8ZCvxkH4Xx6NjsccBhyOOGAxQcedVRst/dK3xCeYH7xIwP99Xb4b9f6TBoqxTPHGyK4miZdzSlickDH2m4Efd24ArB8X/AAza5kN5boUnOPOiYgI+AFEkchOwHA+ElSQM4ByDR89uyMVdSrDuGBBH3g0HyZgWJUbVJJC5zgZ4GfXHzr8VuND6QvLwgW1tLKG4DBSE4+chwq/pNXl4b+BqWjrcXpWadeUjXmOM+jEkfaOPT0B+ZwQGb4H9BNY2jTzqVnusHaRgxoOVU/JmzuI/NBAINWZSlApSlApSlApSlApSlApSlApSlApSlApSlApSlB4D99P5o/Wa96UoFKUoFKUoFaq7/ff6/wBVKUG0FfaUoFKUoFKUoFKUoFKUoFKUoP/Z"/>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pic>
        <p:nvPicPr>
          <p:cNvPr id="7179"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262" y="4191000"/>
            <a:ext cx="2143125" cy="214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73459023"/>
      </p:ext>
    </p:extLst>
  </p:cSld>
  <p:clrMapOvr>
    <a:masterClrMapping/>
  </p:clrMapOvr>
  <p:transition spd="slow">
    <p:plus/>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1371600" y="533400"/>
            <a:ext cx="7239000" cy="58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sz="3200" i="1" dirty="0">
                <a:solidFill>
                  <a:prstClr val="black"/>
                </a:solidFill>
              </a:rPr>
              <a:t>“If there is no God, then all is permitted.” </a:t>
            </a:r>
          </a:p>
        </p:txBody>
      </p:sp>
      <p:pic>
        <p:nvPicPr>
          <p:cNvPr id="33795" name="Picture 3" descr="karamazov"/>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480628"/>
            <a:ext cx="2676525" cy="4114800"/>
          </a:xfrm>
          <a:prstGeom prst="rect">
            <a:avLst/>
          </a:prstGeom>
          <a:noFill/>
          <a:extLst>
            <a:ext uri="{909E8E84-426E-40DD-AFC4-6F175D3DCCD1}">
              <a14:hiddenFill xmlns:a14="http://schemas.microsoft.com/office/drawing/2010/main">
                <a:solidFill>
                  <a:srgbClr val="FFFFFF"/>
                </a:solidFill>
              </a14:hiddenFill>
            </a:ext>
          </a:extLst>
        </p:spPr>
      </p:pic>
      <p:sp>
        <p:nvSpPr>
          <p:cNvPr id="33797" name="Text Box 5"/>
          <p:cNvSpPr txBox="1">
            <a:spLocks noChangeArrowheads="1"/>
          </p:cNvSpPr>
          <p:nvPr/>
        </p:nvSpPr>
        <p:spPr bwMode="auto">
          <a:xfrm>
            <a:off x="4495800" y="1905000"/>
            <a:ext cx="411480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endParaRPr lang="en-US">
              <a:solidFill>
                <a:prstClr val="black"/>
              </a:solidFill>
            </a:endParaRPr>
          </a:p>
        </p:txBody>
      </p:sp>
      <p:sp>
        <p:nvSpPr>
          <p:cNvPr id="33798" name="Text Box 6"/>
          <p:cNvSpPr txBox="1">
            <a:spLocks noChangeArrowheads="1"/>
          </p:cNvSpPr>
          <p:nvPr/>
        </p:nvSpPr>
        <p:spPr bwMode="auto">
          <a:xfrm>
            <a:off x="4648200" y="2133600"/>
            <a:ext cx="3581400" cy="18158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sz="2800" dirty="0">
                <a:solidFill>
                  <a:srgbClr val="002060"/>
                </a:solidFill>
              </a:rPr>
              <a:t>Or if there is no divine punishment, what reason do we have to be ethical?</a:t>
            </a:r>
          </a:p>
        </p:txBody>
      </p:sp>
    </p:spTree>
    <p:extLst>
      <p:ext uri="{BB962C8B-B14F-4D97-AF65-F5344CB8AC3E}">
        <p14:creationId xmlns:p14="http://schemas.microsoft.com/office/powerpoint/2010/main" val="4020356904"/>
      </p:ext>
    </p:extLst>
  </p:cSld>
  <p:clrMapOvr>
    <a:masterClrMapping/>
  </p:clrMapOvr>
  <p:transition spd="slow">
    <p:plus/>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2201863" y="576263"/>
            <a:ext cx="1841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endParaRPr lang="en-US" sz="2400">
              <a:solidFill>
                <a:prstClr val="black"/>
              </a:solidFill>
            </a:endParaRPr>
          </a:p>
        </p:txBody>
      </p:sp>
      <p:pic>
        <p:nvPicPr>
          <p:cNvPr id="27651" name="Picture 3" descr="socra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00" y="0"/>
            <a:ext cx="3392488" cy="5334000"/>
          </a:xfrm>
          <a:prstGeom prst="rect">
            <a:avLst/>
          </a:prstGeom>
          <a:noFill/>
          <a:extLst>
            <a:ext uri="{909E8E84-426E-40DD-AFC4-6F175D3DCCD1}">
              <a14:hiddenFill xmlns:a14="http://schemas.microsoft.com/office/drawing/2010/main">
                <a:solidFill>
                  <a:srgbClr val="FFFFFF"/>
                </a:solidFill>
              </a14:hiddenFill>
            </a:ext>
          </a:extLst>
        </p:spPr>
      </p:pic>
      <p:sp>
        <p:nvSpPr>
          <p:cNvPr id="27653" name="Rectangle 5"/>
          <p:cNvSpPr>
            <a:spLocks noChangeArrowheads="1"/>
          </p:cNvSpPr>
          <p:nvPr/>
        </p:nvSpPr>
        <p:spPr bwMode="auto">
          <a:xfrm>
            <a:off x="4800600" y="2057400"/>
            <a:ext cx="3810000" cy="39703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sz="2800" b="1" dirty="0">
                <a:solidFill>
                  <a:srgbClr val="002060"/>
                </a:solidFill>
              </a:rPr>
              <a:t>EUTHYPHRO DILEMMA:</a:t>
            </a:r>
          </a:p>
          <a:p>
            <a:endParaRPr lang="en-US" sz="2800" dirty="0">
              <a:solidFill>
                <a:prstClr val="black"/>
              </a:solidFill>
            </a:endParaRPr>
          </a:p>
          <a:p>
            <a:r>
              <a:rPr lang="en-US" sz="2800" dirty="0">
                <a:solidFill>
                  <a:prstClr val="black"/>
                </a:solidFill>
              </a:rPr>
              <a:t>Is it a good/right thing because God commands it, or does God command it because it is a good/right thing?</a:t>
            </a:r>
            <a:r>
              <a:rPr lang="en-US" sz="2400" dirty="0">
                <a:solidFill>
                  <a:prstClr val="black"/>
                </a:solidFill>
              </a:rPr>
              <a:t> </a:t>
            </a:r>
          </a:p>
        </p:txBody>
      </p:sp>
    </p:spTree>
    <p:extLst>
      <p:ext uri="{BB962C8B-B14F-4D97-AF65-F5344CB8AC3E}">
        <p14:creationId xmlns:p14="http://schemas.microsoft.com/office/powerpoint/2010/main" val="693130671"/>
      </p:ext>
    </p:extLst>
  </p:cSld>
  <p:clrMapOvr>
    <a:masterClrMapping/>
  </p:clrMapOvr>
  <p:transition spd="slow">
    <p:plus/>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Horned Dilemma Argument</a:t>
            </a:r>
            <a:endParaRPr lang="en-US" dirty="0"/>
          </a:p>
        </p:txBody>
      </p:sp>
      <p:sp>
        <p:nvSpPr>
          <p:cNvPr id="3" name="Content Placeholder 2"/>
          <p:cNvSpPr>
            <a:spLocks noGrp="1"/>
          </p:cNvSpPr>
          <p:nvPr>
            <p:ph idx="1"/>
          </p:nvPr>
        </p:nvSpPr>
        <p:spPr/>
        <p:txBody>
          <a:bodyPr/>
          <a:lstStyle/>
          <a:p>
            <a:pPr marL="624078" indent="-514350">
              <a:buFont typeface="+mj-lt"/>
              <a:buAutoNum type="arabicPeriod"/>
            </a:pPr>
            <a:r>
              <a:rPr lang="en-US" dirty="0" smtClean="0"/>
              <a:t>If A, then B or C.</a:t>
            </a:r>
          </a:p>
          <a:p>
            <a:pPr marL="624078" indent="-514350">
              <a:buFont typeface="+mj-lt"/>
              <a:buAutoNum type="arabicPeriod"/>
            </a:pPr>
            <a:r>
              <a:rPr lang="en-US" dirty="0" smtClean="0"/>
              <a:t>B is absurd</a:t>
            </a:r>
          </a:p>
          <a:p>
            <a:pPr marL="624078" indent="-514350">
              <a:buFont typeface="+mj-lt"/>
              <a:buAutoNum type="arabicPeriod"/>
            </a:pPr>
            <a:r>
              <a:rPr lang="en-US" u="sng" dirty="0" smtClean="0"/>
              <a:t>C is absurd</a:t>
            </a:r>
          </a:p>
          <a:p>
            <a:pPr marL="624078" indent="-514350">
              <a:buFont typeface="+mj-lt"/>
              <a:buAutoNum type="arabicPeriod"/>
            </a:pPr>
            <a:r>
              <a:rPr lang="en-US" dirty="0" smtClean="0"/>
              <a:t>Therefore, A is absurd</a:t>
            </a:r>
          </a:p>
          <a:p>
            <a:pPr marL="624078" indent="-514350">
              <a:buFont typeface="+mj-lt"/>
              <a:buAutoNum type="arabicPeriod"/>
            </a:pPr>
            <a:endParaRPr lang="en-US" dirty="0"/>
          </a:p>
        </p:txBody>
      </p:sp>
    </p:spTree>
    <p:extLst>
      <p:ext uri="{BB962C8B-B14F-4D97-AF65-F5344CB8AC3E}">
        <p14:creationId xmlns:p14="http://schemas.microsoft.com/office/powerpoint/2010/main" val="1097151151"/>
      </p:ext>
    </p:extLst>
  </p:cSld>
  <p:clrMapOvr>
    <a:masterClrMapping/>
  </p:clrMapOvr>
  <p:transition spd="slow">
    <p:plus/>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Clicker Quiz</a:t>
            </a:r>
          </a:p>
          <a:p>
            <a:r>
              <a:rPr lang="en-US" dirty="0" smtClean="0"/>
              <a:t>Moral Theory Primer</a:t>
            </a:r>
          </a:p>
          <a:p>
            <a:pPr lvl="1"/>
            <a:r>
              <a:rPr lang="en-US" dirty="0" smtClean="0"/>
              <a:t>Finish yesterday: PFD &amp; VE; Discuss</a:t>
            </a:r>
          </a:p>
          <a:p>
            <a:pPr lvl="1"/>
            <a:r>
              <a:rPr lang="en-US" dirty="0" smtClean="0"/>
              <a:t>Ethics from Authority: Divine Command Theory</a:t>
            </a:r>
          </a:p>
          <a:p>
            <a:pPr lvl="2"/>
            <a:r>
              <a:rPr lang="en-US" dirty="0" smtClean="0"/>
              <a:t>ER, next week with </a:t>
            </a:r>
            <a:r>
              <a:rPr lang="en-US" dirty="0" err="1" smtClean="0"/>
              <a:t>Rachels</a:t>
            </a:r>
            <a:endParaRPr lang="en-US" dirty="0"/>
          </a:p>
        </p:txBody>
      </p:sp>
    </p:spTree>
    <p:extLst>
      <p:ext uri="{BB962C8B-B14F-4D97-AF65-F5344CB8AC3E}">
        <p14:creationId xmlns:p14="http://schemas.microsoft.com/office/powerpoint/2010/main" val="3977304205"/>
      </p:ext>
    </p:extLst>
  </p:cSld>
  <p:clrMapOvr>
    <a:masterClrMapping/>
  </p:clrMapOvr>
  <p:transition spd="slow">
    <p:plus/>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1106488" y="234950"/>
            <a:ext cx="7808912" cy="48320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endParaRPr lang="en-US" sz="2800" dirty="0">
              <a:solidFill>
                <a:prstClr val="black"/>
              </a:solidFill>
            </a:endParaRPr>
          </a:p>
          <a:p>
            <a:r>
              <a:rPr lang="en-US" sz="2800" u="sng" dirty="0">
                <a:solidFill>
                  <a:srgbClr val="002060"/>
                </a:solidFill>
              </a:rPr>
              <a:t>Dilemma Horn One:</a:t>
            </a:r>
          </a:p>
          <a:p>
            <a:r>
              <a:rPr lang="en-US" sz="2800" i="1" dirty="0">
                <a:solidFill>
                  <a:prstClr val="black"/>
                </a:solidFill>
              </a:rPr>
              <a:t>If it is a good thing because God loves it:</a:t>
            </a:r>
          </a:p>
          <a:p>
            <a:endParaRPr lang="en-US" sz="2800" dirty="0">
              <a:solidFill>
                <a:prstClr val="black"/>
              </a:solidFill>
            </a:endParaRPr>
          </a:p>
          <a:p>
            <a:r>
              <a:rPr lang="en-US" sz="2800" dirty="0">
                <a:solidFill>
                  <a:prstClr val="black"/>
                </a:solidFill>
              </a:rPr>
              <a:t>Then is there no </a:t>
            </a:r>
            <a:r>
              <a:rPr lang="en-US" sz="2800" i="1" dirty="0">
                <a:solidFill>
                  <a:prstClr val="black"/>
                </a:solidFill>
              </a:rPr>
              <a:t>reason </a:t>
            </a:r>
            <a:r>
              <a:rPr lang="en-US" sz="2800" dirty="0">
                <a:solidFill>
                  <a:prstClr val="black"/>
                </a:solidFill>
              </a:rPr>
              <a:t>for God to love it?</a:t>
            </a:r>
          </a:p>
          <a:p>
            <a:r>
              <a:rPr lang="en-US" sz="2800" dirty="0">
                <a:solidFill>
                  <a:prstClr val="black"/>
                </a:solidFill>
              </a:rPr>
              <a:t>Isn’t it capricious, or random?  What if God commanded the torture of all left-handers?</a:t>
            </a:r>
          </a:p>
          <a:p>
            <a:endParaRPr lang="en-US" sz="2800" dirty="0">
              <a:solidFill>
                <a:prstClr val="black"/>
              </a:solidFill>
            </a:endParaRPr>
          </a:p>
          <a:p>
            <a:r>
              <a:rPr lang="en-US" sz="2800" dirty="0">
                <a:solidFill>
                  <a:prstClr val="black"/>
                </a:solidFill>
              </a:rPr>
              <a:t>If it is right because God commands it, then there is no basis for the word of God. </a:t>
            </a:r>
          </a:p>
          <a:p>
            <a:endParaRPr lang="en-US" sz="2800" dirty="0">
              <a:solidFill>
                <a:prstClr val="black"/>
              </a:solidFill>
            </a:endParaRPr>
          </a:p>
        </p:txBody>
      </p:sp>
    </p:spTree>
    <p:extLst>
      <p:ext uri="{BB962C8B-B14F-4D97-AF65-F5344CB8AC3E}">
        <p14:creationId xmlns:p14="http://schemas.microsoft.com/office/powerpoint/2010/main" val="1057452870"/>
      </p:ext>
    </p:extLst>
  </p:cSld>
  <p:clrMapOvr>
    <a:masterClrMapping/>
  </p:clrMapOvr>
  <p:transition spd="slow">
    <p:plu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698">
                                            <p:txEl>
                                              <p:pRg st="7" end="7"/>
                                            </p:txEl>
                                          </p:spTgt>
                                        </p:tgtEl>
                                        <p:attrNameLst>
                                          <p:attrName>style.visibility</p:attrName>
                                        </p:attrNameLst>
                                      </p:cBhvr>
                                      <p:to>
                                        <p:strVal val="visible"/>
                                      </p:to>
                                    </p:set>
                                    <p:animEffect transition="in" filter="fade">
                                      <p:cBhvr>
                                        <p:cTn id="7" dur="500"/>
                                        <p:tgtEl>
                                          <p:spTgt spid="2969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1106488" y="234950"/>
            <a:ext cx="7808912" cy="5755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endParaRPr lang="en-US" sz="2800" dirty="0">
              <a:solidFill>
                <a:prstClr val="black"/>
              </a:solidFill>
            </a:endParaRPr>
          </a:p>
          <a:p>
            <a:r>
              <a:rPr lang="en-US" sz="2800" u="sng" dirty="0">
                <a:solidFill>
                  <a:srgbClr val="002060"/>
                </a:solidFill>
              </a:rPr>
              <a:t>Dilemma Horn Two: </a:t>
            </a:r>
          </a:p>
          <a:p>
            <a:r>
              <a:rPr lang="en-US" sz="2800" i="1" dirty="0">
                <a:solidFill>
                  <a:prstClr val="black"/>
                </a:solidFill>
              </a:rPr>
              <a:t>If God loves it because it is a good thing:</a:t>
            </a:r>
          </a:p>
          <a:p>
            <a:endParaRPr lang="en-US" sz="2800" dirty="0">
              <a:solidFill>
                <a:prstClr val="black"/>
              </a:solidFill>
            </a:endParaRPr>
          </a:p>
          <a:p>
            <a:r>
              <a:rPr lang="en-US" sz="2800" dirty="0">
                <a:solidFill>
                  <a:prstClr val="black"/>
                </a:solidFill>
              </a:rPr>
              <a:t>Then isn’t God constrained by some moral order, so that we might look directly at that order?</a:t>
            </a:r>
          </a:p>
          <a:p>
            <a:endParaRPr lang="en-US" sz="2400" dirty="0">
              <a:solidFill>
                <a:prstClr val="black"/>
              </a:solidFill>
            </a:endParaRPr>
          </a:p>
          <a:p>
            <a:r>
              <a:rPr lang="en-US" sz="2800" dirty="0">
                <a:solidFill>
                  <a:prstClr val="black"/>
                </a:solidFill>
              </a:rPr>
              <a:t>If God commands it because it is right, then there is some standard for rightness besides the word of God. </a:t>
            </a:r>
          </a:p>
          <a:p>
            <a:endParaRPr lang="en-US" sz="2800" dirty="0">
              <a:solidFill>
                <a:prstClr val="black"/>
              </a:solidFill>
            </a:endParaRPr>
          </a:p>
          <a:p>
            <a:endParaRPr lang="en-US" dirty="0">
              <a:solidFill>
                <a:prstClr val="black"/>
              </a:solidFill>
            </a:endParaRPr>
          </a:p>
          <a:p>
            <a:r>
              <a:rPr lang="en-US" dirty="0">
                <a:solidFill>
                  <a:prstClr val="black"/>
                </a:solidFill>
              </a:rPr>
              <a:t> </a:t>
            </a:r>
          </a:p>
        </p:txBody>
      </p:sp>
    </p:spTree>
    <p:extLst>
      <p:ext uri="{BB962C8B-B14F-4D97-AF65-F5344CB8AC3E}">
        <p14:creationId xmlns:p14="http://schemas.microsoft.com/office/powerpoint/2010/main" val="1523000838"/>
      </p:ext>
    </p:extLst>
  </p:cSld>
  <p:clrMapOvr>
    <a:masterClrMapping/>
  </p:clrMapOvr>
  <p:transition spd="slow">
    <p:plu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22">
                                            <p:txEl>
                                              <p:pRg st="6" end="6"/>
                                            </p:txEl>
                                          </p:spTgt>
                                        </p:tgtEl>
                                        <p:attrNameLst>
                                          <p:attrName>style.visibility</p:attrName>
                                        </p:attrNameLst>
                                      </p:cBhvr>
                                      <p:to>
                                        <p:strVal val="visible"/>
                                      </p:to>
                                    </p:set>
                                    <p:animEffect transition="in" filter="fade">
                                      <p:cBhvr>
                                        <p:cTn id="7" dur="500"/>
                                        <p:tgtEl>
                                          <p:spTgt spid="3072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457200" y="533400"/>
            <a:ext cx="7712075" cy="9541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r>
              <a:rPr lang="en-US" sz="2800" dirty="0">
                <a:solidFill>
                  <a:prstClr val="black"/>
                </a:solidFill>
              </a:rPr>
              <a:t>Different thinkers have answered differently…</a:t>
            </a:r>
          </a:p>
          <a:p>
            <a:endParaRPr lang="en-US" sz="2800" dirty="0">
              <a:solidFill>
                <a:prstClr val="black"/>
              </a:solidFill>
            </a:endParaRPr>
          </a:p>
        </p:txBody>
      </p:sp>
      <p:pic>
        <p:nvPicPr>
          <p:cNvPr id="31747" name="Picture 3" descr="william_of_ockh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371600"/>
            <a:ext cx="2185988" cy="2895600"/>
          </a:xfrm>
          <a:prstGeom prst="rect">
            <a:avLst/>
          </a:prstGeom>
          <a:noFill/>
          <a:extLst>
            <a:ext uri="{909E8E84-426E-40DD-AFC4-6F175D3DCCD1}">
              <a14:hiddenFill xmlns:a14="http://schemas.microsoft.com/office/drawing/2010/main">
                <a:solidFill>
                  <a:srgbClr val="FFFFFF"/>
                </a:solidFill>
              </a14:hiddenFill>
            </a:ext>
          </a:extLst>
        </p:spPr>
      </p:pic>
      <p:sp>
        <p:nvSpPr>
          <p:cNvPr id="31748" name="Text Box 4"/>
          <p:cNvSpPr txBox="1">
            <a:spLocks noChangeArrowheads="1"/>
          </p:cNvSpPr>
          <p:nvPr/>
        </p:nvSpPr>
        <p:spPr bwMode="auto">
          <a:xfrm>
            <a:off x="1219200" y="4648200"/>
            <a:ext cx="2667000" cy="2031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sz="2000" dirty="0">
                <a:solidFill>
                  <a:srgbClr val="C00000"/>
                </a:solidFill>
              </a:rPr>
              <a:t>William of Ockham:</a:t>
            </a:r>
          </a:p>
          <a:p>
            <a:pPr>
              <a:spcBef>
                <a:spcPct val="50000"/>
              </a:spcBef>
            </a:pPr>
            <a:r>
              <a:rPr lang="en-US" sz="2000" dirty="0">
                <a:solidFill>
                  <a:prstClr val="black"/>
                </a:solidFill>
              </a:rPr>
              <a:t>God could indeed make murder mandatory.</a:t>
            </a:r>
          </a:p>
          <a:p>
            <a:pPr>
              <a:spcBef>
                <a:spcPct val="50000"/>
              </a:spcBef>
            </a:pPr>
            <a:endParaRPr lang="en-US" sz="2400" dirty="0">
              <a:solidFill>
                <a:prstClr val="black"/>
              </a:solidFill>
            </a:endParaRPr>
          </a:p>
        </p:txBody>
      </p:sp>
      <p:pic>
        <p:nvPicPr>
          <p:cNvPr id="31749" name="Picture 5" descr="Aquinas-7202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1295400"/>
            <a:ext cx="1962150" cy="2990850"/>
          </a:xfrm>
          <a:prstGeom prst="rect">
            <a:avLst/>
          </a:prstGeom>
          <a:noFill/>
          <a:extLst>
            <a:ext uri="{909E8E84-426E-40DD-AFC4-6F175D3DCCD1}">
              <a14:hiddenFill xmlns:a14="http://schemas.microsoft.com/office/drawing/2010/main">
                <a:solidFill>
                  <a:srgbClr val="FFFFFF"/>
                </a:solidFill>
              </a14:hiddenFill>
            </a:ext>
          </a:extLst>
        </p:spPr>
      </p:pic>
      <p:sp>
        <p:nvSpPr>
          <p:cNvPr id="31750" name="Text Box 6"/>
          <p:cNvSpPr txBox="1">
            <a:spLocks noChangeArrowheads="1"/>
          </p:cNvSpPr>
          <p:nvPr/>
        </p:nvSpPr>
        <p:spPr bwMode="auto">
          <a:xfrm>
            <a:off x="5105400" y="4572000"/>
            <a:ext cx="2362200" cy="20928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sz="2000" dirty="0">
                <a:solidFill>
                  <a:srgbClr val="C00000"/>
                </a:solidFill>
              </a:rPr>
              <a:t>St. Thomas Aquinas:</a:t>
            </a:r>
          </a:p>
          <a:p>
            <a:pPr>
              <a:spcBef>
                <a:spcPct val="50000"/>
              </a:spcBef>
            </a:pPr>
            <a:r>
              <a:rPr lang="en-US" sz="2000" dirty="0">
                <a:solidFill>
                  <a:prstClr val="black"/>
                </a:solidFill>
              </a:rPr>
              <a:t>God has a reason for what he says, and this reason constrains Him.</a:t>
            </a:r>
          </a:p>
        </p:txBody>
      </p:sp>
    </p:spTree>
    <p:extLst>
      <p:ext uri="{BB962C8B-B14F-4D97-AF65-F5344CB8AC3E}">
        <p14:creationId xmlns:p14="http://schemas.microsoft.com/office/powerpoint/2010/main" val="2192851384"/>
      </p:ext>
    </p:extLst>
  </p:cSld>
  <p:clrMapOvr>
    <a:masterClrMapping/>
  </p:clrMapOvr>
  <p:transition spd="slow">
    <p:plus/>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924800" cy="1371600"/>
          </a:xfrm>
        </p:spPr>
        <p:txBody>
          <a:bodyPr>
            <a:normAutofit/>
          </a:bodyPr>
          <a:lstStyle/>
          <a:p>
            <a:r>
              <a:rPr lang="en-US" u="sng" dirty="0" smtClean="0">
                <a:solidFill>
                  <a:schemeClr val="tx1"/>
                </a:solidFill>
              </a:rPr>
              <a:t>The </a:t>
            </a:r>
            <a:r>
              <a:rPr lang="en-US" u="sng" dirty="0" err="1" smtClean="0">
                <a:solidFill>
                  <a:schemeClr val="tx1"/>
                </a:solidFill>
              </a:rPr>
              <a:t>Euthyphro</a:t>
            </a:r>
            <a:r>
              <a:rPr lang="en-US" u="sng" dirty="0" smtClean="0">
                <a:solidFill>
                  <a:schemeClr val="tx1"/>
                </a:solidFill>
              </a:rPr>
              <a:t> Dilemma</a:t>
            </a:r>
            <a:endParaRPr lang="en-US" dirty="0">
              <a:solidFill>
                <a:schemeClr val="tx1"/>
              </a:solidFill>
            </a:endParaRPr>
          </a:p>
        </p:txBody>
      </p:sp>
      <p:sp>
        <p:nvSpPr>
          <p:cNvPr id="3" name="Content Placeholder 2"/>
          <p:cNvSpPr>
            <a:spLocks noGrp="1"/>
          </p:cNvSpPr>
          <p:nvPr>
            <p:ph idx="1"/>
          </p:nvPr>
        </p:nvSpPr>
        <p:spPr>
          <a:xfrm>
            <a:off x="457200" y="1295400"/>
            <a:ext cx="8229600" cy="5279136"/>
          </a:xfrm>
        </p:spPr>
        <p:txBody>
          <a:bodyPr>
            <a:normAutofit fontScale="25000" lnSpcReduction="20000"/>
          </a:bodyPr>
          <a:lstStyle/>
          <a:p>
            <a:pPr marL="68580" indent="0">
              <a:buNone/>
            </a:pPr>
            <a:r>
              <a:rPr lang="en-US" sz="11300" dirty="0" smtClean="0">
                <a:solidFill>
                  <a:srgbClr val="002060"/>
                </a:solidFill>
              </a:rPr>
              <a:t>Divine </a:t>
            </a:r>
            <a:r>
              <a:rPr lang="en-US" sz="11300" dirty="0">
                <a:solidFill>
                  <a:srgbClr val="002060"/>
                </a:solidFill>
              </a:rPr>
              <a:t>Command Theory</a:t>
            </a:r>
            <a:r>
              <a:rPr lang="en-US" sz="11300" dirty="0"/>
              <a:t>: An act is right </a:t>
            </a:r>
            <a:r>
              <a:rPr lang="en-US" sz="11300" i="1" dirty="0" err="1"/>
              <a:t>iff</a:t>
            </a:r>
            <a:r>
              <a:rPr lang="en-US" sz="11300" i="1" dirty="0"/>
              <a:t> </a:t>
            </a:r>
            <a:r>
              <a:rPr lang="en-US" sz="11300" dirty="0"/>
              <a:t>(and because) God commands it</a:t>
            </a:r>
            <a:r>
              <a:rPr lang="en-US" sz="11300" dirty="0" smtClean="0"/>
              <a:t>.</a:t>
            </a:r>
            <a:endParaRPr lang="en-US" sz="11300" dirty="0"/>
          </a:p>
          <a:p>
            <a:pPr marL="68580" indent="0">
              <a:buNone/>
            </a:pPr>
            <a:endParaRPr lang="en-US" sz="11300" dirty="0" smtClean="0"/>
          </a:p>
          <a:p>
            <a:pPr marL="68580" indent="0">
              <a:buNone/>
            </a:pPr>
            <a:endParaRPr lang="en-US" sz="11300" u="sng" dirty="0" smtClean="0"/>
          </a:p>
          <a:p>
            <a:pPr marL="68580" indent="0">
              <a:buNone/>
            </a:pPr>
            <a:r>
              <a:rPr lang="en-US" sz="11300" u="sng" dirty="0" smtClean="0">
                <a:solidFill>
                  <a:srgbClr val="002060"/>
                </a:solidFill>
              </a:rPr>
              <a:t>The </a:t>
            </a:r>
            <a:r>
              <a:rPr lang="en-US" sz="11300" u="sng" dirty="0">
                <a:solidFill>
                  <a:srgbClr val="002060"/>
                </a:solidFill>
              </a:rPr>
              <a:t>Dilemma</a:t>
            </a:r>
            <a:r>
              <a:rPr lang="en-US" sz="11300" dirty="0"/>
              <a:t>: </a:t>
            </a:r>
            <a:r>
              <a:rPr lang="en-US" sz="11300" dirty="0" smtClean="0"/>
              <a:t>Either it right </a:t>
            </a:r>
            <a:r>
              <a:rPr lang="en-US" sz="11300" dirty="0"/>
              <a:t>because God commands </a:t>
            </a:r>
            <a:r>
              <a:rPr lang="en-US" sz="11300" dirty="0" smtClean="0"/>
              <a:t>it or God </a:t>
            </a:r>
            <a:r>
              <a:rPr lang="en-US" sz="11300" dirty="0"/>
              <a:t>command </a:t>
            </a:r>
            <a:r>
              <a:rPr lang="en-US" sz="11300" dirty="0" smtClean="0"/>
              <a:t>it because </a:t>
            </a:r>
            <a:r>
              <a:rPr lang="en-US" sz="11300" dirty="0"/>
              <a:t>it is </a:t>
            </a:r>
            <a:r>
              <a:rPr lang="en-US" sz="11300" dirty="0" smtClean="0"/>
              <a:t>right. </a:t>
            </a:r>
          </a:p>
          <a:p>
            <a:pPr marL="68580" indent="0">
              <a:buNone/>
            </a:pPr>
            <a:endParaRPr lang="en-US" sz="11300" dirty="0"/>
          </a:p>
          <a:p>
            <a:pPr marL="68580" indent="0">
              <a:buNone/>
            </a:pPr>
            <a:r>
              <a:rPr lang="en-US" sz="11300" u="sng" dirty="0">
                <a:solidFill>
                  <a:srgbClr val="002060"/>
                </a:solidFill>
              </a:rPr>
              <a:t>Horn </a:t>
            </a:r>
            <a:r>
              <a:rPr lang="en-US" sz="11300" u="sng" dirty="0" smtClean="0">
                <a:solidFill>
                  <a:srgbClr val="002060"/>
                </a:solidFill>
              </a:rPr>
              <a:t>One</a:t>
            </a:r>
            <a:r>
              <a:rPr lang="en-US" sz="11300" dirty="0" smtClean="0"/>
              <a:t>: </a:t>
            </a:r>
            <a:r>
              <a:rPr lang="en-US" sz="11300" dirty="0"/>
              <a:t>If it is right because God commands it, then there is no basis for the word of God. </a:t>
            </a:r>
            <a:endParaRPr lang="en-US" sz="11300" dirty="0" smtClean="0"/>
          </a:p>
          <a:p>
            <a:pPr marL="68580" indent="0">
              <a:buNone/>
            </a:pPr>
            <a:endParaRPr lang="en-US" sz="11300" u="sng" dirty="0" smtClean="0"/>
          </a:p>
          <a:p>
            <a:pPr marL="68580" indent="0">
              <a:buNone/>
            </a:pPr>
            <a:r>
              <a:rPr lang="en-US" sz="11300" u="sng" dirty="0" smtClean="0">
                <a:solidFill>
                  <a:srgbClr val="002060"/>
                </a:solidFill>
              </a:rPr>
              <a:t>Horn Two</a:t>
            </a:r>
            <a:r>
              <a:rPr lang="en-US" sz="11300" dirty="0" smtClean="0"/>
              <a:t>: </a:t>
            </a:r>
            <a:r>
              <a:rPr lang="en-US" sz="11300" dirty="0"/>
              <a:t>If God commands it because it is right, then there is some standard for rightness besides the word of God. </a:t>
            </a:r>
          </a:p>
          <a:p>
            <a:endParaRPr lang="en-US" dirty="0"/>
          </a:p>
        </p:txBody>
      </p:sp>
    </p:spTree>
    <p:extLst>
      <p:ext uri="{BB962C8B-B14F-4D97-AF65-F5344CB8AC3E}">
        <p14:creationId xmlns:p14="http://schemas.microsoft.com/office/powerpoint/2010/main" val="3169253237"/>
      </p:ext>
    </p:extLst>
  </p:cSld>
  <p:clrMapOvr>
    <a:masterClrMapping/>
  </p:clrMapOvr>
  <p:transition spd="slow">
    <p:plus/>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Questions</a:t>
            </a:r>
            <a:endParaRPr lang="en-US" dirty="0"/>
          </a:p>
        </p:txBody>
      </p:sp>
      <p:sp>
        <p:nvSpPr>
          <p:cNvPr id="3" name="Content Placeholder 2"/>
          <p:cNvSpPr>
            <a:spLocks noGrp="1"/>
          </p:cNvSpPr>
          <p:nvPr>
            <p:ph idx="1"/>
          </p:nvPr>
        </p:nvSpPr>
        <p:spPr/>
        <p:txBody>
          <a:bodyPr/>
          <a:lstStyle/>
          <a:p>
            <a:pPr marL="624078" indent="-514350">
              <a:buFont typeface="+mj-lt"/>
              <a:buAutoNum type="arabicPeriod"/>
            </a:pPr>
            <a:r>
              <a:rPr lang="en-US" dirty="0" smtClean="0"/>
              <a:t>Which option is better?</a:t>
            </a:r>
          </a:p>
          <a:p>
            <a:pPr marL="925830" lvl="1" indent="-514350">
              <a:buFont typeface="+mj-lt"/>
              <a:buAutoNum type="alphaLcParenR"/>
            </a:pPr>
            <a:r>
              <a:rPr lang="en-US" dirty="0"/>
              <a:t>If it is right because God commands it, then there is no basis for the word of God. </a:t>
            </a:r>
            <a:endParaRPr lang="en-US" dirty="0" smtClean="0"/>
          </a:p>
          <a:p>
            <a:pPr marL="925830" lvl="1" indent="-514350">
              <a:buFont typeface="+mj-lt"/>
              <a:buAutoNum type="alphaLcParenR"/>
            </a:pPr>
            <a:r>
              <a:rPr lang="en-US" dirty="0"/>
              <a:t>If God commands it because it is right, then there is some standard for rightness besides the word of God. </a:t>
            </a:r>
          </a:p>
          <a:p>
            <a:pPr marL="925830" lvl="1" indent="-514350">
              <a:buFont typeface="+mj-lt"/>
              <a:buAutoNum type="alphaLcParenR"/>
            </a:pPr>
            <a:endParaRPr lang="en-US" dirty="0" smtClean="0"/>
          </a:p>
          <a:p>
            <a:pPr marL="624078" indent="-514350">
              <a:buFont typeface="+mj-lt"/>
              <a:buAutoNum type="arabicPeriod"/>
            </a:pPr>
            <a:r>
              <a:rPr lang="en-US" dirty="0" smtClean="0"/>
              <a:t>Is there a way out of the </a:t>
            </a:r>
            <a:r>
              <a:rPr lang="en-US" dirty="0" err="1" smtClean="0"/>
              <a:t>Euthyphro</a:t>
            </a:r>
            <a:r>
              <a:rPr lang="en-US" dirty="0" smtClean="0"/>
              <a:t> dilemma? </a:t>
            </a:r>
            <a:endParaRPr lang="en-US" dirty="0"/>
          </a:p>
        </p:txBody>
      </p:sp>
    </p:spTree>
    <p:extLst>
      <p:ext uri="{BB962C8B-B14F-4D97-AF65-F5344CB8AC3E}">
        <p14:creationId xmlns:p14="http://schemas.microsoft.com/office/powerpoint/2010/main" val="3249906112"/>
      </p:ext>
    </p:extLst>
  </p:cSld>
  <p:clrMapOvr>
    <a:masterClrMapping/>
  </p:clrMapOvr>
  <p:transition spd="slow">
    <p:plus/>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457200" y="274638"/>
            <a:ext cx="8229600" cy="1066800"/>
          </a:xfrm>
        </p:spPr>
        <p:txBody>
          <a:bodyPr/>
          <a:lstStyle/>
          <a:p>
            <a:r>
              <a:rPr lang="en-US" dirty="0" smtClean="0"/>
              <a:t>Which option is better?</a:t>
            </a:r>
            <a:endParaRPr lang="en-US" dirty="0"/>
          </a:p>
        </p:txBody>
      </p:sp>
      <p:sp>
        <p:nvSpPr>
          <p:cNvPr id="3" name="TPAnswers"/>
          <p:cNvSpPr>
            <a:spLocks noGrp="1"/>
          </p:cNvSpPr>
          <p:nvPr>
            <p:ph type="body" idx="1"/>
            <p:custDataLst>
              <p:tags r:id="rId3"/>
            </p:custDataLst>
          </p:nvPr>
        </p:nvSpPr>
        <p:spPr>
          <a:xfrm>
            <a:off x="457200" y="1600200"/>
            <a:ext cx="4114800" cy="4325112"/>
          </a:xfrm>
        </p:spPr>
        <p:txBody>
          <a:bodyPr>
            <a:normAutofit fontScale="92500" lnSpcReduction="20000"/>
          </a:bodyPr>
          <a:lstStyle/>
          <a:p>
            <a:pPr marL="624078" indent="-514350">
              <a:spcBef>
                <a:spcPct val="20000"/>
              </a:spcBef>
              <a:buFont typeface="Georgia"/>
              <a:buAutoNum type="alphaUcPeriod"/>
            </a:pPr>
            <a:r>
              <a:rPr lang="en-US" sz="3200" dirty="0"/>
              <a:t>If it is right because God commands it, then there is no basis for the word of God. </a:t>
            </a:r>
          </a:p>
          <a:p>
            <a:pPr marL="624078" indent="-514350">
              <a:spcBef>
                <a:spcPct val="20000"/>
              </a:spcBef>
              <a:buFont typeface="Georgia"/>
              <a:buAutoNum type="alphaUcPeriod"/>
            </a:pPr>
            <a:r>
              <a:rPr lang="en-US" sz="3200" dirty="0"/>
              <a:t>If God commands it because it is right, then there is some standard for rightness besides the word of God. </a:t>
            </a:r>
            <a:endParaRPr lang="en-US" sz="3200" dirty="0" smtClean="0"/>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2519124812"/>
              </p:ext>
            </p:extLst>
          </p:nvPr>
        </p:nvGraphicFramePr>
        <p:xfrm>
          <a:off x="4508500" y="1600200"/>
          <a:ext cx="4572000" cy="5143500"/>
        </p:xfrm>
        <a:graphic>
          <a:graphicData uri="http://schemas.openxmlformats.org/presentationml/2006/ole">
            <mc:AlternateContent xmlns:mc="http://schemas.openxmlformats.org/markup-compatibility/2006">
              <mc:Choice xmlns:v="urn:schemas-microsoft-com:vml" Requires="v">
                <p:oleObj spid="_x0000_s8204"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4508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698918716"/>
      </p:ext>
    </p:extLst>
  </p:cSld>
  <p:clrMapOvr>
    <a:masterClrMapping/>
  </p:clrMapOvr>
  <p:transition spd="slow">
    <p:plu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228600" y="533400"/>
            <a:ext cx="8229600" cy="1066800"/>
          </a:xfrm>
        </p:spPr>
        <p:txBody>
          <a:bodyPr>
            <a:normAutofit fontScale="90000"/>
          </a:bodyPr>
          <a:lstStyle/>
          <a:p>
            <a:r>
              <a:rPr lang="en-US" dirty="0" smtClean="0"/>
              <a:t>DCT can avoid the </a:t>
            </a:r>
            <a:r>
              <a:rPr lang="en-US" dirty="0" err="1" smtClean="0"/>
              <a:t>Euthyphro</a:t>
            </a:r>
            <a:r>
              <a:rPr lang="en-US" dirty="0" smtClean="0"/>
              <a:t> dilemma.</a:t>
            </a:r>
            <a:endParaRPr lang="en-US" dirty="0"/>
          </a:p>
        </p:txBody>
      </p:sp>
      <p:sp>
        <p:nvSpPr>
          <p:cNvPr id="3" name="TPAnswers"/>
          <p:cNvSpPr>
            <a:spLocks noGrp="1"/>
          </p:cNvSpPr>
          <p:nvPr>
            <p:ph type="body" idx="1"/>
          </p:nvPr>
        </p:nvSpPr>
        <p:spPr>
          <a:xfrm>
            <a:off x="457200" y="1600200"/>
            <a:ext cx="4114800" cy="4325112"/>
          </a:xfrm>
        </p:spPr>
        <p:txBody>
          <a:bodyPr>
            <a:normAutofit/>
          </a:bodyPr>
          <a:lstStyle/>
          <a:p>
            <a:pPr marL="624078" indent="-514350">
              <a:spcBef>
                <a:spcPct val="20000"/>
              </a:spcBef>
              <a:buFont typeface="Georgia"/>
              <a:buAutoNum type="alphaUcPeriod"/>
            </a:pPr>
            <a:r>
              <a:rPr lang="en-US" sz="3200" smtClean="0"/>
              <a:t>True</a:t>
            </a:r>
          </a:p>
          <a:p>
            <a:pPr marL="624078" indent="-514350">
              <a:spcBef>
                <a:spcPct val="20000"/>
              </a:spcBef>
              <a:buFont typeface="Georgia"/>
              <a:buAutoNum type="alphaUcPeriod"/>
            </a:pPr>
            <a:r>
              <a:rPr lang="en-US" sz="3200" smtClean="0"/>
              <a:t>False</a:t>
            </a:r>
            <a:endParaRPr lang="en-US" sz="3200"/>
          </a:p>
        </p:txBody>
      </p:sp>
      <p:graphicFrame>
        <p:nvGraphicFramePr>
          <p:cNvPr id="4" name="TPChart"/>
          <p:cNvGraphicFramePr>
            <a:graphicFrameLocks noChangeAspect="1"/>
          </p:cNvGraphicFramePr>
          <p:nvPr>
            <p:custDataLst>
              <p:tags r:id="rId3"/>
            </p:custDataLst>
            <p:extLst>
              <p:ext uri="{D42A27DB-BD31-4B8C-83A1-F6EECF244321}">
                <p14:modId xmlns:p14="http://schemas.microsoft.com/office/powerpoint/2010/main" val="2342057850"/>
              </p:ext>
            </p:extLst>
          </p:nvPr>
        </p:nvGraphicFramePr>
        <p:xfrm>
          <a:off x="4508500" y="1600200"/>
          <a:ext cx="4572000" cy="5143500"/>
        </p:xfrm>
        <a:graphic>
          <a:graphicData uri="http://schemas.openxmlformats.org/presentationml/2006/ole">
            <mc:AlternateContent xmlns:mc="http://schemas.openxmlformats.org/markup-compatibility/2006">
              <mc:Choice xmlns:v="urn:schemas-microsoft-com:vml" Requires="v">
                <p:oleObj spid="_x0000_s9228" name="Chart" r:id="rId5" imgW="4572034" imgH="5143584" progId="MSGraph.Chart.8">
                  <p:embed followColorScheme="full"/>
                </p:oleObj>
              </mc:Choice>
              <mc:Fallback>
                <p:oleObj name="Chart" r:id="rId5" imgW="4572034" imgH="5143584" progId="MSGraph.Chart.8">
                  <p:embed followColorScheme="full"/>
                  <p:pic>
                    <p:nvPicPr>
                      <p:cNvPr id="0" name=""/>
                      <p:cNvPicPr/>
                      <p:nvPr/>
                    </p:nvPicPr>
                    <p:blipFill>
                      <a:blip r:embed="rId6"/>
                      <a:stretch>
                        <a:fillRect/>
                      </a:stretch>
                    </p:blipFill>
                    <p:spPr>
                      <a:xfrm>
                        <a:off x="4508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584100710"/>
      </p:ext>
    </p:extLst>
  </p:cSld>
  <p:clrMapOvr>
    <a:masterClrMapping/>
  </p:clrMapOvr>
  <p:transition spd="slow">
    <p:plu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Ethical Relativism</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(ER) “An act (performed by members of group G) is right if and only if the moral norms that are accepted by G permit the performance of the action.” </a:t>
            </a:r>
          </a:p>
          <a:p>
            <a:pPr marL="0" indent="0">
              <a:buNone/>
            </a:pPr>
            <a:endParaRPr lang="en-US" dirty="0" smtClean="0"/>
          </a:p>
          <a:p>
            <a:pPr marL="0" indent="0">
              <a:buNone/>
            </a:pPr>
            <a:endParaRPr lang="en-US" dirty="0"/>
          </a:p>
          <a:p>
            <a:pPr marL="0" indent="0">
              <a:buNone/>
            </a:pPr>
            <a:endParaRPr lang="en-US" dirty="0" smtClean="0"/>
          </a:p>
          <a:p>
            <a:pPr marL="0" indent="0">
              <a:buNone/>
            </a:pPr>
            <a:r>
              <a:rPr lang="en-US" sz="1800" dirty="0" smtClean="0"/>
              <a:t>(Timmons, 32) </a:t>
            </a:r>
            <a:endParaRPr lang="en-US" sz="1800" dirty="0"/>
          </a:p>
        </p:txBody>
      </p:sp>
    </p:spTree>
    <p:extLst>
      <p:ext uri="{BB962C8B-B14F-4D97-AF65-F5344CB8AC3E}">
        <p14:creationId xmlns:p14="http://schemas.microsoft.com/office/powerpoint/2010/main" val="680422883"/>
      </p:ext>
    </p:extLst>
  </p:cSld>
  <p:clrMapOvr>
    <a:masterClrMapping/>
  </p:clrMapOvr>
  <p:transition spd="slow">
    <p:plus/>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457200" y="274638"/>
            <a:ext cx="8229600" cy="1066800"/>
          </a:xfrm>
        </p:spPr>
        <p:txBody>
          <a:bodyPr>
            <a:normAutofit/>
          </a:bodyPr>
          <a:lstStyle/>
          <a:p>
            <a:r>
              <a:rPr lang="en-US" dirty="0" smtClean="0"/>
              <a:t>ER</a:t>
            </a:r>
            <a:endParaRPr lang="en-US" dirty="0"/>
          </a:p>
        </p:txBody>
      </p:sp>
      <p:sp>
        <p:nvSpPr>
          <p:cNvPr id="3" name="TPAnswers"/>
          <p:cNvSpPr>
            <a:spLocks noGrp="1"/>
          </p:cNvSpPr>
          <p:nvPr>
            <p:ph type="body" idx="1"/>
          </p:nvPr>
        </p:nvSpPr>
        <p:spPr>
          <a:xfrm>
            <a:off x="457200" y="1600200"/>
            <a:ext cx="4114800" cy="4325112"/>
          </a:xfrm>
        </p:spPr>
        <p:txBody>
          <a:bodyPr>
            <a:normAutofit/>
          </a:bodyPr>
          <a:lstStyle/>
          <a:p>
            <a:pPr marL="624078" indent="-514350">
              <a:spcBef>
                <a:spcPct val="20000"/>
              </a:spcBef>
              <a:buFont typeface="Georgia"/>
              <a:buAutoNum type="alphaUcPeriod"/>
            </a:pPr>
            <a:r>
              <a:rPr lang="en-US" sz="3200" smtClean="0"/>
              <a:t>True</a:t>
            </a:r>
          </a:p>
          <a:p>
            <a:pPr marL="624078" indent="-514350">
              <a:spcBef>
                <a:spcPct val="20000"/>
              </a:spcBef>
              <a:buFont typeface="Georgia"/>
              <a:buAutoNum type="alphaUcPeriod"/>
            </a:pPr>
            <a:r>
              <a:rPr lang="en-US" sz="3200" smtClean="0"/>
              <a:t>False</a:t>
            </a:r>
            <a:endParaRPr lang="en-US" sz="3200"/>
          </a:p>
        </p:txBody>
      </p:sp>
      <p:graphicFrame>
        <p:nvGraphicFramePr>
          <p:cNvPr id="4" name="TPChart"/>
          <p:cNvGraphicFramePr>
            <a:graphicFrameLocks noChangeAspect="1"/>
          </p:cNvGraphicFramePr>
          <p:nvPr>
            <p:custDataLst>
              <p:tags r:id="rId3"/>
            </p:custDataLst>
            <p:extLst>
              <p:ext uri="{D42A27DB-BD31-4B8C-83A1-F6EECF244321}">
                <p14:modId xmlns:p14="http://schemas.microsoft.com/office/powerpoint/2010/main" val="3271931741"/>
              </p:ext>
            </p:extLst>
          </p:nvPr>
        </p:nvGraphicFramePr>
        <p:xfrm>
          <a:off x="4508500" y="1600200"/>
          <a:ext cx="4572000" cy="5143500"/>
        </p:xfrm>
        <a:graphic>
          <a:graphicData uri="http://schemas.openxmlformats.org/presentationml/2006/ole">
            <mc:AlternateContent xmlns:mc="http://schemas.openxmlformats.org/markup-compatibility/2006">
              <mc:Choice xmlns:v="urn:schemas-microsoft-com:vml" Requires="v">
                <p:oleObj spid="_x0000_s10249" name="Chart" r:id="rId5" imgW="4572034" imgH="5143584" progId="MSGraph.Chart.8">
                  <p:embed followColorScheme="full"/>
                </p:oleObj>
              </mc:Choice>
              <mc:Fallback>
                <p:oleObj name="Chart" r:id="rId5" imgW="4572034" imgH="5143584" progId="MSGraph.Chart.8">
                  <p:embed followColorScheme="full"/>
                  <p:pic>
                    <p:nvPicPr>
                      <p:cNvPr id="0" name=""/>
                      <p:cNvPicPr/>
                      <p:nvPr/>
                    </p:nvPicPr>
                    <p:blipFill>
                      <a:blip r:embed="rId6"/>
                      <a:stretch>
                        <a:fillRect/>
                      </a:stretch>
                    </p:blipFill>
                    <p:spPr>
                      <a:xfrm>
                        <a:off x="4508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062975610"/>
      </p:ext>
    </p:extLst>
  </p:cSld>
  <p:clrMapOvr>
    <a:masterClrMapping/>
  </p:clrMapOvr>
  <p:transition spd="slow">
    <p:plu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Text Placeholder 2"/>
          <p:cNvSpPr>
            <a:spLocks noGrp="1"/>
          </p:cNvSpPr>
          <p:nvPr>
            <p:ph type="body" idx="1"/>
          </p:nvPr>
        </p:nvSpPr>
        <p:spPr/>
        <p:txBody>
          <a:bodyPr>
            <a:normAutofit fontScale="70000" lnSpcReduction="20000"/>
          </a:bodyPr>
          <a:lstStyle/>
          <a:p>
            <a:pPr algn="ctr"/>
            <a:r>
              <a:rPr lang="en-US" dirty="0" smtClean="0"/>
              <a:t>“Six Essential”</a:t>
            </a:r>
          </a:p>
          <a:p>
            <a:pPr algn="ctr"/>
            <a:r>
              <a:rPr lang="en-US" dirty="0" smtClean="0"/>
              <a:t>Theories</a:t>
            </a:r>
            <a:endParaRPr lang="en-US" dirty="0"/>
          </a:p>
        </p:txBody>
      </p:sp>
      <p:sp>
        <p:nvSpPr>
          <p:cNvPr id="4" name="Content Placeholder 3"/>
          <p:cNvSpPr>
            <a:spLocks noGrp="1"/>
          </p:cNvSpPr>
          <p:nvPr>
            <p:ph sz="half" idx="2"/>
          </p:nvPr>
        </p:nvSpPr>
        <p:spPr/>
        <p:txBody>
          <a:bodyPr>
            <a:normAutofit/>
          </a:bodyPr>
          <a:lstStyle/>
          <a:p>
            <a:pPr marL="457200" indent="-457200">
              <a:buFont typeface="+mj-lt"/>
              <a:buAutoNum type="arabicPeriod"/>
            </a:pPr>
            <a:r>
              <a:rPr lang="en-US" dirty="0" smtClean="0"/>
              <a:t>Consequentialism</a:t>
            </a:r>
          </a:p>
          <a:p>
            <a:pPr marL="457200" indent="-457200">
              <a:buFont typeface="+mj-lt"/>
              <a:buAutoNum type="arabicPeriod"/>
            </a:pPr>
            <a:r>
              <a:rPr lang="en-US" dirty="0" smtClean="0"/>
              <a:t>Kantian Ethics</a:t>
            </a:r>
          </a:p>
          <a:p>
            <a:pPr marL="457200" indent="-457200">
              <a:buFont typeface="+mj-lt"/>
              <a:buAutoNum type="arabicPeriod"/>
            </a:pPr>
            <a:r>
              <a:rPr lang="en-US" dirty="0" smtClean="0"/>
              <a:t>Natural Law Theory</a:t>
            </a:r>
          </a:p>
          <a:p>
            <a:pPr marL="457200" indent="-457200">
              <a:buFont typeface="+mj-lt"/>
              <a:buAutoNum type="arabicPeriod"/>
            </a:pPr>
            <a:r>
              <a:rPr lang="en-US" dirty="0" smtClean="0"/>
              <a:t>Rights Based Moral Theory</a:t>
            </a:r>
          </a:p>
          <a:p>
            <a:pPr marL="457200" indent="-457200">
              <a:buFont typeface="+mj-lt"/>
              <a:buAutoNum type="arabicPeriod"/>
            </a:pPr>
            <a:r>
              <a:rPr lang="en-US" dirty="0" smtClean="0"/>
              <a:t>Virtue Ethics</a:t>
            </a:r>
          </a:p>
          <a:p>
            <a:pPr marL="457200" indent="-457200">
              <a:buFont typeface="+mj-lt"/>
              <a:buAutoNum type="arabicPeriod"/>
            </a:pPr>
            <a:r>
              <a:rPr lang="en-US" dirty="0" smtClean="0"/>
              <a:t>Prima Facie Duties</a:t>
            </a:r>
          </a:p>
          <a:p>
            <a:pPr marL="457200" indent="-457200">
              <a:buFont typeface="+mj-lt"/>
              <a:buAutoNum type="arabicPeriod"/>
            </a:pPr>
            <a:endParaRPr lang="en-US" dirty="0"/>
          </a:p>
        </p:txBody>
      </p:sp>
      <p:sp>
        <p:nvSpPr>
          <p:cNvPr id="5" name="Text Placeholder 4"/>
          <p:cNvSpPr>
            <a:spLocks noGrp="1"/>
          </p:cNvSpPr>
          <p:nvPr>
            <p:ph type="body" sz="quarter" idx="3"/>
          </p:nvPr>
        </p:nvSpPr>
        <p:spPr/>
        <p:txBody>
          <a:bodyPr>
            <a:normAutofit/>
          </a:bodyPr>
          <a:lstStyle/>
          <a:p>
            <a:pPr algn="ctr"/>
            <a:r>
              <a:rPr lang="en-US" dirty="0" smtClean="0"/>
              <a:t>Ethics by Authority</a:t>
            </a:r>
            <a:endParaRPr lang="en-US" dirty="0"/>
          </a:p>
        </p:txBody>
      </p:sp>
      <p:sp>
        <p:nvSpPr>
          <p:cNvPr id="6" name="Content Placeholder 5"/>
          <p:cNvSpPr>
            <a:spLocks noGrp="1"/>
          </p:cNvSpPr>
          <p:nvPr>
            <p:ph sz="quarter" idx="4"/>
          </p:nvPr>
        </p:nvSpPr>
        <p:spPr/>
        <p:txBody>
          <a:bodyPr>
            <a:normAutofit/>
          </a:bodyPr>
          <a:lstStyle/>
          <a:p>
            <a:pPr marL="457200" indent="-457200">
              <a:buFont typeface="+mj-lt"/>
              <a:buAutoNum type="alphaLcParenR"/>
            </a:pPr>
            <a:r>
              <a:rPr lang="en-US" dirty="0" smtClean="0"/>
              <a:t>Divine Command Theory</a:t>
            </a:r>
          </a:p>
          <a:p>
            <a:pPr marL="457200" indent="-457200">
              <a:buFont typeface="+mj-lt"/>
              <a:buAutoNum type="alphaLcParenR"/>
            </a:pPr>
            <a:r>
              <a:rPr lang="en-US" dirty="0" smtClean="0"/>
              <a:t>Ethical Relativism</a:t>
            </a:r>
          </a:p>
          <a:p>
            <a:pPr marL="0" indent="0">
              <a:buNone/>
            </a:pPr>
            <a:endParaRPr lang="en-US" dirty="0" smtClean="0"/>
          </a:p>
        </p:txBody>
      </p:sp>
    </p:spTree>
    <p:extLst>
      <p:ext uri="{BB962C8B-B14F-4D97-AF65-F5344CB8AC3E}">
        <p14:creationId xmlns:p14="http://schemas.microsoft.com/office/powerpoint/2010/main" val="449375045"/>
      </p:ext>
    </p:extLst>
  </p:cSld>
  <p:clrMapOvr>
    <a:masterClrMapping/>
  </p:clrMapOvr>
  <p:transition spd="slow">
    <p:plus/>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CLICKER QUIZ</a:t>
            </a:r>
            <a:endParaRPr lang="en-US" dirty="0"/>
          </a:p>
        </p:txBody>
      </p:sp>
      <p:sp>
        <p:nvSpPr>
          <p:cNvPr id="2" name="Content Placeholder 1"/>
          <p:cNvSpPr>
            <a:spLocks noGrp="1"/>
          </p:cNvSpPr>
          <p:nvPr>
            <p:ph sz="half" idx="1"/>
          </p:nvPr>
        </p:nvSpPr>
        <p:spPr/>
        <p:txBody>
          <a:bodyPr>
            <a:normAutofit fontScale="92500" lnSpcReduction="10000"/>
          </a:bodyPr>
          <a:lstStyle/>
          <a:p>
            <a:pPr marL="114300" indent="0">
              <a:buNone/>
            </a:pPr>
            <a:r>
              <a:rPr lang="en-US" sz="4000" dirty="0" smtClean="0"/>
              <a:t>Please set your Turning Technology Clicker to channel </a:t>
            </a:r>
            <a:r>
              <a:rPr lang="en-US" sz="4000" b="1" dirty="0" smtClean="0"/>
              <a:t>41</a:t>
            </a:r>
          </a:p>
          <a:p>
            <a:endParaRPr lang="en-US" sz="4000" b="1" dirty="0" smtClean="0"/>
          </a:p>
          <a:p>
            <a:pPr marL="228600" lvl="1" indent="0">
              <a:buNone/>
            </a:pPr>
            <a:r>
              <a:rPr lang="en-US" sz="3600" dirty="0" smtClean="0"/>
              <a:t>Press “Ch”, then “41”, then “Ch”</a:t>
            </a:r>
          </a:p>
          <a:p>
            <a:endParaRPr lang="en-US" b="1" dirty="0" smtClean="0"/>
          </a:p>
        </p:txBody>
      </p:sp>
      <p:pic>
        <p:nvPicPr>
          <p:cNvPr id="5" name="Picture 4" descr="clicker.jpg"/>
          <p:cNvPicPr>
            <a:picLocks noChangeAspect="1"/>
          </p:cNvPicPr>
          <p:nvPr/>
        </p:nvPicPr>
        <p:blipFill>
          <a:blip r:embed="rId3"/>
          <a:stretch>
            <a:fillRect/>
          </a:stretch>
        </p:blipFill>
        <p:spPr>
          <a:xfrm>
            <a:off x="4953000" y="1672096"/>
            <a:ext cx="3407489" cy="5126049"/>
          </a:xfrm>
          <a:prstGeom prst="rect">
            <a:avLst/>
          </a:prstGeom>
        </p:spPr>
      </p:pic>
    </p:spTree>
    <p:extLst>
      <p:ext uri="{BB962C8B-B14F-4D97-AF65-F5344CB8AC3E}">
        <p14:creationId xmlns:p14="http://schemas.microsoft.com/office/powerpoint/2010/main" val="4001413069"/>
      </p:ext>
    </p:extLst>
  </p:cSld>
  <p:clrMapOvr>
    <a:masterClrMapping/>
  </p:clrMapOvr>
  <p:transition spd="slow">
    <p:plus/>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22860" y="609600"/>
            <a:ext cx="8229600" cy="1066800"/>
          </a:xfrm>
        </p:spPr>
        <p:txBody>
          <a:bodyPr>
            <a:noAutofit/>
          </a:bodyPr>
          <a:lstStyle/>
          <a:p>
            <a:r>
              <a:rPr lang="en-US" sz="2400" dirty="0" smtClean="0"/>
              <a:t>1. Timmons </a:t>
            </a:r>
            <a:r>
              <a:rPr lang="en-US" sz="2400" dirty="0"/>
              <a:t>claims that divine command theory does not plausibly address the theoretical </a:t>
            </a:r>
            <a:r>
              <a:rPr lang="en-US" sz="2400" dirty="0" smtClean="0"/>
              <a:t>aims </a:t>
            </a:r>
            <a:r>
              <a:rPr lang="en-US" sz="2400" dirty="0"/>
              <a:t>of moral theory, but he allows that divine command theory might:</a:t>
            </a:r>
          </a:p>
        </p:txBody>
      </p:sp>
      <p:sp>
        <p:nvSpPr>
          <p:cNvPr id="3" name="TPAnswers"/>
          <p:cNvSpPr>
            <a:spLocks noGrp="1"/>
          </p:cNvSpPr>
          <p:nvPr>
            <p:ph type="body" idx="1"/>
            <p:custDataLst>
              <p:tags r:id="rId3"/>
            </p:custDataLst>
          </p:nvPr>
        </p:nvSpPr>
        <p:spPr>
          <a:xfrm>
            <a:off x="457200" y="2057400"/>
            <a:ext cx="4114800" cy="4572000"/>
          </a:xfrm>
        </p:spPr>
        <p:txBody>
          <a:bodyPr>
            <a:normAutofit fontScale="92500" lnSpcReduction="10000"/>
          </a:bodyPr>
          <a:lstStyle/>
          <a:p>
            <a:pPr marL="624078" indent="-514350">
              <a:spcBef>
                <a:spcPct val="20000"/>
              </a:spcBef>
              <a:buFont typeface="Georgia"/>
              <a:buAutoNum type="alphaUcPeriod"/>
            </a:pPr>
            <a:r>
              <a:rPr lang="en-US" sz="3200" dirty="0"/>
              <a:t>still </a:t>
            </a:r>
            <a:r>
              <a:rPr lang="en-US" sz="3200" dirty="0" smtClean="0"/>
              <a:t>be an internally consistent theory</a:t>
            </a:r>
          </a:p>
          <a:p>
            <a:pPr marL="624078" indent="-514350">
              <a:spcBef>
                <a:spcPct val="20000"/>
              </a:spcBef>
              <a:buFont typeface="Georgia"/>
              <a:buAutoNum type="alphaUcPeriod"/>
            </a:pPr>
            <a:r>
              <a:rPr lang="en-US" sz="3200" dirty="0" smtClean="0"/>
              <a:t>still </a:t>
            </a:r>
            <a:r>
              <a:rPr lang="en-US" sz="3200" dirty="0"/>
              <a:t>satisfy the principle of explanatory </a:t>
            </a:r>
            <a:r>
              <a:rPr lang="en-US" sz="3200" dirty="0" smtClean="0"/>
              <a:t>power</a:t>
            </a:r>
          </a:p>
          <a:p>
            <a:pPr marL="624078" indent="-514350">
              <a:spcBef>
                <a:spcPct val="20000"/>
              </a:spcBef>
              <a:buFont typeface="Georgia"/>
              <a:buAutoNum type="alphaUcPeriod"/>
            </a:pPr>
            <a:r>
              <a:rPr lang="en-US" sz="3200" dirty="0"/>
              <a:t>help </a:t>
            </a:r>
            <a:r>
              <a:rPr lang="en-US" sz="3200" dirty="0" smtClean="0"/>
              <a:t>religious believers </a:t>
            </a:r>
            <a:r>
              <a:rPr lang="en-US" sz="3200" dirty="0"/>
              <a:t>decide what to do </a:t>
            </a:r>
          </a:p>
          <a:p>
            <a:pPr marL="624078" indent="-514350">
              <a:spcBef>
                <a:spcPct val="20000"/>
              </a:spcBef>
              <a:buFont typeface="Georgia"/>
              <a:buAutoNum type="alphaUcPeriod"/>
            </a:pPr>
            <a:r>
              <a:rPr lang="en-US" sz="3200" dirty="0"/>
              <a:t>a</a:t>
            </a:r>
            <a:r>
              <a:rPr lang="en-US" sz="3200" dirty="0" smtClean="0"/>
              <a:t>ll the above</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4081527987"/>
              </p:ext>
            </p:extLst>
          </p:nvPr>
        </p:nvGraphicFramePr>
        <p:xfrm>
          <a:off x="4508500" y="1600200"/>
          <a:ext cx="4572000" cy="5143500"/>
        </p:xfrm>
        <a:graphic>
          <a:graphicData uri="http://schemas.openxmlformats.org/presentationml/2006/ole">
            <mc:AlternateContent xmlns:mc="http://schemas.openxmlformats.org/markup-compatibility/2006">
              <mc:Choice xmlns:v="urn:schemas-microsoft-com:vml" Requires="v">
                <p:oleObj spid="_x0000_s1043"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4508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327842666"/>
      </p:ext>
    </p:extLst>
  </p:cSld>
  <p:clrMapOvr>
    <a:masterClrMapping/>
  </p:clrMapOvr>
  <p:transition spd="slow">
    <p:plu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0" y="533400"/>
            <a:ext cx="8534400" cy="1524000"/>
          </a:xfrm>
        </p:spPr>
        <p:txBody>
          <a:bodyPr>
            <a:noAutofit/>
          </a:bodyPr>
          <a:lstStyle/>
          <a:p>
            <a:r>
              <a:rPr lang="en-US" sz="2400" dirty="0" smtClean="0"/>
              <a:t>2. Suppose </a:t>
            </a:r>
            <a:r>
              <a:rPr lang="en-US" sz="2400" dirty="0"/>
              <a:t>Bob claims that infanticide is not wrong in certain cultures just because killing infants is permitted in those cultures. With this claim, we can reasonably infer that Bob accepts some version of</a:t>
            </a:r>
            <a:r>
              <a:rPr lang="en-US" sz="2400" dirty="0" smtClean="0"/>
              <a:t>:</a:t>
            </a:r>
            <a:endParaRPr lang="en-US" sz="2400" dirty="0"/>
          </a:p>
        </p:txBody>
      </p:sp>
      <p:sp>
        <p:nvSpPr>
          <p:cNvPr id="3" name="TPAnswers"/>
          <p:cNvSpPr>
            <a:spLocks noGrp="1"/>
          </p:cNvSpPr>
          <p:nvPr>
            <p:ph type="body" idx="1"/>
            <p:custDataLst>
              <p:tags r:id="rId3"/>
            </p:custDataLst>
          </p:nvPr>
        </p:nvSpPr>
        <p:spPr>
          <a:xfrm>
            <a:off x="457200" y="2362200"/>
            <a:ext cx="4114800" cy="4114800"/>
          </a:xfrm>
        </p:spPr>
        <p:txBody>
          <a:bodyPr>
            <a:normAutofit fontScale="92500" lnSpcReduction="10000"/>
          </a:bodyPr>
          <a:lstStyle/>
          <a:p>
            <a:pPr marL="624078" indent="-514350">
              <a:spcBef>
                <a:spcPct val="20000"/>
              </a:spcBef>
              <a:buFont typeface="Georgia"/>
              <a:buAutoNum type="alphaUcPeriod"/>
            </a:pPr>
            <a:r>
              <a:rPr lang="en-US" sz="3200" dirty="0" smtClean="0"/>
              <a:t>Kantian Ethics</a:t>
            </a:r>
          </a:p>
          <a:p>
            <a:pPr marL="624078" indent="-514350">
              <a:spcBef>
                <a:spcPct val="20000"/>
              </a:spcBef>
              <a:buFont typeface="Georgia"/>
              <a:buAutoNum type="alphaUcPeriod"/>
            </a:pPr>
            <a:r>
              <a:rPr lang="en-US" sz="3200" dirty="0" smtClean="0"/>
              <a:t>Natural Law Theory</a:t>
            </a:r>
          </a:p>
          <a:p>
            <a:pPr marL="624078" indent="-514350">
              <a:spcBef>
                <a:spcPct val="20000"/>
              </a:spcBef>
              <a:buFont typeface="Georgia"/>
              <a:buAutoNum type="alphaUcPeriod"/>
            </a:pPr>
            <a:r>
              <a:rPr lang="en-US" sz="3200" dirty="0" smtClean="0"/>
              <a:t>Ethical Relativism</a:t>
            </a:r>
          </a:p>
          <a:p>
            <a:pPr marL="624078" indent="-514350">
              <a:spcBef>
                <a:spcPct val="20000"/>
              </a:spcBef>
              <a:buFont typeface="Georgia"/>
              <a:buAutoNum type="alphaUcPeriod"/>
            </a:pPr>
            <a:r>
              <a:rPr lang="en-US" sz="3200" dirty="0" smtClean="0"/>
              <a:t>Divine Command Theory</a:t>
            </a:r>
          </a:p>
          <a:p>
            <a:pPr marL="624078" indent="-514350">
              <a:spcBef>
                <a:spcPct val="20000"/>
              </a:spcBef>
              <a:buFont typeface="Georgia"/>
              <a:buAutoNum type="alphaUcPeriod"/>
            </a:pPr>
            <a:r>
              <a:rPr lang="en-US" sz="3200" dirty="0" smtClean="0"/>
              <a:t>All the above	</a:t>
            </a:r>
          </a:p>
          <a:p>
            <a:pPr marL="624078" indent="-514350">
              <a:spcBef>
                <a:spcPct val="20000"/>
              </a:spcBef>
              <a:buFont typeface="Georgia"/>
              <a:buAutoNum type="alphaUcPeriod"/>
            </a:pPr>
            <a:r>
              <a:rPr lang="en-US" sz="3200" dirty="0" smtClean="0"/>
              <a:t>None of the above</a:t>
            </a:r>
            <a:endParaRPr lang="en-US" sz="3200" dirty="0"/>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2084739387"/>
              </p:ext>
            </p:extLst>
          </p:nvPr>
        </p:nvGraphicFramePr>
        <p:xfrm>
          <a:off x="4508500" y="1600200"/>
          <a:ext cx="4572000" cy="5143500"/>
        </p:xfrm>
        <a:graphic>
          <a:graphicData uri="http://schemas.openxmlformats.org/presentationml/2006/ole">
            <mc:AlternateContent xmlns:mc="http://schemas.openxmlformats.org/markup-compatibility/2006">
              <mc:Choice xmlns:v="urn:schemas-microsoft-com:vml" Requires="v">
                <p:oleObj spid="_x0000_s2067"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4508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541428691"/>
      </p:ext>
    </p:extLst>
  </p:cSld>
  <p:clrMapOvr>
    <a:masterClrMapping/>
  </p:clrMapOvr>
  <p:transition spd="slow">
    <p:plu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52400" y="609600"/>
            <a:ext cx="8229600" cy="1066800"/>
          </a:xfrm>
        </p:spPr>
        <p:txBody>
          <a:bodyPr>
            <a:noAutofit/>
          </a:bodyPr>
          <a:lstStyle/>
          <a:p>
            <a:r>
              <a:rPr lang="en-US" sz="2400" dirty="0" smtClean="0"/>
              <a:t>3. </a:t>
            </a:r>
            <a:r>
              <a:rPr lang="en-US" sz="2400" dirty="0"/>
              <a:t>Timmons raises doubts about ethical relativism by asking us to consider whether</a:t>
            </a:r>
            <a:r>
              <a:rPr lang="en-US" sz="2400" dirty="0" smtClean="0"/>
              <a:t>:</a:t>
            </a:r>
            <a:r>
              <a:rPr lang="en-US" sz="2400" dirty="0"/>
              <a:t/>
            </a:r>
            <a:br>
              <a:rPr lang="en-US" sz="2400" dirty="0"/>
            </a:br>
            <a:endParaRPr lang="en-US" sz="2400" dirty="0"/>
          </a:p>
        </p:txBody>
      </p:sp>
      <p:sp>
        <p:nvSpPr>
          <p:cNvPr id="3" name="TPAnswers"/>
          <p:cNvSpPr>
            <a:spLocks noGrp="1"/>
          </p:cNvSpPr>
          <p:nvPr>
            <p:ph type="body" idx="1"/>
            <p:custDataLst>
              <p:tags r:id="rId3"/>
            </p:custDataLst>
          </p:nvPr>
        </p:nvSpPr>
        <p:spPr>
          <a:xfrm>
            <a:off x="457200" y="1600200"/>
            <a:ext cx="4114800" cy="4953000"/>
          </a:xfrm>
        </p:spPr>
        <p:txBody>
          <a:bodyPr>
            <a:normAutofit fontScale="70000" lnSpcReduction="20000"/>
          </a:bodyPr>
          <a:lstStyle/>
          <a:p>
            <a:pPr marL="624078" indent="-514350">
              <a:spcBef>
                <a:spcPct val="20000"/>
              </a:spcBef>
              <a:buFont typeface="Georgia"/>
              <a:buAutoNum type="alphaUcPeriod"/>
            </a:pPr>
            <a:r>
              <a:rPr lang="en-US" sz="3200" dirty="0" smtClean="0"/>
              <a:t>it is compatible with Bentham’s hedonism</a:t>
            </a:r>
          </a:p>
          <a:p>
            <a:pPr marL="624078" indent="-514350">
              <a:spcBef>
                <a:spcPct val="20000"/>
              </a:spcBef>
              <a:buFont typeface="Georgia"/>
              <a:buAutoNum type="alphaUcPeriod"/>
            </a:pPr>
            <a:r>
              <a:rPr lang="en-US" sz="3200" dirty="0"/>
              <a:t>Kant would have endorsed a form of ethical relativism</a:t>
            </a:r>
          </a:p>
          <a:p>
            <a:pPr marL="624078" indent="-514350">
              <a:spcBef>
                <a:spcPct val="20000"/>
              </a:spcBef>
              <a:buFont typeface="Georgia"/>
              <a:buAutoNum type="alphaUcPeriod"/>
            </a:pPr>
            <a:r>
              <a:rPr lang="en-US" sz="3200" dirty="0"/>
              <a:t>Ross would have endorsed ethical relativism</a:t>
            </a:r>
          </a:p>
          <a:p>
            <a:pPr marL="624078" indent="-514350">
              <a:spcBef>
                <a:spcPct val="20000"/>
              </a:spcBef>
              <a:buFont typeface="Georgia"/>
              <a:buAutoNum type="alphaUcPeriod"/>
            </a:pPr>
            <a:r>
              <a:rPr lang="en-US" sz="3200" dirty="0"/>
              <a:t>divine command theory and ethical relativism are compatible</a:t>
            </a:r>
          </a:p>
          <a:p>
            <a:pPr marL="624078" indent="-514350">
              <a:spcBef>
                <a:spcPct val="20000"/>
              </a:spcBef>
              <a:buFont typeface="Georgia"/>
              <a:buAutoNum type="alphaUcPeriod"/>
            </a:pPr>
            <a:r>
              <a:rPr lang="en-US" sz="3200" dirty="0" smtClean="0"/>
              <a:t>ethical </a:t>
            </a:r>
            <a:r>
              <a:rPr lang="en-US" sz="3200" dirty="0"/>
              <a:t>relativism is self-contradictory</a:t>
            </a:r>
          </a:p>
          <a:p>
            <a:pPr marL="624078" indent="-514350">
              <a:spcBef>
                <a:spcPct val="20000"/>
              </a:spcBef>
              <a:buFont typeface="Georgia"/>
              <a:buAutoNum type="alphaUcPeriod"/>
            </a:pPr>
            <a:r>
              <a:rPr lang="en-US" sz="3200" dirty="0" smtClean="0"/>
              <a:t>All the above</a:t>
            </a:r>
          </a:p>
          <a:p>
            <a:pPr marL="624078" indent="-514350">
              <a:spcBef>
                <a:spcPct val="20000"/>
              </a:spcBef>
              <a:buFont typeface="Georgia"/>
              <a:buAutoNum type="alphaUcPeriod"/>
            </a:pPr>
            <a:r>
              <a:rPr lang="en-US" sz="3200" dirty="0" smtClean="0"/>
              <a:t>None of the above</a:t>
            </a:r>
            <a:endParaRPr lang="en-US" sz="3200" dirty="0"/>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3355530418"/>
              </p:ext>
            </p:extLst>
          </p:nvPr>
        </p:nvGraphicFramePr>
        <p:xfrm>
          <a:off x="4508500" y="1600200"/>
          <a:ext cx="4572000" cy="5143500"/>
        </p:xfrm>
        <a:graphic>
          <a:graphicData uri="http://schemas.openxmlformats.org/presentationml/2006/ole">
            <mc:AlternateContent xmlns:mc="http://schemas.openxmlformats.org/markup-compatibility/2006">
              <mc:Choice xmlns:v="urn:schemas-microsoft-com:vml" Requires="v">
                <p:oleObj spid="_x0000_s3091"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4508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672613454"/>
      </p:ext>
    </p:extLst>
  </p:cSld>
  <p:clrMapOvr>
    <a:masterClrMapping/>
  </p:clrMapOvr>
  <p:transition spd="slow">
    <p:plu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Text Placeholder 2"/>
          <p:cNvSpPr>
            <a:spLocks noGrp="1"/>
          </p:cNvSpPr>
          <p:nvPr>
            <p:ph type="body" idx="1"/>
          </p:nvPr>
        </p:nvSpPr>
        <p:spPr/>
        <p:txBody>
          <a:bodyPr>
            <a:normAutofit fontScale="70000" lnSpcReduction="20000"/>
          </a:bodyPr>
          <a:lstStyle/>
          <a:p>
            <a:pPr algn="ctr"/>
            <a:r>
              <a:rPr lang="en-US" dirty="0" smtClean="0"/>
              <a:t>“Six Essential”</a:t>
            </a:r>
          </a:p>
          <a:p>
            <a:pPr algn="ctr"/>
            <a:r>
              <a:rPr lang="en-US" dirty="0" smtClean="0"/>
              <a:t>Theories</a:t>
            </a:r>
            <a:endParaRPr lang="en-US" dirty="0"/>
          </a:p>
        </p:txBody>
      </p:sp>
      <p:sp>
        <p:nvSpPr>
          <p:cNvPr id="4" name="Content Placeholder 3"/>
          <p:cNvSpPr>
            <a:spLocks noGrp="1"/>
          </p:cNvSpPr>
          <p:nvPr>
            <p:ph sz="half" idx="2"/>
          </p:nvPr>
        </p:nvSpPr>
        <p:spPr/>
        <p:txBody>
          <a:bodyPr>
            <a:normAutofit/>
          </a:bodyPr>
          <a:lstStyle/>
          <a:p>
            <a:pPr marL="457200" indent="-457200">
              <a:buFont typeface="+mj-lt"/>
              <a:buAutoNum type="arabicPeriod"/>
            </a:pPr>
            <a:r>
              <a:rPr lang="en-US" dirty="0" smtClean="0"/>
              <a:t>Consequentialism</a:t>
            </a:r>
          </a:p>
          <a:p>
            <a:pPr marL="457200" indent="-457200">
              <a:buFont typeface="+mj-lt"/>
              <a:buAutoNum type="arabicPeriod"/>
            </a:pPr>
            <a:r>
              <a:rPr lang="en-US" dirty="0" smtClean="0"/>
              <a:t>Kantian Ethics</a:t>
            </a:r>
          </a:p>
          <a:p>
            <a:pPr marL="457200" indent="-457200">
              <a:buFont typeface="+mj-lt"/>
              <a:buAutoNum type="arabicPeriod"/>
            </a:pPr>
            <a:r>
              <a:rPr lang="en-US" dirty="0" smtClean="0"/>
              <a:t>Natural Law Theory</a:t>
            </a:r>
          </a:p>
          <a:p>
            <a:pPr marL="457200" indent="-457200">
              <a:buFont typeface="+mj-lt"/>
              <a:buAutoNum type="arabicPeriod"/>
            </a:pPr>
            <a:r>
              <a:rPr lang="en-US" dirty="0" smtClean="0"/>
              <a:t>Rights Based Moral Theory</a:t>
            </a:r>
          </a:p>
          <a:p>
            <a:pPr marL="457200" indent="-457200">
              <a:buFont typeface="+mj-lt"/>
              <a:buAutoNum type="arabicPeriod"/>
            </a:pPr>
            <a:r>
              <a:rPr lang="en-US" dirty="0" smtClean="0"/>
              <a:t>Virtue Ethics</a:t>
            </a:r>
          </a:p>
          <a:p>
            <a:pPr marL="457200" indent="-457200">
              <a:buFont typeface="+mj-lt"/>
              <a:buAutoNum type="arabicPeriod"/>
            </a:pPr>
            <a:r>
              <a:rPr lang="en-US" dirty="0" smtClean="0"/>
              <a:t>Prima Facie Duties</a:t>
            </a:r>
          </a:p>
          <a:p>
            <a:pPr marL="457200" indent="-457200">
              <a:buFont typeface="+mj-lt"/>
              <a:buAutoNum type="arabicPeriod"/>
            </a:pPr>
            <a:endParaRPr lang="en-US" dirty="0"/>
          </a:p>
        </p:txBody>
      </p:sp>
      <p:sp>
        <p:nvSpPr>
          <p:cNvPr id="5" name="Text Placeholder 4"/>
          <p:cNvSpPr>
            <a:spLocks noGrp="1"/>
          </p:cNvSpPr>
          <p:nvPr>
            <p:ph type="body" sz="quarter" idx="3"/>
          </p:nvPr>
        </p:nvSpPr>
        <p:spPr/>
        <p:txBody>
          <a:bodyPr>
            <a:normAutofit/>
          </a:bodyPr>
          <a:lstStyle/>
          <a:p>
            <a:pPr algn="ctr"/>
            <a:r>
              <a:rPr lang="en-US" dirty="0" smtClean="0"/>
              <a:t>Ethics by Authority</a:t>
            </a:r>
            <a:endParaRPr lang="en-US" dirty="0"/>
          </a:p>
        </p:txBody>
      </p:sp>
      <p:sp>
        <p:nvSpPr>
          <p:cNvPr id="6" name="Content Placeholder 5"/>
          <p:cNvSpPr>
            <a:spLocks noGrp="1"/>
          </p:cNvSpPr>
          <p:nvPr>
            <p:ph sz="quarter" idx="4"/>
          </p:nvPr>
        </p:nvSpPr>
        <p:spPr/>
        <p:txBody>
          <a:bodyPr>
            <a:normAutofit/>
          </a:bodyPr>
          <a:lstStyle/>
          <a:p>
            <a:pPr marL="457200" indent="-457200">
              <a:buFont typeface="+mj-lt"/>
              <a:buAutoNum type="alphaLcParenR"/>
            </a:pPr>
            <a:r>
              <a:rPr lang="en-US" dirty="0" smtClean="0"/>
              <a:t>Divine Command Theory</a:t>
            </a:r>
          </a:p>
          <a:p>
            <a:pPr marL="457200" indent="-457200">
              <a:buFont typeface="+mj-lt"/>
              <a:buAutoNum type="alphaLcParenR"/>
            </a:pPr>
            <a:r>
              <a:rPr lang="en-US" dirty="0" smtClean="0"/>
              <a:t>Ethical Relativism</a:t>
            </a:r>
          </a:p>
          <a:p>
            <a:pPr marL="0" indent="0">
              <a:buNone/>
            </a:pPr>
            <a:endParaRPr lang="en-US" dirty="0" smtClean="0"/>
          </a:p>
        </p:txBody>
      </p:sp>
    </p:spTree>
    <p:extLst>
      <p:ext uri="{BB962C8B-B14F-4D97-AF65-F5344CB8AC3E}">
        <p14:creationId xmlns:p14="http://schemas.microsoft.com/office/powerpoint/2010/main" val="2855533543"/>
      </p:ext>
    </p:extLst>
  </p:cSld>
  <p:clrMapOvr>
    <a:masterClrMapping/>
  </p:clrMapOvr>
  <p:transition spd="slow">
    <p:plus/>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Prima Facie </a:t>
            </a:r>
            <a:r>
              <a:rPr lang="en-US" dirty="0" smtClean="0"/>
              <a:t>Duties </a:t>
            </a:r>
            <a:endParaRPr lang="en-US" dirty="0"/>
          </a:p>
        </p:txBody>
      </p:sp>
      <p:sp>
        <p:nvSpPr>
          <p:cNvPr id="3" name="Content Placeholder 2"/>
          <p:cNvSpPr>
            <a:spLocks noGrp="1"/>
          </p:cNvSpPr>
          <p:nvPr>
            <p:ph sz="half" idx="1"/>
          </p:nvPr>
        </p:nvSpPr>
        <p:spPr>
          <a:xfrm>
            <a:off x="609600" y="1574800"/>
            <a:ext cx="3733800" cy="4525963"/>
          </a:xfrm>
        </p:spPr>
        <p:txBody>
          <a:bodyPr>
            <a:normAutofit/>
          </a:bodyPr>
          <a:lstStyle/>
          <a:p>
            <a:pPr marL="114300" indent="0">
              <a:buNone/>
            </a:pPr>
            <a:r>
              <a:rPr lang="en-US" sz="2600" b="0" u="sng" dirty="0" smtClean="0"/>
              <a:t>Confusing Term</a:t>
            </a:r>
          </a:p>
          <a:p>
            <a:pPr marL="114300" indent="0">
              <a:buNone/>
            </a:pPr>
            <a:r>
              <a:rPr lang="en-US" sz="2600" b="0" dirty="0" smtClean="0"/>
              <a:t>“A prima facie duty isn’t really a duty, but a rather permanent, very strong reason to do something”*</a:t>
            </a:r>
          </a:p>
          <a:p>
            <a:endParaRPr lang="en-US" sz="2000" b="0" dirty="0"/>
          </a:p>
          <a:p>
            <a:endParaRPr lang="en-US" sz="2000" b="0" dirty="0" smtClean="0"/>
          </a:p>
          <a:p>
            <a:pPr marL="114300" indent="0">
              <a:buNone/>
            </a:pPr>
            <a:r>
              <a:rPr lang="en-US" sz="1300" b="0" dirty="0" smtClean="0"/>
              <a:t>*Russ Shafer Landau’s gloss from:</a:t>
            </a:r>
          </a:p>
          <a:p>
            <a:pPr marL="114300" indent="0">
              <a:buNone/>
            </a:pPr>
            <a:r>
              <a:rPr lang="en-US" sz="1300" b="0" i="1" dirty="0"/>
              <a:t> The Fundamentals of </a:t>
            </a:r>
            <a:r>
              <a:rPr lang="en-US" sz="1300" b="0" i="1" dirty="0" smtClean="0"/>
              <a:t>Ethics</a:t>
            </a:r>
            <a:r>
              <a:rPr lang="en-US" sz="1300" b="0" dirty="0" smtClean="0"/>
              <a:t>, 223. </a:t>
            </a:r>
          </a:p>
        </p:txBody>
      </p:sp>
      <p:sp>
        <p:nvSpPr>
          <p:cNvPr id="5" name="Content Placeholder 4"/>
          <p:cNvSpPr>
            <a:spLocks noGrp="1"/>
          </p:cNvSpPr>
          <p:nvPr>
            <p:ph sz="half" idx="2"/>
          </p:nvPr>
        </p:nvSpPr>
        <p:spPr/>
        <p:style>
          <a:lnRef idx="2">
            <a:schemeClr val="accent4"/>
          </a:lnRef>
          <a:fillRef idx="1">
            <a:schemeClr val="lt1"/>
          </a:fillRef>
          <a:effectRef idx="0">
            <a:schemeClr val="accent4"/>
          </a:effectRef>
          <a:fontRef idx="minor">
            <a:schemeClr val="dk1"/>
          </a:fontRef>
        </p:style>
        <p:txBody>
          <a:bodyPr>
            <a:normAutofit/>
          </a:bodyPr>
          <a:lstStyle/>
          <a:p>
            <a:pPr marL="0" indent="0">
              <a:buNone/>
            </a:pPr>
            <a:r>
              <a:rPr lang="en-US" b="0" u="sng" dirty="0" smtClean="0"/>
              <a:t>PFDs</a:t>
            </a:r>
          </a:p>
          <a:p>
            <a:pPr marL="457200" indent="-457200">
              <a:buFont typeface="Arial" pitchFamily="34" charset="0"/>
              <a:buChar char="•"/>
            </a:pPr>
            <a:r>
              <a:rPr lang="en-US" b="0" dirty="0" smtClean="0">
                <a:solidFill>
                  <a:srgbClr val="FF0000"/>
                </a:solidFill>
              </a:rPr>
              <a:t>Fidelity</a:t>
            </a:r>
          </a:p>
          <a:p>
            <a:pPr marL="457200" indent="-457200">
              <a:buFont typeface="Arial" pitchFamily="34" charset="0"/>
              <a:buChar char="•"/>
            </a:pPr>
            <a:r>
              <a:rPr lang="en-US" b="0" dirty="0" smtClean="0">
                <a:solidFill>
                  <a:srgbClr val="FF0000"/>
                </a:solidFill>
              </a:rPr>
              <a:t>Reparations</a:t>
            </a:r>
          </a:p>
          <a:p>
            <a:pPr marL="457200" indent="-457200">
              <a:buFont typeface="Arial" pitchFamily="34" charset="0"/>
              <a:buChar char="•"/>
            </a:pPr>
            <a:r>
              <a:rPr lang="en-US" b="0" dirty="0" smtClean="0">
                <a:solidFill>
                  <a:srgbClr val="FF0000"/>
                </a:solidFill>
              </a:rPr>
              <a:t>Gratitude</a:t>
            </a:r>
          </a:p>
          <a:p>
            <a:pPr marL="457200" indent="-457200">
              <a:buFont typeface="Arial" pitchFamily="34" charset="0"/>
              <a:buChar char="•"/>
            </a:pPr>
            <a:r>
              <a:rPr lang="en-US" b="0" dirty="0" smtClean="0">
                <a:solidFill>
                  <a:srgbClr val="002060"/>
                </a:solidFill>
              </a:rPr>
              <a:t>Justice</a:t>
            </a:r>
          </a:p>
          <a:p>
            <a:pPr marL="457200" indent="-457200">
              <a:buFont typeface="Arial" pitchFamily="34" charset="0"/>
              <a:buChar char="•"/>
            </a:pPr>
            <a:r>
              <a:rPr lang="en-US" b="0" dirty="0" smtClean="0">
                <a:solidFill>
                  <a:srgbClr val="002060"/>
                </a:solidFill>
              </a:rPr>
              <a:t>Beneficence</a:t>
            </a:r>
          </a:p>
          <a:p>
            <a:pPr marL="457200" indent="-457200">
              <a:buFont typeface="Arial" pitchFamily="34" charset="0"/>
              <a:buChar char="•"/>
            </a:pPr>
            <a:r>
              <a:rPr lang="en-US" b="0" dirty="0" smtClean="0">
                <a:solidFill>
                  <a:srgbClr val="002060"/>
                </a:solidFill>
              </a:rPr>
              <a:t>Self-Improvement</a:t>
            </a:r>
          </a:p>
          <a:p>
            <a:pPr marL="457200" indent="-457200">
              <a:buFont typeface="Arial" pitchFamily="34" charset="0"/>
              <a:buChar char="•"/>
            </a:pPr>
            <a:r>
              <a:rPr lang="en-US" b="0" dirty="0" smtClean="0">
                <a:solidFill>
                  <a:srgbClr val="002060"/>
                </a:solidFill>
              </a:rPr>
              <a:t>Non-Maleficence</a:t>
            </a:r>
          </a:p>
          <a:p>
            <a:pPr marL="457200" indent="-457200">
              <a:buFont typeface="Arial" pitchFamily="34" charset="0"/>
              <a:buChar char="•"/>
            </a:pPr>
            <a:endParaRPr lang="en-US" b="0" dirty="0" smtClean="0"/>
          </a:p>
          <a:p>
            <a:pPr marL="457200" indent="-457200">
              <a:buFont typeface="Arial" pitchFamily="34" charset="0"/>
              <a:buChar char="•"/>
            </a:pPr>
            <a:endParaRPr lang="en-US" b="0" dirty="0"/>
          </a:p>
        </p:txBody>
      </p:sp>
    </p:spTree>
    <p:extLst>
      <p:ext uri="{BB962C8B-B14F-4D97-AF65-F5344CB8AC3E}">
        <p14:creationId xmlns:p14="http://schemas.microsoft.com/office/powerpoint/2010/main" val="465435057"/>
      </p:ext>
    </p:extLst>
  </p:cSld>
  <p:clrMapOvr>
    <a:masterClrMapping/>
  </p:clrMapOvr>
  <p:transition spd="slow">
    <p:plus/>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WASPOLLED" val="1CD4D58B9F1F44CC9F3250535B1239F6"/>
  <p:tag name="TPVERSION" val="5"/>
  <p:tag name="TPFULLVERSION" val="5.2.1.3179"/>
  <p:tag name="PPTVERSION" val="15"/>
  <p:tag name="TPOS" val="2"/>
</p:tagLst>
</file>

<file path=ppt/tags/tag10.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11.xml><?xml version="1.0" encoding="utf-8"?>
<p:tagLst xmlns:a="http://schemas.openxmlformats.org/drawingml/2006/main" xmlns:r="http://schemas.openxmlformats.org/officeDocument/2006/relationships" xmlns:p="http://schemas.openxmlformats.org/presentationml/2006/main">
  <p:tag name="RESULTS" val="Which ethical theory has the most explanatory power? [;crlf;]7[;]7[;]7[;]False[;]0[;][;crlf;]1.71428571428571[;]1[;]1.03015750727543[;]1.06122448979592[;crlf;]4[;]0[;]Consequentialism1[;]Consequentialism[;][;crlf;]2[;]0[;]Kantian Ethics2[;]Kantian Ethics[;][;crlf;]0[;]0[;]Natural Law Theory3[;]Natural Law Theory[;][;crlf;]1[;]0[;]Rights-Based Theory4[;]Rights-Based Theory[;][;crlf;]0[;]0[;]Virtue Ethical Theory5[;]Virtue Ethical Theory[;][;crlf;]0[;]0[;]Prima Facie Duties6[;]Prima Facie Duties[;][;crlf;]0[;]0[;]Divine Command Theory7[;]Divine Command Theory[;][;crlf;]0[;]0[;]Ethical Relativism8[;]Ethical Relativism[;]"/>
  <p:tag name="HASRESULTS" val="True"/>
  <p:tag name="LIVECHARTING" val="False"/>
  <p:tag name="AUTOOPENPOLL" val="True"/>
  <p:tag name="AUTOFORMATCHART" val="True"/>
  <p:tag name="TYPE" val="MultiChoiceSlide"/>
  <p:tag name="TPQUESTIONXML" val="﻿&lt;?xml version=&quot;1.0&quot; encoding=&quot;utf-8&quot;?&gt;&#10;&lt;questionlist&gt;&#10;    &lt;properties&gt;&#10;        &lt;guid&gt;BA372FF609244549B8EC63022E1BA3B3&lt;/guid&gt;&#10;        &lt;description /&gt;&#10;        &lt;date&gt;6/22/2013 9:25:39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041F140D3E7445A0B4C1B57B17FB314D&lt;/guid&gt;&#10;            &lt;repollguid&gt;CB022CBF1B0D4A0C961017A1D1F6D049&lt;/repollguid&gt;&#10;            &lt;sourceid&gt;0F3B333180CB466997646C9192892C59&lt;/sourceid&gt;&#10;            &lt;questiontext&gt;Which ethical theory has the most explanatory power? &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E8F1A2DFED4A451893FF27FBB130919E&lt;/guid&gt;&#10;                    &lt;answertext&gt;Consequentialism&lt;/answertext&gt;&#10;                    &lt;valuetype&gt;0&lt;/valuetype&gt;&#10;                &lt;/answer&gt;&#10;                &lt;answer&gt;&#10;                    &lt;guid&gt;7634A02B42FC4E888E9BC8F47E02E3D9&lt;/guid&gt;&#10;                    &lt;answertext&gt;Kantian Ethics&lt;/answertext&gt;&#10;                    &lt;valuetype&gt;0&lt;/valuetype&gt;&#10;                &lt;/answer&gt;&#10;                &lt;answer&gt;&#10;                    &lt;guid&gt;64A5C6E074AA41CFA61E567AB6E3D8CF&lt;/guid&gt;&#10;                    &lt;answertext&gt;Natural Law Theory&lt;/answertext&gt;&#10;                    &lt;valuetype&gt;0&lt;/valuetype&gt;&#10;                &lt;/answer&gt;&#10;                &lt;answer&gt;&#10;                    &lt;guid&gt;4EEF07E2BCD54968AB7BEB1233C365F0&lt;/guid&gt;&#10;                    &lt;answertext&gt;Rights-Based Theory&lt;/answertext&gt;&#10;                    &lt;valuetype&gt;0&lt;/valuetype&gt;&#10;                &lt;/answer&gt;&#10;                &lt;answer&gt;&#10;                    &lt;guid&gt;828C552938234FEC83D897AACBE99398&lt;/guid&gt;&#10;                    &lt;answertext&gt;Virtue Ethical Theory&lt;/answertext&gt;&#10;                    &lt;valuetype&gt;0&lt;/valuetype&gt;&#10;                &lt;/answer&gt;&#10;                &lt;answer&gt;&#10;                    &lt;guid&gt;7523D68D0F554A4A991471CC3A1253EE&lt;/guid&gt;&#10;                    &lt;answertext&gt;Prima Facie Duties&lt;/answertext&gt;&#10;                    &lt;valuetype&gt;0&lt;/valuetype&gt;&#10;                &lt;/answer&gt;&#10;                &lt;answer&gt;&#10;                    &lt;guid&gt;7C35A3C3145A40EDA030A4458153C7ED&lt;/guid&gt;&#10;                    &lt;answertext&gt;Divine Command Theory&lt;/answertext&gt;&#10;                    &lt;valuetype&gt;0&lt;/valuetype&gt;&#10;                &lt;/answer&gt;&#10;                &lt;answer&gt;&#10;                    &lt;guid&gt;14459575753F43A5839FDCA6597387B0&lt;/guid&gt;&#10;                    &lt;answertext&gt;Ethical Relativism&lt;/answertext&gt;&#10;                    &lt;valuetype&gt;0&lt;/valuetype&gt;&#10;                &lt;/answer&gt;&#10;            &lt;/answers&gt;&#10;        &lt;/multichoice&gt;&#10;    &lt;/questions&gt;&#10;&lt;/questionlist&gt;"/>
</p:tagLst>
</file>

<file path=ppt/tags/tag12.xml><?xml version="1.0" encoding="utf-8"?>
<p:tagLst xmlns:a="http://schemas.openxmlformats.org/drawingml/2006/main" xmlns:r="http://schemas.openxmlformats.org/officeDocument/2006/relationships" xmlns:p="http://schemas.openxmlformats.org/presentationml/2006/main">
  <p:tag name="ZEROBASED" val="False"/>
</p:tagLst>
</file>

<file path=ppt/tags/tag13.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LABELFORMAT" val="0"/>
  <p:tag name="NUMBERFORMAT" val="0"/>
</p:tagLst>
</file>

<file path=ppt/tags/tag14.xml><?xml version="1.0" encoding="utf-8"?>
<p:tagLst xmlns:a="http://schemas.openxmlformats.org/drawingml/2006/main" xmlns:r="http://schemas.openxmlformats.org/officeDocument/2006/relationships" xmlns:p="http://schemas.openxmlformats.org/presentationml/2006/main">
  <p:tag name="RESULTS" val="Which ethical theory has the most practical guidance? [;crlf;]7[;]7[;]7[;]False[;]0[;][;crlf;]3[;]2[;]1.69030850945703[;]2.85714285714286[;crlf;]1[;]0[;]Consequentialism1[;]Consequentialism[;][;crlf;]3[;]0[;]Kantian Ethics2[;]Kantian Ethics[;][;crlf;]1[;]0[;]Natural Law Theory3[;]Natural Law Theory[;][;crlf;]0[;]0[;]Rights-Based Theory4[;]Rights-Based Theory[;][;crlf;]1[;]0[;]Virtue Ethical Theory5[;]Virtue Ethical Theory[;][;crlf;]1[;]0[;]Prima Facie Duties6[;]Prima Facie Duties[;][;crlf;]0[;]0[;]Divine Command Theory7[;]Divine Command Theory[;][;crlf;]0[;]0[;]Ethical Relativism8[;]Ethical Relativism[;]"/>
  <p:tag name="HASRESULTS" val="True"/>
  <p:tag name="AUTOOPENPOLL" val="True"/>
  <p:tag name="AUTOFORMATCHART" val="True"/>
  <p:tag name="LIVECHARTING" val="False"/>
  <p:tag name="TYPE" val="MultiChoiceSlide"/>
  <p:tag name="TPQUESTIONXML" val="﻿&lt;?xml version=&quot;1.0&quot; encoding=&quot;utf-8&quot;?&gt;&#10;&lt;questionlist&gt;&#10;    &lt;properties&gt;&#10;        &lt;guid&gt;BA372FF609244549B8EC63022E1BA3B3&lt;/guid&gt;&#10;        &lt;description /&gt;&#10;        &lt;date&gt;6/22/2013 9:25:39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041F140D3E7445A0B4C1B57B17FB314D&lt;/guid&gt;&#10;            &lt;repollguid&gt;CB022CBF1B0D4A0C961017A1D1F6D049&lt;/repollguid&gt;&#10;            &lt;sourceid&gt;0F3B333180CB466997646C9192892C59&lt;/sourceid&gt;&#10;            &lt;questiontext&gt;Which ethical theory has the most practical guidance? &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E8F1A2DFED4A451893FF27FBB130919E&lt;/guid&gt;&#10;                    &lt;answertext&gt;Consequentialism&lt;/answertext&gt;&#10;                    &lt;valuetype&gt;0&lt;/valuetype&gt;&#10;                &lt;/answer&gt;&#10;                &lt;answer&gt;&#10;                    &lt;guid&gt;7634A02B42FC4E888E9BC8F47E02E3D9&lt;/guid&gt;&#10;                    &lt;answertext&gt;Kantian Ethics&lt;/answertext&gt;&#10;                    &lt;valuetype&gt;0&lt;/valuetype&gt;&#10;                &lt;/answer&gt;&#10;                &lt;answer&gt;&#10;                    &lt;guid&gt;64A5C6E074AA41CFA61E567AB6E3D8CF&lt;/guid&gt;&#10;                    &lt;answertext&gt;Natural Law Theory&lt;/answertext&gt;&#10;                    &lt;valuetype&gt;0&lt;/valuetype&gt;&#10;                &lt;/answer&gt;&#10;                &lt;answer&gt;&#10;                    &lt;guid&gt;4EEF07E2BCD54968AB7BEB1233C365F0&lt;/guid&gt;&#10;                    &lt;answertext&gt;Rights-Based Theory&lt;/answertext&gt;&#10;                    &lt;valuetype&gt;0&lt;/valuetype&gt;&#10;                &lt;/answer&gt;&#10;                &lt;answer&gt;&#10;                    &lt;guid&gt;828C552938234FEC83D897AACBE99398&lt;/guid&gt;&#10;                    &lt;answertext&gt;Virtue Ethical Theory&lt;/answertext&gt;&#10;                    &lt;valuetype&gt;0&lt;/valuetype&gt;&#10;                &lt;/answer&gt;&#10;                &lt;answer&gt;&#10;                    &lt;guid&gt;7523D68D0F554A4A991471CC3A1253EE&lt;/guid&gt;&#10;                    &lt;answertext&gt;Prima Facie Duties&lt;/answertext&gt;&#10;                    &lt;valuetype&gt;0&lt;/valuetype&gt;&#10;                &lt;/answer&gt;&#10;                &lt;answer&gt;&#10;                    &lt;guid&gt;7C35A3C3145A40EDA030A4458153C7ED&lt;/guid&gt;&#10;                    &lt;answertext&gt;Divine Command Theory&lt;/answertext&gt;&#10;                    &lt;valuetype&gt;0&lt;/valuetype&gt;&#10;                &lt;/answer&gt;&#10;                &lt;answer&gt;&#10;                    &lt;guid&gt;14459575753F43A5839FDCA6597387B0&lt;/guid&gt;&#10;                    &lt;answertext&gt;Ethical Relativism&lt;/answertext&gt;&#10;                    &lt;valuetype&gt;0&lt;/valuetype&gt;&#10;                &lt;/answer&gt;&#10;            &lt;/answers&gt;&#10;        &lt;/multichoice&gt;&#10;    &lt;/questions&gt;&#10;&lt;/questionlist&gt;"/>
</p:tagLst>
</file>

<file path=ppt/tags/tag15.xml><?xml version="1.0" encoding="utf-8"?>
<p:tagLst xmlns:a="http://schemas.openxmlformats.org/drawingml/2006/main" xmlns:r="http://schemas.openxmlformats.org/officeDocument/2006/relationships" xmlns:p="http://schemas.openxmlformats.org/presentationml/2006/main">
  <p:tag name="ZEROBASED" val="False"/>
</p:tagLst>
</file>

<file path=ppt/tags/tag16.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LABELFORMAT" val="0"/>
  <p:tag name="NUMBERFORMAT" val="0"/>
</p:tagLst>
</file>

<file path=ppt/tags/tag17.xml><?xml version="1.0" encoding="utf-8"?>
<p:tagLst xmlns:a="http://schemas.openxmlformats.org/drawingml/2006/main" xmlns:r="http://schemas.openxmlformats.org/officeDocument/2006/relationships" xmlns:p="http://schemas.openxmlformats.org/presentationml/2006/main">
  <p:tag name="LIVECHARTING" val="False"/>
  <p:tag name="AUTOOPENPOLL" val="True"/>
  <p:tag name="AUTOFORMATCHART" val="True"/>
  <p:tag name="TYPE" val="MultiChoiceSlide"/>
  <p:tag name="TPQUESTIONXML" val="﻿&lt;?xml version=&quot;1.0&quot; encoding=&quot;utf-8&quot;?&gt;&#10;&lt;questionlist&gt;&#10;    &lt;properties&gt;&#10;        &lt;guid&gt;50C0715799534FA08FE00B9BF49475FB&lt;/guid&gt;&#10;        &lt;description /&gt;&#10;        &lt;date&gt;6/27/2014 9:58:22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DFE616CFAB694A46A33B0E216770C5A6&lt;/guid&gt;&#10;            &lt;repollguid&gt;36A1ECD7C8F44EF8970CEB6FBFCC17C4&lt;/repollguid&gt;&#10;            &lt;sourceid&gt;E5A7F768393E4BCCA947319F7AB0DA87&lt;/sourceid&gt;&#10;            &lt;questiontext&gt;Which option is better?&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1B7EAFF9B3004E8384F2EBD06A2FA624&lt;/guid&gt;&#10;                    &lt;answertext&gt;If it is right because God commands it, then there is no basis for the word of God. &lt;/answertext&gt;&#10;                    &lt;valuetype&gt;0&lt;/valuetype&gt;&#10;                &lt;/answer&gt;&#10;                &lt;answer&gt;&#10;                    &lt;guid&gt;A8371A02C642478587BECE9D42D80520&lt;/guid&gt;&#10;                    &lt;answertext&gt;If God commands it because it is right, then there is some standard for rightness besides the word of God. &lt;/answertext&gt;&#10;                    &lt;valuetype&gt;0&lt;/valuetype&gt;&#10;                &lt;/answer&gt;&#10;            &lt;/answers&gt;&#10;        &lt;/multichoice&gt;&#10;    &lt;/questions&gt;&#10;&lt;/questionlist&gt;"/>
  <p:tag name="HASRESULTS" val="False"/>
</p:tagLst>
</file>

<file path=ppt/tags/tag18.xml><?xml version="1.0" encoding="utf-8"?>
<p:tagLst xmlns:a="http://schemas.openxmlformats.org/drawingml/2006/main" xmlns:r="http://schemas.openxmlformats.org/officeDocument/2006/relationships" xmlns:p="http://schemas.openxmlformats.org/presentationml/2006/main">
  <p:tag name="ZEROBASED" val="False"/>
</p:tagLst>
</file>

<file path=ppt/tags/tag19.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2.xml><?xml version="1.0" encoding="utf-8"?>
<p:tagLst xmlns:a="http://schemas.openxmlformats.org/drawingml/2006/main" xmlns:r="http://schemas.openxmlformats.org/officeDocument/2006/relationships" xmlns:p="http://schemas.openxmlformats.org/presentationml/2006/main">
  <p:tag name="LIVECHARTING" val="False"/>
  <p:tag name="AUTOOPENPOLL" val="True"/>
  <p:tag name="AUTOFORMATCHART" val="True"/>
  <p:tag name="TYPE" val="MultiChoiceSlide"/>
  <p:tag name="TPQUESTIONXML" val="﻿&lt;?xml version=&quot;1.0&quot; encoding=&quot;utf-8&quot;?&gt;&#10;&lt;questionlist&gt;&#10;    &lt;properties&gt;&#10;        &lt;guid&gt;C7DADC66A7DD4EF7A0DD932198C3F0A0&lt;/guid&gt;&#10;        &lt;description /&gt;&#10;        &lt;date&gt;6/22/2013 10:53:24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D03549513DCA4E4BA24F68F9E1DA3A7B&lt;/guid&gt;&#10;            &lt;repollguid&gt;1910DB19AC284E938AD42EA117BE14E7&lt;/repollguid&gt;&#10;            &lt;sourceid&gt;BCAA7F23E4E044A8AC02E7D45E634094&lt;/sourceid&gt;&#10;            &lt;questiontext&gt;1. Timmons claims that divine command theory does not plausibly address the theoretical aims of moral theory, but he allows that divine command theory might:&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C2556911A0E3473592C0FAA4054EBA32&lt;/guid&gt;&#10;                    &lt;answertext&gt;still be an internally consistent theory&lt;/answertext&gt;&#10;                    &lt;valuetype&gt;-1&lt;/valuetype&gt;&#10;                &lt;/answer&gt;&#10;                &lt;answer&gt;&#10;                    &lt;guid&gt;74519A1599884F6E94E711F7FB766E3F&lt;/guid&gt;&#10;                    &lt;answertext&gt;still satisfy the principle of explanatory power&lt;/answertext&gt;&#10;                    &lt;valuetype&gt;-1&lt;/valuetype&gt;&#10;                &lt;/answer&gt;&#10;                &lt;answer&gt;&#10;                    &lt;guid&gt;3A609670371742BDA16F37976653FF70&lt;/guid&gt;&#10;                    &lt;answertext&gt;help religious believers decide what to do &lt;/answertext&gt;&#10;                    &lt;valuetype&gt;1&lt;/valuetype&gt;&#10;                &lt;/answer&gt;&#10;                &lt;answer&gt;&#10;                    &lt;guid&gt;76DEF6F59F7842B9A2E49CA8A080E112&lt;/guid&gt;&#10;                    &lt;answertext&gt;all the above&lt;/answertext&gt;&#10;                    &lt;valuetype&gt;-1&lt;/valuetype&gt;&#10;                &lt;/answer&gt;&#10;            &lt;/answers&gt;&#10;        &lt;/multichoice&gt;&#10;    &lt;/questions&gt;&#10;&lt;/questionlist&gt;"/>
  <p:tag name="RESULTS" val="1. Timmons claims that divine command theory does not plausibly address the theoretical aims of moral theory, but he allows that divine command theory might:[;crlf;]7[;]7[;]7[;]False[;]1[;][;crlf;]2.85714285714286[;]3[;]1.12485826771597[;]1.26530612244898[;crlf;]1[;]-1[;]still be an internally consistent theory1[;]still be an internally consistent theory[;][;crlf;]2[;]-1[;]still satisfy the principle of explanatory power2[;]still satisfy the principle of explanatory power[;][;crlf;]1[;]1[;]help religious believers decide what to do 3[;]help religious believers decide what to do [;][;crlf;]3[;]-1[;]all the above4[;]all the above[;]"/>
  <p:tag name="HASRESULTS" val="True"/>
</p:tagLst>
</file>

<file path=ppt/tags/tag20.xml><?xml version="1.0" encoding="utf-8"?>
<p:tagLst xmlns:a="http://schemas.openxmlformats.org/drawingml/2006/main" xmlns:r="http://schemas.openxmlformats.org/officeDocument/2006/relationships" xmlns:p="http://schemas.openxmlformats.org/presentationml/2006/main">
  <p:tag name="LIVECHARTING" val="False"/>
  <p:tag name="AUTOOPENPOLL" val="True"/>
  <p:tag name="AUTOFORMATCHART" val="True"/>
  <p:tag name="TYPE" val="TrueFalse"/>
  <p:tag name="TPQUESTIONXML" val="﻿&lt;?xml version=&quot;1.0&quot; encoding=&quot;utf-8&quot;?&gt;&#10;&lt;questionlist&gt;&#10;    &lt;properties&gt;&#10;        &lt;guid&gt;4BE0E616683A4870ADDA47326DE24735&lt;/guid&gt;&#10;        &lt;description /&gt;&#10;        &lt;date&gt;6/27/2014 9:59:21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0C3D0C9216874A0CA3A3AB824A04BEFE&lt;/guid&gt;&#10;            &lt;repollguid&gt;67371B2C6E8342DF8B2E322BB804BF33&lt;/repollguid&gt;&#10;            &lt;sourceid&gt;931170567638450690EAB07BCE2DD062&lt;/sourceid&gt;&#10;            &lt;questiontext&gt;DCT can avoid the Euthyphro dilemma.&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truefalse&gt;True&lt;/truefalse&gt;&#10;            &lt;answers&gt;&#10;                &lt;answer&gt;&#10;                    &lt;guid&gt;D85C22FB0AA3418FA6C15C3EFD9085C6&lt;/guid&gt;&#10;                    &lt;answertext&gt;True&lt;/answertext&gt;&#10;                    &lt;valuetype&gt;0&lt;/valuetype&gt;&#10;                &lt;/answer&gt;&#10;                &lt;answer&gt;&#10;                    &lt;guid&gt;573BE4DA14DD4E198BA15E80C36E29FF&lt;/guid&gt;&#10;                    &lt;answertext&gt;False&lt;/answertext&gt;&#10;                    &lt;valuetype&gt;0&lt;/valuetype&gt;&#10;                &lt;/answer&gt;&#10;            &lt;/answers&gt;&#10;        &lt;/multichoice&gt;&#10;    &lt;/questions&gt;&#10;&lt;/questionlist&gt;"/>
  <p:tag name="HASRESULTS" val="False"/>
</p:tagLst>
</file>

<file path=ppt/tags/tag21.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22.xml><?xml version="1.0" encoding="utf-8"?>
<p:tagLst xmlns:a="http://schemas.openxmlformats.org/drawingml/2006/main" xmlns:r="http://schemas.openxmlformats.org/officeDocument/2006/relationships" xmlns:p="http://schemas.openxmlformats.org/presentationml/2006/main">
  <p:tag name="LIVECHARTING" val="False"/>
  <p:tag name="AUTOOPENPOLL" val="True"/>
  <p:tag name="AUTOFORMATCHART" val="True"/>
  <p:tag name="TYPE" val="TrueFalse"/>
  <p:tag name="TPQUESTIONXML" val="﻿&lt;?xml version=&quot;1.0&quot; encoding=&quot;utf-8&quot;?&gt;&#10;&lt;questionlist&gt;&#10;    &lt;properties&gt;&#10;        &lt;guid&gt;4BE0E616683A4870ADDA47326DE24735&lt;/guid&gt;&#10;        &lt;description /&gt;&#10;        &lt;date&gt;6/27/2014 9:59:21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76050BD9AAC040849218EE4E3F45837D&lt;/guid&gt;&#10;            &lt;repollguid&gt;67371B2C6E8342DF8B2E322BB804BF33&lt;/repollguid&gt;&#10;            &lt;sourceid&gt;931170567638450690EAB07BCE2DD062&lt;/sourceid&gt;&#10;            &lt;questiontext&gt;ER&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truefalse&gt;True&lt;/truefalse&gt;&#10;            &lt;answers&gt;&#10;                &lt;answer&gt;&#10;                    &lt;guid&gt;D85C22FB0AA3418FA6C15C3EFD9085C6&lt;/guid&gt;&#10;                    &lt;answertext&gt;True&lt;/answertext&gt;&#10;                    &lt;valuetype&gt;0&lt;/valuetype&gt;&#10;                &lt;/answer&gt;&#10;                &lt;answer&gt;&#10;                    &lt;guid&gt;573BE4DA14DD4E198BA15E80C36E29FF&lt;/guid&gt;&#10;                    &lt;answertext&gt;False&lt;/answertext&gt;&#10;                    &lt;valuetype&gt;0&lt;/valuetype&gt;&#10;                &lt;/answer&gt;&#10;            &lt;/answers&gt;&#10;        &lt;/multichoice&gt;&#10;    &lt;/questions&gt;&#10;&lt;/questionlist&gt;"/>
  <p:tag name="HASRESULTS" val="False"/>
</p:tagLst>
</file>

<file path=ppt/tags/tag23.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3.xml><?xml version="1.0" encoding="utf-8"?>
<p:tagLst xmlns:a="http://schemas.openxmlformats.org/drawingml/2006/main" xmlns:r="http://schemas.openxmlformats.org/officeDocument/2006/relationships" xmlns:p="http://schemas.openxmlformats.org/presentationml/2006/main">
  <p:tag name="ZEROBASED" val="False"/>
</p:tagLst>
</file>

<file path=ppt/tags/tag4.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5.xml><?xml version="1.0" encoding="utf-8"?>
<p:tagLst xmlns:a="http://schemas.openxmlformats.org/drawingml/2006/main" xmlns:r="http://schemas.openxmlformats.org/officeDocument/2006/relationships" xmlns:p="http://schemas.openxmlformats.org/presentationml/2006/main">
  <p:tag name="RESULTS" val="2. Suppose Bob claims that infanticide is not wrong in certain cultures just because killing infants is permitted in those cultures. With this claim, we can reasonably infer that Bob accepts some version of:[;crlf;]7[;]7[;]7[;]False[;]4[;][;crlf;]4.28571428571429[;]3[;]1.48461497791618[;]2.20408163265306[;crlf;]0[;]-1[;]Kantian Ethics1[;]Kantian Ethics[;][;crlf;]0[;]-1[;]Natural Law Theory2[;]Natural Law Theory[;][;crlf;]4[;]1[;]Ethical Relativism3[;]Ethical Relativism[;][;crlf;]0[;]-1[;]Divine Command Theory4[;]Divine Command Theory[;][;crlf;]0[;]-1[;]All the above 5[;]All the above [;][;crlf;]3[;]-1[;]None of the above6[;]None of the above[;]"/>
  <p:tag name="HASRESULTS" val="True"/>
  <p:tag name="LIVECHARTING" val="False"/>
  <p:tag name="AUTOOPENPOLL" val="True"/>
  <p:tag name="AUTOFORMATCHART" val="True"/>
  <p:tag name="TYPE" val="MultiChoiceSlide"/>
  <p:tag name="TPQUESTIONXML" val="﻿&lt;?xml version=&quot;1.0&quot; encoding=&quot;utf-8&quot;?&gt;&#10;&lt;questionlist&gt;&#10;    &lt;properties&gt;&#10;        &lt;guid&gt;A4DC757786CF4A19A3DFD7EEE233D532&lt;/guid&gt;&#10;        &lt;description /&gt;&#10;        &lt;date&gt;6/22/2013 10:33:20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52042BE8F8564100A7E781303D732DA0&lt;/guid&gt;&#10;            &lt;repollguid&gt;D78790B0E75347ADA15DAFC9E8C19C17&lt;/repollguid&gt;&#10;            &lt;sourceid&gt;BAC4AA212F01437287279BDA24F08444&lt;/sourceid&gt;&#10;            &lt;questiontext&gt;2. Suppose Bob claims that infanticide is not wrong in certain cultures just because killing infants is permitted in those cultures. With this claim, we can reasonably infer that Bob accepts some version of:&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65DB6B5375CA4EE7A594707C1C4ECD37&lt;/guid&gt;&#10;                    &lt;answertext&gt;Kantian Ethics&lt;/answertext&gt;&#10;                    &lt;valuetype&gt;-1&lt;/valuetype&gt;&#10;                &lt;/answer&gt;&#10;                &lt;answer&gt;&#10;                    &lt;guid&gt;CE61912D1B684D3EAD0E2113102505D2&lt;/guid&gt;&#10;                    &lt;answertext&gt;Natural Law Theory&lt;/answertext&gt;&#10;                    &lt;valuetype&gt;-1&lt;/valuetype&gt;&#10;                &lt;/answer&gt;&#10;                &lt;answer&gt;&#10;                    &lt;guid&gt;562578FEF16F401E93018F88AB328D4E&lt;/guid&gt;&#10;                    &lt;answertext&gt;Ethical Relativism&lt;/answertext&gt;&#10;                    &lt;valuetype&gt;1&lt;/valuetype&gt;&#10;                &lt;/answer&gt;&#10;                &lt;answer&gt;&#10;                    &lt;guid&gt;CC1008AD1A5447DDB1EAB0C898A1C526&lt;/guid&gt;&#10;                    &lt;answertext&gt;Divine Command Theory&lt;/answertext&gt;&#10;                    &lt;valuetype&gt;-1&lt;/valuetype&gt;&#10;                &lt;/answer&gt;&#10;                &lt;answer&gt;&#10;                    &lt;guid&gt;D752605068C94D6584A2102227A33022&lt;/guid&gt;&#10;                    &lt;answertext&gt;All the above &lt;/answertext&gt;&#10;                    &lt;valuetype&gt;-1&lt;/valuetype&gt;&#10;                &lt;/answer&gt;&#10;                &lt;answer&gt;&#10;                    &lt;guid&gt;86930580C7C1430997AA7BD3277D1B2E&lt;/guid&gt;&#10;                    &lt;answertext&gt;None of the above&lt;/answertext&gt;&#10;                    &lt;valuetype&gt;-1&lt;/valuetype&gt;&#10;                &lt;/answer&gt;&#10;            &lt;/answers&gt;&#10;        &lt;/multichoice&gt;&#10;    &lt;/questions&gt;&#10;&lt;/questionlist&gt;"/>
</p:tagLst>
</file>

<file path=ppt/tags/tag6.xml><?xml version="1.0" encoding="utf-8"?>
<p:tagLst xmlns:a="http://schemas.openxmlformats.org/drawingml/2006/main" xmlns:r="http://schemas.openxmlformats.org/officeDocument/2006/relationships" xmlns:p="http://schemas.openxmlformats.org/presentationml/2006/main">
  <p:tag name="ZEROBASED" val="False"/>
</p:tagLst>
</file>

<file path=ppt/tags/tag7.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8.xml><?xml version="1.0" encoding="utf-8"?>
<p:tagLst xmlns:a="http://schemas.openxmlformats.org/drawingml/2006/main" xmlns:r="http://schemas.openxmlformats.org/officeDocument/2006/relationships" xmlns:p="http://schemas.openxmlformats.org/presentationml/2006/main">
  <p:tag name="RESULTS" val="3. Timmons raises doubts about ethical relativism by asking us to consider whether:[;crlf;]7[;]7[;]7[;]False[;]6[;][;crlf;]4.85714285714286[;]5[;]0.349927106111883[;]0.122448979591837[;crlf;]0[;]-1[;]it is compatible with Bentham’s hedonism1[;]it is compatible with Bentham’s hedonism[;][;crlf;]0[;]-1[;]Kant would have endorsed a form of ethical relativism2[;]Kant would have endorsed a form of ethical relativism[;][;crlf;]0[;]-1[;]Ross would have endorsed ethical relativism3[;]Ross would have endorsed ethical relativism[;][;crlf;]1[;]-1[;]divine command theory and ethical relativism are compatible4[;]divine command theory and ethical relativism are compatible[;][;crlf;]6[;]1[;]ethical relativism is self-contradictory5[;]ethical relativism is self-contradictory[;][;crlf;]0[;]-1[;]All the above6[;]All the above[;][;crlf;]0[;]-1[;]None of the above7[;]None of the above[;]"/>
  <p:tag name="HASRESULTS" val="True"/>
  <p:tag name="LIVECHARTING" val="False"/>
  <p:tag name="AUTOOPENPOLL" val="True"/>
  <p:tag name="AUTOFORMATCHART" val="True"/>
  <p:tag name="TYPE" val="MultiChoiceSlide"/>
  <p:tag name="TPQUESTIONXML" val="﻿&lt;?xml version=&quot;1.0&quot; encoding=&quot;utf-8&quot;?&gt;&#10;&lt;questionlist&gt;&#10;    &lt;properties&gt;&#10;        &lt;guid&gt;AB9A7D7773CB4807851839905C6019E4&lt;/guid&gt;&#10;        &lt;description /&gt;&#10;        &lt;date&gt;6/22/2013 10:40:33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27563A1BFD414005A8FD7EF17EEE7FA4&lt;/guid&gt;&#10;            &lt;repollguid&gt;00A855A5622549F58C8F02941B5F588B&lt;/repollguid&gt;&#10;            &lt;sourceid&gt;C84AAD2F2CAA48EE9EEDDD06CD010FBA&lt;/sourceid&gt;&#10;            &lt;questiontext&gt;3. Timmons raises doubts about ethical relativism by asking us to consider whether:&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74C471777E3D4387B93033C1FDD0A028&lt;/guid&gt;&#10;                    &lt;answertext&gt;merely thinking something is right makes it right &lt;/answertext&gt;&#10;                    &lt;valuetype&gt;-1&lt;/valuetype&gt;&#10;                &lt;/answer&gt;&#10;                &lt;answer&gt;&#10;                    &lt;guid&gt;FDCA4E997EE0410E82B04026C578C4ED&lt;/guid&gt;&#10;                    &lt;answertext&gt;Kant would have endorsed a form of ethical relativism&lt;/answertext&gt;&#10;                    &lt;valuetype&gt;-1&lt;/valuetype&gt;&#10;                &lt;/answer&gt;&#10;                &lt;answer&gt;&#10;                    &lt;guid&gt;CDD55CE67EDE4087899894296ADDEE18&lt;/guid&gt;&#10;                    &lt;answertext&gt;Ross would have endorsed ethical relativism&lt;/answertext&gt;&#10;                    &lt;valuetype&gt;-1&lt;/valuetype&gt;&#10;                &lt;/answer&gt;&#10;                &lt;answer&gt;&#10;                    &lt;guid&gt;79DAAF48DC30409CB043B274C6C3CB82&lt;/guid&gt;&#10;                    &lt;answertext&gt;divine command theory and ethical relativism are compatible&lt;/answertext&gt;&#10;                    &lt;valuetype&gt;-1&lt;/valuetype&gt;&#10;                &lt;/answer&gt;&#10;                &lt;answer&gt;&#10;                    &lt;guid&gt;B34C3D4907D34A3092859459B135D1CF&lt;/guid&gt;&#10;                    &lt;answertext&gt;ethical relativism is self-contradictory&lt;/answertext&gt;&#10;                    &lt;valuetype&gt;1&lt;/valuetype&gt;&#10;                &lt;/answer&gt;&#10;                &lt;answer&gt;&#10;                    &lt;guid&gt;E1A200BB4B4F47ED951A6F41CB58C2FD&lt;/guid&gt;&#10;                    &lt;answertext&gt;All the above&lt;/answertext&gt;&#10;                    &lt;valuetype&gt;-1&lt;/valuetype&gt;&#10;                &lt;/answer&gt;&#10;                &lt;answer&gt;&#10;                    &lt;guid&gt;6D420C9A8C15485B9C2078DF8FD3A34A&lt;/guid&gt;&#10;                    &lt;answertext&gt;None of the above&lt;/answertext&gt;&#10;                    &lt;valuetype&gt;-1&lt;/valuetype&gt;&#10;                &lt;/answer&gt;&#10;            &lt;/answers&gt;&#10;        &lt;/multichoice&gt;&#10;    &lt;/questions&gt;&#10;&lt;/questionlist&gt;"/>
</p:tagLst>
</file>

<file path=ppt/tags/tag9.xml><?xml version="1.0" encoding="utf-8"?>
<p:tagLst xmlns:a="http://schemas.openxmlformats.org/drawingml/2006/main" xmlns:r="http://schemas.openxmlformats.org/officeDocument/2006/relationships" xmlns:p="http://schemas.openxmlformats.org/presentationml/2006/main">
  <p:tag name="ZEROBASED" val="False"/>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Adjacency">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TotalTime>
  <Words>1071</Words>
  <Application>Microsoft Office PowerPoint</Application>
  <PresentationFormat>On-screen Show (4:3)</PresentationFormat>
  <Paragraphs>180</Paragraphs>
  <Slides>28</Slides>
  <Notes>2</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28</vt:i4>
      </vt:variant>
    </vt:vector>
  </HeadingPairs>
  <TitlesOfParts>
    <vt:vector size="37" baseType="lpstr">
      <vt:lpstr>Arial</vt:lpstr>
      <vt:lpstr>Calibri</vt:lpstr>
      <vt:lpstr>Cambria</vt:lpstr>
      <vt:lpstr>Georgia</vt:lpstr>
      <vt:lpstr>Trebuchet MS</vt:lpstr>
      <vt:lpstr>Wingdings 2</vt:lpstr>
      <vt:lpstr>Urban</vt:lpstr>
      <vt:lpstr>Adjacency</vt:lpstr>
      <vt:lpstr>Microsoft Graph Chart</vt:lpstr>
      <vt:lpstr>Contemporary Moral Problems</vt:lpstr>
      <vt:lpstr>Agenda</vt:lpstr>
      <vt:lpstr>Overview</vt:lpstr>
      <vt:lpstr>CLICKER QUIZ</vt:lpstr>
      <vt:lpstr>1. Timmons claims that divine command theory does not plausibly address the theoretical aims of moral theory, but he allows that divine command theory might:</vt:lpstr>
      <vt:lpstr>2. Suppose Bob claims that infanticide is not wrong in certain cultures just because killing infants is permitted in those cultures. With this claim, we can reasonably infer that Bob accepts some version of:</vt:lpstr>
      <vt:lpstr>3. Timmons raises doubts about ethical relativism by asking us to consider whether: </vt:lpstr>
      <vt:lpstr>Overview</vt:lpstr>
      <vt:lpstr>Prima Facie Duties </vt:lpstr>
      <vt:lpstr>Virtue Ethics</vt:lpstr>
      <vt:lpstr>Overview</vt:lpstr>
      <vt:lpstr>Evaluating a Theory</vt:lpstr>
      <vt:lpstr>Which ethical theory has the most explanatory power? </vt:lpstr>
      <vt:lpstr>Which ethical theory has the most practical guidance? </vt:lpstr>
      <vt:lpstr>Divine Command Theory</vt:lpstr>
      <vt:lpstr>PowerPoint Presentation</vt:lpstr>
      <vt:lpstr>PowerPoint Presentation</vt:lpstr>
      <vt:lpstr>PowerPoint Presentation</vt:lpstr>
      <vt:lpstr>Horned Dilemma Argument</vt:lpstr>
      <vt:lpstr>PowerPoint Presentation</vt:lpstr>
      <vt:lpstr>PowerPoint Presentation</vt:lpstr>
      <vt:lpstr>PowerPoint Presentation</vt:lpstr>
      <vt:lpstr>The Euthyphro Dilemma</vt:lpstr>
      <vt:lpstr>Discussion Questions</vt:lpstr>
      <vt:lpstr>Which option is better?</vt:lpstr>
      <vt:lpstr>DCT can avoid the Euthyphro dilemma.</vt:lpstr>
      <vt:lpstr>Ethical Relativism</vt:lpstr>
      <vt:lpstr>ER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Contemporary Moral Problems</dc:title>
  <dc:creator>Windows User</dc:creator>
  <cp:lastModifiedBy>Benjamin Hole</cp:lastModifiedBy>
  <cp:revision>17</cp:revision>
  <dcterms:created xsi:type="dcterms:W3CDTF">2014-01-09T08:36:41Z</dcterms:created>
  <dcterms:modified xsi:type="dcterms:W3CDTF">2014-06-27T20:11:31Z</dcterms:modified>
</cp:coreProperties>
</file>