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7"/>
  </p:notesMasterIdLst>
  <p:sldIdLst>
    <p:sldId id="287" r:id="rId3"/>
    <p:sldId id="259" r:id="rId4"/>
    <p:sldId id="299" r:id="rId5"/>
    <p:sldId id="293" r:id="rId6"/>
    <p:sldId id="294" r:id="rId7"/>
    <p:sldId id="295" r:id="rId8"/>
    <p:sldId id="264" r:id="rId9"/>
    <p:sldId id="265" r:id="rId10"/>
    <p:sldId id="266" r:id="rId11"/>
    <p:sldId id="267" r:id="rId12"/>
    <p:sldId id="272" r:id="rId13"/>
    <p:sldId id="273" r:id="rId14"/>
    <p:sldId id="274" r:id="rId15"/>
    <p:sldId id="275" r:id="rId16"/>
    <p:sldId id="276" r:id="rId17"/>
    <p:sldId id="277" r:id="rId18"/>
    <p:sldId id="288" r:id="rId19"/>
    <p:sldId id="300" r:id="rId20"/>
    <p:sldId id="290" r:id="rId21"/>
    <p:sldId id="296" r:id="rId22"/>
    <p:sldId id="297" r:id="rId23"/>
    <p:sldId id="298" r:id="rId24"/>
    <p:sldId id="291" r:id="rId25"/>
    <p:sldId id="292"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555BF-22EA-4E78-819D-50FCB91D8775}" type="datetimeFigureOut">
              <a:rPr lang="en-US" smtClean="0"/>
              <a:t>6/29/2014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0C401-133E-4EAB-8EC3-8C13B91DF87D}" type="slidenum">
              <a:rPr lang="en-US" smtClean="0"/>
              <a:t>‹#›</a:t>
            </a:fld>
            <a:endParaRPr lang="en-US"/>
          </a:p>
        </p:txBody>
      </p:sp>
    </p:spTree>
    <p:extLst>
      <p:ext uri="{BB962C8B-B14F-4D97-AF65-F5344CB8AC3E}">
        <p14:creationId xmlns:p14="http://schemas.microsoft.com/office/powerpoint/2010/main" val="39577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234" name="Group 2"/>
          <p:cNvGrpSpPr>
            <a:grpSpLocks/>
          </p:cNvGrpSpPr>
          <p:nvPr/>
        </p:nvGrpSpPr>
        <p:grpSpPr bwMode="auto">
          <a:xfrm>
            <a:off x="-3222625" y="304800"/>
            <a:ext cx="11909425" cy="4724400"/>
            <a:chOff x="-2030" y="192"/>
            <a:chExt cx="7502" cy="2976"/>
          </a:xfrm>
        </p:grpSpPr>
        <p:sp>
          <p:nvSpPr>
            <p:cNvPr id="95235" name="Line 3"/>
            <p:cNvSpPr>
              <a:spLocks noChangeShapeType="1"/>
            </p:cNvSpPr>
            <p:nvPr/>
          </p:nvSpPr>
          <p:spPr bwMode="auto">
            <a:xfrm>
              <a:off x="912" y="1584"/>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9523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2083 -32000"/>
                <a:gd name="T13" fmla="*/ T12 w 64000"/>
                <a:gd name="T14" fmla="+- 0 -29632 -32000"/>
                <a:gd name="T15" fmla="*/ -29632 h 64000"/>
                <a:gd name="T16" fmla="+- 0 32000 -32000"/>
                <a:gd name="T17" fmla="*/ T16 w 64000"/>
                <a:gd name="T18" fmla="+- 0 0 -32000"/>
                <a:gd name="T19" fmla="*/ 0 h 64000"/>
                <a:gd name="T20" fmla="+- 0 12083 -32000"/>
                <a:gd name="T21" fmla="*/ T20 w 64000"/>
                <a:gd name="T22" fmla="+- 0 29631 -32000"/>
                <a:gd name="T23" fmla="*/ 29631 h 64000"/>
                <a:gd name="T24" fmla="+- 0 12083 -32000"/>
                <a:gd name="T25" fmla="*/ T24 w 64000"/>
                <a:gd name="T26" fmla="+- 0 29631 -32000"/>
                <a:gd name="T27" fmla="*/ 29631 h 64000"/>
                <a:gd name="T28" fmla="+- 0 12082 -32000"/>
                <a:gd name="T29" fmla="*/ T28 w 64000"/>
                <a:gd name="T30" fmla="+- 0 29631 -32000"/>
                <a:gd name="T31" fmla="*/ 29631 h 64000"/>
                <a:gd name="T32" fmla="+- 0 12083 -32000"/>
                <a:gd name="T33" fmla="*/ T32 w 64000"/>
                <a:gd name="T34" fmla="+- 0 29632 -32000"/>
                <a:gd name="T35" fmla="*/ 29632 h 64000"/>
                <a:gd name="T36" fmla="+- 0 12083 -32000"/>
                <a:gd name="T37" fmla="*/ T36 w 64000"/>
                <a:gd name="T38" fmla="+- 0 -29632 -32000"/>
                <a:gd name="T39" fmla="*/ -29632 h 64000"/>
                <a:gd name="T40" fmla="+- 0 12082 -32000"/>
                <a:gd name="T41" fmla="*/ T40 w 64000"/>
                <a:gd name="T42" fmla="+- 0 -29632 -32000"/>
                <a:gd name="T43" fmla="*/ -29632 h 64000"/>
                <a:gd name="T44" fmla="+- 0 12083 -32000"/>
                <a:gd name="T45" fmla="*/ T44 w 64000"/>
                <a:gd name="T46" fmla="+- 0 -29632 -32000"/>
                <a:gd name="T47" fmla="*/ -29632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a:solidFill>
                  <a:srgbClr val="000000"/>
                </a:solidFill>
                <a:latin typeface="Times New Roman" pitchFamily="18" charset="0"/>
              </a:endParaRPr>
            </a:p>
          </p:txBody>
        </p:sp>
        <p:sp>
          <p:nvSpPr>
            <p:cNvPr id="9523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994 -32000"/>
                <a:gd name="T13" fmla="*/ T12 w 64000"/>
                <a:gd name="T14" fmla="+- 0 -25754 -32000"/>
                <a:gd name="T15" fmla="*/ -25754 h 64000"/>
                <a:gd name="T16" fmla="+- 0 32000 -32000"/>
                <a:gd name="T17" fmla="*/ T16 w 64000"/>
                <a:gd name="T18" fmla="+- 0 0 -32000"/>
                <a:gd name="T19" fmla="*/ 0 h 64000"/>
                <a:gd name="T20" fmla="+- 0 18994 -32000"/>
                <a:gd name="T21" fmla="*/ T20 w 64000"/>
                <a:gd name="T22" fmla="+- 0 25753 -32000"/>
                <a:gd name="T23" fmla="*/ 25753 h 64000"/>
                <a:gd name="T24" fmla="+- 0 18994 -32000"/>
                <a:gd name="T25" fmla="*/ T24 w 64000"/>
                <a:gd name="T26" fmla="+- 0 25753 -32000"/>
                <a:gd name="T27" fmla="*/ 25753 h 64000"/>
                <a:gd name="T28" fmla="+- 0 18993 -32000"/>
                <a:gd name="T29" fmla="*/ T28 w 64000"/>
                <a:gd name="T30" fmla="+- 0 25753 -32000"/>
                <a:gd name="T31" fmla="*/ 25753 h 64000"/>
                <a:gd name="T32" fmla="+- 0 18994 -32000"/>
                <a:gd name="T33" fmla="*/ T32 w 64000"/>
                <a:gd name="T34" fmla="+- 0 25754 -32000"/>
                <a:gd name="T35" fmla="*/ 25754 h 64000"/>
                <a:gd name="T36" fmla="+- 0 18994 -32000"/>
                <a:gd name="T37" fmla="*/ T36 w 64000"/>
                <a:gd name="T38" fmla="+- 0 -25754 -32000"/>
                <a:gd name="T39" fmla="*/ -25754 h 64000"/>
                <a:gd name="T40" fmla="+- 0 18993 -32000"/>
                <a:gd name="T41" fmla="*/ T40 w 64000"/>
                <a:gd name="T42" fmla="+- 0 -25754 -32000"/>
                <a:gd name="T43" fmla="*/ -25754 h 64000"/>
                <a:gd name="T44" fmla="+- 0 18994 -32000"/>
                <a:gd name="T45" fmla="*/ T44 w 64000"/>
                <a:gd name="T46" fmla="+- 0 -25754 -32000"/>
                <a:gd name="T47" fmla="*/ -257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latin typeface="Arial" charset="0"/>
              </a:endParaRPr>
            </a:p>
          </p:txBody>
        </p:sp>
      </p:grpSp>
      <p:sp>
        <p:nvSpPr>
          <p:cNvPr id="95238" name="Rectangle 6"/>
          <p:cNvSpPr>
            <a:spLocks noGrp="1" noChangeArrowheads="1"/>
          </p:cNvSpPr>
          <p:nvPr>
            <p:ph type="ctrTitle"/>
          </p:nvPr>
        </p:nvSpPr>
        <p:spPr>
          <a:xfrm>
            <a:off x="1443038" y="985838"/>
            <a:ext cx="7239000" cy="1444625"/>
          </a:xfrm>
        </p:spPr>
        <p:txBody>
          <a:bodyPr/>
          <a:lstStyle>
            <a:lvl1pPr>
              <a:defRPr sz="4000"/>
            </a:lvl1pPr>
          </a:lstStyle>
          <a:p>
            <a:pPr lvl="0"/>
            <a:r>
              <a:rPr lang="en-US" noProof="0" smtClean="0"/>
              <a:t>Click to edit Master title style</a:t>
            </a:r>
          </a:p>
        </p:txBody>
      </p:sp>
      <p:sp>
        <p:nvSpPr>
          <p:cNvPr id="9523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95240" name="Rectangle 8"/>
          <p:cNvSpPr>
            <a:spLocks noGrp="1" noChangeArrowheads="1"/>
          </p:cNvSpPr>
          <p:nvPr>
            <p:ph type="dt" sz="half" idx="2"/>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95241" name="Rectangle 9"/>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95242" name="Rectangle 10"/>
          <p:cNvSpPr>
            <a:spLocks noGrp="1" noChangeArrowheads="1"/>
          </p:cNvSpPr>
          <p:nvPr>
            <p:ph type="sldNum" sz="quarter" idx="4"/>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150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9518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79558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70013" y="301625"/>
            <a:ext cx="7313612"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70013" y="18272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370013" y="39608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8400"/>
            <a:ext cx="2133600" cy="457200"/>
          </a:xfrm>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a:xfrm>
            <a:off x="6553200" y="6248400"/>
            <a:ext cx="2133600" cy="457200"/>
          </a:xfrm>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8899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1791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4590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32994291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1667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FE0158-209E-4676-A411-47E2552BCD3F}"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17625200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FE0158-209E-4676-A411-47E2552BCD3F}" type="datetimeFigureOut">
              <a:rPr lang="en-US" smtClean="0"/>
              <a:pPr/>
              <a:t>6/29/2014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CBC52-D75C-42F2-9CC9-14F9DEDFE720}"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039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FE0158-209E-4676-A411-47E2552BCD3F}" type="datetimeFigureOut">
              <a:rPr lang="en-US" smtClean="0"/>
              <a:pPr/>
              <a:t>6/29/2014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304524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9076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E0158-209E-4676-A411-47E2552BCD3F}" type="datetimeFigureOut">
              <a:rPr lang="en-US" smtClean="0"/>
              <a:pPr/>
              <a:t>6/29/2014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157478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E0158-209E-4676-A411-47E2552BCD3F}"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14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E0158-209E-4676-A411-47E2552BCD3F}"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187581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933648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4019232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3913542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582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591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4544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014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1548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4302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7766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4210" name="Group 2"/>
          <p:cNvGrpSpPr>
            <a:grpSpLocks/>
          </p:cNvGrpSpPr>
          <p:nvPr/>
        </p:nvGrpSpPr>
        <p:grpSpPr bwMode="auto">
          <a:xfrm>
            <a:off x="-3238500" y="0"/>
            <a:ext cx="11925300" cy="3810000"/>
            <a:chOff x="-2040" y="0"/>
            <a:chExt cx="7512" cy="2400"/>
          </a:xfrm>
        </p:grpSpPr>
        <p:sp>
          <p:nvSpPr>
            <p:cNvPr id="9421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296 -32000"/>
                <a:gd name="T13" fmla="*/ T12 w 64000"/>
                <a:gd name="T14" fmla="+- 0 -26254 -32000"/>
                <a:gd name="T15" fmla="*/ -26254 h 64000"/>
                <a:gd name="T16" fmla="+- 0 32000 -32000"/>
                <a:gd name="T17" fmla="*/ T16 w 64000"/>
                <a:gd name="T18" fmla="+- 0 0 -32000"/>
                <a:gd name="T19" fmla="*/ 0 h 64000"/>
                <a:gd name="T20" fmla="+- 0 18296 -32000"/>
                <a:gd name="T21" fmla="*/ T20 w 64000"/>
                <a:gd name="T22" fmla="+- 0 26253 -32000"/>
                <a:gd name="T23" fmla="*/ 26253 h 64000"/>
                <a:gd name="T24" fmla="+- 0 18296 -32000"/>
                <a:gd name="T25" fmla="*/ T24 w 64000"/>
                <a:gd name="T26" fmla="+- 0 26253 -32000"/>
                <a:gd name="T27" fmla="*/ 26253 h 64000"/>
                <a:gd name="T28" fmla="+- 0 18295 -32000"/>
                <a:gd name="T29" fmla="*/ T28 w 64000"/>
                <a:gd name="T30" fmla="+- 0 26253 -32000"/>
                <a:gd name="T31" fmla="*/ 26253 h 64000"/>
                <a:gd name="T32" fmla="+- 0 18296 -32000"/>
                <a:gd name="T33" fmla="*/ T32 w 64000"/>
                <a:gd name="T34" fmla="+- 0 26254 -32000"/>
                <a:gd name="T35" fmla="*/ 26254 h 64000"/>
                <a:gd name="T36" fmla="+- 0 18296 -32000"/>
                <a:gd name="T37" fmla="*/ T36 w 64000"/>
                <a:gd name="T38" fmla="+- 0 -26254 -32000"/>
                <a:gd name="T39" fmla="*/ -26254 h 64000"/>
                <a:gd name="T40" fmla="+- 0 18295 -32000"/>
                <a:gd name="T41" fmla="*/ T40 w 64000"/>
                <a:gd name="T42" fmla="+- 0 -26254 -32000"/>
                <a:gd name="T43" fmla="*/ -26254 h 64000"/>
                <a:gd name="T44" fmla="+- 0 18296 -32000"/>
                <a:gd name="T45" fmla="*/ T44 w 64000"/>
                <a:gd name="T46" fmla="+- 0 -26254 -32000"/>
                <a:gd name="T47" fmla="*/ -262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400">
                <a:solidFill>
                  <a:srgbClr val="000000"/>
                </a:solidFill>
                <a:latin typeface="Times New Roman" pitchFamily="18" charset="0"/>
              </a:endParaRPr>
            </a:p>
          </p:txBody>
        </p:sp>
        <p:sp>
          <p:nvSpPr>
            <p:cNvPr id="9421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077 -32000"/>
                <a:gd name="T13" fmla="*/ T12 w 64000"/>
                <a:gd name="T14" fmla="+- 0 -26405 -32000"/>
                <a:gd name="T15" fmla="*/ -26405 h 64000"/>
                <a:gd name="T16" fmla="+- 0 32000 -32000"/>
                <a:gd name="T17" fmla="*/ T16 w 64000"/>
                <a:gd name="T18" fmla="+- 0 0 -32000"/>
                <a:gd name="T19" fmla="*/ 0 h 64000"/>
                <a:gd name="T20" fmla="+- 0 18077 -32000"/>
                <a:gd name="T21" fmla="*/ T20 w 64000"/>
                <a:gd name="T22" fmla="+- 0 26404 -32000"/>
                <a:gd name="T23" fmla="*/ 26404 h 64000"/>
                <a:gd name="T24" fmla="+- 0 18077 -32000"/>
                <a:gd name="T25" fmla="*/ T24 w 64000"/>
                <a:gd name="T26" fmla="+- 0 26404 -32000"/>
                <a:gd name="T27" fmla="*/ 26404 h 64000"/>
                <a:gd name="T28" fmla="+- 0 18076 -32000"/>
                <a:gd name="T29" fmla="*/ T28 w 64000"/>
                <a:gd name="T30" fmla="+- 0 26404 -32000"/>
                <a:gd name="T31" fmla="*/ 26404 h 64000"/>
                <a:gd name="T32" fmla="+- 0 18077 -32000"/>
                <a:gd name="T33" fmla="*/ T32 w 64000"/>
                <a:gd name="T34" fmla="+- 0 26405 -32000"/>
                <a:gd name="T35" fmla="*/ 26405 h 64000"/>
                <a:gd name="T36" fmla="+- 0 18077 -32000"/>
                <a:gd name="T37" fmla="*/ T36 w 64000"/>
                <a:gd name="T38" fmla="+- 0 -26405 -32000"/>
                <a:gd name="T39" fmla="*/ -26405 h 64000"/>
                <a:gd name="T40" fmla="+- 0 18076 -32000"/>
                <a:gd name="T41" fmla="*/ T40 w 64000"/>
                <a:gd name="T42" fmla="+- 0 -26405 -32000"/>
                <a:gd name="T43" fmla="*/ -26405 h 64000"/>
                <a:gd name="T44" fmla="+- 0 18077 -32000"/>
                <a:gd name="T45" fmla="*/ T44 w 64000"/>
                <a:gd name="T46" fmla="+- 0 -26405 -32000"/>
                <a:gd name="T47" fmla="*/ -26405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latin typeface="Arial" charset="0"/>
              </a:endParaRPr>
            </a:p>
          </p:txBody>
        </p:sp>
        <p:sp>
          <p:nvSpPr>
            <p:cNvPr id="94213" name="Line 5"/>
            <p:cNvSpPr>
              <a:spLocks noChangeShapeType="1"/>
            </p:cNvSpPr>
            <p:nvPr/>
          </p:nvSpPr>
          <p:spPr bwMode="auto">
            <a:xfrm>
              <a:off x="864" y="960"/>
              <a:ext cx="46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sp>
        <p:nvSpPr>
          <p:cNvPr id="94214" name="Rectangle 6"/>
          <p:cNvSpPr>
            <a:spLocks noGrp="1" noChangeArrowheads="1"/>
          </p:cNvSpPr>
          <p:nvPr>
            <p:ph type="title"/>
          </p:nvPr>
        </p:nvSpPr>
        <p:spPr bwMode="auto">
          <a:xfrm>
            <a:off x="1370013" y="301625"/>
            <a:ext cx="7313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4215" name="Rectangle 7"/>
          <p:cNvSpPr>
            <a:spLocks noGrp="1" noChangeArrowheads="1"/>
          </p:cNvSpPr>
          <p:nvPr>
            <p:ph type="body" idx="1"/>
          </p:nvPr>
        </p:nvSpPr>
        <p:spPr bwMode="auto">
          <a:xfrm>
            <a:off x="1370013" y="1827213"/>
            <a:ext cx="7313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6"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D3F141C8-8044-43A6-83D2-2EC06CC9ECFA}" type="datetimeFigureOut">
              <a:rPr lang="en-US" smtClean="0">
                <a:solidFill>
                  <a:srgbClr val="000000"/>
                </a:solidFill>
              </a:rPr>
              <a:pPr/>
              <a:t>6/29/2014</a:t>
            </a:fld>
            <a:endParaRPr lang="en-US">
              <a:solidFill>
                <a:srgbClr val="000000"/>
              </a:solidFill>
            </a:endParaRPr>
          </a:p>
        </p:txBody>
      </p:sp>
      <p:sp>
        <p:nvSpPr>
          <p:cNvPr id="94217"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solidFill>
                <a:srgbClr val="000000"/>
              </a:solidFill>
            </a:endParaRPr>
          </a:p>
        </p:txBody>
      </p:sp>
      <p:sp>
        <p:nvSpPr>
          <p:cNvPr id="94218"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98603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cs typeface="Arial" charset="0"/>
        </a:defRPr>
      </a:lvl2pPr>
      <a:lvl3pPr algn="l" rtl="0" eaLnBrk="1" fontAlgn="base" hangingPunct="1">
        <a:spcBef>
          <a:spcPct val="0"/>
        </a:spcBef>
        <a:spcAft>
          <a:spcPct val="0"/>
        </a:spcAft>
        <a:defRPr sz="3600">
          <a:solidFill>
            <a:schemeClr val="tx2"/>
          </a:solidFill>
          <a:latin typeface="Arial" charset="0"/>
          <a:cs typeface="Arial" charset="0"/>
        </a:defRPr>
      </a:lvl3pPr>
      <a:lvl4pPr algn="l" rtl="0" eaLnBrk="1" fontAlgn="base" hangingPunct="1">
        <a:spcBef>
          <a:spcPct val="0"/>
        </a:spcBef>
        <a:spcAft>
          <a:spcPct val="0"/>
        </a:spcAft>
        <a:defRPr sz="3600">
          <a:solidFill>
            <a:schemeClr val="tx2"/>
          </a:solidFill>
          <a:latin typeface="Arial" charset="0"/>
          <a:cs typeface="Arial" charset="0"/>
        </a:defRPr>
      </a:lvl4pPr>
      <a:lvl5pPr algn="l" rtl="0" eaLnBrk="1" fontAlgn="base" hangingPunct="1">
        <a:spcBef>
          <a:spcPct val="0"/>
        </a:spcBef>
        <a:spcAft>
          <a:spcPct val="0"/>
        </a:spcAft>
        <a:defRPr sz="3600">
          <a:solidFill>
            <a:schemeClr val="tx2"/>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charset="0"/>
          <a:cs typeface="Arial" charset="0"/>
        </a:defRPr>
      </a:lvl6pPr>
      <a:lvl7pPr marL="914400" algn="l" rtl="0" eaLnBrk="1" fontAlgn="base" hangingPunct="1">
        <a:spcBef>
          <a:spcPct val="0"/>
        </a:spcBef>
        <a:spcAft>
          <a:spcPct val="0"/>
        </a:spcAft>
        <a:defRPr sz="3600">
          <a:solidFill>
            <a:schemeClr val="tx2"/>
          </a:solidFill>
          <a:latin typeface="Arial" charset="0"/>
          <a:cs typeface="Arial" charset="0"/>
        </a:defRPr>
      </a:lvl7pPr>
      <a:lvl8pPr marL="1371600" algn="l" rtl="0" eaLnBrk="1" fontAlgn="base" hangingPunct="1">
        <a:spcBef>
          <a:spcPct val="0"/>
        </a:spcBef>
        <a:spcAft>
          <a:spcPct val="0"/>
        </a:spcAft>
        <a:defRPr sz="3600">
          <a:solidFill>
            <a:schemeClr val="tx2"/>
          </a:solidFill>
          <a:latin typeface="Arial" charset="0"/>
          <a:cs typeface="Arial" charset="0"/>
        </a:defRPr>
      </a:lvl8pPr>
      <a:lvl9pPr marL="1828800" algn="l"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4FE0158-209E-4676-A411-47E2552BCD3F}" type="datetimeFigureOut">
              <a:rPr lang="en-US" smtClean="0"/>
              <a:pPr/>
              <a:t>6/29/2014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6CBC52-D75C-42F2-9CC9-14F9DEDFE720}" type="slidenum">
              <a:rPr lang="en-US" smtClean="0"/>
              <a:pPr/>
              <a:t>‹#›</a:t>
            </a:fld>
            <a:endParaRPr lang="en-US"/>
          </a:p>
        </p:txBody>
      </p:sp>
    </p:spTree>
    <p:extLst>
      <p:ext uri="{BB962C8B-B14F-4D97-AF65-F5344CB8AC3E}">
        <p14:creationId xmlns:p14="http://schemas.microsoft.com/office/powerpoint/2010/main" val="32445950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ritingcenter.unc.edu/handouts/understanding-assignments-demo/"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ritingcenter.unc.edu/handouts/" TargetMode="External"/><Relationship Id="rId2" Type="http://schemas.openxmlformats.org/officeDocument/2006/relationships/hyperlink" Target="http://writingcenter.unc.edu/handouts/introductions/" TargetMode="External"/><Relationship Id="rId1" Type="http://schemas.openxmlformats.org/officeDocument/2006/relationships/slideLayout" Target="../slideLayouts/slideLayout2.xml"/><Relationship Id="rId4" Type="http://schemas.openxmlformats.org/officeDocument/2006/relationships/hyperlink" Target="http://depts.washington.edu/owrc/"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www.youtube.com/watch?v=iVt1WmPwL2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ritingcenter.unc.edu/handou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3.xml"/><Relationship Id="rId4"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3.xml"/><Relationship Id="rId4"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tilitarianism.com/ol/one.html"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3.xml"/><Relationship Id="rId4"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hyperlink" Target="http://depts.washington.edu/owrc/" TargetMode="External"/><Relationship Id="rId2" Type="http://schemas.openxmlformats.org/officeDocument/2006/relationships/hyperlink" Target="http://www.jimpryor.net/teaching/guidelines/writing.html" TargetMode="External"/><Relationship Id="rId1" Type="http://schemas.openxmlformats.org/officeDocument/2006/relationships/slideLayout" Target="../slideLayouts/slideLayout2.xml"/><Relationship Id="rId4" Type="http://schemas.openxmlformats.org/officeDocument/2006/relationships/hyperlink" Target="http://writingcenter.unc.edu/handou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Contemporary </a:t>
            </a:r>
            <a:r>
              <a:rPr lang="en-US" sz="3600" dirty="0"/>
              <a:t>Moral </a:t>
            </a:r>
            <a:r>
              <a:rPr lang="en-US" sz="3600" dirty="0" smtClean="0"/>
              <a:t>Problems</a:t>
            </a:r>
            <a:endParaRPr lang="en-US" sz="3600" dirty="0"/>
          </a:p>
        </p:txBody>
      </p:sp>
      <p:sp>
        <p:nvSpPr>
          <p:cNvPr id="3" name="Subtitle 2"/>
          <p:cNvSpPr>
            <a:spLocks noGrp="1"/>
          </p:cNvSpPr>
          <p:nvPr>
            <p:ph type="subTitle" idx="1"/>
          </p:nvPr>
        </p:nvSpPr>
        <p:spPr/>
        <p:txBody>
          <a:bodyPr>
            <a:normAutofit fontScale="92500" lnSpcReduction="20000"/>
          </a:bodyPr>
          <a:lstStyle/>
          <a:p>
            <a:r>
              <a:rPr lang="en-US" b="1" cap="small" dirty="0"/>
              <a:t>M-F12:00-1:00, SAV 264</a:t>
            </a:r>
            <a:endParaRPr lang="en-US" dirty="0"/>
          </a:p>
          <a:p>
            <a:r>
              <a:rPr lang="en-US" b="1" cap="small" dirty="0"/>
              <a:t>Instructor: Benjamin Hole</a:t>
            </a:r>
            <a:endParaRPr lang="en-US" dirty="0"/>
          </a:p>
          <a:p>
            <a:r>
              <a:rPr lang="en-US" cap="small" dirty="0"/>
              <a:t>Office Hours: </a:t>
            </a:r>
            <a:r>
              <a:rPr lang="en-US" i="1" cap="small" dirty="0"/>
              <a:t>M-F,1-1:15</a:t>
            </a:r>
            <a:endParaRPr lang="en-US" dirty="0"/>
          </a:p>
          <a:p>
            <a:r>
              <a:rPr lang="fr-FR" cap="small" dirty="0"/>
              <a:t>Email: bvhole@uw.edu</a:t>
            </a:r>
            <a:endParaRPr lang="en-US" dirty="0"/>
          </a:p>
        </p:txBody>
      </p:sp>
    </p:spTree>
    <p:extLst>
      <p:ext uri="{BB962C8B-B14F-4D97-AF65-F5344CB8AC3E}">
        <p14:creationId xmlns:p14="http://schemas.microsoft.com/office/powerpoint/2010/main" val="50663985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Philosophical Writing in PHIL 102</a:t>
            </a:r>
            <a:endParaRPr lang="en-US" dirty="0"/>
          </a:p>
        </p:txBody>
      </p:sp>
      <p:sp>
        <p:nvSpPr>
          <p:cNvPr id="3" name="Content Placeholder 2"/>
          <p:cNvSpPr>
            <a:spLocks noGrp="1"/>
          </p:cNvSpPr>
          <p:nvPr>
            <p:ph sz="half" idx="1"/>
          </p:nvPr>
        </p:nvSpPr>
        <p:spPr/>
        <p:txBody>
          <a:bodyPr/>
          <a:lstStyle/>
          <a:p>
            <a:pPr marL="0" indent="0">
              <a:buNone/>
            </a:pPr>
            <a:r>
              <a:rPr lang="en-US" sz="1600" b="1" u="sng" dirty="0" smtClean="0"/>
              <a:t>Writing Assignments (25%)</a:t>
            </a:r>
          </a:p>
          <a:p>
            <a:pPr marL="0" indent="0">
              <a:buNone/>
            </a:pPr>
            <a:r>
              <a:rPr lang="en-US" sz="1600" dirty="0"/>
              <a:t>The point of the weekly writing assignments is to serve as </a:t>
            </a:r>
            <a:r>
              <a:rPr lang="en-US" sz="1600" dirty="0" smtClean="0"/>
              <a:t>lower stakes </a:t>
            </a:r>
            <a:r>
              <a:rPr lang="en-US" sz="1600" dirty="0"/>
              <a:t>opportunities for assessment and to provide you with practice of the philosophical skills you will need to master for the final </a:t>
            </a:r>
            <a:r>
              <a:rPr lang="en-US" sz="1600" dirty="0" smtClean="0"/>
              <a:t>paper. </a:t>
            </a:r>
          </a:p>
          <a:p>
            <a:pPr marL="0" indent="0">
              <a:buNone/>
            </a:pPr>
            <a:endParaRPr lang="en-US" sz="1600" dirty="0" smtClean="0"/>
          </a:p>
          <a:p>
            <a:pPr marL="0" indent="0">
              <a:buNone/>
            </a:pPr>
            <a:r>
              <a:rPr lang="en-US" sz="1600" b="1" u="sng" dirty="0" smtClean="0"/>
              <a:t>Final Paper (35%)</a:t>
            </a:r>
          </a:p>
          <a:p>
            <a:pPr marL="0" indent="0">
              <a:buNone/>
            </a:pPr>
            <a:r>
              <a:rPr lang="en-US" sz="1600" dirty="0"/>
              <a:t>The point of the paper is for you to demonstrate that you are familiar with a major view in ethical theory and are able to critically evaluate that view with philosophical rigor. Your critical evaluation is an opportunity for you to demonstrate your mastery of the philosophical skills you have practiced throughout the quarter. </a:t>
            </a:r>
            <a:endParaRPr lang="en-US" sz="1600" dirty="0" smtClean="0"/>
          </a:p>
          <a:p>
            <a:endParaRPr lang="en-US" sz="1600" dirty="0"/>
          </a:p>
        </p:txBody>
      </p:sp>
      <p:sp>
        <p:nvSpPr>
          <p:cNvPr id="4" name="Content Placeholder 3"/>
          <p:cNvSpPr>
            <a:spLocks noGrp="1"/>
          </p:cNvSpPr>
          <p:nvPr>
            <p:ph sz="half" idx="2"/>
          </p:nvPr>
        </p:nvSpPr>
        <p:spPr>
          <a:xfrm>
            <a:off x="5102224" y="1827213"/>
            <a:ext cx="3813175" cy="4114800"/>
          </a:xfrm>
        </p:spPr>
        <p:txBody>
          <a:bodyPr/>
          <a:lstStyle/>
          <a:p>
            <a:pPr lvl="0"/>
            <a:r>
              <a:rPr lang="en-US" sz="1600" b="1" i="1" dirty="0">
                <a:solidFill>
                  <a:srgbClr val="7030A0"/>
                </a:solidFill>
              </a:rPr>
              <a:t>Interpretation and Analysis</a:t>
            </a:r>
            <a:r>
              <a:rPr lang="en-US" sz="1600" b="1" dirty="0">
                <a:solidFill>
                  <a:srgbClr val="7030A0"/>
                </a:solidFill>
              </a:rPr>
              <a:t>: </a:t>
            </a:r>
            <a:r>
              <a:rPr lang="en-US" sz="1600" dirty="0"/>
              <a:t>be able to analyze, interpret, and understand philosophical texts and discourse</a:t>
            </a:r>
            <a:r>
              <a:rPr lang="en-US" sz="1600" dirty="0" smtClean="0"/>
              <a:t>.</a:t>
            </a:r>
          </a:p>
          <a:p>
            <a:pPr lvl="0"/>
            <a:endParaRPr lang="en-US" sz="1600" dirty="0"/>
          </a:p>
          <a:p>
            <a:pPr lvl="0"/>
            <a:r>
              <a:rPr lang="en-US" sz="1600" b="1" i="1" dirty="0">
                <a:solidFill>
                  <a:srgbClr val="7030A0"/>
                </a:solidFill>
              </a:rPr>
              <a:t>Argumentation</a:t>
            </a:r>
            <a:r>
              <a:rPr lang="en-US" sz="1600" dirty="0">
                <a:solidFill>
                  <a:srgbClr val="7030A0"/>
                </a:solidFill>
              </a:rPr>
              <a:t>: </a:t>
            </a:r>
            <a:r>
              <a:rPr lang="en-US" sz="1600" dirty="0"/>
              <a:t>be able to effectively identify, evaluate, and formulate arguments</a:t>
            </a:r>
            <a:r>
              <a:rPr lang="en-US" sz="1600" dirty="0" smtClean="0"/>
              <a:t>.</a:t>
            </a:r>
          </a:p>
          <a:p>
            <a:pPr lvl="0"/>
            <a:endParaRPr lang="en-US" sz="1600" dirty="0"/>
          </a:p>
          <a:p>
            <a:pPr lvl="0"/>
            <a:r>
              <a:rPr lang="en-US" sz="1600" b="1" i="1" dirty="0">
                <a:solidFill>
                  <a:srgbClr val="7030A0"/>
                </a:solidFill>
              </a:rPr>
              <a:t>Philosophical Knowledge and Methodology</a:t>
            </a:r>
            <a:r>
              <a:rPr lang="en-US" sz="1600" dirty="0"/>
              <a:t>: be able to demonstrate a high degree of fluency with the major traditions, figures, concepts, and methods of philosophy</a:t>
            </a:r>
            <a:r>
              <a:rPr lang="en-US" sz="1600" dirty="0" smtClean="0"/>
              <a:t>.</a:t>
            </a:r>
          </a:p>
          <a:p>
            <a:pPr lvl="0"/>
            <a:endParaRPr lang="en-US" sz="1600" dirty="0"/>
          </a:p>
          <a:p>
            <a:pPr lvl="0"/>
            <a:r>
              <a:rPr lang="en-US" sz="1600" b="1" i="1" dirty="0">
                <a:solidFill>
                  <a:srgbClr val="7030A0"/>
                </a:solidFill>
              </a:rPr>
              <a:t>Communication</a:t>
            </a:r>
            <a:r>
              <a:rPr lang="en-US" sz="1600" dirty="0"/>
              <a:t>: be able to develop, organize, and express ideas in a precise, clear, effective, and systematic manner in writing and discussion.</a:t>
            </a:r>
          </a:p>
          <a:p>
            <a:endParaRPr lang="en-US" sz="1600" dirty="0"/>
          </a:p>
        </p:txBody>
      </p:sp>
      <p:sp>
        <p:nvSpPr>
          <p:cNvPr id="5" name="TextBox 4"/>
          <p:cNvSpPr txBox="1"/>
          <p:nvPr/>
        </p:nvSpPr>
        <p:spPr>
          <a:xfrm>
            <a:off x="0" y="0"/>
            <a:ext cx="7162800" cy="276999"/>
          </a:xfrm>
          <a:prstGeom prst="rect">
            <a:avLst/>
          </a:prstGeom>
          <a:noFill/>
        </p:spPr>
        <p:txBody>
          <a:bodyPr wrap="square" rtlCol="0">
            <a:spAutoFit/>
          </a:bodyPr>
          <a:lstStyle/>
          <a:p>
            <a:r>
              <a:rPr lang="en-US" sz="1200" dirty="0">
                <a:solidFill>
                  <a:srgbClr val="000000"/>
                </a:solidFill>
                <a:hlinkClick r:id="rId2"/>
              </a:rPr>
              <a:t>http://writingcenter.unc.edu/handouts/understanding-assignments-demo/</a:t>
            </a:r>
            <a:endParaRPr lang="en-US" sz="1200" dirty="0">
              <a:solidFill>
                <a:srgbClr val="000000"/>
              </a:solidFill>
            </a:endParaRPr>
          </a:p>
        </p:txBody>
      </p:sp>
    </p:spTree>
    <p:extLst>
      <p:ext uri="{BB962C8B-B14F-4D97-AF65-F5344CB8AC3E}">
        <p14:creationId xmlns:p14="http://schemas.microsoft.com/office/powerpoint/2010/main" val="362369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paper</a:t>
            </a:r>
            <a:endParaRPr lang="en-US" dirty="0"/>
          </a:p>
        </p:txBody>
      </p:sp>
      <p:sp>
        <p:nvSpPr>
          <p:cNvPr id="3" name="Content Placeholder 2"/>
          <p:cNvSpPr>
            <a:spLocks noGrp="1"/>
          </p:cNvSpPr>
          <p:nvPr>
            <p:ph idx="1"/>
          </p:nvPr>
        </p:nvSpPr>
        <p:spPr>
          <a:xfrm>
            <a:off x="1370013" y="1827212"/>
            <a:ext cx="7313612" cy="4954587"/>
          </a:xfrm>
        </p:spPr>
        <p:txBody>
          <a:bodyPr/>
          <a:lstStyle/>
          <a:p>
            <a:r>
              <a:rPr lang="en-US" sz="2400" dirty="0" smtClean="0"/>
              <a:t>The assignment is to write an argumentative paper. You are expected to argue</a:t>
            </a:r>
            <a:r>
              <a:rPr lang="en-US" sz="2400" b="1" dirty="0" smtClean="0"/>
              <a:t> </a:t>
            </a:r>
            <a:r>
              <a:rPr lang="en-US" sz="2400" i="1" dirty="0" smtClean="0"/>
              <a:t>against</a:t>
            </a:r>
            <a:r>
              <a:rPr lang="en-US" sz="2400" dirty="0" smtClean="0"/>
              <a:t> one</a:t>
            </a:r>
            <a:r>
              <a:rPr lang="en-US" sz="2400" b="1" dirty="0" smtClean="0"/>
              <a:t> </a:t>
            </a:r>
            <a:r>
              <a:rPr lang="en-US" sz="2400" dirty="0" smtClean="0"/>
              <a:t>of the arguments or views (from the course material). You are also expected to consider, and respond to, one powerful objection to your argument. You may choose the argument yourself; if you have any questions about whether a particular topic is worth writing on, please ask me beforehand. </a:t>
            </a:r>
            <a:endParaRPr lang="en-US" sz="1400" dirty="0"/>
          </a:p>
        </p:txBody>
      </p:sp>
    </p:spTree>
    <p:extLst>
      <p:ext uri="{BB962C8B-B14F-4D97-AF65-F5344CB8AC3E}">
        <p14:creationId xmlns:p14="http://schemas.microsoft.com/office/powerpoint/2010/main" val="56325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paper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00" y="1524000"/>
            <a:ext cx="882868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7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Woodhouse, “</a:t>
            </a:r>
            <a:r>
              <a:rPr lang="en-US" sz="3200" dirty="0"/>
              <a:t>How to Write Philosophy”</a:t>
            </a:r>
          </a:p>
        </p:txBody>
      </p:sp>
      <p:sp>
        <p:nvSpPr>
          <p:cNvPr id="3" name="Content Placeholder 2"/>
          <p:cNvSpPr>
            <a:spLocks noGrp="1"/>
          </p:cNvSpPr>
          <p:nvPr>
            <p:ph idx="1"/>
          </p:nvPr>
        </p:nvSpPr>
        <p:spPr/>
        <p:txBody>
          <a:bodyPr/>
          <a:lstStyle/>
          <a:p>
            <a:pPr lvl="0"/>
            <a:r>
              <a:rPr lang="en-US" sz="2400" dirty="0" smtClean="0"/>
              <a:t>formulating </a:t>
            </a:r>
            <a:r>
              <a:rPr lang="en-US" sz="2400" dirty="0"/>
              <a:t>the </a:t>
            </a:r>
            <a:r>
              <a:rPr lang="en-US" sz="2400" dirty="0" smtClean="0"/>
              <a:t>problem</a:t>
            </a:r>
            <a:endParaRPr lang="en-US" sz="2400" dirty="0"/>
          </a:p>
          <a:p>
            <a:pPr lvl="0"/>
            <a:r>
              <a:rPr lang="en-US" sz="2400" dirty="0" smtClean="0"/>
              <a:t>deciding </a:t>
            </a:r>
            <a:r>
              <a:rPr lang="en-US" sz="2400" dirty="0"/>
              <a:t>on a </a:t>
            </a:r>
            <a:r>
              <a:rPr lang="en-US" sz="2400" dirty="0" smtClean="0"/>
              <a:t>format</a:t>
            </a:r>
            <a:endParaRPr lang="en-US" sz="2400" dirty="0"/>
          </a:p>
          <a:p>
            <a:pPr lvl="0"/>
            <a:r>
              <a:rPr lang="en-US" sz="2400" dirty="0" smtClean="0"/>
              <a:t>incorporating </a:t>
            </a:r>
            <a:r>
              <a:rPr lang="en-US" sz="2400" dirty="0"/>
              <a:t>other philosophers’ </a:t>
            </a:r>
            <a:r>
              <a:rPr lang="en-US" sz="2400" dirty="0" smtClean="0"/>
              <a:t>views</a:t>
            </a:r>
            <a:endParaRPr lang="en-US" sz="2400" dirty="0"/>
          </a:p>
          <a:p>
            <a:pPr lvl="0"/>
            <a:r>
              <a:rPr lang="en-US" sz="2400" dirty="0" smtClean="0"/>
              <a:t>presenting </a:t>
            </a:r>
            <a:r>
              <a:rPr lang="en-US" sz="2400" dirty="0"/>
              <a:t>a good </a:t>
            </a:r>
            <a:r>
              <a:rPr lang="en-US" sz="2400" dirty="0" smtClean="0"/>
              <a:t>introduction</a:t>
            </a:r>
          </a:p>
          <a:p>
            <a:pPr lvl="1"/>
            <a:r>
              <a:rPr lang="en-US" sz="800" dirty="0">
                <a:hlinkClick r:id="rId2"/>
              </a:rPr>
              <a:t>http://writingcenter.unc.edu/handouts/introductions/</a:t>
            </a:r>
            <a:endParaRPr lang="en-US" sz="800" dirty="0"/>
          </a:p>
          <a:p>
            <a:pPr lvl="0"/>
            <a:r>
              <a:rPr lang="en-US" sz="2400" dirty="0" smtClean="0"/>
              <a:t>achieving coherence</a:t>
            </a:r>
            <a:endParaRPr lang="en-US" sz="2400" dirty="0"/>
          </a:p>
          <a:p>
            <a:pPr lvl="0"/>
            <a:r>
              <a:rPr lang="en-US" sz="2400" dirty="0" smtClean="0"/>
              <a:t>achieving clarity</a:t>
            </a:r>
            <a:endParaRPr lang="en-US" sz="2400" dirty="0"/>
          </a:p>
          <a:p>
            <a:pPr lvl="0"/>
            <a:r>
              <a:rPr lang="en-US" sz="2400" dirty="0" smtClean="0"/>
              <a:t>clearly </a:t>
            </a:r>
            <a:r>
              <a:rPr lang="en-US" sz="2400" dirty="0"/>
              <a:t>expressing your </a:t>
            </a:r>
            <a:r>
              <a:rPr lang="en-US" sz="2400" dirty="0" smtClean="0"/>
              <a:t>ideas</a:t>
            </a:r>
            <a:endParaRPr lang="en-US" sz="2400" dirty="0"/>
          </a:p>
          <a:p>
            <a:pPr lvl="0"/>
            <a:r>
              <a:rPr lang="en-US" sz="2400" dirty="0" smtClean="0"/>
              <a:t>using examples</a:t>
            </a:r>
            <a:endParaRPr lang="en-US" sz="2400" dirty="0"/>
          </a:p>
          <a:p>
            <a:pPr lvl="0"/>
            <a:r>
              <a:rPr lang="en-US" sz="2400" dirty="0" smtClean="0"/>
              <a:t>writing well</a:t>
            </a:r>
          </a:p>
          <a:p>
            <a:pPr lvl="1"/>
            <a:r>
              <a:rPr lang="en-US" sz="1000" dirty="0">
                <a:hlinkClick r:id="rId3"/>
              </a:rPr>
              <a:t>http://writingcenter.unc.edu/handouts</a:t>
            </a:r>
            <a:r>
              <a:rPr lang="en-US" sz="1000" dirty="0" smtClean="0">
                <a:hlinkClick r:id="rId3"/>
              </a:rPr>
              <a:t>/</a:t>
            </a:r>
            <a:endParaRPr lang="en-US" sz="1000" dirty="0" smtClean="0"/>
          </a:p>
          <a:p>
            <a:pPr lvl="1"/>
            <a:r>
              <a:rPr lang="en-US" sz="1000" dirty="0">
                <a:hlinkClick r:id="rId4"/>
              </a:rPr>
              <a:t>http://depts.washington.edu/owrc/</a:t>
            </a:r>
            <a:endParaRPr lang="en-US" sz="1000" dirty="0"/>
          </a:p>
          <a:p>
            <a:endParaRPr lang="en-US" sz="2400" dirty="0"/>
          </a:p>
        </p:txBody>
      </p:sp>
    </p:spTree>
    <p:extLst>
      <p:ext uri="{BB962C8B-B14F-4D97-AF65-F5344CB8AC3E}">
        <p14:creationId xmlns:p14="http://schemas.microsoft.com/office/powerpoint/2010/main" val="3321004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2400" dirty="0">
                <a:effectLst/>
              </a:rPr>
              <a:t>Revise at least 3-4 drafts. </a:t>
            </a:r>
            <a:endParaRPr lang="en-US" sz="2400" dirty="0" smtClean="0">
              <a:effectLst/>
            </a:endParaRPr>
          </a:p>
          <a:p>
            <a:pPr lvl="1"/>
            <a:r>
              <a:rPr lang="en-US" sz="2400" dirty="0" smtClean="0"/>
              <a:t>Eliminate </a:t>
            </a:r>
            <a:r>
              <a:rPr lang="en-US" sz="2400" dirty="0" smtClean="0">
                <a:effectLst/>
              </a:rPr>
              <a:t>all </a:t>
            </a:r>
            <a:r>
              <a:rPr lang="en-US" sz="2400" dirty="0">
                <a:effectLst/>
              </a:rPr>
              <a:t>superfluous </a:t>
            </a:r>
            <a:r>
              <a:rPr lang="en-US" sz="2400" dirty="0" smtClean="0">
                <a:effectLst/>
              </a:rPr>
              <a:t>language; </a:t>
            </a:r>
          </a:p>
          <a:p>
            <a:pPr lvl="2"/>
            <a:r>
              <a:rPr lang="en-US" sz="2100" dirty="0" smtClean="0">
                <a:effectLst/>
              </a:rPr>
              <a:t>use </a:t>
            </a:r>
            <a:r>
              <a:rPr lang="en-US" sz="2100" dirty="0">
                <a:effectLst/>
              </a:rPr>
              <a:t>very clear and simple </a:t>
            </a:r>
            <a:r>
              <a:rPr lang="en-US" sz="2100" dirty="0" smtClean="0">
                <a:effectLst/>
              </a:rPr>
              <a:t>language.</a:t>
            </a:r>
          </a:p>
          <a:p>
            <a:pPr lvl="1"/>
            <a:r>
              <a:rPr lang="en-US" sz="2400" dirty="0" smtClean="0">
                <a:effectLst/>
              </a:rPr>
              <a:t>Use </a:t>
            </a:r>
            <a:r>
              <a:rPr lang="en-US" sz="2400" dirty="0">
                <a:effectLst/>
              </a:rPr>
              <a:t>examples. </a:t>
            </a:r>
          </a:p>
        </p:txBody>
      </p:sp>
      <p:sp>
        <p:nvSpPr>
          <p:cNvPr id="3" name="Title 2"/>
          <p:cNvSpPr>
            <a:spLocks noGrp="1"/>
          </p:cNvSpPr>
          <p:nvPr>
            <p:ph type="title"/>
          </p:nvPr>
        </p:nvSpPr>
        <p:spPr>
          <a:xfrm>
            <a:off x="990600" y="76200"/>
            <a:ext cx="7543800" cy="1447800"/>
          </a:xfrm>
        </p:spPr>
        <p:txBody>
          <a:bodyPr/>
          <a:lstStyle/>
          <a:p>
            <a:r>
              <a:rPr lang="en-US" dirty="0" smtClean="0"/>
              <a:t>Be as complete and precise as possible</a:t>
            </a:r>
            <a:endParaRPr lang="en-US" dirty="0"/>
          </a:p>
        </p:txBody>
      </p:sp>
      <p:sp>
        <p:nvSpPr>
          <p:cNvPr id="4" name="TextBox 3"/>
          <p:cNvSpPr txBox="1"/>
          <p:nvPr/>
        </p:nvSpPr>
        <p:spPr>
          <a:xfrm>
            <a:off x="6096000" y="5486400"/>
            <a:ext cx="1828800" cy="923330"/>
          </a:xfrm>
          <a:prstGeom prst="rect">
            <a:avLst/>
          </a:prstGeom>
          <a:noFill/>
        </p:spPr>
        <p:txBody>
          <a:bodyPr wrap="square" rtlCol="0">
            <a:spAutoFit/>
          </a:bodyPr>
          <a:lstStyle/>
          <a:p>
            <a:r>
              <a:rPr lang="en-US" dirty="0">
                <a:solidFill>
                  <a:srgbClr val="000000"/>
                </a:solidFill>
                <a:hlinkClick r:id="rId2"/>
              </a:rPr>
              <a:t>http://www.youtube.com/watch?v=iVt1WmPwL2I</a:t>
            </a:r>
            <a:endParaRPr lang="en-US" dirty="0">
              <a:solidFill>
                <a:srgbClr val="000000"/>
              </a:solidFill>
            </a:endParaRPr>
          </a:p>
        </p:txBody>
      </p:sp>
    </p:spTree>
    <p:extLst>
      <p:ext uri="{BB962C8B-B14F-4D97-AF65-F5344CB8AC3E}">
        <p14:creationId xmlns:p14="http://schemas.microsoft.com/office/powerpoint/2010/main" val="1914452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t>Unclear </a:t>
            </a:r>
            <a:r>
              <a:rPr lang="en-US" b="1" dirty="0"/>
              <a:t>a</a:t>
            </a:r>
            <a:r>
              <a:rPr lang="en-US" b="1" dirty="0" smtClean="0"/>
              <a:t>rgumentative structure </a:t>
            </a:r>
          </a:p>
          <a:p>
            <a:r>
              <a:rPr lang="en-US" b="1" dirty="0" smtClean="0"/>
              <a:t>Failure to understand the text or assignment</a:t>
            </a:r>
          </a:p>
          <a:p>
            <a:endParaRPr lang="en-US" dirty="0" smtClean="0"/>
          </a:p>
          <a:p>
            <a:r>
              <a:rPr lang="en-US" dirty="0" smtClean="0"/>
              <a:t>Proof-reading errors</a:t>
            </a:r>
          </a:p>
          <a:p>
            <a:r>
              <a:rPr lang="en-US" dirty="0" smtClean="0"/>
              <a:t>Superfluous language</a:t>
            </a:r>
          </a:p>
          <a:p>
            <a:pPr marL="685800" lvl="2"/>
            <a:r>
              <a:rPr lang="en-US" dirty="0" smtClean="0"/>
              <a:t>Excessive verbiage</a:t>
            </a:r>
          </a:p>
          <a:p>
            <a:pPr marL="685800" lvl="2"/>
            <a:r>
              <a:rPr lang="en-US" dirty="0" smtClean="0"/>
              <a:t>Excessive adjectives/adverbs</a:t>
            </a:r>
          </a:p>
          <a:p>
            <a:pPr marL="685800" lvl="2"/>
            <a:r>
              <a:rPr lang="en-US" dirty="0" smtClean="0"/>
              <a:t>2-line/2-clause limit</a:t>
            </a:r>
          </a:p>
          <a:p>
            <a:r>
              <a:rPr lang="en-US" dirty="0" smtClean="0"/>
              <a:t>Paragraph structure </a:t>
            </a:r>
          </a:p>
          <a:p>
            <a:r>
              <a:rPr lang="en-US" dirty="0" smtClean="0"/>
              <a:t>Sentence structure </a:t>
            </a:r>
          </a:p>
          <a:p>
            <a:r>
              <a:rPr lang="en-US" dirty="0"/>
              <a:t>Vague thesis </a:t>
            </a:r>
            <a:r>
              <a:rPr lang="en-US" dirty="0" smtClean="0"/>
              <a:t>statements</a:t>
            </a:r>
          </a:p>
          <a:p>
            <a:r>
              <a:rPr lang="en-US" dirty="0" smtClean="0"/>
              <a:t>Passive voice / awkward locutions </a:t>
            </a:r>
            <a:endParaRPr lang="en-US" dirty="0"/>
          </a:p>
          <a:p>
            <a:endParaRPr lang="en-US" dirty="0"/>
          </a:p>
        </p:txBody>
      </p:sp>
      <p:sp>
        <p:nvSpPr>
          <p:cNvPr id="3" name="Title 2"/>
          <p:cNvSpPr>
            <a:spLocks noGrp="1"/>
          </p:cNvSpPr>
          <p:nvPr>
            <p:ph type="title"/>
          </p:nvPr>
        </p:nvSpPr>
        <p:spPr/>
        <p:txBody>
          <a:bodyPr/>
          <a:lstStyle/>
          <a:p>
            <a:r>
              <a:rPr lang="en-US" dirty="0" smtClean="0"/>
              <a:t>Common Problems</a:t>
            </a:r>
            <a:endParaRPr lang="en-US" dirty="0"/>
          </a:p>
        </p:txBody>
      </p:sp>
      <p:sp>
        <p:nvSpPr>
          <p:cNvPr id="4" name="TextBox 3"/>
          <p:cNvSpPr txBox="1"/>
          <p:nvPr/>
        </p:nvSpPr>
        <p:spPr>
          <a:xfrm>
            <a:off x="6781800" y="6324600"/>
            <a:ext cx="2362200" cy="523220"/>
          </a:xfrm>
          <a:prstGeom prst="rect">
            <a:avLst/>
          </a:prstGeom>
          <a:noFill/>
        </p:spPr>
        <p:txBody>
          <a:bodyPr wrap="square" rtlCol="0">
            <a:spAutoFit/>
          </a:bodyPr>
          <a:lstStyle/>
          <a:p>
            <a:pPr marL="0" lvl="1"/>
            <a:r>
              <a:rPr lang="en-US" sz="1000" dirty="0">
                <a:solidFill>
                  <a:srgbClr val="000000"/>
                </a:solidFill>
                <a:hlinkClick r:id="rId2"/>
              </a:rPr>
              <a:t>http://writingcenter.unc.edu/handouts/</a:t>
            </a:r>
            <a:endParaRPr lang="en-US" sz="1000"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7254232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524000"/>
            <a:ext cx="6477000" cy="4800600"/>
          </a:xfrm>
        </p:spPr>
        <p:txBody>
          <a:bodyPr>
            <a:normAutofit fontScale="77500" lnSpcReduction="20000"/>
          </a:bodyPr>
          <a:lstStyle/>
          <a:p>
            <a:pPr marL="18288" lvl="2" indent="0">
              <a:buNone/>
            </a:pPr>
            <a:r>
              <a:rPr lang="en-US" sz="2300" b="1" u="sng" dirty="0" smtClean="0">
                <a:solidFill>
                  <a:srgbClr val="C00000"/>
                </a:solidFill>
                <a:effectLst/>
              </a:rPr>
              <a:t>Citations</a:t>
            </a:r>
            <a:r>
              <a:rPr lang="en-US" sz="2300" b="1" dirty="0"/>
              <a:t>.</a:t>
            </a:r>
            <a:r>
              <a:rPr lang="en-US" sz="2300" b="1" dirty="0" smtClean="0">
                <a:effectLst/>
              </a:rPr>
              <a:t> Every descriptive </a:t>
            </a:r>
            <a:r>
              <a:rPr lang="en-US" sz="2300" b="1" dirty="0">
                <a:effectLst/>
              </a:rPr>
              <a:t>claim about course material </a:t>
            </a:r>
            <a:r>
              <a:rPr lang="en-US" sz="2300" b="1" dirty="0" smtClean="0">
                <a:effectLst/>
              </a:rPr>
              <a:t>must </a:t>
            </a:r>
            <a:r>
              <a:rPr lang="en-US" sz="2300" b="1" dirty="0">
                <a:effectLst/>
              </a:rPr>
              <a:t>be cited. Failure to cite such claims is a kind of plagiarism.  </a:t>
            </a:r>
          </a:p>
          <a:p>
            <a:endParaRPr lang="en-US" sz="2300" dirty="0" smtClean="0"/>
          </a:p>
          <a:p>
            <a:pPr marL="18288" indent="0">
              <a:buNone/>
            </a:pPr>
            <a:r>
              <a:rPr lang="en-US" sz="2300" b="1" dirty="0">
                <a:effectLst/>
              </a:rPr>
              <a:t>“Plagiarism is defined as the use of creations, ideas or words of publicly available work without formally acknowledging the author or source through appropriate use of quotation marks, references, and the like</a:t>
            </a:r>
            <a:r>
              <a:rPr lang="en-US" sz="2300" b="1" dirty="0" smtClean="0">
                <a:effectLst/>
              </a:rPr>
              <a:t>. </a:t>
            </a:r>
            <a:r>
              <a:rPr lang="en-US" sz="2300" b="1" dirty="0">
                <a:solidFill>
                  <a:srgbClr val="C00000"/>
                </a:solidFill>
                <a:effectLst/>
              </a:rPr>
              <a:t>Plagiarizing is presenting someone else’s work as one’s own original work or </a:t>
            </a:r>
            <a:r>
              <a:rPr lang="en-US" sz="2300" b="1" dirty="0" smtClean="0">
                <a:solidFill>
                  <a:srgbClr val="C00000"/>
                </a:solidFill>
                <a:effectLst/>
              </a:rPr>
              <a:t>thought. </a:t>
            </a:r>
            <a:r>
              <a:rPr lang="en-US" sz="2300" b="1" dirty="0" smtClean="0">
                <a:effectLst/>
              </a:rPr>
              <a:t>This </a:t>
            </a:r>
            <a:r>
              <a:rPr lang="en-US" sz="2300" b="1" dirty="0">
                <a:effectLst/>
              </a:rPr>
              <a:t>constitutes plagiarism whether it is intentional or unintentional. </a:t>
            </a:r>
            <a:r>
              <a:rPr lang="en-US" sz="2300" b="1" dirty="0" smtClean="0">
                <a:effectLst/>
              </a:rPr>
              <a:t>The </a:t>
            </a:r>
            <a:r>
              <a:rPr lang="en-US" sz="2300" b="1" dirty="0">
                <a:effectLst/>
              </a:rPr>
              <a:t>University of Washington takes plagiarism very seriously</a:t>
            </a:r>
            <a:r>
              <a:rPr lang="en-US" sz="2300" b="1" dirty="0" smtClean="0">
                <a:effectLst/>
              </a:rPr>
              <a:t>. </a:t>
            </a:r>
            <a:r>
              <a:rPr lang="en-US" sz="2300" b="1" dirty="0">
                <a:effectLst/>
              </a:rPr>
              <a:t>Plagiarism may lead to disciplinary action by the University against the student who submitted the work</a:t>
            </a:r>
            <a:r>
              <a:rPr lang="en-US" sz="2300" b="1" dirty="0" smtClean="0">
                <a:effectLst/>
              </a:rPr>
              <a:t>. </a:t>
            </a:r>
            <a:r>
              <a:rPr lang="en-US" sz="2300" b="1" dirty="0">
                <a:effectLst/>
              </a:rPr>
              <a:t>Any student who is uncertain whether his or her use of the work of others constitutes plagiarism should consult the course instructor for guidance before formally submitting the course work involved</a:t>
            </a:r>
            <a:r>
              <a:rPr lang="en-US" sz="2300" b="1" dirty="0" smtClean="0">
                <a:effectLst/>
              </a:rPr>
              <a:t>.”</a:t>
            </a:r>
          </a:p>
          <a:p>
            <a:pPr marL="18288" indent="0">
              <a:buNone/>
            </a:pPr>
            <a:endParaRPr lang="en-US" sz="2300" dirty="0">
              <a:effectLst/>
            </a:endParaRPr>
          </a:p>
          <a:p>
            <a:pPr marL="18288" indent="0">
              <a:buNone/>
            </a:pPr>
            <a:r>
              <a:rPr lang="en-US" sz="1400" b="1" i="1" dirty="0" smtClean="0">
                <a:effectLst/>
              </a:rPr>
              <a:t>(</a:t>
            </a:r>
            <a:r>
              <a:rPr lang="en-US" sz="1400" b="1" i="1" dirty="0">
                <a:effectLst/>
              </a:rPr>
              <a:t>Sources: UW Graduate School Style Manual; UW Bothell Catalog; UW Student Conduct Code)</a:t>
            </a:r>
            <a:endParaRPr lang="en-US" sz="1400" dirty="0">
              <a:effectLst/>
            </a:endParaRPr>
          </a:p>
          <a:p>
            <a:pPr marL="18288" indent="0">
              <a:buNone/>
            </a:pPr>
            <a:endParaRPr lang="en-US" dirty="0"/>
          </a:p>
        </p:txBody>
      </p:sp>
      <p:sp>
        <p:nvSpPr>
          <p:cNvPr id="3" name="Title 2"/>
          <p:cNvSpPr>
            <a:spLocks noGrp="1"/>
          </p:cNvSpPr>
          <p:nvPr>
            <p:ph type="title"/>
          </p:nvPr>
        </p:nvSpPr>
        <p:spPr/>
        <p:txBody>
          <a:bodyPr/>
          <a:lstStyle/>
          <a:p>
            <a:r>
              <a:rPr lang="en-US" dirty="0" smtClean="0"/>
              <a:t>Citations &amp; Plagiarism </a:t>
            </a:r>
            <a:endParaRPr lang="en-US" dirty="0"/>
          </a:p>
        </p:txBody>
      </p:sp>
    </p:spTree>
    <p:extLst>
      <p:ext uri="{BB962C8B-B14F-4D97-AF65-F5344CB8AC3E}">
        <p14:creationId xmlns:p14="http://schemas.microsoft.com/office/powerpoint/2010/main" val="368138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313612" cy="1143000"/>
          </a:xfrm>
        </p:spPr>
        <p:txBody>
          <a:bodyPr/>
          <a:lstStyle/>
          <a:p>
            <a:r>
              <a:rPr lang="en-US" dirty="0" smtClean="0"/>
              <a:t>I am comfortable with philosophical writing</a:t>
            </a:r>
            <a:endParaRPr lang="en-US" dirty="0"/>
          </a:p>
        </p:txBody>
      </p:sp>
      <p:sp>
        <p:nvSpPr>
          <p:cNvPr id="3" name="TPAnswers"/>
          <p:cNvSpPr>
            <a:spLocks noGrp="1"/>
          </p:cNvSpPr>
          <p:nvPr>
            <p:ph type="body" idx="1"/>
            <p:custDataLst>
              <p:tags r:id="rId3"/>
            </p:custDataLst>
          </p:nvPr>
        </p:nvSpPr>
        <p:spPr>
          <a:xfrm>
            <a:off x="457200" y="1600200"/>
            <a:ext cx="4114800" cy="4114800"/>
          </a:xfrm>
        </p:spPr>
        <p:txBody>
          <a:bodyPr>
            <a:normAutofit/>
          </a:bodyPr>
          <a:lstStyle/>
          <a:p>
            <a:pPr marL="514350" indent="-514350">
              <a:spcAft>
                <a:spcPts val="0"/>
              </a:spcAft>
              <a:buFont typeface="Wingdings" pitchFamily="2" charset="2"/>
              <a:buAutoNum type="alphaUcPeriod"/>
            </a:pPr>
            <a:r>
              <a:rPr lang="en-US" sz="3200" smtClean="0"/>
              <a:t>Strongly Agree</a:t>
            </a:r>
          </a:p>
          <a:p>
            <a:pPr marL="514350" indent="-514350">
              <a:spcAft>
                <a:spcPts val="0"/>
              </a:spcAft>
              <a:buFont typeface="Wingdings" pitchFamily="2" charset="2"/>
              <a:buAutoNum type="alphaUcPeriod"/>
            </a:pPr>
            <a:r>
              <a:rPr lang="en-US" sz="3200" smtClean="0"/>
              <a:t>Agree</a:t>
            </a:r>
          </a:p>
          <a:p>
            <a:pPr marL="514350" indent="-514350">
              <a:spcAft>
                <a:spcPts val="0"/>
              </a:spcAft>
              <a:buFont typeface="Wingdings" pitchFamily="2" charset="2"/>
              <a:buAutoNum type="alphaUcPeriod"/>
            </a:pPr>
            <a:r>
              <a:rPr lang="en-US" sz="3200" smtClean="0"/>
              <a:t>Somewhat Agree</a:t>
            </a:r>
          </a:p>
          <a:p>
            <a:pPr marL="514350" indent="-514350">
              <a:spcAft>
                <a:spcPts val="0"/>
              </a:spcAft>
              <a:buFont typeface="Wingdings" pitchFamily="2" charset="2"/>
              <a:buAutoNum type="alphaUcPeriod"/>
            </a:pPr>
            <a:r>
              <a:rPr lang="en-US" sz="3200" smtClean="0"/>
              <a:t>Neutral</a:t>
            </a:r>
          </a:p>
          <a:p>
            <a:pPr marL="514350" indent="-514350">
              <a:spcAft>
                <a:spcPts val="0"/>
              </a:spcAft>
              <a:buFont typeface="Wingdings" pitchFamily="2" charset="2"/>
              <a:buAutoNum type="alphaUcPeriod"/>
            </a:pPr>
            <a:r>
              <a:rPr lang="en-US" sz="3200" smtClean="0"/>
              <a:t>Somewhat Disagree</a:t>
            </a:r>
          </a:p>
          <a:p>
            <a:pPr marL="514350" indent="-514350">
              <a:spcAft>
                <a:spcPts val="0"/>
              </a:spcAft>
              <a:buFont typeface="Wingdings" pitchFamily="2" charset="2"/>
              <a:buAutoNum type="alphaUcPeriod"/>
            </a:pPr>
            <a:r>
              <a:rPr lang="en-US" sz="3200" smtClean="0"/>
              <a:t>Disagree</a:t>
            </a:r>
          </a:p>
          <a:p>
            <a:pPr marL="514350" indent="-514350">
              <a:spcAft>
                <a:spcPts val="0"/>
              </a:spcAft>
              <a:buFont typeface="Wingdings" pitchFamily="2" charset="2"/>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008246175"/>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924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6229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775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922201439"/>
      </p:ext>
    </p:extLst>
  </p:cSld>
  <p:clrMapOvr>
    <a:masterClrMapping/>
  </p:clrMapOvr>
  <p:transition spd="slow">
    <p:plu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8130"/>
            <a:ext cx="7924800" cy="1371600"/>
          </a:xfrm>
        </p:spPr>
        <p:txBody>
          <a:bodyPr>
            <a:normAutofit/>
          </a:bodyPr>
          <a:lstStyle/>
          <a:p>
            <a:r>
              <a:rPr lang="en-US" u="sng" dirty="0" smtClean="0">
                <a:solidFill>
                  <a:schemeClr val="tx1"/>
                </a:solidFill>
              </a:rPr>
              <a:t>The </a:t>
            </a:r>
            <a:r>
              <a:rPr lang="en-US" u="sng" dirty="0" err="1" smtClean="0">
                <a:solidFill>
                  <a:schemeClr val="tx1"/>
                </a:solidFill>
              </a:rPr>
              <a:t>Euthyphro</a:t>
            </a:r>
            <a:r>
              <a:rPr lang="en-US" u="sng" dirty="0" smtClean="0">
                <a:solidFill>
                  <a:schemeClr val="tx1"/>
                </a:solidFill>
              </a:rPr>
              <a:t> Dilemma</a:t>
            </a:r>
            <a:endParaRPr lang="en-US" dirty="0">
              <a:solidFill>
                <a:schemeClr val="tx1"/>
              </a:solidFill>
            </a:endParaRPr>
          </a:p>
        </p:txBody>
      </p:sp>
      <p:sp>
        <p:nvSpPr>
          <p:cNvPr id="3" name="Content Placeholder 2"/>
          <p:cNvSpPr>
            <a:spLocks noGrp="1"/>
          </p:cNvSpPr>
          <p:nvPr>
            <p:ph idx="1"/>
          </p:nvPr>
        </p:nvSpPr>
        <p:spPr>
          <a:xfrm>
            <a:off x="762000" y="1676400"/>
            <a:ext cx="7924800" cy="4898136"/>
          </a:xfrm>
        </p:spPr>
        <p:txBody>
          <a:bodyPr>
            <a:normAutofit fontScale="25000" lnSpcReduction="20000"/>
          </a:bodyPr>
          <a:lstStyle/>
          <a:p>
            <a:pPr marL="68580" indent="0">
              <a:buNone/>
            </a:pPr>
            <a:r>
              <a:rPr lang="en-US" sz="11300" dirty="0" smtClean="0">
                <a:solidFill>
                  <a:srgbClr val="002060"/>
                </a:solidFill>
              </a:rPr>
              <a:t>Divine </a:t>
            </a:r>
            <a:r>
              <a:rPr lang="en-US" sz="11300" dirty="0">
                <a:solidFill>
                  <a:srgbClr val="002060"/>
                </a:solidFill>
              </a:rPr>
              <a:t>Command Theory</a:t>
            </a:r>
            <a:r>
              <a:rPr lang="en-US" sz="11300" dirty="0"/>
              <a:t>: An act is right </a:t>
            </a:r>
            <a:r>
              <a:rPr lang="en-US" sz="11300" i="1" dirty="0" err="1"/>
              <a:t>iff</a:t>
            </a:r>
            <a:r>
              <a:rPr lang="en-US" sz="11300" i="1" dirty="0"/>
              <a:t> </a:t>
            </a:r>
            <a:r>
              <a:rPr lang="en-US" sz="11300" dirty="0"/>
              <a:t>(and because) God commands it</a:t>
            </a:r>
            <a:r>
              <a:rPr lang="en-US" sz="11300" dirty="0" smtClean="0"/>
              <a:t>.</a:t>
            </a:r>
            <a:endParaRPr lang="en-US" sz="11300" dirty="0"/>
          </a:p>
          <a:p>
            <a:pPr marL="68580" indent="0">
              <a:buNone/>
            </a:pPr>
            <a:endParaRPr lang="en-US" sz="11300" dirty="0" smtClean="0"/>
          </a:p>
          <a:p>
            <a:pPr marL="68580" indent="0">
              <a:buNone/>
            </a:pPr>
            <a:endParaRPr lang="en-US" sz="11300" u="sng" dirty="0" smtClean="0"/>
          </a:p>
          <a:p>
            <a:pPr marL="68580" indent="0">
              <a:buNone/>
            </a:pPr>
            <a:r>
              <a:rPr lang="en-US" sz="11300" u="sng" dirty="0" smtClean="0">
                <a:solidFill>
                  <a:srgbClr val="002060"/>
                </a:solidFill>
              </a:rPr>
              <a:t>The </a:t>
            </a:r>
            <a:r>
              <a:rPr lang="en-US" sz="11300" u="sng" dirty="0">
                <a:solidFill>
                  <a:srgbClr val="002060"/>
                </a:solidFill>
              </a:rPr>
              <a:t>Dilemma</a:t>
            </a:r>
            <a:r>
              <a:rPr lang="en-US" sz="11300" dirty="0"/>
              <a:t>: </a:t>
            </a:r>
            <a:r>
              <a:rPr lang="en-US" sz="11300" dirty="0" smtClean="0"/>
              <a:t>Either it right </a:t>
            </a:r>
            <a:r>
              <a:rPr lang="en-US" sz="11300" dirty="0"/>
              <a:t>because God commands </a:t>
            </a:r>
            <a:r>
              <a:rPr lang="en-US" sz="11300" dirty="0" smtClean="0"/>
              <a:t>it or God </a:t>
            </a:r>
            <a:r>
              <a:rPr lang="en-US" sz="11300" dirty="0"/>
              <a:t>command </a:t>
            </a:r>
            <a:r>
              <a:rPr lang="en-US" sz="11300" dirty="0" smtClean="0"/>
              <a:t>it because </a:t>
            </a:r>
            <a:r>
              <a:rPr lang="en-US" sz="11300" dirty="0"/>
              <a:t>it is </a:t>
            </a:r>
            <a:r>
              <a:rPr lang="en-US" sz="11300" dirty="0" smtClean="0"/>
              <a:t>right. </a:t>
            </a:r>
          </a:p>
          <a:p>
            <a:pPr marL="68580" indent="0">
              <a:buNone/>
            </a:pPr>
            <a:endParaRPr lang="en-US" sz="11300" dirty="0"/>
          </a:p>
          <a:p>
            <a:pPr marL="68580" indent="0">
              <a:buNone/>
            </a:pPr>
            <a:r>
              <a:rPr lang="en-US" sz="11300" u="sng" dirty="0">
                <a:solidFill>
                  <a:srgbClr val="002060"/>
                </a:solidFill>
              </a:rPr>
              <a:t>Horn </a:t>
            </a:r>
            <a:r>
              <a:rPr lang="en-US" sz="11300" u="sng" dirty="0" smtClean="0">
                <a:solidFill>
                  <a:srgbClr val="002060"/>
                </a:solidFill>
              </a:rPr>
              <a:t>One</a:t>
            </a:r>
            <a:r>
              <a:rPr lang="en-US" sz="11300" dirty="0" smtClean="0"/>
              <a:t>: </a:t>
            </a:r>
            <a:r>
              <a:rPr lang="en-US" sz="11300" dirty="0"/>
              <a:t>If it is right because God commands it, then there is no basis for the word of God. </a:t>
            </a:r>
            <a:endParaRPr lang="en-US" sz="11300" dirty="0" smtClean="0"/>
          </a:p>
          <a:p>
            <a:pPr marL="68580" indent="0">
              <a:buNone/>
            </a:pPr>
            <a:endParaRPr lang="en-US" sz="11300" u="sng" dirty="0" smtClean="0"/>
          </a:p>
          <a:p>
            <a:pPr marL="68580" indent="0">
              <a:buNone/>
            </a:pPr>
            <a:r>
              <a:rPr lang="en-US" sz="11300" u="sng" dirty="0" smtClean="0">
                <a:solidFill>
                  <a:srgbClr val="002060"/>
                </a:solidFill>
              </a:rPr>
              <a:t>Horn Two</a:t>
            </a:r>
            <a:r>
              <a:rPr lang="en-US" sz="11300" dirty="0" smtClean="0"/>
              <a:t>: </a:t>
            </a:r>
            <a:r>
              <a:rPr lang="en-US" sz="11300" dirty="0"/>
              <a:t>If God commands it because it is right, then there is some standard for rightness besides the word of God. </a:t>
            </a:r>
          </a:p>
          <a:p>
            <a:endParaRPr lang="en-US" dirty="0"/>
          </a:p>
        </p:txBody>
      </p:sp>
    </p:spTree>
    <p:extLst>
      <p:ext uri="{BB962C8B-B14F-4D97-AF65-F5344CB8AC3E}">
        <p14:creationId xmlns:p14="http://schemas.microsoft.com/office/powerpoint/2010/main" val="798533853"/>
      </p:ext>
    </p:extLst>
  </p:cSld>
  <p:clrMapOvr>
    <a:masterClrMapping/>
  </p:clrMapOvr>
  <p:transition spd="slow">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3038" y="2514600"/>
            <a:ext cx="7239000" cy="2665413"/>
          </a:xfrm>
        </p:spPr>
        <p:txBody>
          <a:bodyPr/>
          <a:lstStyle/>
          <a:p>
            <a:pPr marL="514350" indent="-514350">
              <a:buFont typeface="+mj-lt"/>
              <a:buAutoNum type="arabicPeriod"/>
            </a:pPr>
            <a:r>
              <a:rPr lang="en-US" sz="2400" dirty="0" smtClean="0"/>
              <a:t>Administrative Questions</a:t>
            </a:r>
          </a:p>
          <a:p>
            <a:pPr marL="1257300" lvl="1" indent="-514350">
              <a:buFont typeface="+mj-lt"/>
              <a:buAutoNum type="arabicPeriod"/>
            </a:pPr>
            <a:r>
              <a:rPr lang="en-US" sz="2000" dirty="0" smtClean="0"/>
              <a:t>No clicker quiz</a:t>
            </a:r>
          </a:p>
          <a:p>
            <a:pPr marL="1257300" lvl="1" indent="-514350">
              <a:buFont typeface="+mj-lt"/>
              <a:buAutoNum type="arabicPeriod"/>
            </a:pPr>
            <a:r>
              <a:rPr lang="en-US" sz="2000" dirty="0" smtClean="0"/>
              <a:t>Discuss participation instead</a:t>
            </a:r>
          </a:p>
          <a:p>
            <a:pPr marL="514350" indent="-514350">
              <a:buFont typeface="+mj-lt"/>
              <a:buAutoNum type="arabicPeriod"/>
            </a:pPr>
            <a:r>
              <a:rPr lang="en-US" sz="2400" dirty="0" smtClean="0"/>
              <a:t>Introduction to philosophical writing in this class</a:t>
            </a:r>
          </a:p>
          <a:p>
            <a:pPr marL="514350" indent="-514350">
              <a:buFont typeface="+mj-lt"/>
              <a:buAutoNum type="arabicPeriod"/>
            </a:pPr>
            <a:r>
              <a:rPr lang="en-US" sz="2400" dirty="0" smtClean="0"/>
              <a:t>Finish Divine Command Theory</a:t>
            </a:r>
          </a:p>
          <a:p>
            <a:pPr marL="514350" indent="-514350">
              <a:buFont typeface="+mj-lt"/>
              <a:buAutoNum type="arabicPeriod"/>
            </a:pPr>
            <a:r>
              <a:rPr lang="en-US" sz="2400" dirty="0" smtClean="0"/>
              <a:t>Begin Ethical Relativism</a:t>
            </a:r>
          </a:p>
          <a:p>
            <a:pPr marL="1257300" lvl="1" indent="-514350"/>
            <a:endParaRPr lang="en-US" sz="2400" dirty="0" smtClean="0"/>
          </a:p>
        </p:txBody>
      </p:sp>
      <p:pic>
        <p:nvPicPr>
          <p:cNvPr id="9218" name="Picture 2" descr="https://encrypted-tbn1.gstatic.com/images?q=tbn:ANd9GcTOMVbcF1-dE5oQ68q8zZ-gB8ipuN8ktShe-YjjOBT4hmkYnif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35052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73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pPr marL="624078" indent="-514350">
              <a:buFont typeface="+mj-lt"/>
              <a:buAutoNum type="arabicPeriod"/>
            </a:pPr>
            <a:r>
              <a:rPr lang="en-US" dirty="0" smtClean="0"/>
              <a:t>Which option is better?</a:t>
            </a:r>
          </a:p>
          <a:p>
            <a:pPr marL="925830" lvl="1" indent="-514350">
              <a:buFont typeface="+mj-lt"/>
              <a:buAutoNum type="alphaLcParenR"/>
            </a:pPr>
            <a:r>
              <a:rPr lang="en-US" dirty="0"/>
              <a:t>If it is right because God commands it, then there is no basis for the word of God. </a:t>
            </a:r>
            <a:endParaRPr lang="en-US" dirty="0" smtClean="0"/>
          </a:p>
          <a:p>
            <a:pPr marL="925830" lvl="1" indent="-514350">
              <a:buFont typeface="+mj-lt"/>
              <a:buAutoNum type="alphaLcParenR"/>
            </a:pPr>
            <a:r>
              <a:rPr lang="en-US" dirty="0"/>
              <a:t>If God commands it because it is right, then there is some standard for rightness besides the word of God. </a:t>
            </a:r>
          </a:p>
          <a:p>
            <a:pPr marL="925830" lvl="1" indent="-514350">
              <a:buFont typeface="+mj-lt"/>
              <a:buAutoNum type="alphaLcParenR"/>
            </a:pPr>
            <a:endParaRPr lang="en-US" dirty="0" smtClean="0"/>
          </a:p>
          <a:p>
            <a:pPr marL="624078" indent="-514350">
              <a:buFont typeface="+mj-lt"/>
              <a:buAutoNum type="arabicPeriod"/>
            </a:pPr>
            <a:r>
              <a:rPr lang="en-US" dirty="0" smtClean="0"/>
              <a:t>Is there a way out of the </a:t>
            </a:r>
            <a:r>
              <a:rPr lang="en-US" dirty="0" err="1" smtClean="0"/>
              <a:t>Euthyphro</a:t>
            </a:r>
            <a:r>
              <a:rPr lang="en-US" smtClean="0"/>
              <a:t> dilemma for DCT? </a:t>
            </a:r>
            <a:endParaRPr lang="en-US" dirty="0"/>
          </a:p>
        </p:txBody>
      </p:sp>
    </p:spTree>
    <p:extLst>
      <p:ext uri="{BB962C8B-B14F-4D97-AF65-F5344CB8AC3E}">
        <p14:creationId xmlns:p14="http://schemas.microsoft.com/office/powerpoint/2010/main" val="3565055449"/>
      </p:ext>
    </p:extLst>
  </p:cSld>
  <p:clrMapOvr>
    <a:masterClrMapping/>
  </p:clrMapOvr>
  <p:transition spd="slow">
    <p:plu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066800"/>
          </a:xfrm>
        </p:spPr>
        <p:txBody>
          <a:bodyPr/>
          <a:lstStyle/>
          <a:p>
            <a:r>
              <a:rPr lang="en-US" dirty="0" smtClean="0"/>
              <a:t>Which option is better?</a:t>
            </a:r>
            <a:endParaRPr lang="en-US" dirty="0"/>
          </a:p>
        </p:txBody>
      </p:sp>
      <p:sp>
        <p:nvSpPr>
          <p:cNvPr id="3" name="TPAnswers"/>
          <p:cNvSpPr>
            <a:spLocks noGrp="1"/>
          </p:cNvSpPr>
          <p:nvPr>
            <p:ph type="body" idx="1"/>
            <p:custDataLst>
              <p:tags r:id="rId3"/>
            </p:custDataLst>
          </p:nvPr>
        </p:nvSpPr>
        <p:spPr>
          <a:xfrm>
            <a:off x="457200" y="1600200"/>
            <a:ext cx="4114800" cy="4325112"/>
          </a:xfrm>
        </p:spPr>
        <p:txBody>
          <a:bodyPr>
            <a:normAutofit fontScale="92500" lnSpcReduction="10000"/>
          </a:bodyPr>
          <a:lstStyle/>
          <a:p>
            <a:pPr marL="624078" indent="-514350">
              <a:spcBef>
                <a:spcPct val="20000"/>
              </a:spcBef>
              <a:buFont typeface="Georgia"/>
              <a:buAutoNum type="alphaUcPeriod"/>
            </a:pPr>
            <a:r>
              <a:rPr lang="en-US" sz="3200" dirty="0"/>
              <a:t>If it is right because God commands it, then there is no basis for the word of God. </a:t>
            </a:r>
          </a:p>
          <a:p>
            <a:pPr marL="624078" indent="-514350">
              <a:spcBef>
                <a:spcPct val="20000"/>
              </a:spcBef>
              <a:buFont typeface="Georgia"/>
              <a:buAutoNum type="alphaUcPeriod"/>
            </a:pPr>
            <a:r>
              <a:rPr lang="en-US" sz="3200" dirty="0"/>
              <a:t>If God commands it because it is right, then there is some standard for rightness besides the word of God. </a:t>
            </a:r>
            <a:endParaRPr lang="en-US" sz="3200" dirty="0" smtClean="0"/>
          </a:p>
        </p:txBody>
      </p:sp>
      <p:graphicFrame>
        <p:nvGraphicFramePr>
          <p:cNvPr id="4" name="TPChart"/>
          <p:cNvGraphicFramePr>
            <a:graphicFrameLocks noChangeAspect="1"/>
          </p:cNvGraphicFramePr>
          <p:nvPr>
            <p:custDataLst>
              <p:tags r:id="rId4"/>
            </p:custDataLs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245"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9508805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28600" y="533400"/>
            <a:ext cx="8229600" cy="1066800"/>
          </a:xfrm>
        </p:spPr>
        <p:txBody>
          <a:bodyPr>
            <a:normAutofit/>
          </a:bodyPr>
          <a:lstStyle/>
          <a:p>
            <a:r>
              <a:rPr lang="en-US" dirty="0" smtClean="0"/>
              <a:t>DCT can avoid the </a:t>
            </a:r>
            <a:r>
              <a:rPr lang="en-US" dirty="0" err="1" smtClean="0"/>
              <a:t>Euthyphro</a:t>
            </a:r>
            <a:r>
              <a:rPr lang="en-US" dirty="0" smtClean="0"/>
              <a:t> dilemma.</a:t>
            </a:r>
            <a:endParaRPr lang="en-US" dirty="0"/>
          </a:p>
        </p:txBody>
      </p:sp>
      <p:sp>
        <p:nvSpPr>
          <p:cNvPr id="3" name="TPAnswers"/>
          <p:cNvSpPr>
            <a:spLocks noGrp="1"/>
          </p:cNvSpPr>
          <p:nvPr>
            <p:ph type="body" idx="1"/>
          </p:nvPr>
        </p:nvSpPr>
        <p:spPr>
          <a:xfrm>
            <a:off x="457200" y="1600200"/>
            <a:ext cx="4114800" cy="4325112"/>
          </a:xfrm>
        </p:spPr>
        <p:txBody>
          <a:bodyPr>
            <a:normAutofit/>
          </a:bodyPr>
          <a:lstStyle/>
          <a:p>
            <a:pPr marL="624078" indent="-514350">
              <a:spcBef>
                <a:spcPct val="20000"/>
              </a:spcBef>
              <a:buFont typeface="Georgia"/>
              <a:buAutoNum type="alphaUcPeriod"/>
            </a:pPr>
            <a:r>
              <a:rPr lang="en-US" sz="3200" smtClean="0"/>
              <a:t>True</a:t>
            </a:r>
          </a:p>
          <a:p>
            <a:pPr marL="624078" indent="-514350">
              <a:spcBef>
                <a:spcPct val="20000"/>
              </a:spcBef>
              <a:buFont typeface="Georgia"/>
              <a:buAutoNum type="alphaUcPeriod"/>
            </a:pPr>
            <a:r>
              <a:rPr lang="en-US" sz="3200" smtClean="0"/>
              <a:t>False</a:t>
            </a:r>
            <a:endParaRPr lang="en-US" sz="3200"/>
          </a:p>
        </p:txBody>
      </p:sp>
      <p:graphicFrame>
        <p:nvGraphicFramePr>
          <p:cNvPr id="4" name="TPChart"/>
          <p:cNvGraphicFramePr>
            <a:graphicFrameLocks noChangeAspect="1"/>
          </p:cNvGraphicFramePr>
          <p:nvPr>
            <p:custDataLst>
              <p:tags r:id="rId3"/>
            </p:custDataLs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1269" name="Chart" r:id="rId5" imgW="4572000" imgH="5143500" progId="MSGraph.Chart.8">
                  <p:embed followColorScheme="full"/>
                </p:oleObj>
              </mc:Choice>
              <mc:Fallback>
                <p:oleObj name="Chart" r:id="rId5" imgW="4572000" imgH="5143500" progId="MSGraph.Chart.8">
                  <p:embed followColorScheme="full"/>
                  <p:pic>
                    <p:nvPicPr>
                      <p:cNvPr id="0" name=""/>
                      <p:cNvPicPr/>
                      <p:nvPr/>
                    </p:nvPicPr>
                    <p:blipFill>
                      <a:blip r:embed="rId6"/>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54960429"/>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Relativism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(ER) “An act (performed by members of group G) is right if and only if the moral norms that are accepted by G permit the performance of the action.” </a:t>
            </a:r>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145" y="3734787"/>
            <a:ext cx="3747855" cy="31232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9964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Differences Argument</a:t>
            </a:r>
            <a:endParaRPr lang="en-US" dirty="0"/>
          </a:p>
        </p:txBody>
      </p:sp>
      <p:sp>
        <p:nvSpPr>
          <p:cNvPr id="3" name="Content Placeholder 2"/>
          <p:cNvSpPr>
            <a:spLocks noGrp="1"/>
          </p:cNvSpPr>
          <p:nvPr>
            <p:ph idx="1"/>
          </p:nvPr>
        </p:nvSpPr>
        <p:spPr>
          <a:xfrm>
            <a:off x="457200" y="2249424"/>
            <a:ext cx="4114800" cy="4325112"/>
          </a:xfrm>
        </p:spPr>
        <p:txBody>
          <a:bodyPr>
            <a:normAutofit fontScale="92500" lnSpcReduction="20000"/>
          </a:bodyPr>
          <a:lstStyle/>
          <a:p>
            <a:pPr marL="624078" indent="-514350">
              <a:buFont typeface="+mj-lt"/>
              <a:buAutoNum type="arabicPeriod"/>
            </a:pPr>
            <a:r>
              <a:rPr lang="en-US" dirty="0" smtClean="0"/>
              <a:t>Different </a:t>
            </a:r>
            <a:r>
              <a:rPr lang="en-US" dirty="0"/>
              <a:t>cultures have different moral codes</a:t>
            </a:r>
            <a:r>
              <a:rPr lang="en-US" dirty="0" smtClean="0"/>
              <a:t>.</a:t>
            </a:r>
          </a:p>
          <a:p>
            <a:pPr marL="624078" indent="-514350">
              <a:buFont typeface="+mj-lt"/>
              <a:buAutoNum type="arabicPeriod"/>
            </a:pPr>
            <a:endParaRPr lang="en-US" dirty="0"/>
          </a:p>
          <a:p>
            <a:pPr marL="624078" indent="-514350">
              <a:buFont typeface="+mj-lt"/>
              <a:buAutoNum type="arabicPeriod"/>
            </a:pPr>
            <a:r>
              <a:rPr lang="en-US" dirty="0" smtClean="0"/>
              <a:t>Therefore</a:t>
            </a:r>
            <a:r>
              <a:rPr lang="en-US" dirty="0"/>
              <a:t>, there is no objective "truth" in morality. Right and wrong are only matters </a:t>
            </a:r>
            <a:r>
              <a:rPr lang="en-US" dirty="0" smtClean="0"/>
              <a:t>of opinion</a:t>
            </a:r>
            <a:r>
              <a:rPr lang="en-US" dirty="0"/>
              <a:t>, and opinions vary from culture to culture</a:t>
            </a:r>
            <a:r>
              <a:rPr lang="en-US" dirty="0" smtClean="0"/>
              <a:t>.</a:t>
            </a:r>
            <a:r>
              <a:rPr lang="en-US" dirty="0"/>
              <a:t/>
            </a:r>
            <a:br>
              <a:rPr lang="en-US" dirty="0"/>
            </a:br>
            <a:endParaRPr lang="en-US" dirty="0"/>
          </a:p>
        </p:txBody>
      </p:sp>
      <p:sp>
        <p:nvSpPr>
          <p:cNvPr id="5" name="AutoShape 2" descr="data:image/jpeg;base64,/9j/4AAQSkZJRgABAQAAAQABAAD/2wCEAAkGBxQQDxQUEBAUFBQPFRQUFA8VFhQUFBUUFRQWFhUUFRQYHyggGBolHBQWITEhJSkrLi4vFyAzODMsNyguLisBCgoKDg0OGxAQGywlICQsLC8sLCwsLC8sLDQsLCwsLywvLCwsLCwsLC8sLCwsMCwuLCwsLCwsLCwsLCwsLCwsLP/AABEIAM0A9gMBEQACEQEDEQH/xAAcAAEAAgMBAQEAAAAAAAAAAAAAAQYDBAUHAgj/xABBEAACAQIDBAcFBgMHBQEAAAABAgADEQQSIQUGMUETIlFhcYGRBzJCUqEUI3KxwdFDkuEzYoKisvDxFlNjwtIk/8QAGwEBAAIDAQEAAAAAAAAAAAAAAAEEAgMFBgf/xAAzEQACAgEDAgMGBQQDAQAAAAAAAQIDEQQhMRJBBVFhEyJxgZHwMqGxwdFCUuHxBhQVYv/aAAwDAQACEQMRAD8A9rkkkyCBAEAmATAEAmAIBMAQCYAgCAIAgCAIAgCAIAgCAIAgCAIAgCAIAgGGSSTIIEAQCYAgEwBAJgCATAEAmAIAgCAIAgCAIAgCAIAgCAIAgCAIAgCAYpIEgCATAEAQCYAgEwCYAgCATAEAQBAEA59bH2qhVtlBs55knSw10sbStPUYsUVx3Kk9TixRXHc6EslsQBAEAQBAEAQBAEAQBAEAxQBAEAmAIAgEwBAJgHzUqBRc+E0ajUQoh1z4MoxcnhELXU/EPPT85pr8R0tnE189v1wS65LsZBLiaayjAmSD5Rwb2+E2PjYH9ZCknn0JaPqSQIBz9s4/oU0PXe4Xu7W8v2mjUXezj69ivqbvZx25fBwaNXqgX485yVI5Cky10XzKD8wB9RO3F9STO7CXVFM+5kZCAIAgCAIAgCAIAgCAIBigCAIBMAQBAJgCATANParWp3+VlPlex+hlDxOHXppI36feeDTLd08Q9uxZwfdOsw4ad39JZo1t1DzW8enb6fbMZQi+TafaCrTZm0yKSR225Cel03jFdkG5bNLPxx5Gj2Dckl3MG7dzh8ze9UZ3PiWP7S14c5SoUpctt/mNSkrMLtg6kvGgx1a6oCWYAAEm55DWYuSXLMZTjHllGx2PNaqXOgOijsUcB48z4zi3WuyfV9Dg33Oybl9D6epYDXlMDBMtWwK+fDrrcqSp8jp9CJ19LLNSO1pJdVSOjLBZEAQBAEAQBAEAQBAEAQDFAEAmAIAgCATAEAmAae1lvRbwlfVLNTRuoeJo1cK2ZFPaPqNDPI9CTZYmsSaPjEVlRbuwXW3jKU8dLb5M4QlJ4isnA2vtRWCop0Y3JuOXAHs1/KaF1b7F6jTtPLLfsvKKSKpByqL27bXM934fdTKqNcJJtJZx8DjXp9bbXczYnDLUXK6hh2fqCNRLzSfJoaT2ZW97MLTwmBq1qVMBqYXiS17uqkG5v8Uq3aevpbSKd+mqUHJLDKZszGfaKS1L25Mo5MOI/XwM5Vkel4OFZ7rwbC4k2vbQcyeA8ZCEZZ4LPuDjGqrWPCmCuQW4nUM9+zQC3d3zq6NNRaO3oU4ppltlwviAIAgGnj9p06I67dbkg1Y+XLxMhsr36qqle+/l3PvZ1dqlJXdQpcXyglgAeGpAvpblJM6LHZWpyWM9jZg2iAIAgCAIBigCATAEAQCYAgCATAMWIW6m/YZjPHS8mUHhlbwGJKA3PUF7MbAHuX5p4bUXR9q3Xv8A4OrZXnHn98+RxtqY41quVbu3AUwLWHfrpyue+U/en78i9TXGuvfbzZko7Esymqczcco91f38ZE5Ne6iHqU0+ngs1J8tiOVpspulRZGceU/v6nLlHqyjsq1wCOc+g1zjOKnHh7lBrDwUn2ubXTD7MqIx69fKtNArMTZ1LE2GgAB1Mxuax092aLmnHp7s8I2ZvB0LhunqAg36MDKhOnvKfe4d0rTob7FGWmz/Tk7eK3qq1myHIKVQgqKa5dfkbXkfXTy0qhLdclf2EYbpHvu62z/s+DpIRrlBbxPb3zoVw6Y4OvRDpgcveHauMwJFTLRr4cN1yb0aqKTzcsUJ17Fvw4mZttGq+6dO7WV6fv/JZ6NQOoZTdWAYHtBFwZJZTyso1to7UpYcXquB2KNWPgo/OQ2abtRXSszf8lXx+9TVNKXUU8/jPny8vWYuRxdR4pOe1ey/P/H3uc7CUzVqqmt6jAE87fEfS5kFGmDutUfN/7PRFWwsOA0Amw9elgmAIAgCAIAgGKAIBMAQBAPP9sti8LVIXFVOtdkdiGVh4MCARpcD9Z5/U2anTWfibT4PVaNaPU1putbcpbNfTGUaC754ymbOyN+OmNf5CJEPErvR/ItPwXRWbxTXwf85N2j7Q6o9/D02/CzJ+Yab4+KS7xX1K8/8AjtT/AAza+KT/AIO1gd7ExdKqihqNXo3yag3OQ+4w5jjLdOuhdmPD7HM1PhNmllGb96OVn6915G9syr9vw1GsXslRATSUfGNGBJ42YEWtaYW6Z6xJzl7n9q7/ABf7YRVuj/07p1pbp8+nb6o09tbM+JTw7dZqu8PrjHFawjOnUeZyN3cbTpF1qAKWbMHtxvyY93Lxnnb9N0yzH6Fq9SmlgsN1cXBBHaCD+UoTW+5XTcdjIBMUm2YZOhs6rdSPl/I/7M9h4HqOul1v+n9H9sq3ww8+Z5V7RqTYjFurahCFUcgoGg+pPnNt037V5OJfN+1eSg7S3eIPu3B5ESY3YJhcfOx9hlcRSOq/eISBwNmBsQdJn7fOxMrVLnc/T6CwnROkaO8OA+0YSvStc1aTqPxFTl+toMZx6oteZQtxN8V+wHDu4FfDt0SAnU0jc021+UAp/hHbMcnOlqfZUevC+/Q+toqWJJJueJPEzA4NjbeWcnomB5iDQy17jYYtVd2/hiw8Wvz7gD6zKKOx4RVmbn5fv9/mXaZnoBAEAQBAEAQDFAEAmAIAgGptTAJiKZR/FW5q3JhNN9EbodEv9FjT6idE+uP+/Q842nhjSc0qijMOXEEcmHce2eVuplVNxlyvvJ6/T2q2Ksg9vvY5VbA80/l/aYKfmXYX/wBxrr1dTppfv0/XSbMZZtl72yMuy96Ho4GphUuGqNcVAbdGjWzqLczY+GYzpQ1MoVOC78Mq3+GV3auOol2W682uH9+RtYHeLFKuVqxqKdMtTr+je99ZoWstisZyvX7yY3+F6We/Th//ADt+XH5GyKwc3GndNPWrHwcu7SypWc5Rv4KsVOhtCrXdFOW6Lhs+1ReNj2y3/wCXRdH3fdfpx9P4wULJuLNqlTam4vwbS44a8PDWaNJpr9DqV1rMZbZXG/GfLf5b8muco2Q25RTtqYbpMTUYj4yPQAfpLt+9kjgatYtfy/Q1MZs0MBpwmoqtk7u7CSpi1Li60uvl7T8IPdfXylrSVdcsvhFnS19csvhHpgnUOsVD2ibxVcHSVcN/a1AxvYNlA0BsdON/SYyeDn67VOpxjF4z+h+dtp1K9Os9WulumZiSBlS7HMQAOAvI2kYp1XrEXvyd7dzfNqJRapzYcHKy2u1ME6Op4kA8V10OmsxS7FO3RdWUtn29fQ9FfHU2AYVFYEXDAgi1rg6cpJx5p5xguG7G08OAtJKoZ3u3VDEE8+uBl4Dt5TYuD0+gjCupQT35fxLNBfEAQBAEAQBAMUAQCYAgEEwSa1WtaYtmyKycfa1OlXAz2zJfK3jyNuUpaqiF8d+VwzoaW2ylvp4fJXa5Rcy2QMLjjcg5bjh3EHzE4VkJVvEo4OxW5Sw8tooT1Lsytp0ZU+RSx+pMzUcRTXc76lvky7MwDBcxNs3WPPj/AEsJhdas4ErUtsZLjsXdSpWsWGRD8b3BPeqcT52EsafQW27v3V6/x/o4ur8Wrp2i8vyX7stNLdmlSWygkkasePoNBOtXoaq1ssvzZwLvEbr37z28kcnGbHKG6cOyabNLjdERvzydXYlTKADN9CwabdyxKbiXEVGUnbGKFHF1FYNZiGuBfio/UGcrVLptZy9c8WJ+n7sxV8WhS6MGJICpqGLHgLHXz8ZpjHreEVYQdksIsW7myjRTM+tSpqx7O4TsVVqEcHZrrUI9KO6DNhsKBt4faqjMeF7J2hRoPXj5zW2eX1k/b2OS+C+RWcdsRKoNOstwRa3IjtvGDnRsspnlbMq209w0oU3q06+XIL5KmqG2oGY6hr2tx10tJ3OpV4jZY1CUc+q5Opuhu8+Iema9zSIDIC1w4PeDoBwI43+s9DWM9y3p9NGcm325R7ng6QRAoFgoAAGgAHICZs7EVhGxIMhAEAQBAEAQDFAEAmAIBBEAwVaN5DRsUiu7a2Y1iyE37JWtqb3RdouSeGUSozU8Q6t/GCtY/Moyn6ASlKLxhndrmnX1LsV3aGBIxGZblX4rqT1jqP1mv2fu4RahrVlZPTt08IgsxQFhwJ1t4dnjLGk0tdfvYy/N/exxddq7LMrOF5L9y60p0kcSRkIkmBr1qAMhrJmpGqMIAeEw6DLrN+ithM0a2VLe+iBXVjpnTj3qTf6ETna6PvJnO18G1GS+Bsbr7CsemqjU/wBmp5A/ER2n9pY01HRHL5N2mo9nHfl/eC02lotGPFKTTYDiVYDxINoMZrMWl5FC2jX+zDrqbngosfXWa3sefr8PufKS+L/gq+094qjaIioBzPXb1On0kJlr/wA2t/jefyOQuzamOYtUZm6IZgL9XjrZRoNL8pmi3Vp669oRwX3YNVcK2Hpc6g6qdt2y2B7bm/rL1MVOlqXbgpalyp1cJQ36tmvy+/geigSmdomAIAgCAIAgCAYoAgEwDn7b2quFpdI1Oo4zBctMKTrzOYgAeJmFk1BZZZ0umlqLOiLSfr9sqOO9qVGlocHiQf74poD4HMbzR/2o+TOnHwK5/wBUfz/g5Vf2v/JgfNq36BP1kf8Aa8kbo+A/3T+i/wAnMxPtXxDe7hsOvj0j/wDsJi9TJ9jdDwWqP4pN/RfycLbe874g0nIQVaRchkBAKtkNipvwK9vOaHY5cnTr0NVOVBvElw/nv+ZYsfjMKEWoKgz1FVxSW7FQyhrNbRTrwJmc3BLPc5NOj1E5OONk8Zf3v8jtbp7ao1CFSqpb5CbN/KdT5TZVNFfV6W2veS28+x6Bhm0lxHGmjYEk1i0AjLAJAgGLE4RKuXpEVshDLcXsw5yGk+QZpIBgGOs1hJRDPNd8qmar4TVPkgrtDZjVG4SEjDB6BuvsIUkuRq35TdFYRKOMagq7eo01GmHOTu6iO7ejG3lLsV06d+pzJv2mtiv7f4b/AHPS5ROuIAgCAIAgCAIBigCATAMOLwy1abJUGZXFiNRp4jUHvkSipLDM67JVzU4PDRQtv7t1MOCyXq0eZtd6Y/8AIo95f7w4cxpec+3TyjvHdHp9F4nXd7s/dl+T+Hk/T6PsVDFbIov8AW/Bk6t787DQ+krZOypM5WJ3ZJ1p1B+FwR/mF/ymSZEtzi4jZ7U2++Ui2qkEMhsGJBI5G1++0yz5GMY5a6j5WpZQL68Se86mY7ZLCT6cECnflJyR0MsWxN6sdhbClXdlH8KoDVS3YM2qj8JE2RulHhlO/wAMou/FHD81t9/MvmxvahewxeEdeH3tG7LfmTTbUDwLSxHVr+pHH1H/AB+S3qln0f8AP+EX7Zm0aeJpLVotmRr2NmU6GxBVgCNRLMZKSyjg30Tpm4WLDRtTI1CAIAgAwDUxrWBkkFK2jgg7l3IVV4sxAAHeTMVByeEYTkorLexxcXvTSw/Vw1PpWH8RrrTHgPeb6ecv1aJ8yOXd4nFbV7+vY6VL2lpTSm9WiCpYJUyGzUyR1Wytoyki3EcRNlujSWYv6mnTeKTlNwsiuM7d8ej7+mStbFxT/a2qKdcQxQVARfrt0lQ9qmyEf4pa9mtk+Ec93yUZyTxJ/Xd7l2weIdGurkduvHx7ZE4Rkt0V6b7K5ZjJo7NHbrL/AGihh2jQ+nA/SU5aRP8AC8HXr8WnHaxZ+HP8fodTC7Tp1NFcAn4W0Pl2+UrTonDlHUp11F20Zb+T2f8An5G5NJbEAQCDAAgGOAIAgGGu9oZKOTidsdGetcd81ueOTfGGSs7RwtCsxaiQjkkmnfKjE8SPkbnpoeYubytZXCe8dmdjS662pdM91591/K/Tt5FcxVXLdX6hGhDWH/PiLiU5JxeGegplGxdUHlFV23i1bq3uUdVPbYI5Uj+bL6zOEWRZYo4T8/1Ovs/E5lGbmBr5TSXpx2yjrJhyabVMtkUXNQ2VAPxmw8pthXKXCKVmohXLpk9/Lv8ARbnW3U2CMdSFY1clMsygWu5ymxOui6+MtLRvuzmazxZUScIxy/Xj/P5F22fu1hqOop52+ep1z42Og8gJvjRCPY4V/iept2csLyW3+fzOwBbh6Tcc8mAIAgCADAKlvHvVTo3SkOlqeNqanvbn4D1Eu06Oc93sjk6rxamr3Ye8/wAl8/4KLixXxTXqFm7EAIRfBRoPHj3zpV0wrWx53Ua229+9v+h8Dd+ofgt4kCbcxK/VPyNLau69Q0mtkOhuCTaw110mE4qSwb6dQ4TTafyOb7P8zYpwb/8A5gq9YG91UjW/fUY+Er0ScupPtsdDxGKhCLj3y/v6I9GXEENcqNe+b3HY5Km084Nvp1PGa+lose0i+SadHpDZFZvDX17JDn0LMngmFTtfTBNlg2VgK1O2aqQvOmevp2X+HynPvtqlxHfz4PQaLSaqppznt/bz+fb5HZlQ6wgHzAJEAxwBAEA+WS8A08XgFcWIBkOOTNSaKptbdwi5pfy/sZonV5FqvUeZW8UtUAq2a3YbzV73BbjOPJXNobEDNmy2LDXvtwJHbCWDf7dtYyNnY6lQF3QOaJC3Yk5mA5Jex4HlymS08Vh4Ok79RZHpUmsrtj9eTR2zvBWxrjpW6iHq0h7q9/e1ufpLMRTp4Vfh58z0j2cVn+yKAOrnqf6zeTJvJx/EUvav5foeg4ckjWScmRngwJgGOjXV75GDZSVNjezDiD36yWmuSXFrkySCBANHbOEetSK0qvRte+a1wf7pHZNlc+iWcZNN9PtodDbXwPPNrjG0D16dMgfGFYg9+jS5HV+hyp+Dwfd/fyOT/wBRV1406Xo//wBTYtTk0vwmK7s+X3pq/wDap/5/3mXtzD/y4+bD72uRZqKBeZUNf6k9t/SI3JPMhZ4b7uIcmluMQj4qpXuGxVUspIJ6oZrE8xpaZQmll+bNWp085RhBLaMcfPuW/DoaptTIPeTYDzm2VsIrLZRr0V9jwo4+Oy+/gWPZu7yCxquXPyjqp68T9PCUbdZN7RWDt6bweqO9j6n9F/L+9ixUaaoLIoUDkBYSjKTk8s7UIRgumKwvQySDIQBAItAAgGOAIAgCAIB8VKYMkGjiNno2pUSMIzUmc6lsVGYkqLTBR3ybHY0j8+Ympckj4muPA5j+oiyW2x7GMOjY+cO0xizNI909lNMHZiG38SqP85m48t4o8ahr0X6F0C2kHNJgHJ3o2r9lwruD126lP8bc/IXPlNtNfXNI3UV+0ml9SrezXaFqlWiT74FVfxLZX9QU/llvXQ4l8i5r4bKXyL863BB4EEes56eDmlOxdWthnKrVYW93W6sp4HKbj+s7Ncar49TiUZOdbxk+sPvXUXR0VreKN66j6TGfh8H+FtfmZR1Mu6Oim8lCoLVFZb9ozD/Lr9JWlobY/hwzYtRB8nPx2w8NidaTJmPykA/y8ZplXOP4k0ZqUZcMpm8exhhFzO18xyog992+VR+vADUzOiqds+mP+jGfTFZZv4PdZ2Wn0o4Wug4AXuQO7l38ecnUWKUlGH4Vx/PzIrrwsvlmbam7Lq5amLqdbTUptETqTMeAwVZTcKRJdmTCNWC57LqPYZpg2b0jt0zNbNiMokEkwBAEAQDFAEAQBAJgESQYqshko8y2/vVWU1Ho1CFsyonwlSLAleZPHuvLjqjGvdbnrqPC6VQo2RzLu++f8HkDs1M9cXHJuP0nMw0bHZKD99ZMn2gZrk+9rftvx+snvk2+1itn34PZfZvvRhcNs5ErVwj9JU+7sxY5muCFUE214zfGLlwcPxDRXXajMFlNLuv3L3sfbNHFoXw9QOFOVhYqynsZWsRDTTwzl6jS26eXTasM35BXPLvaBtfpsTkU9TD3XuL/ABnytbyPbOnpa+mOX3OrpK+mHU+Wcjd/HDD4ylU5I4DfgbqufJST5TffDri0WL4dcGj2TEXym3G04yOEUra21w10qrZkPVb8x4H9pb09vs5encwtq647GgQGAPI8DOymc7GD5ZbfoZKIOdtHaYwy5ydb2Rb2LPqRY8rWJJ5AGS8Yw+4WW9jrbo4N9p1xjcZYrTVegokAAjlWyfKSLg8zqNAJy9RONMfZ19+X+xchFzfVIvooCc/JvMrUQeUx6icGL7IvZJ6iMEjDgR1E4MqrIbBkEgkmAIAgCAYpIEgCAIBMAiAcTe3G9FhWsetV+7Xz94/y39RN1MOqZ0fDKPa6hZ4W7+XH5nmeIw4YWPpL8o5PZKRpVtm0yvXAA7TYfWa5VQS94TlCKzLgqm2MDSFQDDk3LDqAG2o1Kk8tPDSULIV5zBnMtspeJV+fyPWdzdxqOEojF437x0XpRTCs6UgBe+VQTUceBAPAEi8Z7I4mr8QnY3XXsvPu/wCF9+hYKmyqddhjdmV0Sq4v0iEPQrjjlqqPzGo48dZLytpGurWtQVOoXVDt5r1i/wBuDc23tlsNgTVqIErMMop3DAVW00PMCxbwEyqr654K0KYzt6YvK8+Njx+q1zx15nnfvM7COwfAFyZLJZ7TutjftGCouTdsuRjzLJ1SfO1/Oca6PRY0cO+HRY0V/fbZdx0ijx/eQn3MIvsVDZO0gjGnVNhxVibAHmCTwnU0t2V0P5FTU1f1L5nYx+OWjSZ6rhUUXLEjyA7TLmFyU93seR7x7zHFVGKIMjAqisA9kzAlrEWF2UHvKjktjUu1KltFZ+Pf1+Hl5lmunp5L3uHi8mDBzkOGLvWJOYs1usz8b2AHgAJuqguhRwa7JPqyelbobwjFiojG70rENwzIdL+II+onP1umVTTjwyxRb15T5RZZQLAgCATaAIAgEwBAEAwyQTIAgCATAIMAqW8+Dq4itoLU6K2ztcAs2rFRxPwjylqqyFccvk7fh+pp01TcnmUuy8lx8O5U9o0RTW97nt5ek12ayb/Dsb5eKWTeILC+r+/kVyuCx5kyo5uTy3k0Stct5PJ3dgbuBwXZespGU9g5i/p6SUsoqW3b4PVNl6U1HYLTYuCjLkqm+OBfAKcds8BChzYrDgfdVUJ61RkGmYHUkWNix4iWapqS9nPjt6G6qakuie67ehxd4t66G0dno6MKdWjVU1KDEZlDI63B+JcxXXwvabqK3XZ6NFnTVuuz0aKhSdCwHS0ySRZQ638BrqZeyuMnQyvM+2FvOS0Sy5bo714bZ+EJxmIFNa1Y9EtmdrBFDPlW5CXFvEGc/VQcp7eRzdXW5z93yLGN7dn4v7unjaDM2gQuEJJ5APa57hKvS1yUnXJdjz/efZhpVGFuH5TFS6SVuio7w7H+7UVcQ5zNanSJy0aV7ZnawJIAHqfGdq2lRqUbJPft2/nY58ZuU24o6mzNyBQGaqyuSBqPdtyt3TKumMPiYSsbPlKeW6UyQgN7fMRzMt1xwaZPJ3t0tpjDYqnUJspOSp+BrAk+BAb/AAzDVU+1qce/K+RNU+iaZ7RPMnUEAmAIAgCAIAgCAYpIJgCAJAEAGSDjbdrWQyJPYzhyUPatMtYCaJFqDwfWy9iZjwhLJMrC84DACmgAE3pYRUcss6eHW0kxZmdQwIYAgggg6gg6EEdkEH543z3R+xY2ogrBKL9ejdWcmm17o1vlIK68RYy/S3NZbOhQ+tZyUivmpOQlrXNmF7keeommblB4RhLqi8IzYXaD0zfrJm8QniBwvM4XSRlG6UT3r2b7ndHhulxilqmJCt0D3youuXMvNyDc34aDtmNuolnEWardRLOIsulDZVCn/Z0KSX5qij9JXdk3y2aJWSly2cXefZS1ELW1UH/iTFJyWeDDLS2PMNqbNd71CLi9vAcpu1Opd1nWuOxjTUq49Pc0Ux1WmnR3zIBYKeKjuP73m6nWyhs90YWaeMtyMPWUnsPYf3nVp1VdnDw/UpTpnE3Wp3159nbLZoPW9ydp/aMGmY3ej92/aco6rea287zzWup9nc8cPdHTon1QO9KhuEAQCYAgCALwCYBhkgmAIAgCAfDmAcDa4zG0wkbImgmzczcJh05M+rB3MDgQvKbUsGpyydDJMjEkaQD4rVbCAeQe0WoauKU/KhFv8R/eXtHumdLRr3WVSnsYVCWYf7EsSqT5LDrT3NfH7CZ2SlRUs9RgqL2ltB5d/KabYJIwsiksn6aE5rOQTANTaCXQjtk9gcmnsZTRKkaEWkpbBvcqmM3KJPVMx6TLrOZX3GrcgDMveQyjV/6VxlL3KZYfLoR5dkt0622vblGiyiufxLRuBSxFHEstTD1EWqhzllOQMuqsG4c2Fv7036vUVX1J8SXY1VVSrnjlM9CnLLQgCATAIMAkQCYAgGGSBAJgCARAMdXhAOeaGZphgyybNLDgTNIjJtKsEEmAY3gGrXF4JPLN+AFrC/Y36S9oXvJfD9zpaJ7M5+GSyr2ga+fGXmXGWbcrDBq3S2uV6qm3C/Ej8pztRd1PpXCObqrc+6uD0tDpKjKR9yAYKwvJB9010hsE9GIyCcg7IyD6AkAmAIAgCAIAgE2gEwBAMMkCATAEAiAfLCAfKpAMgEAmQAZIPhhAPhk0kg8z37wl8QlxpcX8LEn/AEy1o3ixr0L+ie7RwBRarUFNBq3G3If1m7U3dC6Vyzffb0rC5PT929kdBSA585z1scuTyywJwkGJ9SAfNpIPtZAJgCAIAgEwBAEAQCYAgEwBAMMkCAIBMAQCIBMASAIAkgWgEWgFG3+wTOUyGxPE9wvoPWZwt9nLq9DfRZ0PJtbo7uCkudx1m11mGW31S5MLJuTLaFtJNZ9CQCYAtAPoSAIAgCAIBMAQBAEAkQCYAgCAYJIJgCATAEASAIAgEwBAIgEwDUxWCFRlLD3ZPIybKraMgmAJAJgCATAEAQBAEAmARAJgCATAJgCAIBgkgQCYAgEwBAEgCAIBMAQBAEAQBAEAQBAJgCAIAgCAIAgCATAJEAQBAE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145" y="3734787"/>
            <a:ext cx="3747855" cy="31232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201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64733381"/>
              </p:ext>
            </p:extLst>
          </p:nvPr>
        </p:nvGraphicFramePr>
        <p:xfrm>
          <a:off x="0" y="0"/>
          <a:ext cx="9144000" cy="6858000"/>
        </p:xfrm>
        <a:graphic>
          <a:graphicData uri="http://schemas.openxmlformats.org/drawingml/2006/table">
            <a:tbl>
              <a:tblPr firstRow="1" firstCol="1" lastRow="1" lastCol="1" bandRow="1" bandCol="1"/>
              <a:tblGrid>
                <a:gridCol w="1828800"/>
                <a:gridCol w="5943600"/>
                <a:gridCol w="13716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Vaughn (posted on website), “How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Woodhouse (posted on website), “How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a:effectLst/>
                          <a:latin typeface="+mn-lt"/>
                          <a:ea typeface="Times New Roman" panose="02020603050405020304" pitchFamily="18" charset="0"/>
                        </a:rPr>
                        <a:t>Rachels</a:t>
                      </a:r>
                      <a:r>
                        <a:rPr lang="en-US" sz="1250" dirty="0">
                          <a:effectLst/>
                          <a:latin typeface="+mn-lt"/>
                          <a:ea typeface="Times New Roman" panose="02020603050405020304" pitchFamily="18" charset="0"/>
                        </a:rPr>
                        <a:t> (posted on website), “The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Bentham (posted on website), “The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 (posted on website)</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u="sng" dirty="0" smtClean="0">
                          <a:solidFill>
                            <a:srgbClr val="0000FF"/>
                          </a:solidFill>
                          <a:effectLst/>
                          <a:latin typeface="+mn-lt"/>
                          <a:ea typeface="Times New Roman" panose="02020603050405020304" pitchFamily="18" charset="0"/>
                          <a:hlinkClick r:id="rId2"/>
                        </a:rPr>
                        <a:t>electronic</a:t>
                      </a:r>
                      <a:r>
                        <a:rPr lang="en-US" sz="1250" dirty="0" smtClean="0">
                          <a:effectLst/>
                          <a:latin typeface="+mn-lt"/>
                          <a:ea typeface="Times New Roman" panose="02020603050405020304" pitchFamily="18" charset="0"/>
                        </a:rPr>
                        <a:t>),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The 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Thomas </a:t>
                      </a:r>
                      <a:r>
                        <a:rPr lang="en-US" sz="1250" dirty="0" err="1">
                          <a:effectLst/>
                          <a:latin typeface="+mn-lt"/>
                          <a:ea typeface="Times New Roman" panose="02020603050405020304" pitchFamily="18" charset="0"/>
                        </a:rPr>
                        <a:t>Mappes</a:t>
                      </a:r>
                      <a:r>
                        <a:rPr lang="en-US" sz="1250" dirty="0">
                          <a:effectLst/>
                          <a:latin typeface="+mn-lt"/>
                          <a:ea typeface="Times New Roman" panose="02020603050405020304" pitchFamily="18" charset="0"/>
                        </a:rPr>
                        <a:t>, “A Liberal View of Sexual Morality and the concept of Using Another Person”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Morality” (posted on website)</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Garrett Hardin, “Lifeboat Ethics” (posted on website)</a:t>
                      </a: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MacKinnon (posted on website), “Pornography,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if we’ve fallen behind</a:t>
                      </a:r>
                      <a:r>
                        <a:rPr lang="en-US" sz="1250" i="1"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2"/>
                    </a:solidFill>
                  </a:tcPr>
                </a:tc>
              </a:tr>
            </a:tbl>
          </a:graphicData>
        </a:graphic>
      </p:graphicFrame>
    </p:spTree>
    <p:extLst>
      <p:ext uri="{BB962C8B-B14F-4D97-AF65-F5344CB8AC3E}">
        <p14:creationId xmlns:p14="http://schemas.microsoft.com/office/powerpoint/2010/main" val="282944953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57400" y="1524000"/>
            <a:ext cx="5371028" cy="5078730"/>
          </a:xfrm>
          <a:prstGeom prst="rect">
            <a:avLst/>
          </a:prstGeom>
          <a:ln>
            <a:noFill/>
          </a:ln>
          <a:effectLst>
            <a:softEdge rad="112500"/>
          </a:effectLst>
        </p:spPr>
      </p:pic>
    </p:spTree>
    <p:extLst>
      <p:ext uri="{BB962C8B-B14F-4D97-AF65-F5344CB8AC3E}">
        <p14:creationId xmlns:p14="http://schemas.microsoft.com/office/powerpoint/2010/main" val="152834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 name="Picture 20" descr="http://juliaec.files.wordpress.com/2011/04/blooms_taxonom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47" y="1163809"/>
            <a:ext cx="7141153" cy="483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0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Strategies</a:t>
            </a:r>
            <a:endParaRPr lang="en-US" dirty="0"/>
          </a:p>
        </p:txBody>
      </p:sp>
      <p:sp>
        <p:nvSpPr>
          <p:cNvPr id="3" name="Content Placeholder 2"/>
          <p:cNvSpPr>
            <a:spLocks noGrp="1"/>
          </p:cNvSpPr>
          <p:nvPr>
            <p:ph idx="1"/>
          </p:nvPr>
        </p:nvSpPr>
        <p:spPr>
          <a:xfrm>
            <a:off x="914401" y="1752600"/>
            <a:ext cx="7543800" cy="4953000"/>
          </a:xfrm>
        </p:spPr>
        <p:txBody>
          <a:bodyPr>
            <a:normAutofit fontScale="62500" lnSpcReduction="20000"/>
          </a:bodyPr>
          <a:lstStyle/>
          <a:p>
            <a:pPr>
              <a:buFont typeface="+mj-lt"/>
              <a:buAutoNum type="arabicPeriod"/>
            </a:pPr>
            <a:r>
              <a:rPr lang="en-US" dirty="0" smtClean="0"/>
              <a:t>Open-ended </a:t>
            </a:r>
            <a:r>
              <a:rPr lang="en-US" dirty="0"/>
              <a:t>questions are not “yes or no” questions. These are often</a:t>
            </a:r>
            <a:r>
              <a:rPr lang="en-US" b="1" dirty="0"/>
              <a:t> </a:t>
            </a:r>
            <a:r>
              <a:rPr lang="en-US" b="1" dirty="0">
                <a:solidFill>
                  <a:schemeClr val="accent1">
                    <a:lumMod val="75000"/>
                  </a:schemeClr>
                </a:solidFill>
              </a:rPr>
              <a:t>fact-gathering questions </a:t>
            </a:r>
            <a:r>
              <a:rPr lang="en-US" dirty="0"/>
              <a:t>to gain more knowledge about philosophical content or methodology. </a:t>
            </a:r>
            <a:endParaRPr lang="en-US" dirty="0" smtClean="0"/>
          </a:p>
          <a:p>
            <a:pPr>
              <a:buFont typeface="+mj-lt"/>
              <a:buAutoNum type="arabicPeriod"/>
            </a:pPr>
            <a:endParaRPr lang="en-US" dirty="0"/>
          </a:p>
          <a:p>
            <a:pPr>
              <a:buFont typeface="+mj-lt"/>
              <a:buAutoNum type="arabicPeriod"/>
            </a:pPr>
            <a:r>
              <a:rPr lang="en-US" b="1" dirty="0">
                <a:solidFill>
                  <a:schemeClr val="accent1">
                    <a:lumMod val="75000"/>
                  </a:schemeClr>
                </a:solidFill>
              </a:rPr>
              <a:t>Philosophical and academic conventions questions </a:t>
            </a:r>
            <a:r>
              <a:rPr lang="en-US" dirty="0"/>
              <a:t>are leading questions to new conclusions or understanding</a:t>
            </a:r>
            <a:r>
              <a:rPr lang="en-US" dirty="0" smtClean="0"/>
              <a:t>.</a:t>
            </a:r>
          </a:p>
          <a:p>
            <a:pPr>
              <a:buFont typeface="+mj-lt"/>
              <a:buAutoNum type="arabicPeriod"/>
            </a:pPr>
            <a:endParaRPr lang="en-US" dirty="0" smtClean="0"/>
          </a:p>
          <a:p>
            <a:pPr>
              <a:buFont typeface="+mj-lt"/>
              <a:buAutoNum type="arabicPeriod"/>
            </a:pPr>
            <a:r>
              <a:rPr lang="en-US" dirty="0"/>
              <a:t>You can </a:t>
            </a:r>
            <a:r>
              <a:rPr lang="en-US" b="1" dirty="0">
                <a:solidFill>
                  <a:schemeClr val="accent1">
                    <a:lumMod val="75000"/>
                  </a:schemeClr>
                </a:solidFill>
              </a:rPr>
              <a:t>ask clarifying questions </a:t>
            </a:r>
            <a:r>
              <a:rPr lang="en-US" dirty="0"/>
              <a:t>from the perspective of the engaged reader, asking to clear up certain elements of her argument/organization</a:t>
            </a:r>
            <a:r>
              <a:rPr lang="en-US" dirty="0" smtClean="0"/>
              <a:t>.</a:t>
            </a:r>
          </a:p>
          <a:p>
            <a:pPr>
              <a:buFont typeface="+mj-lt"/>
              <a:buAutoNum type="arabicPeriod"/>
            </a:pPr>
            <a:endParaRPr lang="en-US" dirty="0" smtClean="0"/>
          </a:p>
          <a:p>
            <a:pPr>
              <a:buFont typeface="+mj-lt"/>
              <a:buAutoNum type="arabicPeriod"/>
            </a:pPr>
            <a:r>
              <a:rPr lang="en-US" b="1" dirty="0" smtClean="0">
                <a:solidFill>
                  <a:schemeClr val="accent1">
                    <a:lumMod val="75000"/>
                  </a:schemeClr>
                </a:solidFill>
              </a:rPr>
              <a:t>Questions </a:t>
            </a:r>
            <a:r>
              <a:rPr lang="en-US" b="1" dirty="0">
                <a:solidFill>
                  <a:schemeClr val="accent1">
                    <a:lumMod val="75000"/>
                  </a:schemeClr>
                </a:solidFill>
              </a:rPr>
              <a:t>to encourage depth of thought </a:t>
            </a:r>
            <a:r>
              <a:rPr lang="en-US" b="1" dirty="0" smtClean="0">
                <a:solidFill>
                  <a:schemeClr val="accent1">
                    <a:lumMod val="75000"/>
                  </a:schemeClr>
                </a:solidFill>
              </a:rPr>
              <a:t>or </a:t>
            </a:r>
            <a:r>
              <a:rPr lang="en-US" b="1" dirty="0">
                <a:solidFill>
                  <a:schemeClr val="accent1">
                    <a:lumMod val="75000"/>
                  </a:schemeClr>
                </a:solidFill>
              </a:rPr>
              <a:t>point out faulty logic.</a:t>
            </a:r>
            <a:r>
              <a:rPr lang="en-US" dirty="0">
                <a:solidFill>
                  <a:schemeClr val="accent1">
                    <a:lumMod val="75000"/>
                  </a:schemeClr>
                </a:solidFill>
              </a:rPr>
              <a:t> </a:t>
            </a:r>
            <a:r>
              <a:rPr lang="en-US" dirty="0"/>
              <a:t>This is your primary opportunity to apply philosophical skills. (See learning goals for fuller description</a:t>
            </a:r>
            <a:r>
              <a:rPr lang="en-US" dirty="0" smtClean="0"/>
              <a:t>.)</a:t>
            </a:r>
          </a:p>
          <a:p>
            <a:pPr>
              <a:buFont typeface="+mj-lt"/>
              <a:buAutoNum type="arabicPeriod"/>
            </a:pPr>
            <a:endParaRPr lang="en-US" dirty="0"/>
          </a:p>
          <a:p>
            <a:pPr>
              <a:buFont typeface="+mj-lt"/>
              <a:buAutoNum type="arabicPeriod"/>
            </a:pPr>
            <a:r>
              <a:rPr lang="en-US" b="1" dirty="0" smtClean="0">
                <a:solidFill>
                  <a:schemeClr val="accent1">
                    <a:lumMod val="75000"/>
                  </a:schemeClr>
                </a:solidFill>
              </a:rPr>
              <a:t>Follow-up </a:t>
            </a:r>
            <a:r>
              <a:rPr lang="en-US" b="1" dirty="0">
                <a:solidFill>
                  <a:schemeClr val="accent1">
                    <a:lumMod val="75000"/>
                  </a:schemeClr>
                </a:solidFill>
              </a:rPr>
              <a:t>questions allow you to “check in” </a:t>
            </a:r>
            <a:r>
              <a:rPr lang="en-US" dirty="0"/>
              <a:t>with to make sure you understand the content and </a:t>
            </a:r>
            <a:r>
              <a:rPr lang="en-US" dirty="0" smtClean="0"/>
              <a:t>relevant skills</a:t>
            </a:r>
            <a:r>
              <a:rPr lang="en-US" dirty="0"/>
              <a:t>. This is also an opportunity to make sure you understand in such a way that you can apply the same content and skills to new contexts. </a:t>
            </a:r>
          </a:p>
          <a:p>
            <a:pPr>
              <a:buFont typeface="+mj-lt"/>
              <a:buAutoNum type="arabicPeriod"/>
            </a:pPr>
            <a:endParaRPr lang="en-US" dirty="0"/>
          </a:p>
        </p:txBody>
      </p:sp>
    </p:spTree>
    <p:extLst>
      <p:ext uri="{BB962C8B-B14F-4D97-AF65-F5344CB8AC3E}">
        <p14:creationId xmlns:p14="http://schemas.microsoft.com/office/powerpoint/2010/main" val="61168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Philosophical Writing </a:t>
            </a:r>
            <a:endParaRPr lang="en-US" dirty="0"/>
          </a:p>
        </p:txBody>
      </p:sp>
      <p:pic>
        <p:nvPicPr>
          <p:cNvPr id="4098" name="Picture 2" descr="http://th09.deviantart.net/fs71/300W/i/2010/186/9/6/StoryWriting_by_artsydan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90800"/>
            <a:ext cx="3828768" cy="2590801"/>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17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313612" cy="1143000"/>
          </a:xfrm>
        </p:spPr>
        <p:txBody>
          <a:bodyPr/>
          <a:lstStyle/>
          <a:p>
            <a:r>
              <a:rPr lang="en-US" dirty="0" smtClean="0"/>
              <a:t>I am comfortable with philosophical writing</a:t>
            </a:r>
            <a:endParaRPr lang="en-US" dirty="0"/>
          </a:p>
        </p:txBody>
      </p:sp>
      <p:sp>
        <p:nvSpPr>
          <p:cNvPr id="3" name="TPAnswers"/>
          <p:cNvSpPr>
            <a:spLocks noGrp="1"/>
          </p:cNvSpPr>
          <p:nvPr>
            <p:ph type="body" idx="1"/>
            <p:custDataLst>
              <p:tags r:id="rId3"/>
            </p:custDataLst>
          </p:nvPr>
        </p:nvSpPr>
        <p:spPr>
          <a:xfrm>
            <a:off x="457200" y="1600200"/>
            <a:ext cx="4114800" cy="4114800"/>
          </a:xfrm>
        </p:spPr>
        <p:txBody>
          <a:bodyPr>
            <a:normAutofit/>
          </a:bodyPr>
          <a:lstStyle/>
          <a:p>
            <a:pPr marL="514350" indent="-514350">
              <a:spcAft>
                <a:spcPts val="0"/>
              </a:spcAft>
              <a:buFont typeface="Wingdings" pitchFamily="2" charset="2"/>
              <a:buAutoNum type="alphaUcPeriod"/>
            </a:pPr>
            <a:r>
              <a:rPr lang="en-US" sz="3200" smtClean="0"/>
              <a:t>Strongly Agree</a:t>
            </a:r>
          </a:p>
          <a:p>
            <a:pPr marL="514350" indent="-514350">
              <a:spcAft>
                <a:spcPts val="0"/>
              </a:spcAft>
              <a:buFont typeface="Wingdings" pitchFamily="2" charset="2"/>
              <a:buAutoNum type="alphaUcPeriod"/>
            </a:pPr>
            <a:r>
              <a:rPr lang="en-US" sz="3200" smtClean="0"/>
              <a:t>Agree</a:t>
            </a:r>
          </a:p>
          <a:p>
            <a:pPr marL="514350" indent="-514350">
              <a:spcAft>
                <a:spcPts val="0"/>
              </a:spcAft>
              <a:buFont typeface="Wingdings" pitchFamily="2" charset="2"/>
              <a:buAutoNum type="alphaUcPeriod"/>
            </a:pPr>
            <a:r>
              <a:rPr lang="en-US" sz="3200" smtClean="0"/>
              <a:t>Somewhat Agree</a:t>
            </a:r>
          </a:p>
          <a:p>
            <a:pPr marL="514350" indent="-514350">
              <a:spcAft>
                <a:spcPts val="0"/>
              </a:spcAft>
              <a:buFont typeface="Wingdings" pitchFamily="2" charset="2"/>
              <a:buAutoNum type="alphaUcPeriod"/>
            </a:pPr>
            <a:r>
              <a:rPr lang="en-US" sz="3200" smtClean="0"/>
              <a:t>Neutral</a:t>
            </a:r>
          </a:p>
          <a:p>
            <a:pPr marL="514350" indent="-514350">
              <a:spcAft>
                <a:spcPts val="0"/>
              </a:spcAft>
              <a:buFont typeface="Wingdings" pitchFamily="2" charset="2"/>
              <a:buAutoNum type="alphaUcPeriod"/>
            </a:pPr>
            <a:r>
              <a:rPr lang="en-US" sz="3200" smtClean="0"/>
              <a:t>Somewhat Disagree</a:t>
            </a:r>
          </a:p>
          <a:p>
            <a:pPr marL="514350" indent="-514350">
              <a:spcAft>
                <a:spcPts val="0"/>
              </a:spcAft>
              <a:buFont typeface="Wingdings" pitchFamily="2" charset="2"/>
              <a:buAutoNum type="alphaUcPeriod"/>
            </a:pPr>
            <a:r>
              <a:rPr lang="en-US" sz="3200" smtClean="0"/>
              <a:t>Disagree</a:t>
            </a:r>
          </a:p>
          <a:p>
            <a:pPr marL="514350" indent="-514350">
              <a:spcAft>
                <a:spcPts val="0"/>
              </a:spcAft>
              <a:buFont typeface="Wingdings" pitchFamily="2" charset="2"/>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27466864"/>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412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0170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Resources</a:t>
            </a:r>
            <a:endParaRPr lang="en-US" dirty="0"/>
          </a:p>
        </p:txBody>
      </p:sp>
      <p:sp>
        <p:nvSpPr>
          <p:cNvPr id="3" name="Content Placeholder 2"/>
          <p:cNvSpPr>
            <a:spLocks noGrp="1"/>
          </p:cNvSpPr>
          <p:nvPr>
            <p:ph idx="1"/>
          </p:nvPr>
        </p:nvSpPr>
        <p:spPr>
          <a:xfrm>
            <a:off x="1370013" y="1827212"/>
            <a:ext cx="7313612" cy="4878387"/>
          </a:xfrm>
        </p:spPr>
        <p:txBody>
          <a:bodyPr/>
          <a:lstStyle/>
          <a:p>
            <a:pPr marL="457200" indent="-457200">
              <a:buFont typeface="+mj-lt"/>
              <a:buAutoNum type="arabicPeriod"/>
            </a:pPr>
            <a:r>
              <a:rPr lang="en-US" sz="2200" dirty="0"/>
              <a:t>Jim Pryor’s </a:t>
            </a:r>
            <a:r>
              <a:rPr lang="en-US" sz="2200" i="1" dirty="0" smtClean="0"/>
              <a:t>Guidelines </a:t>
            </a:r>
            <a:r>
              <a:rPr lang="en-US" sz="2200" i="1" dirty="0"/>
              <a:t>on Writing a Philosophy </a:t>
            </a:r>
            <a:r>
              <a:rPr lang="en-US" sz="2200" i="1" dirty="0" smtClean="0"/>
              <a:t>Paper </a:t>
            </a:r>
            <a:r>
              <a:rPr lang="en-US" sz="2200" dirty="0"/>
              <a:t>(</a:t>
            </a:r>
            <a:r>
              <a:rPr lang="en-US" sz="2200" dirty="0">
                <a:hlinkClick r:id="rId2"/>
              </a:rPr>
              <a:t>link</a:t>
            </a:r>
            <a:r>
              <a:rPr lang="en-US" sz="2200" dirty="0" smtClean="0"/>
              <a:t>) </a:t>
            </a:r>
            <a:endParaRPr lang="en-US" sz="2200" dirty="0"/>
          </a:p>
          <a:p>
            <a:pPr marL="457200" indent="-457200">
              <a:buFont typeface="+mj-lt"/>
              <a:buAutoNum type="arabicPeriod"/>
            </a:pPr>
            <a:endParaRPr lang="en-US" sz="2200" dirty="0"/>
          </a:p>
          <a:p>
            <a:pPr marL="457200" indent="-457200">
              <a:buFont typeface="+mj-lt"/>
              <a:buAutoNum type="arabicPeriod"/>
            </a:pPr>
            <a:r>
              <a:rPr lang="en-US" sz="2200" dirty="0" smtClean="0"/>
              <a:t>Mark </a:t>
            </a:r>
            <a:r>
              <a:rPr lang="en-US" sz="2200" dirty="0" err="1" smtClean="0"/>
              <a:t>Woodhouse’s</a:t>
            </a:r>
            <a:r>
              <a:rPr lang="en-US" sz="2200" dirty="0" smtClean="0"/>
              <a:t> </a:t>
            </a:r>
            <a:r>
              <a:rPr lang="en-US" sz="2200" i="1" dirty="0" smtClean="0"/>
              <a:t>Writing Philosophy </a:t>
            </a:r>
            <a:r>
              <a:rPr lang="en-US" sz="2200" dirty="0" smtClean="0"/>
              <a:t>(POSTED)</a:t>
            </a:r>
            <a:endParaRPr lang="en-US" sz="2200" dirty="0"/>
          </a:p>
          <a:p>
            <a:pPr marL="457200" indent="-457200">
              <a:buFont typeface="+mj-lt"/>
              <a:buAutoNum type="arabicPeriod"/>
            </a:pPr>
            <a:endParaRPr lang="en-US" sz="2200" dirty="0"/>
          </a:p>
          <a:p>
            <a:pPr marL="457200" indent="-457200">
              <a:buFont typeface="+mj-lt"/>
              <a:buAutoNum type="arabicPeriod"/>
            </a:pPr>
            <a:r>
              <a:rPr lang="en-US" sz="2200" i="1" dirty="0"/>
              <a:t>The </a:t>
            </a:r>
            <a:r>
              <a:rPr lang="en-US" sz="2200" i="1" dirty="0" err="1"/>
              <a:t>Odegaard</a:t>
            </a:r>
            <a:r>
              <a:rPr lang="en-US" sz="2200" i="1" dirty="0"/>
              <a:t> Writing and Research Center </a:t>
            </a:r>
            <a:r>
              <a:rPr lang="en-US" sz="2200" dirty="0" smtClean="0"/>
              <a:t>(</a:t>
            </a:r>
            <a:r>
              <a:rPr lang="en-US" sz="2200" dirty="0" smtClean="0">
                <a:hlinkClick r:id="rId3"/>
              </a:rPr>
              <a:t>link</a:t>
            </a:r>
            <a:r>
              <a:rPr lang="en-US" sz="2200" dirty="0" smtClean="0"/>
              <a:t>): “This </a:t>
            </a:r>
            <a:r>
              <a:rPr lang="en-US" sz="2200" dirty="0"/>
              <a:t>is the place to come and chat with peer tutors and librarians, to grow as a writer in the context of whatever project is foremost in your mind</a:t>
            </a:r>
            <a:r>
              <a:rPr lang="en-US" sz="2200" dirty="0" smtClean="0"/>
              <a:t>.”</a:t>
            </a:r>
          </a:p>
          <a:p>
            <a:pPr marL="457200" indent="-457200">
              <a:buFont typeface="+mj-lt"/>
              <a:buAutoNum type="arabicPeriod"/>
            </a:pPr>
            <a:endParaRPr lang="en-US" sz="2200" dirty="0"/>
          </a:p>
          <a:p>
            <a:pPr marL="457200" indent="-457200">
              <a:buFont typeface="+mj-lt"/>
              <a:buAutoNum type="arabicPeriod"/>
            </a:pPr>
            <a:r>
              <a:rPr lang="en-US" sz="2200" i="1" dirty="0" smtClean="0"/>
              <a:t>The UNC Writing Center’s Handouts </a:t>
            </a:r>
            <a:r>
              <a:rPr lang="en-US" sz="2200" dirty="0" smtClean="0"/>
              <a:t>(</a:t>
            </a:r>
            <a:r>
              <a:rPr lang="en-US" sz="2200" dirty="0" smtClean="0">
                <a:hlinkClick r:id="rId4"/>
              </a:rPr>
              <a:t>link</a:t>
            </a:r>
            <a:r>
              <a:rPr lang="en-US" sz="2200" dirty="0" smtClean="0"/>
              <a:t>): for general writing help.</a:t>
            </a:r>
          </a:p>
          <a:p>
            <a:pPr marL="0" indent="0">
              <a:buNone/>
            </a:pPr>
            <a:r>
              <a:rPr lang="en-US" sz="2200" dirty="0" smtClean="0"/>
              <a:t> </a:t>
            </a:r>
            <a:endParaRPr lang="en-US" sz="2200" i="1" dirty="0"/>
          </a:p>
          <a:p>
            <a:pPr marL="0" indent="0">
              <a:buNone/>
            </a:pPr>
            <a:r>
              <a:rPr lang="en-US" sz="2200" dirty="0"/>
              <a:t> </a:t>
            </a:r>
          </a:p>
        </p:txBody>
      </p:sp>
    </p:spTree>
    <p:extLst>
      <p:ext uri="{BB962C8B-B14F-4D97-AF65-F5344CB8AC3E}">
        <p14:creationId xmlns:p14="http://schemas.microsoft.com/office/powerpoint/2010/main" val="4283702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7F0091A138534837886ADD5BFA95FA1C"/>
  <p:tag name="TPVERSION" val="5"/>
  <p:tag name="TPFULLVERSION" val="5.2.1.3179"/>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TrueFalse"/>
  <p:tag name="TPQUESTIONXML" val="﻿&lt;?xml version=&quot;1.0&quot; encoding=&quot;utf-8&quot;?&gt;&#10;&lt;questionlist&gt;&#10;    &lt;properties&gt;&#10;        &lt;guid&gt;4BE0E616683A4870ADDA47326DE24735&lt;/guid&gt;&#10;        &lt;description /&gt;&#10;        &lt;date&gt;6/27/2014 9:59:2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C3D0C9216874A0CA3A3AB824A04BEFE&lt;/guid&gt;&#10;            &lt;repollguid&gt;67371B2C6E8342DF8B2E322BB804BF33&lt;/repollguid&gt;&#10;            &lt;sourceid&gt;931170567638450690EAB07BCE2DD062&lt;/sourceid&gt;&#10;            &lt;questiontext&gt;DCT can avoid the Euthyphro dilemma.&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truefalse&gt;True&lt;/truefalse&gt;&#10;            &lt;answers&gt;&#10;                &lt;answer&gt;&#10;                    &lt;guid&gt;D85C22FB0AA3418FA6C15C3EFD9085C6&lt;/guid&gt;&#10;                    &lt;answertext&gt;True&lt;/answertext&gt;&#10;                    &lt;valuetype&gt;0&lt;/valuetype&gt;&#10;                &lt;/answer&gt;&#10;                &lt;answer&gt;&#10;                    &lt;guid&gt;573BE4DA14DD4E198BA15E80C36E29FF&lt;/guid&gt;&#10;                    &lt;answertext&gt;False&lt;/answertext&gt;&#10;                    &lt;valuetype&gt;0&lt;/valuetype&gt;&#10;                &lt;/answer&gt;&#10;            &lt;/answers&gt;&#10;        &lt;/multichoice&gt;&#10;    &lt;/questions&gt;&#10;&lt;/questionlist&gt;"/>
  <p:tag name="HASRESULTS"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0782434444B04524803A2FABC7CC449F&lt;/guid&gt;&#10;        &lt;description /&gt;&#10;        &lt;date&gt;9/26/2013 11:28: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7F5CF41917543F2BB6EBF2F5DCBC536&lt;/guid&gt;&#10;            &lt;repollguid&gt;3F17F6D5043B4EB69F34016BEDBDB3EF&lt;/repollguid&gt;&#10;            &lt;sourceid&gt;88C4903E49544F69BE3EACE8013DEA7F&lt;/sourceid&gt;&#10;            &lt;questiontext&gt;I am comfortable with philosophical writ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5B1B76B8242443CB25A34332A06763F&lt;/guid&gt;&#10;                    &lt;answertext&gt;Strongly Agree&lt;/answertext&gt;&#10;                    &lt;valuetype&gt;0&lt;/valuetype&gt;&#10;                &lt;/answer&gt;&#10;                &lt;answer&gt;&#10;                    &lt;guid&gt;2A3FF5F26A254422854BF0802B68C3AC&lt;/guid&gt;&#10;                    &lt;answertext&gt;Agree&lt;/answertext&gt;&#10;                    &lt;valuetype&gt;0&lt;/valuetype&gt;&#10;                &lt;/answer&gt;&#10;                &lt;answer&gt;&#10;                    &lt;guid&gt;E931F475C0B2415A9D7C28EB12111135&lt;/guid&gt;&#10;                    &lt;answertext&gt;Somewhat Agree&lt;/answertext&gt;&#10;                    &lt;valuetype&gt;0&lt;/valuetype&gt;&#10;                &lt;/answer&gt;&#10;                &lt;answer&gt;&#10;                    &lt;guid&gt;F5EFAFDB7E7C43CAA4F88509B646E009&lt;/guid&gt;&#10;                    &lt;answertext&gt;Neutral&lt;/answertext&gt;&#10;                    &lt;valuetype&gt;0&lt;/valuetype&gt;&#10;                &lt;/answer&gt;&#10;                &lt;answer&gt;&#10;                    &lt;guid&gt;938E27C1F59B453A8399FECA398548DA&lt;/guid&gt;&#10;                    &lt;answertext&gt;Somewhat Disagree&lt;/answertext&gt;&#10;                    &lt;valuetype&gt;0&lt;/valuetype&gt;&#10;                &lt;/answer&gt;&#10;                &lt;answer&gt;&#10;                    &lt;guid&gt;AA9ED91808ED4E39BACC701672C70213&lt;/guid&gt;&#10;                    &lt;answertext&gt;Disagree&lt;/answertext&gt;&#10;                    &lt;valuetype&gt;0&lt;/valuetype&gt;&#10;                &lt;/answer&gt;&#10;                &lt;answer&gt;&#10;                    &lt;guid&gt;8F1BF5612F2B4F64B7FE5558C18F5F59&lt;/guid&gt;&#10;                    &lt;answertext&gt;Strongly Disagree&lt;/answertext&gt;&#10;                    &lt;valuetype&gt;0&lt;/valuetype&gt;&#10;                &lt;/answer&gt;&#10;            &lt;/answers&gt;&#10;        &lt;/multichoice&gt;&#10;    &lt;/questions&gt;&#10;&lt;/questionlist&gt;"/>
  <p:tag name="RESULTS" val="I am comfortable with philosophical writing[;crlf;]24[;]24[;]24[;]False[;]0[;][;crlf;]4.33333333333333[;]4.5[;]1.43372087784044[;]2.05555555555556[;crlf;]0[;]0[;]Strongly Agree1[;]Strongly Agree[;][;crlf;]3[;]0[;]Agree2[;]Agree[;][;crlf;]5[;]0[;]Somewhat Agree3[;]Somewhat Agree[;][;crlf;]4[;]0[;]Neutral4[;]Neutral[;][;crlf;]6[;]0[;]Somewhat Disagree5[;]Somewhat Disagree[;][;crlf;]5[;]0[;]Disagree6[;]Disagree[;][;crlf;]1[;]0[;]Strongly Disagree7[;]Strongly Disagre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782434444B04524803A2FABC7CC449F&lt;/guid&gt;&#10;        &lt;description /&gt;&#10;        &lt;date&gt;9/26/2013 11:28: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7F5CF41917543F2BB6EBF2F5DCBC536&lt;/guid&gt;&#10;            &lt;repollguid&gt;3F17F6D5043B4EB69F34016BEDBDB3EF&lt;/repollguid&gt;&#10;            &lt;sourceid&gt;88C4903E49544F69BE3EACE8013DEA7F&lt;/sourceid&gt;&#10;            &lt;questiontext&gt;I am comfortable with philosophical writ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5B1B76B8242443CB25A34332A06763F&lt;/guid&gt;&#10;                    &lt;answertext&gt;Strongly Agree&lt;/answertext&gt;&#10;                    &lt;valuetype&gt;0&lt;/valuetype&gt;&#10;                &lt;/answer&gt;&#10;                &lt;answer&gt;&#10;                    &lt;guid&gt;2A3FF5F26A254422854BF0802B68C3AC&lt;/guid&gt;&#10;                    &lt;answertext&gt;Agree&lt;/answertext&gt;&#10;                    &lt;valuetype&gt;0&lt;/valuetype&gt;&#10;                &lt;/answer&gt;&#10;                &lt;answer&gt;&#10;                    &lt;guid&gt;E931F475C0B2415A9D7C28EB12111135&lt;/guid&gt;&#10;                    &lt;answertext&gt;Somewhat Agree&lt;/answertext&gt;&#10;                    &lt;valuetype&gt;0&lt;/valuetype&gt;&#10;                &lt;/answer&gt;&#10;                &lt;answer&gt;&#10;                    &lt;guid&gt;F5EFAFDB7E7C43CAA4F88509B646E009&lt;/guid&gt;&#10;                    &lt;answertext&gt;Neutral&lt;/answertext&gt;&#10;                    &lt;valuetype&gt;0&lt;/valuetype&gt;&#10;                &lt;/answer&gt;&#10;                &lt;answer&gt;&#10;                    &lt;guid&gt;938E27C1F59B453A8399FECA398548DA&lt;/guid&gt;&#10;                    &lt;answertext&gt;Somewhat Disagree&lt;/answertext&gt;&#10;                    &lt;valuetype&gt;0&lt;/valuetype&gt;&#10;                &lt;/answer&gt;&#10;                &lt;answer&gt;&#10;                    &lt;guid&gt;AA9ED91808ED4E39BACC701672C70213&lt;/guid&gt;&#10;                    &lt;answertext&gt;Disagree&lt;/answertext&gt;&#10;                    &lt;valuetype&gt;0&lt;/valuetype&gt;&#10;                &lt;/answer&gt;&#10;                &lt;answer&gt;&#10;                    &lt;guid&gt;8F1BF5612F2B4F64B7FE5558C18F5F59&lt;/guid&gt;&#10;                    &lt;answertext&gt;Strongly Disagree&lt;/answertext&gt;&#10;                    &lt;valuetype&gt;0&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0C0715799534FA08FE00B9BF49475FB&lt;/guid&gt;&#10;        &lt;description /&gt;&#10;        &lt;date&gt;6/27/2014 9:58:2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FE616CFAB694A46A33B0E216770C5A6&lt;/guid&gt;&#10;            &lt;repollguid&gt;36A1ECD7C8F44EF8970CEB6FBFCC17C4&lt;/repollguid&gt;&#10;            &lt;sourceid&gt;E5A7F768393E4BCCA947319F7AB0DA87&lt;/sourceid&gt;&#10;            &lt;questiontext&gt;Which option is bett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B7EAFF9B3004E8384F2EBD06A2FA624&lt;/guid&gt;&#10;                    &lt;answertext&gt;If it is right because God commands it, then there is no basis for the word of God. &lt;/answertext&gt;&#10;                    &lt;valuetype&gt;0&lt;/valuetype&gt;&#10;                &lt;/answer&gt;&#10;                &lt;answer&gt;&#10;                    &lt;guid&gt;A8371A02C642478587BECE9D42D80520&lt;/guid&gt;&#10;                    &lt;answertext&gt;If God commands it because it is right, then there is some standard for rightness besides the word of God. &lt;/answertext&gt;&#10;                    &lt;valuetype&gt;0&lt;/valuetype&gt;&#10;                &lt;/answer&gt;&#10;            &lt;/answers&gt;&#10;        &lt;/multichoice&gt;&#10;    &lt;/questions&gt;&#10;&lt;/questionlist&gt;"/>
  <p:tag name="HASRESULTS"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rity">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1448</Words>
  <Application>Microsoft Office PowerPoint</Application>
  <PresentationFormat>On-screen Show (4:3)</PresentationFormat>
  <Paragraphs>210</Paragraphs>
  <Slides>24</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Garamond</vt:lpstr>
      <vt:lpstr>Georgia</vt:lpstr>
      <vt:lpstr>Symbol</vt:lpstr>
      <vt:lpstr>Times New Roman</vt:lpstr>
      <vt:lpstr>Wingdings</vt:lpstr>
      <vt:lpstr>Theme1</vt:lpstr>
      <vt:lpstr>Clarity</vt:lpstr>
      <vt:lpstr>Chart</vt:lpstr>
      <vt:lpstr>Contemporary Moral Problems</vt:lpstr>
      <vt:lpstr>PowerPoint Presentation</vt:lpstr>
      <vt:lpstr>PowerPoint Presentation</vt:lpstr>
      <vt:lpstr>PowerPoint Presentation</vt:lpstr>
      <vt:lpstr>PowerPoint Presentation</vt:lpstr>
      <vt:lpstr>Participation Strategies</vt:lpstr>
      <vt:lpstr>Introduction to Philosophical Writing </vt:lpstr>
      <vt:lpstr>I am comfortable with philosophical writing</vt:lpstr>
      <vt:lpstr>Writing Resources</vt:lpstr>
      <vt:lpstr>Philosophical Writing in PHIL 102</vt:lpstr>
      <vt:lpstr>Final paper</vt:lpstr>
      <vt:lpstr>Final paper</vt:lpstr>
      <vt:lpstr>Woodhouse, “How to Write Philosophy”</vt:lpstr>
      <vt:lpstr>Be as complete and precise as possible</vt:lpstr>
      <vt:lpstr>Common Problems</vt:lpstr>
      <vt:lpstr>Citations &amp; Plagiarism </vt:lpstr>
      <vt:lpstr>I am comfortable with philosophical writing</vt:lpstr>
      <vt:lpstr>Overview</vt:lpstr>
      <vt:lpstr>The Euthyphro Dilemma</vt:lpstr>
      <vt:lpstr>Discussion Questions</vt:lpstr>
      <vt:lpstr>Which option is better?</vt:lpstr>
      <vt:lpstr>DCT can avoid the Euthyphro dilemma.</vt:lpstr>
      <vt:lpstr>Ethical Relativism</vt:lpstr>
      <vt:lpstr>Cultural Differences Argument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Windows User</dc:creator>
  <cp:lastModifiedBy>Ben</cp:lastModifiedBy>
  <cp:revision>25</cp:revision>
  <dcterms:created xsi:type="dcterms:W3CDTF">2014-01-13T03:26:43Z</dcterms:created>
  <dcterms:modified xsi:type="dcterms:W3CDTF">2014-06-30T05:33:25Z</dcterms:modified>
</cp:coreProperties>
</file>