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3" r:id="rId2"/>
    <p:sldId id="264" r:id="rId3"/>
    <p:sldId id="288" r:id="rId4"/>
    <p:sldId id="292" r:id="rId5"/>
    <p:sldId id="293" r:id="rId6"/>
    <p:sldId id="291" r:id="rId7"/>
    <p:sldId id="270"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96DC7-94E2-49FE-8167-DFDABF41D327}" type="datetimeFigureOut">
              <a:rPr lang="en-US" smtClean="0"/>
              <a:t>6/29/2014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B311A-4247-4F45-B7BA-3877E1C77011}" type="slidenum">
              <a:rPr lang="en-US" smtClean="0"/>
              <a:t>‹#›</a:t>
            </a:fld>
            <a:endParaRPr lang="en-US"/>
          </a:p>
        </p:txBody>
      </p:sp>
    </p:spTree>
    <p:extLst>
      <p:ext uri="{BB962C8B-B14F-4D97-AF65-F5344CB8AC3E}">
        <p14:creationId xmlns:p14="http://schemas.microsoft.com/office/powerpoint/2010/main" val="79502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pPr/>
              <a:t>3</a:t>
            </a:fld>
            <a:endParaRPr lang="en-US"/>
          </a:p>
        </p:txBody>
      </p:sp>
    </p:spTree>
    <p:extLst>
      <p:ext uri="{BB962C8B-B14F-4D97-AF65-F5344CB8AC3E}">
        <p14:creationId xmlns:p14="http://schemas.microsoft.com/office/powerpoint/2010/main" val="249542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5D439-3868-47BC-BE39-719B2514B4FB}" type="slidenum">
              <a:rPr lang="en-US"/>
              <a:pPr/>
              <a:t>18</a:t>
            </a:fld>
            <a:endParaRPr lang="en-US"/>
          </a:p>
        </p:txBody>
      </p:sp>
      <p:sp>
        <p:nvSpPr>
          <p:cNvPr id="215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73808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AF7DF-922D-48F6-99C1-00F446619114}" type="slidenum">
              <a:rPr lang="en-US"/>
              <a:pPr/>
              <a:t>19</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88265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5AC03-B81C-4298-B366-DF8B071800F0}" type="slidenum">
              <a:rPr lang="en-US"/>
              <a:pPr/>
              <a:t>20</a:t>
            </a:fld>
            <a:endParaRPr lang="en-US"/>
          </a:p>
        </p:txBody>
      </p:sp>
      <p:sp>
        <p:nvSpPr>
          <p:cNvPr id="25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5214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5AC03-B81C-4298-B366-DF8B071800F0}" type="slidenum">
              <a:rPr lang="en-US"/>
              <a:pPr/>
              <a:t>21</a:t>
            </a:fld>
            <a:endParaRPr lang="en-US"/>
          </a:p>
        </p:txBody>
      </p:sp>
      <p:sp>
        <p:nvSpPr>
          <p:cNvPr id="25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2971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21C85-8F4A-4B19-8EC2-C9AEE5E7019D}" type="slidenum">
              <a:rPr lang="en-US"/>
              <a:pPr/>
              <a:t>9</a:t>
            </a:fld>
            <a:endParaRPr lang="en-US"/>
          </a:p>
        </p:txBody>
      </p:sp>
      <p:sp>
        <p:nvSpPr>
          <p:cNvPr id="9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80683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7E256-F2E5-4647-B1B4-6B405A5B1C04}" type="slidenum">
              <a:rPr lang="en-US"/>
              <a:pPr/>
              <a:t>10</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715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7E256-F2E5-4647-B1B4-6B405A5B1C04}" type="slidenum">
              <a:rPr lang="en-US"/>
              <a:pPr/>
              <a:t>11</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520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E634B-082F-4BDD-9D0A-FC6627076AFE}" type="slidenum">
              <a:rPr lang="en-US"/>
              <a:pPr/>
              <a:t>12</a:t>
            </a:fld>
            <a:endParaRPr lang="en-US"/>
          </a:p>
        </p:txBody>
      </p:sp>
      <p:sp>
        <p:nvSpPr>
          <p:cNvPr id="71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0315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DBCAB-9AEB-4CDB-B14D-7C050F691D2E}" type="slidenum">
              <a:rPr lang="en-US"/>
              <a:pPr/>
              <a:t>13</a:t>
            </a:fld>
            <a:endParaRPr lang="en-US"/>
          </a:p>
        </p:txBody>
      </p:sp>
      <p:sp>
        <p:nvSpPr>
          <p:cNvPr id="133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128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FDE7F-82C7-472E-AD38-508A5E3EDBB9}" type="slidenum">
              <a:rPr lang="en-US"/>
              <a:pPr/>
              <a:t>14</a:t>
            </a:fld>
            <a:endParaRPr lang="en-US"/>
          </a:p>
        </p:txBody>
      </p:sp>
      <p:sp>
        <p:nvSpPr>
          <p:cNvPr id="153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9855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2A71D-6159-48FB-81E3-A9C80121248F}" type="slidenum">
              <a:rPr lang="en-US"/>
              <a:pPr/>
              <a:t>15</a:t>
            </a:fld>
            <a:endParaRPr lang="en-US"/>
          </a:p>
        </p:txBody>
      </p:sp>
      <p:sp>
        <p:nvSpPr>
          <p:cNvPr id="17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228115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C1CDE-9058-4F4C-838E-B77CC3FC1A0C}" type="slidenum">
              <a:rPr lang="en-US"/>
              <a:pPr/>
              <a:t>17</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2904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a:solidFill>
                <a:srgbClr val="438086"/>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57D2A3A-5862-451B-837D-0D0D3C1368C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63938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93744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993995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9904836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096695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24528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0338701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21D3548-8FAF-4E70-B259-E990C6EE37BC}" type="datetimeFigureOut">
              <a:rPr lang="en-US" smtClean="0">
                <a:solidFill>
                  <a:srgbClr val="438086"/>
                </a:solidFill>
              </a:rPr>
              <a:pPr/>
              <a:t>6/29/2014</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fld id="{C57D2A3A-5862-451B-837D-0D0D3C1368C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extLst>
      <p:ext uri="{BB962C8B-B14F-4D97-AF65-F5344CB8AC3E}">
        <p14:creationId xmlns:p14="http://schemas.microsoft.com/office/powerpoint/2010/main" val="114353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68880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a:solidFill>
                <a:srgbClr val="438086"/>
              </a:solidFill>
            </a:endParaRPr>
          </a:p>
        </p:txBody>
      </p:sp>
      <p:sp>
        <p:nvSpPr>
          <p:cNvPr id="4" name="Slide Number Placeholder 3"/>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0379018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11323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91308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21D3548-8FAF-4E70-B259-E990C6EE37BC}" type="datetimeFigureOut">
              <a:rPr lang="en-US" smtClean="0">
                <a:solidFill>
                  <a:srgbClr val="438086"/>
                </a:solidFill>
              </a:rPr>
              <a:pPr/>
              <a:t>6/29/2014</a:t>
            </a:fld>
            <a:endParaRPr lang="en-US">
              <a:solidFill>
                <a:srgbClr val="438086"/>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57D2A3A-5862-451B-837D-0D0D3C1368C8}" type="slidenum">
              <a:rPr lang="en-US" smtClean="0"/>
              <a:pPr/>
              <a:t>‹#›</a:t>
            </a:fld>
            <a:endParaRPr lang="en-US"/>
          </a:p>
        </p:txBody>
      </p:sp>
    </p:spTree>
    <p:extLst>
      <p:ext uri="{BB962C8B-B14F-4D97-AF65-F5344CB8AC3E}">
        <p14:creationId xmlns:p14="http://schemas.microsoft.com/office/powerpoint/2010/main" val="374699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4.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5.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Contemporary </a:t>
            </a:r>
            <a:r>
              <a:rPr lang="en-US" sz="3600" dirty="0"/>
              <a:t>Moral </a:t>
            </a:r>
            <a:r>
              <a:rPr lang="en-US" sz="3600" dirty="0" smtClean="0"/>
              <a:t>Problems</a:t>
            </a:r>
            <a:endParaRPr lang="en-US" sz="3600" dirty="0"/>
          </a:p>
        </p:txBody>
      </p:sp>
      <p:sp>
        <p:nvSpPr>
          <p:cNvPr id="3" name="Subtitle 2"/>
          <p:cNvSpPr>
            <a:spLocks noGrp="1"/>
          </p:cNvSpPr>
          <p:nvPr>
            <p:ph type="subTitle" idx="1"/>
          </p:nvPr>
        </p:nvSpPr>
        <p:spPr/>
        <p:txBody>
          <a:bodyPr>
            <a:normAutofit/>
          </a:bodyPr>
          <a:lstStyle/>
          <a:p>
            <a:r>
              <a:rPr lang="en-US" b="1" cap="small" dirty="0"/>
              <a:t>M-F12:00-1:00, SAV 264</a:t>
            </a:r>
            <a:endParaRPr lang="en-US" dirty="0"/>
          </a:p>
          <a:p>
            <a:r>
              <a:rPr lang="en-US" b="1" cap="small" dirty="0"/>
              <a:t>Instructor: Benjamin Hole</a:t>
            </a:r>
            <a:endParaRPr lang="en-US" dirty="0"/>
          </a:p>
          <a:p>
            <a:r>
              <a:rPr lang="en-US" cap="small" dirty="0"/>
              <a:t>Office Hours: </a:t>
            </a:r>
            <a:r>
              <a:rPr lang="en-US" i="1" cap="small" dirty="0"/>
              <a:t>M-F,1-1:15</a:t>
            </a:r>
            <a:endParaRPr lang="en-US" dirty="0"/>
          </a:p>
          <a:p>
            <a:r>
              <a:rPr lang="fr-FR" cap="small" dirty="0"/>
              <a:t>Email: bvhole@uw.edu</a:t>
            </a:r>
            <a:endParaRPr lang="en-US" dirty="0"/>
          </a:p>
        </p:txBody>
      </p:sp>
    </p:spTree>
    <p:extLst>
      <p:ext uri="{BB962C8B-B14F-4D97-AF65-F5344CB8AC3E}">
        <p14:creationId xmlns:p14="http://schemas.microsoft.com/office/powerpoint/2010/main" val="314542867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609600"/>
            <a:ext cx="6324600" cy="155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a:t>Five reasons why ethical relativism might be harder than it seems.</a:t>
            </a:r>
          </a:p>
        </p:txBody>
      </p:sp>
    </p:spTree>
    <p:extLst>
      <p:ext uri="{BB962C8B-B14F-4D97-AF65-F5344CB8AC3E}">
        <p14:creationId xmlns:p14="http://schemas.microsoft.com/office/powerpoint/2010/main" val="7097885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609600"/>
            <a:ext cx="6324600" cy="155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dirty="0"/>
              <a:t>Five reasons why ethical relativism might be harder than it seems.</a:t>
            </a:r>
          </a:p>
        </p:txBody>
      </p:sp>
      <p:sp>
        <p:nvSpPr>
          <p:cNvPr id="10243" name="Text Box 3"/>
          <p:cNvSpPr txBox="1">
            <a:spLocks noChangeArrowheads="1"/>
          </p:cNvSpPr>
          <p:nvPr/>
        </p:nvSpPr>
        <p:spPr bwMode="auto">
          <a:xfrm>
            <a:off x="2362200" y="2590800"/>
            <a:ext cx="5410200" cy="206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dirty="0"/>
              <a:t>(1) While we may disagree in </a:t>
            </a:r>
            <a:r>
              <a:rPr lang="en-US" sz="3200" i="1" dirty="0"/>
              <a:t>some </a:t>
            </a:r>
            <a:r>
              <a:rPr lang="en-US" sz="3200" dirty="0"/>
              <a:t>values, </a:t>
            </a:r>
            <a:r>
              <a:rPr lang="en-US" sz="3200" b="1" u="sng" dirty="0"/>
              <a:t>there may be less disagreement than we </a:t>
            </a:r>
            <a:r>
              <a:rPr lang="en-US" sz="3200" b="1" u="sng" dirty="0" smtClean="0"/>
              <a:t>think</a:t>
            </a:r>
            <a:r>
              <a:rPr lang="en-US" sz="3200" dirty="0" smtClean="0"/>
              <a:t>.</a:t>
            </a:r>
            <a:endParaRPr lang="en-US" sz="3200" dirty="0"/>
          </a:p>
        </p:txBody>
      </p:sp>
    </p:spTree>
    <p:extLst>
      <p:ext uri="{BB962C8B-B14F-4D97-AF65-F5344CB8AC3E}">
        <p14:creationId xmlns:p14="http://schemas.microsoft.com/office/powerpoint/2010/main" val="1758375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579279"/>
            <a:ext cx="72104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3200" b="1" dirty="0"/>
              <a:t>Herodotus, </a:t>
            </a:r>
            <a:r>
              <a:rPr lang="en-US" sz="3200" b="1" i="1" dirty="0"/>
              <a:t>The </a:t>
            </a:r>
            <a:r>
              <a:rPr lang="en-US" sz="3200" b="1" i="1" dirty="0" smtClean="0"/>
              <a:t>Histories</a:t>
            </a:r>
            <a:endParaRPr lang="en-US" sz="3200" b="1" dirty="0"/>
          </a:p>
        </p:txBody>
      </p:sp>
      <p:sp>
        <p:nvSpPr>
          <p:cNvPr id="6147" name="Text Box 3"/>
          <p:cNvSpPr txBox="1">
            <a:spLocks noChangeArrowheads="1"/>
          </p:cNvSpPr>
          <p:nvPr/>
        </p:nvSpPr>
        <p:spPr bwMode="auto">
          <a:xfrm>
            <a:off x="228600" y="1158717"/>
            <a:ext cx="8763000" cy="6034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ts val="500"/>
              </a:spcBef>
              <a:spcAft>
                <a:spcPts val="500"/>
              </a:spcAft>
            </a:pPr>
            <a:r>
              <a:rPr lang="en-US" sz="2200" dirty="0" smtClean="0"/>
              <a:t>“</a:t>
            </a:r>
            <a:r>
              <a:rPr lang="en-US" sz="2200" dirty="0"/>
              <a:t>Darius, a king of ancient Persia, was intrigued by the variety of cultures he encountered in his travels. He had found, for example, that the </a:t>
            </a:r>
            <a:r>
              <a:rPr lang="en-US" sz="2200" dirty="0" err="1"/>
              <a:t>Callatians</a:t>
            </a:r>
            <a:r>
              <a:rPr lang="en-US" sz="2200" dirty="0"/>
              <a:t> (a tribe of Indians) customarily ate the bodies of their dead fathers. The Greeks, of course, did not do that—the Greeks practiced cremation and regarded the funeral pyre as the natural and fitting way to dispose of the dead. Darius thought that a sophisticated understanding of the world must include an appreciation of such differences between cultures. One day, to teach this lesson, he summoned some Greeks who happened to be present at his court and asked them what they would take to eat the bodies of their dead fathers. They were shocked, as Darius knew they would be, and replied that no amount of money could persuade them to do such a thing. Then Darius called in some </a:t>
            </a:r>
            <a:r>
              <a:rPr lang="en-US" sz="2200" dirty="0" err="1"/>
              <a:t>Callatians</a:t>
            </a:r>
            <a:r>
              <a:rPr lang="en-US" sz="2200" dirty="0"/>
              <a:t>, and while the Greeks listened asked them what they would take to burn their dead fathers' bodies. The </a:t>
            </a:r>
            <a:r>
              <a:rPr lang="en-US" sz="2200" dirty="0" err="1"/>
              <a:t>Callatians</a:t>
            </a:r>
            <a:r>
              <a:rPr lang="en-US" sz="2200" dirty="0"/>
              <a:t> were horrified and told Darius not even to mention such a dreadful thing.”</a:t>
            </a:r>
          </a:p>
          <a:p>
            <a:pPr>
              <a:spcBef>
                <a:spcPct val="50000"/>
              </a:spcBef>
            </a:pPr>
            <a:endParaRPr lang="en-US" sz="2000" b="1" dirty="0"/>
          </a:p>
        </p:txBody>
      </p:sp>
    </p:spTree>
    <p:extLst>
      <p:ext uri="{BB962C8B-B14F-4D97-AF65-F5344CB8AC3E}">
        <p14:creationId xmlns:p14="http://schemas.microsoft.com/office/powerpoint/2010/main" val="38600859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0" y="685800"/>
            <a:ext cx="62484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dirty="0"/>
              <a:t>Martha </a:t>
            </a:r>
            <a:r>
              <a:rPr lang="en-US" sz="3200" b="1" dirty="0" smtClean="0"/>
              <a:t>Nussbaum</a:t>
            </a:r>
            <a:endParaRPr lang="en-US" sz="3200" b="1" dirty="0"/>
          </a:p>
        </p:txBody>
      </p:sp>
      <p:pic>
        <p:nvPicPr>
          <p:cNvPr id="12291" name="Picture 3" descr="marthanussba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 y="2066230"/>
            <a:ext cx="3713163" cy="3836988"/>
          </a:xfrm>
          <a:prstGeom prst="rect">
            <a:avLst/>
          </a:prstGeom>
          <a:noFill/>
          <a:extLst>
            <a:ext uri="{909E8E84-426E-40DD-AFC4-6F175D3DCCD1}">
              <a14:hiddenFill xmlns:a14="http://schemas.microsoft.com/office/drawing/2010/main">
                <a:solidFill>
                  <a:srgbClr val="FFFFFF"/>
                </a:solidFill>
              </a14:hiddenFill>
            </a:ext>
          </a:extLst>
        </p:spPr>
      </p:pic>
      <p:sp>
        <p:nvSpPr>
          <p:cNvPr id="12292" name="Text Box 4"/>
          <p:cNvSpPr txBox="1">
            <a:spLocks noChangeArrowheads="1"/>
          </p:cNvSpPr>
          <p:nvPr/>
        </p:nvSpPr>
        <p:spPr bwMode="auto">
          <a:xfrm>
            <a:off x="4419600" y="1676400"/>
            <a:ext cx="4419600" cy="332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57200" indent="-457200">
              <a:spcBef>
                <a:spcPct val="50000"/>
              </a:spcBef>
              <a:buFont typeface="Arial" pitchFamily="34" charset="0"/>
              <a:buChar char="•"/>
            </a:pPr>
            <a:r>
              <a:rPr lang="en-US" sz="2800" b="1" dirty="0" smtClean="0"/>
              <a:t>Objective list of values</a:t>
            </a:r>
          </a:p>
          <a:p>
            <a:pPr marL="457200" indent="-457200">
              <a:spcBef>
                <a:spcPct val="50000"/>
              </a:spcBef>
              <a:buFont typeface="Arial" pitchFamily="34" charset="0"/>
              <a:buChar char="•"/>
            </a:pPr>
            <a:r>
              <a:rPr lang="en-US" sz="2800" b="1" dirty="0" smtClean="0"/>
              <a:t>Every </a:t>
            </a:r>
            <a:r>
              <a:rPr lang="en-US" sz="2800" dirty="0"/>
              <a:t>society has had to come to terms with the same things - eating, sanitation, sex, the family, etcetera.</a:t>
            </a:r>
            <a:endParaRPr lang="en-US" sz="3200" b="1" dirty="0"/>
          </a:p>
        </p:txBody>
      </p:sp>
    </p:spTree>
    <p:extLst>
      <p:ext uri="{BB962C8B-B14F-4D97-AF65-F5344CB8AC3E}">
        <p14:creationId xmlns:p14="http://schemas.microsoft.com/office/powerpoint/2010/main" val="14799806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295400" y="685800"/>
            <a:ext cx="7162800" cy="155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dirty="0"/>
              <a:t>(2) We can accept context-sensitivity without being ethical relativists</a:t>
            </a:r>
            <a:r>
              <a:rPr lang="en-US" sz="3200" b="1" dirty="0" smtClean="0"/>
              <a:t>.</a:t>
            </a:r>
            <a:endParaRPr lang="en-US" sz="3200" b="1" dirty="0"/>
          </a:p>
        </p:txBody>
      </p:sp>
      <p:sp>
        <p:nvSpPr>
          <p:cNvPr id="14339" name="Text Box 3"/>
          <p:cNvSpPr txBox="1">
            <a:spLocks noChangeArrowheads="1"/>
          </p:cNvSpPr>
          <p:nvPr/>
        </p:nvSpPr>
        <p:spPr bwMode="auto">
          <a:xfrm>
            <a:off x="1371600" y="2286000"/>
            <a:ext cx="7010400" cy="4555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sz="3200" b="1" dirty="0" smtClean="0"/>
          </a:p>
          <a:p>
            <a:pPr>
              <a:spcBef>
                <a:spcPct val="50000"/>
              </a:spcBef>
            </a:pPr>
            <a:r>
              <a:rPr lang="en-US" sz="3200" b="1" i="1" dirty="0" smtClean="0"/>
              <a:t>United </a:t>
            </a:r>
            <a:r>
              <a:rPr lang="en-US" sz="3200" b="1" i="1" dirty="0"/>
              <a:t>States</a:t>
            </a:r>
            <a:r>
              <a:rPr lang="en-US" sz="3200" b="1" dirty="0"/>
              <a:t>: </a:t>
            </a:r>
            <a:r>
              <a:rPr lang="en-US" sz="3200" dirty="0"/>
              <a:t>thumb for good, middle finger for bad.</a:t>
            </a:r>
          </a:p>
          <a:p>
            <a:pPr>
              <a:spcBef>
                <a:spcPct val="50000"/>
              </a:spcBef>
            </a:pPr>
            <a:r>
              <a:rPr lang="en-US" sz="3200" b="1" i="1" dirty="0" err="1"/>
              <a:t>Reversia</a:t>
            </a:r>
            <a:r>
              <a:rPr lang="en-US" sz="3200" b="1" dirty="0"/>
              <a:t>: </a:t>
            </a:r>
            <a:r>
              <a:rPr lang="en-US" sz="3200" dirty="0"/>
              <a:t>thumb for bad, middle finger for good</a:t>
            </a:r>
            <a:r>
              <a:rPr lang="en-US" sz="3200" dirty="0" smtClean="0"/>
              <a:t>.</a:t>
            </a:r>
          </a:p>
          <a:p>
            <a:pPr>
              <a:spcBef>
                <a:spcPct val="50000"/>
              </a:spcBef>
            </a:pPr>
            <a:endParaRPr lang="en-US" sz="3200" dirty="0"/>
          </a:p>
          <a:p>
            <a:pPr>
              <a:spcBef>
                <a:spcPct val="50000"/>
              </a:spcBef>
            </a:pPr>
            <a:r>
              <a:rPr lang="en-US" sz="2000" b="1" dirty="0"/>
              <a:t>We might have a cross-cultural duty to avoid rudeness - with context-sensitive implications!</a:t>
            </a:r>
          </a:p>
        </p:txBody>
      </p:sp>
    </p:spTree>
    <p:extLst>
      <p:ext uri="{BB962C8B-B14F-4D97-AF65-F5344CB8AC3E}">
        <p14:creationId xmlns:p14="http://schemas.microsoft.com/office/powerpoint/2010/main" val="29260041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ppt_x"/>
                                          </p:val>
                                        </p:tav>
                                        <p:tav tm="100000">
                                          <p:val>
                                            <p:strVal val="#ppt_x"/>
                                          </p:val>
                                        </p:tav>
                                      </p:tavLst>
                                    </p:anim>
                                    <p:anim calcmode="lin" valueType="num">
                                      <p:cBhvr additive="base">
                                        <p:cTn id="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495425" y="609600"/>
            <a:ext cx="69627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2000" b="1" dirty="0" smtClean="0"/>
              <a:t>So a </a:t>
            </a:r>
            <a:r>
              <a:rPr lang="en-US" sz="2000" b="1" dirty="0"/>
              <a:t>non-relativist has a good reason to avoid showing his thumb in </a:t>
            </a:r>
            <a:r>
              <a:rPr lang="en-US" sz="2000" b="1" dirty="0" err="1"/>
              <a:t>reversia</a:t>
            </a:r>
            <a:r>
              <a:rPr lang="en-US" sz="2000" b="1" dirty="0"/>
              <a:t>, and a good reason to avoid showing his middle finger in the United States!  </a:t>
            </a:r>
          </a:p>
          <a:p>
            <a:endParaRPr lang="en-US" sz="3200" b="1" dirty="0"/>
          </a:p>
          <a:p>
            <a:endParaRPr lang="en-US" sz="3200" b="1" dirty="0"/>
          </a:p>
        </p:txBody>
      </p:sp>
      <p:pic>
        <p:nvPicPr>
          <p:cNvPr id="16387" name="Picture 3" descr="thumbsupag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981200"/>
            <a:ext cx="2389188"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240" y="2015490"/>
            <a:ext cx="3097213" cy="2262188"/>
          </a:xfrm>
          <a:prstGeom prst="rect">
            <a:avLst/>
          </a:prstGeom>
          <a:noFill/>
          <a:extLst>
            <a:ext uri="{909E8E84-426E-40DD-AFC4-6F175D3DCCD1}">
              <a14:hiddenFill xmlns:a14="http://schemas.microsoft.com/office/drawing/2010/main">
                <a:solidFill>
                  <a:srgbClr val="FFFFFF"/>
                </a:solidFill>
              </a14:hiddenFill>
            </a:ext>
          </a:extLst>
        </p:spPr>
      </p:pic>
      <p:sp>
        <p:nvSpPr>
          <p:cNvPr id="16389" name="Rectangle 5"/>
          <p:cNvSpPr>
            <a:spLocks noChangeArrowheads="1"/>
          </p:cNvSpPr>
          <p:nvPr/>
        </p:nvSpPr>
        <p:spPr bwMode="auto">
          <a:xfrm>
            <a:off x="1828800" y="5257800"/>
            <a:ext cx="6705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2000"/>
              <a:t>We can accept this sort of diversity without thinking that ethics is only about what a society says.</a:t>
            </a:r>
            <a:endParaRPr lang="en-US" sz="2000" b="1"/>
          </a:p>
        </p:txBody>
      </p:sp>
    </p:spTree>
    <p:extLst>
      <p:ext uri="{BB962C8B-B14F-4D97-AF65-F5344CB8AC3E}">
        <p14:creationId xmlns:p14="http://schemas.microsoft.com/office/powerpoint/2010/main" val="3003273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Sensitivity</a:t>
            </a:r>
            <a:endParaRPr lang="en-US" dirty="0"/>
          </a:p>
        </p:txBody>
      </p:sp>
      <p:sp>
        <p:nvSpPr>
          <p:cNvPr id="3" name="Content Placeholder 2"/>
          <p:cNvSpPr>
            <a:spLocks noGrp="1"/>
          </p:cNvSpPr>
          <p:nvPr>
            <p:ph idx="1"/>
          </p:nvPr>
        </p:nvSpPr>
        <p:spPr/>
        <p:txBody>
          <a:bodyPr/>
          <a:lstStyle/>
          <a:p>
            <a:pPr marL="914400" indent="-914400">
              <a:buNone/>
            </a:pPr>
            <a:r>
              <a:rPr lang="en-US" b="1" dirty="0" smtClean="0"/>
              <a:t>(CS) </a:t>
            </a:r>
            <a:r>
              <a:rPr lang="en-US" dirty="0" smtClean="0"/>
              <a:t>	“The rightness or wrongness of an action may depend in part on facts about the agent and her circumstances, where her circumstances may include facts about the norms for what counts as constituting insults, a person’s privacy, proper respect for others, and so forth” (Timmons, 33).  </a:t>
            </a:r>
            <a:endParaRPr lang="en-US" b="1" dirty="0"/>
          </a:p>
        </p:txBody>
      </p:sp>
    </p:spTree>
    <p:extLst>
      <p:ext uri="{BB962C8B-B14F-4D97-AF65-F5344CB8AC3E}">
        <p14:creationId xmlns:p14="http://schemas.microsoft.com/office/powerpoint/2010/main" val="4235973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371600" y="685800"/>
            <a:ext cx="72390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a:t>(3) Ethical relativism doesn’t support tolerance all that well.</a:t>
            </a:r>
          </a:p>
        </p:txBody>
      </p:sp>
      <p:pic>
        <p:nvPicPr>
          <p:cNvPr id="18435" name="Picture 3" descr="ugly OGAM Klingo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57400"/>
            <a:ext cx="2952750" cy="3938588"/>
          </a:xfrm>
          <a:prstGeom prst="rect">
            <a:avLst/>
          </a:prstGeom>
          <a:noFill/>
          <a:extLst>
            <a:ext uri="{909E8E84-426E-40DD-AFC4-6F175D3DCCD1}">
              <a14:hiddenFill xmlns:a14="http://schemas.microsoft.com/office/drawing/2010/main">
                <a:solidFill>
                  <a:srgbClr val="FFFFFF"/>
                </a:solidFill>
              </a14:hiddenFill>
            </a:ext>
          </a:extLst>
        </p:spPr>
      </p:pic>
      <p:sp>
        <p:nvSpPr>
          <p:cNvPr id="18436" name="Text Box 4"/>
          <p:cNvSpPr txBox="1">
            <a:spLocks noChangeArrowheads="1"/>
          </p:cNvSpPr>
          <p:nvPr/>
        </p:nvSpPr>
        <p:spPr bwMode="auto">
          <a:xfrm>
            <a:off x="5029200" y="2209800"/>
            <a:ext cx="342900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a:t>Imagine a society where those who dissent are killed on sight.  If ethical relativism is true, then the killers are </a:t>
            </a:r>
            <a:r>
              <a:rPr lang="en-US" sz="3200" i="1"/>
              <a:t>right </a:t>
            </a:r>
            <a:r>
              <a:rPr lang="en-US" sz="3200"/>
              <a:t>to kill their victims. </a:t>
            </a:r>
          </a:p>
        </p:txBody>
      </p:sp>
    </p:spTree>
    <p:extLst>
      <p:ext uri="{BB962C8B-B14F-4D97-AF65-F5344CB8AC3E}">
        <p14:creationId xmlns:p14="http://schemas.microsoft.com/office/powerpoint/2010/main" val="298946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457200"/>
            <a:ext cx="75438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en-US" sz="3200" b="1" dirty="0"/>
              <a:t>Ethical relativism thus makes human rights and external critique difficult.</a:t>
            </a:r>
          </a:p>
        </p:txBody>
      </p:sp>
      <p:sp>
        <p:nvSpPr>
          <p:cNvPr id="20483" name="Rectangle 3"/>
          <p:cNvSpPr>
            <a:spLocks noChangeArrowheads="1"/>
          </p:cNvSpPr>
          <p:nvPr/>
        </p:nvSpPr>
        <p:spPr bwMode="auto">
          <a:xfrm>
            <a:off x="1524000" y="236220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sz="3200" b="1"/>
          </a:p>
        </p:txBody>
      </p:sp>
      <p:pic>
        <p:nvPicPr>
          <p:cNvPr id="20484" name="Picture 4" descr="frankw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3348038" cy="2722563"/>
          </a:xfrm>
          <a:prstGeom prst="rect">
            <a:avLst/>
          </a:prstGeom>
          <a:noFill/>
          <a:extLst>
            <a:ext uri="{909E8E84-426E-40DD-AFC4-6F175D3DCCD1}">
              <a14:hiddenFill xmlns:a14="http://schemas.microsoft.com/office/drawing/2010/main">
                <a:solidFill>
                  <a:srgbClr val="FFFFFF"/>
                </a:solidFill>
              </a14:hiddenFill>
            </a:ext>
          </a:extLst>
        </p:spPr>
      </p:pic>
      <p:sp>
        <p:nvSpPr>
          <p:cNvPr id="20485" name="Text Box 5"/>
          <p:cNvSpPr txBox="1">
            <a:spLocks noChangeArrowheads="1"/>
          </p:cNvSpPr>
          <p:nvPr/>
        </p:nvSpPr>
        <p:spPr bwMode="auto">
          <a:xfrm>
            <a:off x="5257800" y="2362200"/>
            <a:ext cx="3124200" cy="1754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en-US" dirty="0"/>
              <a:t>If ethics is what a society says it is, and a society says that it has the right to commit murder, it is difficult for us to find a way to condemn human rights violations.</a:t>
            </a:r>
          </a:p>
        </p:txBody>
      </p:sp>
    </p:spTree>
    <p:extLst>
      <p:ext uri="{BB962C8B-B14F-4D97-AF65-F5344CB8AC3E}">
        <p14:creationId xmlns:p14="http://schemas.microsoft.com/office/powerpoint/2010/main" val="6418912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295400" y="838200"/>
            <a:ext cx="7315200" cy="155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a:t>(4) Ethical relativism makes it difficult to criticize a society from the inside.</a:t>
            </a:r>
          </a:p>
        </p:txBody>
      </p:sp>
      <p:pic>
        <p:nvPicPr>
          <p:cNvPr id="22531" name="Picture 3" descr="taslima-nasr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14600"/>
            <a:ext cx="2355850" cy="3195638"/>
          </a:xfrm>
          <a:prstGeom prst="rect">
            <a:avLst/>
          </a:prstGeom>
          <a:noFill/>
          <a:extLst>
            <a:ext uri="{909E8E84-426E-40DD-AFC4-6F175D3DCCD1}">
              <a14:hiddenFill xmlns:a14="http://schemas.microsoft.com/office/drawing/2010/main">
                <a:solidFill>
                  <a:srgbClr val="FFFFFF"/>
                </a:solidFill>
              </a14:hiddenFill>
            </a:ext>
          </a:extLst>
        </p:spPr>
      </p:pic>
      <p:sp>
        <p:nvSpPr>
          <p:cNvPr id="22532" name="Text Box 4"/>
          <p:cNvSpPr txBox="1">
            <a:spLocks noChangeArrowheads="1"/>
          </p:cNvSpPr>
          <p:nvPr/>
        </p:nvSpPr>
        <p:spPr bwMode="auto">
          <a:xfrm>
            <a:off x="3886200" y="2514600"/>
            <a:ext cx="4419600" cy="301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dirty="0"/>
              <a:t>If we criticize what our society values, relativism argues that we’re not making any sense - ethics just </a:t>
            </a:r>
            <a:r>
              <a:rPr lang="en-US" i="1" dirty="0"/>
              <a:t>is </a:t>
            </a:r>
            <a:r>
              <a:rPr lang="en-US" dirty="0"/>
              <a:t>what our society values.  </a:t>
            </a:r>
          </a:p>
          <a:p>
            <a:pPr>
              <a:spcBef>
                <a:spcPct val="50000"/>
              </a:spcBef>
            </a:pPr>
            <a:endParaRPr lang="en-US" dirty="0"/>
          </a:p>
          <a:p>
            <a:pPr>
              <a:spcBef>
                <a:spcPct val="50000"/>
              </a:spcBef>
            </a:pPr>
            <a:endParaRPr lang="en-US" dirty="0"/>
          </a:p>
        </p:txBody>
      </p:sp>
    </p:spTree>
    <p:extLst>
      <p:ext uri="{BB962C8B-B14F-4D97-AF65-F5344CB8AC3E}">
        <p14:creationId xmlns:p14="http://schemas.microsoft.com/office/powerpoint/2010/main" val="11385633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Clicker Quiz</a:t>
            </a:r>
          </a:p>
          <a:p>
            <a:r>
              <a:rPr lang="en-US" dirty="0" smtClean="0"/>
              <a:t>Finish Ethical </a:t>
            </a:r>
            <a:r>
              <a:rPr lang="en-US" dirty="0" smtClean="0"/>
              <a:t>Relativism</a:t>
            </a:r>
            <a:endParaRPr lang="en-US" dirty="0"/>
          </a:p>
        </p:txBody>
      </p:sp>
    </p:spTree>
    <p:extLst>
      <p:ext uri="{BB962C8B-B14F-4D97-AF65-F5344CB8AC3E}">
        <p14:creationId xmlns:p14="http://schemas.microsoft.com/office/powerpoint/2010/main" val="499379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95400" y="838200"/>
            <a:ext cx="74676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a:t>(5) Ethical relativism makes it difficult to gauge moral progress.</a:t>
            </a:r>
          </a:p>
        </p:txBody>
      </p:sp>
      <p:sp>
        <p:nvSpPr>
          <p:cNvPr id="2" name="AutoShape 2" descr="data:image/jpeg;base64,/9j/4AAQSkZJRgABAQAAAQABAAD/2wCEAAkGBwoHBg8MBxMQDg4MDhINDwwMERsMDA8MFREXFhURExQZKCggGCYlHBUUITYhJikrLi46Fx8/TjMxPCgtLisBCgoKDg0OGxAQGjccHx8uKywsLCwxNywsLCwsNCwsKywsLCwwLCwsLCwsLDc3LCwsKzcsNywsKzcsLCsrKyssK//AABEIAOEA4QMBEQACEQEDEQH/xAAbAAEAAwADAQAAAAAAAAAAAAAAAgQHAQUGA//EADMQAQAABAQEBQMDAwUAAAAAAAABAlPRAwQFFhGSk6IUMTVzsiFxsQZBwYGRoxIyM0NR/8QAGwEBAAMBAQEBAAAAAAAAAAAAAAECBAYDBQf/xAAkEQEAAQMDBAMBAQAAAAAAAAAAAQITUQMSFBEVMVIyM0FxIf/aAAwDAQACEQMRAD8A8G+I/UQAAAAAAAAAAAAAAAAAAAAAAAAAAAAAAAAAAAAAAAAAAAAAAAAAAAAAAAAAAAAAAAAAAAAAAAAAAAAAAAAAAAAAAAAAAAAAAAAAAAAAAAAAAAAAAAAAAAAAAAAAAAAAAAAAAAAAAAAAAAAAAAAAAAAAAAAAAAAAAAAAAAAAAAAAAAAAAAHMIJiOqtVXSJl6aH6LzfD64mD3We1icvndyp6+DZebqYPdYsTk7lRg2Xm6mD3WLE5T3KnBsvN1MHusWJyjuVODZebqYPdYsTk7lTg2Xm6mD3WLE5O5U4Nl5upg91ixOTuVODZebqYPdYsTk7lTg2Xm6mD3WLE5O5U4Nl5upg91ixOTuVODZebqYPdYsTk7lTg2Xm6mD3WLE5O5U4Nl5upg91ixOTuVODZebqYPdYsTk7lTg2Xm6mD3WLE5O5U4Nl5upg91ixOTuVODZebqYPdYsTk7lTg2Xm6mD3WLE5O5U4Nl5upg91ixOTuVODZebqYPdYsTk7lRg2Xm6mD3WLE5O5U4edzODNl8xPh4nD/VhzzSR4fWHGWPD6f2eMx0fRoq3UxOXyQsAAAAAlJ/uh94JpUr+Etej5tzl58yIQAAAAAAAAAAAAAAAAAAAyzWfVsx7+J84sdXmXTaH1wpKvYAAAABzL5/1h+U0+VNT4S1+Pm3OXn9EIAAAAAAAAAAAAAAAAAAAZZrPq2Y9/E+cWOvzLptD64UlXsAAAAAlL/MPymPKlfwlr0fOLc5ef0QgAAAAAAAAAAAAAAAAAABlms+rZj38T5xY6/Mum0PrhSVewAAAACUv8w/KY8qV/CWvR84tzl5/RCAAAAAAAAAAAAAAAAAAAGWaz6tmPfxPnFjr8y6bQ+uFJV7AAAAAJS+cPvBNKmp8Ja9Hzi3OXn9EIAAAAAAAAAAAAAAAAAAAZZrPq2Y9/E+cWOvzLptD66VJV7AAAAAOYft94LUqanwlr7b+OYmP9kQjpIG2QNsgbZA2yBtkDbIG2QNsgbZA2yBtkDbIG2QNsgbZA2yBtkDpIERPVlmtfXVsx7+J84sdXmXTaP10/xSVeoAAAABxBY8fmeH0xcXqTXW3S8rVGDx2Zq4vUmub5TaoweOzNXF6k1zfKLVGDx2Zq4vUmub5LVGDx2Zq4vUmub5LVGDx2Zq4vUmub5LVGDx2Zq4vUmub5LVGDx2Zq4vUmub5LVGDx2Zq4vUmub5LVGDx2Zq4vUmub5LVGDx2Zq4vUmub5LVGDx2Zq4vUmub5LVGDx2Zq4vUmub5LVGDx2Zq4vUmub5LVGDx2Zq4vUmub5LVGDx2Zq4vUmub5LVGDx2Zq4vUmub5LVGDx2Zq4vUmub5LVGDx2Zq4vUmub5LVGDx2Zq4vUmub5LVGDx+aq4vUmubpLVGHwmmjNHjN9Yx/eP1VejgSAAAAAAAAAAAAAAAAAAAAAAAAAAAAAAAAAAcDoiZ6R1dxD9ManGH/ABf3nku9LVTLzdLLna+p0odSS5arwjnaRtfU6UOpJdNms52kbW1OlDqSXLNZztLJtbU6UOpJcs1nO0sm1tTpQ6klyzWc7SybW1OlDqSXLNZztLJtbU6UOpJcs1nO0sm1tTpQ6klyzWc7SybW1OlDqSXLNZztLJtbU6UOpJcs1nO0sm1tTpQ6klyzWc7SybW1OlDqSXLNZztLJtbU6UOpJcs1nO0sm1tTpQ6klyzWc7SybW1OlDqSXLNZztLJtbU6UOpJcs1nO0sm1tTpQ6klyzWc7SybW1OlDqSXLNZztI2vqlKHUkuWaznaRH9L6pD/AKv8klyzUc7Sy6nGwpsHEjJiw4TSTRlmh/5NCPCMHlMdGumqKoiY/UBIAAAACUvnD7w/KafKmp8Ja9HzbnL5EIBBxDocQ6HEOhxDocQ6HEOhxDocQ6HEOhxDocQ6HEOhxDocQ6HEOhxAEgMr1n1bMe/ifOLHX5dNofXT/FNV7AAAAAJS+cPvBNKmp8Ja9HzbnLz+iEAAAAAAAAAAAAAAAAAAAMs1n1bMe/ifOLHV5l02h9cKSr2AAAAASl/mH5THlSv4S16PnFucvP6IQAAAAAAAAAAAAAAAAAAAyzWfVsx7+J84sdfmXTaH1wpKvYAAAABKX+YflMeVK/hLXo+cW5y8/ohAAAAAAAAAAAAAAAAAAADLNZ9WzHv4nzix1+ZdNofXCkq9gAAAAEpfP+sPymnypqfCWvR825y8+ZEIAAAAAAAAAAAAAAAAAAAZZrPq2Y9/E+cWOvzLptD64UlXsAAAAAlL5w+8E0+VNT4S1794tzl58yIVAAAAAAAAAAAAAAAAABIJ6Ms1n1bMe/ifOLHV5l02h9dP8UlXqAAAAACJjrDttx6lDyxpuWWy9yrLNxNH1NyanWjyy2TdqycTR9Tcmp1o8stkXasnE0fU3JqdaPLLYu1ZOJo+puTU60eWWxdqycTR9Tcmp1o8sti7Vk4mj6m5NTrR5ZbF2rJxNH1NyanWjyy2LtWTiaPqbk1OtHllsXasnE0fU3JqdaPLLYu1ZOJo+puTU60eWWxdqycTR9Tcmp1o8sti7Vk4mj6m5NTrR5ZbF2rJxNH1NyanWjyy2LtWTiaPqbk1OtHllsXasnE0fU3JqdaPLLYu1ZOJo+puTU60eWWxdqycTR9Tcmp1o8sti7Vk4mj6m5NTrR5ZbF2rJxNH1NyanWjyy2LteTiaPqbj1OtHllsXasnE0fV1eLiTYuJGfEjxmmjGaaP7xmjHjGKky0xER/kIiQAAAAAAAAAAAAAAAAAAAAAAAAAAAAAAAAAAAAAAAAAAAAAAAAAAAAAAAAAAAAAAAAAAAAAAAAAAAAAAAAAAAAAAAAAAAAAAAAAAAAAAAAAAAAAAAAAAAAAAQAAAAAAAAAAAAAAAAAAAAAAAAAAAAAAAAAAAAAAAAAAAAAAAAAAAAAAAA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woHBg8MBxMQDg4MDhINDwwMERsMDA8MFREXFhURExQZKCggGCYlHBUUITYhJikrLi46Fx8/TjMxPCgtLisBCgoKDg0OGxAQGjccHx8uKywsLCwxNywsLCwsNCwsKywsLCwwLCwsLCwsLDc3LCwsKzcsNywsKzcsLCsrKyssK//AABEIAOEA4QMBEQACEQEDEQH/xAAbAAEAAwADAQAAAAAAAAAAAAAAAgQHAQUGA//EADMQAQAABAQEBQMDAwUAAAAAAAABAlPRAwQFFhGSk6IUMTVzsiFxsQZBwYGRoxIyM0NR/8QAGwEBAAMBAQEBAAAAAAAAAAAAAAECBAYDBQf/xAAkEQEAAQMDBAMBAQAAAAAAAAAAAQITUQMSFBEVMVIyM0FxIf/aAAwDAQACEQMRAD8A8G+I/UQAAAAAAAAAAAAAAAAAAAAAAAAAAAAAAAAAAAAAAAAAAAAAAAAAAAAAAAAAAAAAAAAAAAAAAAAAAAAAAAAAAAAAAAAAAAAAAAAAAAAAAAAAAAAAAAAAAAAAAAAAAAAAAAAAAAAAAAAAAAAAAAAAAAAAAAAAAAAAAAAAAAAAAAAAAAAAAAHMIJiOqtVXSJl6aH6LzfD64mD3We1icvndyp6+DZebqYPdYsTk7lRg2Xm6mD3WLE5T3KnBsvN1MHusWJyjuVODZebqYPdYsTk7lTg2Xm6mD3WLE5O5U4Nl5upg91ixOTuVODZebqYPdYsTk7lTg2Xm6mD3WLE5O5U4Nl5upg91ixOTuVODZebqYPdYsTk7lTg2Xm6mD3WLE5O5U4Nl5upg91ixOTuVODZebqYPdYsTk7lTg2Xm6mD3WLE5O5U4Nl5upg91ixOTuVODZebqYPdYsTk7lTg2Xm6mD3WLE5O5U4Nl5upg91ixOTuVODZebqYPdYsTk7lRg2Xm6mD3WLE5O5U4edzODNl8xPh4nD/VhzzSR4fWHGWPD6f2eMx0fRoq3UxOXyQsAAAAAlJ/uh94JpUr+Etej5tzl58yIQAAAAAAAAAAAAAAAAAAAyzWfVsx7+J84sdXmXTaH1wpKvYAAAABzL5/1h+U0+VNT4S1+Pm3OXn9EIAAAAAAAAAAAAAAAAAAAZZrPq2Y9/E+cWOvzLptD64UlXsAAAAAlL/MPymPKlfwlr0fOLc5ef0QgAAAAAAAAAAAAAAAAAABlms+rZj38T5xY6/Mum0PrhSVewAAAACUv8w/KY8qV/CWvR84tzl5/RCAAAAAAAAAAAAAAAAAAAGWaz6tmPfxPnFjr8y6bQ+uFJV7AAAAAJS+cPvBNKmp8Ja9Hzi3OXn9EIAAAAAAAAAAAAAAAAAAAZZrPq2Y9/E+cWOvzLptD66VJV7AAAAAOYft94LUqanwlr7b+OYmP9kQjpIG2QNsgbZA2yBtkDbIG2QNsgbZA2yBtkDbIG2QNsgbZA2yBtkDpIERPVlmtfXVsx7+J84sdXmXTaP10/xSVeoAAAABxBY8fmeH0xcXqTXW3S8rVGDx2Zq4vUmub5TaoweOzNXF6k1zfKLVGDx2Zq4vUmub5LVGDx2Zq4vUmub5LVGDx2Zq4vUmub5LVGDx2Zq4vUmub5LVGDx2Zq4vUmub5LVGDx2Zq4vUmub5LVGDx2Zq4vUmub5LVGDx2Zq4vUmub5LVGDx2Zq4vUmub5LVGDx2Zq4vUmub5LVGDx2Zq4vUmub5LVGDx2Zq4vUmub5LVGDx2Zq4vUmub5LVGDx2Zq4vUmub5LVGDx2Zq4vUmub5LVGDx2Zq4vUmub5LVGDx2Zq4vUmub5LVGDx+aq4vUmubpLVGHwmmjNHjN9Yx/eP1VejgSAAAAAAAAAAAAAAAAAAAAAAAAAAAAAAAAAAcDoiZ6R1dxD9ManGH/ABf3nku9LVTLzdLLna+p0odSS5arwjnaRtfU6UOpJdNms52kbW1OlDqSXLNZztLJtbU6UOpJcs1nO0sm1tTpQ6klyzWc7SybW1OlDqSXLNZztLJtbU6UOpJcs1nO0sm1tTpQ6klyzWc7SybW1OlDqSXLNZztLJtbU6UOpJcs1nO0sm1tTpQ6klyzWc7SybW1OlDqSXLNZztLJtbU6UOpJcs1nO0sm1tTpQ6klyzWc7SybW1OlDqSXLNZztLJtbU6UOpJcs1nO0sm1tTpQ6klyzWc7SybW1OlDqSXLNZztI2vqlKHUkuWaznaRH9L6pD/AKv8klyzUc7Sy6nGwpsHEjJiw4TSTRlmh/5NCPCMHlMdGumqKoiY/UBIAAAACUvnD7w/KafKmp8Ja9HzbnL5EIBBxDocQ6HEOhxDocQ6HEOhxDocQ6HEOhxDocQ6HEOhxDocQ6HEOhxAEgMr1n1bMe/ifOLHX5dNofXT/FNV7AAAAAJS+cPvBNKmp8Ja9HzbnLz+iEAAAAAAAAAAAAAAAAAAAMs1n1bMe/ifOLHV5l02h9cKSr2AAAAASl/mH5THlSv4S16PnFucvP6IQAAAAAAAAAAAAAAAAAAAyzWfVsx7+J84sdfmXTaH1wpKvYAAAABKX+YflMeVK/hLXo+cW5y8/ohAAAAAAAAAAAAAAAAAAADLNZ9WzHv4nzix1+ZdNofXCkq9gAAAAEpfP+sPymnypqfCWvR825y8+ZEIAAAAAAAAAAAAAAAAAAAZZrPq2Y9/E+cWOvzLptD64UlXsAAAAAlL5w+8E0+VNT4S1794tzl58yIVAAAAAAAAAAAAAAAAABIJ6Ms1n1bMe/ifOLHV5l02h9dP8UlXqAAAAACJjrDttx6lDyxpuWWy9yrLNxNH1NyanWjyy2TdqycTR9Tcmp1o8stkXasnE0fU3JqdaPLLYu1ZOJo+puTU60eWWxdqycTR9Tcmp1o8sti7Vk4mj6m5NTrR5ZbF2rJxNH1NyanWjyy2LtWTiaPqbk1OtHllsXasnE0fU3JqdaPLLYu1ZOJo+puTU60eWWxdqycTR9Tcmp1o8sti7Vk4mj6m5NTrR5ZbF2rJxNH1NyanWjyy2LtWTiaPqbk1OtHllsXasnE0fU3JqdaPLLYu1ZOJo+puTU60eWWxdqycTR9Tcmp1o8sti7Vk4mj6m5NTrR5ZbF2rJxNH1NyanWjyy2LteTiaPqbj1OtHllsXasnE0fV1eLiTYuJGfEjxmmjGaaP7xmjHjGKky0xER/kIiQAAAAAAAAAAAAAAAAAAAAAAAAAAAAAAAAAAAAAAAAAAAAAAAAAAAAAAAAAAAAAAAAAAAAAAAAAAAAAAAAAAAAAAAAAAAAAAAAAAAAAAAAAAAAAAAAAAAAAAQAAAAAAAAAAAAAAAAAAAAAAAAAAAAAAAAAAAAAAAAAAAAAAAAAAAAAAAA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ata:image/jpeg;base64,/9j/4AAQSkZJRgABAQAAAQABAAD/2wCEAAkGBwoHBg8MBxMQDg4MDhINDwwMERsMDA8MFREXFhURExQZKCggGCYlHBUUITYhJikrLi46Fx8/TjMxPCgtLisBCgoKDg0OGxAQGjccHx8uKywsLCwxNywsLCwsNCwsKywsLCwwLCwsLCwsLDc3LCwsKzcsNywsKzcsLCsrKyssK//AABEIAOEA4QMBEQACEQEDEQH/xAAbAAEAAwADAQAAAAAAAAAAAAAAAgQHAQUGA//EADMQAQAABAQEBQMDAwUAAAAAAAABAlPRAwQFFhGSk6IUMTVzsiFxsQZBwYGRoxIyM0NR/8QAGwEBAAMBAQEBAAAAAAAAAAAAAAECBAYDBQf/xAAkEQEAAQMDBAMBAQAAAAAAAAAAAQITUQMSFBEVMVIyM0FxIf/aAAwDAQACEQMRAD8A8G+I/UQAAAAAAAAAAAAAAAAAAAAAAAAAAAAAAAAAAAAAAAAAAAAAAAAAAAAAAAAAAAAAAAAAAAAAAAAAAAAAAAAAAAAAAAAAAAAAAAAAAAAAAAAAAAAAAAAAAAAAAAAAAAAAAAAAAAAAAAAAAAAAAAAAAAAAAAAAAAAAAAAAAAAAAAAAAAAAAAHMIJiOqtVXSJl6aH6LzfD64mD3We1icvndyp6+DZebqYPdYsTk7lRg2Xm6mD3WLE5T3KnBsvN1MHusWJyjuVODZebqYPdYsTk7lTg2Xm6mD3WLE5O5U4Nl5upg91ixOTuVODZebqYPdYsTk7lTg2Xm6mD3WLE5O5U4Nl5upg91ixOTuVODZebqYPdYsTk7lTg2Xm6mD3WLE5O5U4Nl5upg91ixOTuVODZebqYPdYsTk7lTg2Xm6mD3WLE5O5U4Nl5upg91ixOTuVODZebqYPdYsTk7lTg2Xm6mD3WLE5O5U4Nl5upg91ixOTuVODZebqYPdYsTk7lRg2Xm6mD3WLE5O5U4edzODNl8xPh4nD/VhzzSR4fWHGWPD6f2eMx0fRoq3UxOXyQsAAAAAlJ/uh94JpUr+Etej5tzl58yIQAAAAAAAAAAAAAAAAAAAyzWfVsx7+J84sdXmXTaH1wpKvYAAAABzL5/1h+U0+VNT4S1+Pm3OXn9EIAAAAAAAAAAAAAAAAAAAZZrPq2Y9/E+cWOvzLptD64UlXsAAAAAlL/MPymPKlfwlr0fOLc5ef0QgAAAAAAAAAAAAAAAAAABlms+rZj38T5xY6/Mum0PrhSVewAAAACUv8w/KY8qV/CWvR84tzl5/RCAAAAAAAAAAAAAAAAAAAGWaz6tmPfxPnFjr8y6bQ+uFJV7AAAAAJS+cPvBNKmp8Ja9Hzi3OXn9EIAAAAAAAAAAAAAAAAAAAZZrPq2Y9/E+cWOvzLptD66VJV7AAAAAOYft94LUqanwlr7b+OYmP9kQjpIG2QNsgbZA2yBtkDbIG2QNsgbZA2yBtkDbIG2QNsgbZA2yBtkDpIERPVlmtfXVsx7+J84sdXmXTaP10/xSVeoAAAABxBY8fmeH0xcXqTXW3S8rVGDx2Zq4vUmub5TaoweOzNXF6k1zfKLVGDx2Zq4vUmub5LVGDx2Zq4vUmub5LVGDx2Zq4vUmub5LVGDx2Zq4vUmub5LVGDx2Zq4vUmub5LVGDx2Zq4vUmub5LVGDx2Zq4vUmub5LVGDx2Zq4vUmub5LVGDx2Zq4vUmub5LVGDx2Zq4vUmub5LVGDx2Zq4vUmub5LVGDx2Zq4vUmub5LVGDx2Zq4vUmub5LVGDx2Zq4vUmub5LVGDx2Zq4vUmub5LVGDx2Zq4vUmub5LVGDx2Zq4vUmub5LVGDx+aq4vUmubpLVGHwmmjNHjN9Yx/eP1VejgSAAAAAAAAAAAAAAAAAAAAAAAAAAAAAAAAAAcDoiZ6R1dxD9ManGH/ABf3nku9LVTLzdLLna+p0odSS5arwjnaRtfU6UOpJdNms52kbW1OlDqSXLNZztLJtbU6UOpJcs1nO0sm1tTpQ6klyzWc7SybW1OlDqSXLNZztLJtbU6UOpJcs1nO0sm1tTpQ6klyzWc7SybW1OlDqSXLNZztLJtbU6UOpJcs1nO0sm1tTpQ6klyzWc7SybW1OlDqSXLNZztLJtbU6UOpJcs1nO0sm1tTpQ6klyzWc7SybW1OlDqSXLNZztLJtbU6UOpJcs1nO0sm1tTpQ6klyzWc7SybW1OlDqSXLNZztI2vqlKHUkuWaznaRH9L6pD/AKv8klyzUc7Sy6nGwpsHEjJiw4TSTRlmh/5NCPCMHlMdGumqKoiY/UBIAAAACUvnD7w/KafKmp8Ja9HzbnL5EIBBxDocQ6HEOhxDocQ6HEOhxDocQ6HEOhxDocQ6HEOhxDocQ6HEOhxAEgMr1n1bMe/ifOLHX5dNofXT/FNV7AAAAAJS+cPvBNKmp8Ja9HzbnLz+iEAAAAAAAAAAAAAAAAAAAMs1n1bMe/ifOLHV5l02h9cKSr2AAAAASl/mH5THlSv4S16PnFucvP6IQAAAAAAAAAAAAAAAAAAAyzWfVsx7+J84sdfmXTaH1wpKvYAAAABKX+YflMeVK/hLXo+cW5y8/ohAAAAAAAAAAAAAAAAAAADLNZ9WzHv4nzix1+ZdNofXCkq9gAAAAEpfP+sPymnypqfCWvR825y8+ZEIAAAAAAAAAAAAAAAAAAAZZrPq2Y9/E+cWOvzLptD64UlXsAAAAAlL5w+8E0+VNT4S1794tzl58yIVAAAAAAAAAAAAAAAAABIJ6Ms1n1bMe/ifOLHV5l02h9dP8UlXqAAAAACJjrDttx6lDyxpuWWy9yrLNxNH1NyanWjyy2TdqycTR9Tcmp1o8stkXasnE0fU3JqdaPLLYu1ZOJo+puTU60eWWxdqycTR9Tcmp1o8sti7Vk4mj6m5NTrR5ZbF2rJxNH1NyanWjyy2LtWTiaPqbk1OtHllsXasnE0fU3JqdaPLLYu1ZOJo+puTU60eWWxdqycTR9Tcmp1o8sti7Vk4mj6m5NTrR5ZbF2rJxNH1NyanWjyy2LtWTiaPqbk1OtHllsXasnE0fU3JqdaPLLYu1ZOJo+puTU60eWWxdqycTR9Tcmp1o8sti7Vk4mj6m5NTrR5ZbF2rJxNH1NyanWjyy2LteTiaPqbj1OtHllsXasnE0fV1eLiTYuJGfEjxmmjGaaP7xmjHjGKky0xER/kIiQAAAAAAAAAAAAAAAAAAAAAAAAAAAAAAAAAAAAAAAAAAAAAAAAAAAAAAAAAAAAAAAAAAAAAAAAAAAAAAAAAAAAAAAAAAAAAAAAAAAAAAAAAAAAAAAAAAAAAAQAAAAAAAAAAAAAAAAAAAAAAAAAAAAAAAAAAAAAAAAAAAAAAAAAAAAAAAAA//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http://themoderatevoice.com/wp-content/uploads/2013/03/david-red-avatar-26ma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5248" y="3810000"/>
            <a:ext cx="2587752" cy="258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438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95400" y="838200"/>
            <a:ext cx="74676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a:t>(5) Ethical relativism makes it difficult to gauge moral progress.</a:t>
            </a:r>
          </a:p>
        </p:txBody>
      </p:sp>
      <p:sp>
        <p:nvSpPr>
          <p:cNvPr id="24579" name="Rectangle 3"/>
          <p:cNvSpPr>
            <a:spLocks noChangeArrowheads="1"/>
          </p:cNvSpPr>
          <p:nvPr/>
        </p:nvSpPr>
        <p:spPr bwMode="auto">
          <a:xfrm>
            <a:off x="1447800" y="2133600"/>
            <a:ext cx="6781800" cy="353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dirty="0"/>
              <a:t>Compare United States racial attitudes in 1850 and in </a:t>
            </a:r>
            <a:r>
              <a:rPr lang="en-US" sz="3200" dirty="0" smtClean="0"/>
              <a:t>2011.  </a:t>
            </a:r>
            <a:r>
              <a:rPr lang="en-US" sz="3200" dirty="0"/>
              <a:t>We might want to say that the latter set of attitudes is better.  Relativism makes it hard for us to say that - we might have to say that the two are simply </a:t>
            </a:r>
            <a:r>
              <a:rPr lang="en-US" sz="3200" i="1" dirty="0"/>
              <a:t>different!</a:t>
            </a:r>
            <a:endParaRPr lang="en-US" sz="3200" dirty="0"/>
          </a:p>
        </p:txBody>
      </p:sp>
    </p:spTree>
    <p:extLst>
      <p:ext uri="{BB962C8B-B14F-4D97-AF65-F5344CB8AC3E}">
        <p14:creationId xmlns:p14="http://schemas.microsoft.com/office/powerpoint/2010/main" val="937395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762000"/>
            <a:ext cx="8229600" cy="579438"/>
          </a:xfrm>
        </p:spPr>
        <p:txBody>
          <a:bodyPr>
            <a:normAutofit fontScale="90000"/>
          </a:bodyPr>
          <a:lstStyle/>
          <a:p>
            <a:r>
              <a:rPr lang="en-US" sz="2400" dirty="0" smtClean="0"/>
              <a:t>Imagine you live in a society with cultural norms you find abhorrent. Rank how confident you are that you will stand by your convictions and act against your cultural norms. </a:t>
            </a:r>
            <a:endParaRPr lang="en-US" sz="2400" dirty="0"/>
          </a:p>
        </p:txBody>
      </p:sp>
      <p:sp>
        <p:nvSpPr>
          <p:cNvPr id="3" name="TPAnswers"/>
          <p:cNvSpPr>
            <a:spLocks noGrp="1"/>
          </p:cNvSpPr>
          <p:nvPr>
            <p:ph type="body" idx="1"/>
            <p:custDataLst>
              <p:tags r:id="rId3"/>
            </p:custDataLst>
          </p:nvPr>
        </p:nvSpPr>
        <p:spPr>
          <a:xfrm>
            <a:off x="533400" y="2521458"/>
            <a:ext cx="4114800" cy="4325112"/>
          </a:xfrm>
        </p:spPr>
        <p:txBody>
          <a:bodyPr>
            <a:normAutofit/>
          </a:bodyPr>
          <a:lstStyle/>
          <a:p>
            <a:pPr marL="624078" indent="-514350">
              <a:spcBef>
                <a:spcPct val="20000"/>
              </a:spcBef>
              <a:buFont typeface="Georgia"/>
              <a:buAutoNum type="alphaUcPeriod"/>
            </a:pPr>
            <a:r>
              <a:rPr lang="en-US" sz="2400" dirty="0" smtClean="0"/>
              <a:t>Strongly Confident</a:t>
            </a:r>
          </a:p>
          <a:p>
            <a:pPr marL="624078" indent="-514350">
              <a:spcBef>
                <a:spcPct val="20000"/>
              </a:spcBef>
              <a:buFont typeface="Georgia"/>
              <a:buAutoNum type="alphaUcPeriod"/>
            </a:pPr>
            <a:r>
              <a:rPr lang="en-US" sz="2400" dirty="0" smtClean="0"/>
              <a:t>Confident</a:t>
            </a:r>
          </a:p>
          <a:p>
            <a:pPr marL="624078" indent="-514350">
              <a:spcBef>
                <a:spcPct val="20000"/>
              </a:spcBef>
              <a:buFont typeface="Georgia"/>
              <a:buAutoNum type="alphaUcPeriod"/>
            </a:pPr>
            <a:r>
              <a:rPr lang="en-US" sz="2400" dirty="0" smtClean="0"/>
              <a:t>Somewhat Confident</a:t>
            </a:r>
          </a:p>
          <a:p>
            <a:pPr marL="624078" indent="-514350">
              <a:spcBef>
                <a:spcPct val="20000"/>
              </a:spcBef>
              <a:buFont typeface="Georgia"/>
              <a:buAutoNum type="alphaUcPeriod"/>
            </a:pPr>
            <a:r>
              <a:rPr lang="en-US" sz="2400" dirty="0" smtClean="0"/>
              <a:t>Neutral</a:t>
            </a:r>
          </a:p>
          <a:p>
            <a:pPr marL="624078" indent="-514350">
              <a:spcBef>
                <a:spcPct val="20000"/>
              </a:spcBef>
              <a:buFont typeface="Georgia"/>
              <a:buAutoNum type="alphaUcPeriod"/>
            </a:pPr>
            <a:r>
              <a:rPr lang="en-US" sz="2400" dirty="0" smtClean="0"/>
              <a:t>Somewhat Unconfident </a:t>
            </a:r>
          </a:p>
          <a:p>
            <a:pPr marL="624078" indent="-514350">
              <a:spcBef>
                <a:spcPct val="20000"/>
              </a:spcBef>
              <a:buFont typeface="Georgia"/>
              <a:buAutoNum type="alphaUcPeriod"/>
            </a:pPr>
            <a:r>
              <a:rPr lang="en-US" sz="2400" dirty="0"/>
              <a:t>Unconfident</a:t>
            </a:r>
            <a:endParaRPr lang="en-US" sz="2400" dirty="0" smtClean="0"/>
          </a:p>
          <a:p>
            <a:pPr marL="624078" indent="-514350">
              <a:spcBef>
                <a:spcPct val="20000"/>
              </a:spcBef>
              <a:buFont typeface="Georgia"/>
              <a:buAutoNum type="alphaUcPeriod"/>
            </a:pPr>
            <a:r>
              <a:rPr lang="en-US" sz="2400" dirty="0" smtClean="0"/>
              <a:t>Strongly </a:t>
            </a:r>
            <a:r>
              <a:rPr lang="en-US" sz="2400" dirty="0"/>
              <a:t>Unconfident </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160338905"/>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4106" name="Chart" r:id="rId6" imgW="4572034" imgH="5143500" progId="MSGraph.Chart.8">
                  <p:embed followColorScheme="full"/>
                </p:oleObj>
              </mc:Choice>
              <mc:Fallback>
                <p:oleObj name="Chart" r:id="rId6" imgW="4572034" imgH="5143500"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1996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685800"/>
            <a:ext cx="8229600" cy="655638"/>
          </a:xfrm>
        </p:spPr>
        <p:txBody>
          <a:bodyPr>
            <a:noAutofit/>
          </a:bodyPr>
          <a:lstStyle/>
          <a:p>
            <a:r>
              <a:rPr lang="en-US" sz="2800" dirty="0" smtClean="0"/>
              <a:t>Imagine a possible world in which there are no cultures. In such a world, morality exists.</a:t>
            </a:r>
            <a:endParaRPr lang="en-US" sz="2800" dirty="0"/>
          </a:p>
        </p:txBody>
      </p:sp>
      <p:sp>
        <p:nvSpPr>
          <p:cNvPr id="3" name="TPAnswers"/>
          <p:cNvSpPr>
            <a:spLocks noGrp="1"/>
          </p:cNvSpPr>
          <p:nvPr>
            <p:ph type="body" idx="1"/>
            <p:custDataLst>
              <p:tags r:id="rId3"/>
            </p:custDataLst>
          </p:nvPr>
        </p:nvSpPr>
        <p:spPr>
          <a:xfrm>
            <a:off x="457200" y="1600200"/>
            <a:ext cx="4114800" cy="4325112"/>
          </a:xfrm>
        </p:spPr>
        <p:txBody>
          <a:bodyPr>
            <a:normAutofit/>
          </a:bodyPr>
          <a:lstStyle/>
          <a:p>
            <a:pPr marL="624078" indent="-514350">
              <a:spcBef>
                <a:spcPct val="20000"/>
              </a:spcBef>
              <a:buFont typeface="Georgia"/>
              <a:buAutoNum type="alphaUcPeriod"/>
            </a:pPr>
            <a:r>
              <a:rPr lang="en-US" sz="2400" dirty="0" smtClean="0"/>
              <a:t>Strongly Agree</a:t>
            </a:r>
          </a:p>
          <a:p>
            <a:pPr marL="624078" indent="-514350">
              <a:spcBef>
                <a:spcPct val="20000"/>
              </a:spcBef>
              <a:buFont typeface="Georgia"/>
              <a:buAutoNum type="alphaUcPeriod"/>
            </a:pPr>
            <a:r>
              <a:rPr lang="en-US" sz="2400" dirty="0" smtClean="0"/>
              <a:t>Agree</a:t>
            </a:r>
          </a:p>
          <a:p>
            <a:pPr marL="624078" indent="-514350">
              <a:spcBef>
                <a:spcPct val="20000"/>
              </a:spcBef>
              <a:buFont typeface="Georgia"/>
              <a:buAutoNum type="alphaUcPeriod"/>
            </a:pPr>
            <a:r>
              <a:rPr lang="en-US" sz="2400" dirty="0" smtClean="0"/>
              <a:t>Somewhat Agree</a:t>
            </a:r>
          </a:p>
          <a:p>
            <a:pPr marL="624078" indent="-514350">
              <a:spcBef>
                <a:spcPct val="20000"/>
              </a:spcBef>
              <a:buFont typeface="Georgia"/>
              <a:buAutoNum type="alphaUcPeriod"/>
            </a:pPr>
            <a:r>
              <a:rPr lang="en-US" sz="2400" dirty="0" smtClean="0"/>
              <a:t>Neutral</a:t>
            </a:r>
          </a:p>
          <a:p>
            <a:pPr marL="624078" indent="-514350">
              <a:spcBef>
                <a:spcPct val="20000"/>
              </a:spcBef>
              <a:buFont typeface="Georgia"/>
              <a:buAutoNum type="alphaUcPeriod"/>
            </a:pPr>
            <a:r>
              <a:rPr lang="en-US" sz="2400" dirty="0" smtClean="0"/>
              <a:t>Somewhat Disagree</a:t>
            </a:r>
          </a:p>
          <a:p>
            <a:pPr marL="624078" indent="-514350">
              <a:spcBef>
                <a:spcPct val="20000"/>
              </a:spcBef>
              <a:buFont typeface="Georgia"/>
              <a:buAutoNum type="alphaUcPeriod"/>
            </a:pPr>
            <a:r>
              <a:rPr lang="en-US" sz="2400" dirty="0" smtClean="0"/>
              <a:t>Disagree</a:t>
            </a:r>
          </a:p>
          <a:p>
            <a:pPr marL="624078" indent="-514350">
              <a:spcBef>
                <a:spcPct val="20000"/>
              </a:spcBef>
              <a:buFont typeface="Georgia"/>
              <a:buAutoNum type="alphaUcPeriod"/>
            </a:pPr>
            <a:r>
              <a:rPr lang="en-US" sz="2400" dirty="0" smtClean="0"/>
              <a:t>Strongly Disagree</a:t>
            </a:r>
            <a:endParaRPr lang="en-US" sz="24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14300966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5130" name="Chart" r:id="rId6" imgW="4572034" imgH="5143500" progId="MSGraph.Chart.8">
                  <p:embed followColorScheme="full"/>
                </p:oleObj>
              </mc:Choice>
              <mc:Fallback>
                <p:oleObj name="Chart" r:id="rId6" imgW="4572034" imgH="5143500"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1585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CLICKER QUIZ</a:t>
            </a:r>
            <a:endParaRPr lang="en-US" dirty="0"/>
          </a:p>
        </p:txBody>
      </p:sp>
      <p:sp>
        <p:nvSpPr>
          <p:cNvPr id="2" name="Content Placeholder 1"/>
          <p:cNvSpPr>
            <a:spLocks noGrp="1"/>
          </p:cNvSpPr>
          <p:nvPr>
            <p:ph sz="half" idx="1"/>
          </p:nvPr>
        </p:nvSpPr>
        <p:spPr/>
        <p:txBody>
          <a:bodyPr>
            <a:normAutofit fontScale="92500" lnSpcReduction="10000"/>
          </a:bodyPr>
          <a:lstStyle/>
          <a:p>
            <a:pPr marL="114300" indent="0">
              <a:buNone/>
            </a:pPr>
            <a:r>
              <a:rPr lang="en-US" sz="4000" dirty="0" smtClean="0"/>
              <a:t>Please set your Turning Technology Clicker to channel </a:t>
            </a:r>
            <a:r>
              <a:rPr lang="en-US" sz="4000" b="1" dirty="0" smtClean="0"/>
              <a:t>41</a:t>
            </a:r>
          </a:p>
          <a:p>
            <a:endParaRPr lang="en-US" sz="4000" b="1" dirty="0" smtClean="0"/>
          </a:p>
          <a:p>
            <a:pPr marL="228600" lvl="1" indent="0">
              <a:buNone/>
            </a:pPr>
            <a:r>
              <a:rPr lang="en-US" sz="3600" dirty="0" smtClean="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4953000" y="1672096"/>
            <a:ext cx="3407489" cy="5126049"/>
          </a:xfrm>
          <a:prstGeom prst="rect">
            <a:avLst/>
          </a:prstGeom>
        </p:spPr>
      </p:pic>
    </p:spTree>
    <p:extLst>
      <p:ext uri="{BB962C8B-B14F-4D97-AF65-F5344CB8AC3E}">
        <p14:creationId xmlns:p14="http://schemas.microsoft.com/office/powerpoint/2010/main" val="3163673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371600" y="274638"/>
            <a:ext cx="6399212" cy="1143000"/>
          </a:xfrm>
        </p:spPr>
        <p:txBody>
          <a:bodyPr>
            <a:normAutofit fontScale="90000"/>
          </a:bodyPr>
          <a:lstStyle/>
          <a:p>
            <a:r>
              <a:rPr lang="en-US" sz="2400" dirty="0"/>
              <a:t>A utilitarian who recognizes rights will attempt to explain rights on the basis of utility by claiming that:</a:t>
            </a:r>
          </a:p>
        </p:txBody>
      </p:sp>
      <p:sp>
        <p:nvSpPr>
          <p:cNvPr id="3" name="TPAnswers"/>
          <p:cNvSpPr>
            <a:spLocks noGrp="1"/>
          </p:cNvSpPr>
          <p:nvPr>
            <p:ph type="body" idx="1"/>
            <p:custDataLst>
              <p:tags r:id="rId3"/>
            </p:custDataLst>
          </p:nvPr>
        </p:nvSpPr>
        <p:spPr>
          <a:xfrm>
            <a:off x="914400" y="1600200"/>
            <a:ext cx="3657600" cy="4114800"/>
          </a:xfrm>
        </p:spPr>
        <p:txBody>
          <a:bodyPr>
            <a:normAutofit fontScale="62500" lnSpcReduction="20000"/>
          </a:bodyPr>
          <a:lstStyle/>
          <a:p>
            <a:pPr marL="514350" indent="-514350">
              <a:buFont typeface="+mj-lt"/>
              <a:buAutoNum type="alphaUcPeriod"/>
            </a:pPr>
            <a:r>
              <a:rPr lang="en-US" sz="3200" dirty="0" smtClean="0"/>
              <a:t>there </a:t>
            </a:r>
            <a:r>
              <a:rPr lang="en-US" sz="3200" dirty="0"/>
              <a:t>are no moral rights; there is only utility</a:t>
            </a:r>
          </a:p>
          <a:p>
            <a:pPr marL="514350" indent="-514350">
              <a:buFont typeface="+mj-lt"/>
              <a:buAutoNum type="alphaUcPeriod"/>
            </a:pPr>
            <a:r>
              <a:rPr lang="en-US" sz="3200" dirty="0" smtClean="0"/>
              <a:t>a </a:t>
            </a:r>
            <a:r>
              <a:rPr lang="en-US" sz="3200" dirty="0"/>
              <a:t>moral right is a kind of claim that is justified </a:t>
            </a:r>
            <a:r>
              <a:rPr lang="en-US" sz="3200" dirty="0" smtClean="0"/>
              <a:t>because its </a:t>
            </a:r>
            <a:r>
              <a:rPr lang="en-US" sz="3200" dirty="0"/>
              <a:t>recognition </a:t>
            </a:r>
            <a:r>
              <a:rPr lang="en-US" sz="3200" dirty="0" smtClean="0"/>
              <a:t>is conducive to the overall net welfare</a:t>
            </a:r>
            <a:endParaRPr lang="en-US" sz="3200" dirty="0"/>
          </a:p>
          <a:p>
            <a:pPr marL="514350" indent="-514350">
              <a:buFont typeface="+mj-lt"/>
              <a:buAutoNum type="alphaUcPeriod"/>
            </a:pPr>
            <a:r>
              <a:rPr lang="en-US" sz="3200" dirty="0" smtClean="0"/>
              <a:t>a moral right is a kind of claim that is justified because it is wrong to use another person as a mere means to an ends</a:t>
            </a:r>
          </a:p>
          <a:p>
            <a:pPr marL="514350" indent="-514350">
              <a:buFont typeface="+mj-lt"/>
              <a:buAutoNum type="alphaUcPeriod"/>
            </a:pPr>
            <a:r>
              <a:rPr lang="en-US" sz="3200" dirty="0" smtClean="0"/>
              <a:t>all </a:t>
            </a:r>
            <a:r>
              <a:rPr lang="en-US" sz="3200" dirty="0"/>
              <a:t>of the </a:t>
            </a:r>
            <a:r>
              <a:rPr lang="en-US" sz="3200" dirty="0" smtClean="0"/>
              <a:t>above</a:t>
            </a:r>
          </a:p>
          <a:p>
            <a:pPr marL="514350" indent="-514350">
              <a:buFont typeface="+mj-lt"/>
              <a:buAutoNum type="alphaUcPeriod"/>
            </a:pPr>
            <a:r>
              <a:rPr lang="en-US" sz="3200" dirty="0" smtClean="0"/>
              <a:t>none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7622327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615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583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371600" y="274638"/>
            <a:ext cx="6399212" cy="1143000"/>
          </a:xfrm>
        </p:spPr>
        <p:txBody>
          <a:bodyPr>
            <a:normAutofit fontScale="90000"/>
          </a:bodyPr>
          <a:lstStyle/>
          <a:p>
            <a:r>
              <a:rPr lang="en-US" sz="2400" dirty="0"/>
              <a:t>Kant’s Universal Law formulation does not refer to an agent’s </a:t>
            </a:r>
            <a:r>
              <a:rPr lang="en-US" sz="2400" dirty="0" smtClean="0"/>
              <a:t>wants or desires; </a:t>
            </a:r>
            <a:r>
              <a:rPr lang="en-US" sz="2400" dirty="0"/>
              <a:t>rather, it represents:</a:t>
            </a:r>
          </a:p>
        </p:txBody>
      </p:sp>
      <p:sp>
        <p:nvSpPr>
          <p:cNvPr id="3" name="TPAnswers"/>
          <p:cNvSpPr>
            <a:spLocks noGrp="1"/>
          </p:cNvSpPr>
          <p:nvPr>
            <p:ph type="body" idx="1"/>
            <p:custDataLst>
              <p:tags r:id="rId3"/>
            </p:custDataLst>
          </p:nvPr>
        </p:nvSpPr>
        <p:spPr>
          <a:xfrm>
            <a:off x="914400" y="1600200"/>
            <a:ext cx="3657600" cy="4114800"/>
          </a:xfrm>
        </p:spPr>
        <p:txBody>
          <a:bodyPr>
            <a:normAutofit fontScale="77500" lnSpcReduction="20000"/>
          </a:bodyPr>
          <a:lstStyle/>
          <a:p>
            <a:pPr marL="514350" indent="-514350">
              <a:buFont typeface="+mj-lt"/>
              <a:buAutoNum type="alphaUcPeriod"/>
            </a:pPr>
            <a:r>
              <a:rPr lang="en-US" sz="3200" dirty="0" smtClean="0"/>
              <a:t>an </a:t>
            </a:r>
            <a:r>
              <a:rPr lang="en-US" sz="3200" dirty="0"/>
              <a:t>ethical dilemma</a:t>
            </a:r>
          </a:p>
          <a:p>
            <a:pPr marL="514350" indent="-514350">
              <a:buFont typeface="+mj-lt"/>
              <a:buAutoNum type="alphaUcPeriod"/>
            </a:pPr>
            <a:r>
              <a:rPr lang="en-US" sz="3200" dirty="0" smtClean="0"/>
              <a:t>a </a:t>
            </a:r>
            <a:r>
              <a:rPr lang="en-US" sz="3200" dirty="0"/>
              <a:t>criterion for social acceptability</a:t>
            </a:r>
          </a:p>
          <a:p>
            <a:pPr marL="514350" indent="-514350">
              <a:buFont typeface="+mj-lt"/>
              <a:buAutoNum type="alphaUcPeriod"/>
            </a:pPr>
            <a:r>
              <a:rPr lang="en-US" sz="3200" dirty="0" smtClean="0"/>
              <a:t>a </a:t>
            </a:r>
            <a:r>
              <a:rPr lang="en-US" sz="3200" dirty="0"/>
              <a:t>way to measure the value of an action’s consequences</a:t>
            </a:r>
          </a:p>
          <a:p>
            <a:pPr marL="514350" indent="-514350">
              <a:buFont typeface="+mj-lt"/>
              <a:buAutoNum type="alphaUcPeriod"/>
            </a:pPr>
            <a:r>
              <a:rPr lang="en-US" sz="3200" dirty="0" smtClean="0"/>
              <a:t>a </a:t>
            </a:r>
            <a:r>
              <a:rPr lang="en-US" sz="3200" dirty="0"/>
              <a:t>kind of consistency </a:t>
            </a:r>
            <a:r>
              <a:rPr lang="en-US" sz="3200" dirty="0" smtClean="0"/>
              <a:t>test</a:t>
            </a:r>
          </a:p>
          <a:p>
            <a:pPr marL="514350" indent="-514350">
              <a:buFont typeface="+mj-lt"/>
              <a:buAutoNum type="alphaUcPeriod"/>
            </a:pPr>
            <a:r>
              <a:rPr lang="en-US" sz="3200" dirty="0" smtClean="0"/>
              <a:t>the golden rule</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t>
            </a:r>
            <a:r>
              <a:rPr lang="en-US" sz="3200" dirty="0" smtClean="0"/>
              <a:t>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70584342"/>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717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7643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381000"/>
            <a:ext cx="8229600" cy="1066800"/>
          </a:xfrm>
        </p:spPr>
        <p:txBody>
          <a:bodyPr>
            <a:normAutofit/>
          </a:bodyPr>
          <a:lstStyle/>
          <a:p>
            <a:r>
              <a:rPr lang="en-US" sz="2400" dirty="0"/>
              <a:t>According to </a:t>
            </a:r>
            <a:r>
              <a:rPr lang="en-US" sz="2400" dirty="0" err="1"/>
              <a:t>Rachels</a:t>
            </a:r>
            <a:r>
              <a:rPr lang="en-US" sz="2400" dirty="0"/>
              <a:t>, the Eskimos differ from Americans in their:</a:t>
            </a:r>
          </a:p>
        </p:txBody>
      </p:sp>
      <p:sp>
        <p:nvSpPr>
          <p:cNvPr id="3" name="TPAnswers"/>
          <p:cNvSpPr>
            <a:spLocks noGrp="1"/>
          </p:cNvSpPr>
          <p:nvPr>
            <p:ph type="body" idx="1"/>
            <p:custDataLst>
              <p:tags r:id="rId3"/>
            </p:custDataLst>
          </p:nvPr>
        </p:nvSpPr>
        <p:spPr>
          <a:xfrm>
            <a:off x="457200" y="1600200"/>
            <a:ext cx="4114800" cy="4325112"/>
          </a:xfrm>
        </p:spPr>
        <p:txBody>
          <a:bodyPr>
            <a:normAutofit fontScale="85000" lnSpcReduction="20000"/>
          </a:bodyPr>
          <a:lstStyle/>
          <a:p>
            <a:pPr marL="624078" indent="-514350">
              <a:buFont typeface="+mj-lt"/>
              <a:buAutoNum type="alphaUcPeriod"/>
            </a:pPr>
            <a:r>
              <a:rPr lang="en-US" sz="3200" dirty="0" smtClean="0"/>
              <a:t>attitudes </a:t>
            </a:r>
            <a:r>
              <a:rPr lang="en-US" sz="3200" dirty="0"/>
              <a:t>toward food.</a:t>
            </a:r>
          </a:p>
          <a:p>
            <a:pPr marL="624078" indent="-514350">
              <a:buFont typeface="+mj-lt"/>
              <a:buAutoNum type="alphaUcPeriod"/>
            </a:pPr>
            <a:r>
              <a:rPr lang="en-US" sz="3200" dirty="0" smtClean="0"/>
              <a:t>attitudes </a:t>
            </a:r>
            <a:r>
              <a:rPr lang="en-US" sz="3200" dirty="0"/>
              <a:t>about burial of the dead.</a:t>
            </a:r>
          </a:p>
          <a:p>
            <a:pPr marL="624078" indent="-514350">
              <a:buFont typeface="+mj-lt"/>
              <a:buAutoNum type="alphaUcPeriod"/>
            </a:pPr>
            <a:r>
              <a:rPr lang="en-US" sz="3200" dirty="0" smtClean="0"/>
              <a:t>attitudes </a:t>
            </a:r>
            <a:r>
              <a:rPr lang="en-US" sz="3200" dirty="0"/>
              <a:t>toward infanticide.</a:t>
            </a:r>
          </a:p>
          <a:p>
            <a:pPr marL="624078" indent="-514350">
              <a:buFont typeface="+mj-lt"/>
              <a:buAutoNum type="alphaUcPeriod"/>
            </a:pPr>
            <a:r>
              <a:rPr lang="en-US" sz="3200" dirty="0" smtClean="0"/>
              <a:t>attitudes </a:t>
            </a:r>
            <a:r>
              <a:rPr lang="en-US" sz="3200" dirty="0"/>
              <a:t>about </a:t>
            </a:r>
            <a:r>
              <a:rPr lang="en-US" sz="3200" dirty="0" smtClean="0"/>
              <a:t>justice and fairness.</a:t>
            </a:r>
          </a:p>
          <a:p>
            <a:pPr marL="624078" indent="-514350">
              <a:buFont typeface="+mj-lt"/>
              <a:buAutoNum type="alphaUcPeriod"/>
            </a:pPr>
            <a:r>
              <a:rPr lang="en-US" sz="3200" dirty="0" smtClean="0"/>
              <a:t>attitudes toward cultural relativism.</a:t>
            </a:r>
            <a:endParaRPr lang="en-US" sz="3200" dirty="0"/>
          </a:p>
          <a:p>
            <a:pPr marL="624078" indent="-514350">
              <a:buFont typeface="+mj-lt"/>
              <a:buAutoNum type="alphaUcPeriod"/>
            </a:pPr>
            <a:r>
              <a:rPr lang="en-US" sz="3200" dirty="0" smtClean="0"/>
              <a:t>all </a:t>
            </a:r>
            <a:r>
              <a:rPr lang="en-US" sz="3200" dirty="0"/>
              <a:t>of the above</a:t>
            </a:r>
            <a:r>
              <a:rPr lang="en-US" sz="3200" dirty="0" smtClean="0"/>
              <a:t>.</a:t>
            </a:r>
          </a:p>
          <a:p>
            <a:pPr marL="624078" indent="-514350">
              <a:buFont typeface="+mj-lt"/>
              <a:buAutoNum type="alphaUcPeriod"/>
            </a:pPr>
            <a:r>
              <a:rPr lang="en-US" sz="3200" dirty="0" smtClean="0"/>
              <a:t>none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5780912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308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09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Relativism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(ER) “An act (performed by members of group G) is right if and only if the moral norms that are accepted by G permit the performance of the action.” </a:t>
            </a:r>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145" y="3734787"/>
            <a:ext cx="3747855" cy="3123213"/>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102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Differences Argument</a:t>
            </a:r>
            <a:endParaRPr lang="en-US" dirty="0"/>
          </a:p>
        </p:txBody>
      </p:sp>
      <p:sp>
        <p:nvSpPr>
          <p:cNvPr id="3" name="Content Placeholder 2"/>
          <p:cNvSpPr>
            <a:spLocks noGrp="1"/>
          </p:cNvSpPr>
          <p:nvPr>
            <p:ph idx="1"/>
          </p:nvPr>
        </p:nvSpPr>
        <p:spPr>
          <a:xfrm>
            <a:off x="457200" y="2249424"/>
            <a:ext cx="4114800" cy="4325112"/>
          </a:xfrm>
        </p:spPr>
        <p:txBody>
          <a:bodyPr>
            <a:normAutofit fontScale="92500" lnSpcReduction="20000"/>
          </a:bodyPr>
          <a:lstStyle/>
          <a:p>
            <a:pPr marL="624078" indent="-514350">
              <a:buFont typeface="+mj-lt"/>
              <a:buAutoNum type="arabicPeriod"/>
            </a:pPr>
            <a:r>
              <a:rPr lang="en-US" dirty="0" smtClean="0"/>
              <a:t>Different </a:t>
            </a:r>
            <a:r>
              <a:rPr lang="en-US" dirty="0"/>
              <a:t>cultures have different moral codes</a:t>
            </a:r>
            <a:r>
              <a:rPr lang="en-US" dirty="0" smtClean="0"/>
              <a:t>.</a:t>
            </a:r>
          </a:p>
          <a:p>
            <a:pPr marL="624078" indent="-514350">
              <a:buFont typeface="+mj-lt"/>
              <a:buAutoNum type="arabicPeriod"/>
            </a:pPr>
            <a:endParaRPr lang="en-US" dirty="0"/>
          </a:p>
          <a:p>
            <a:pPr marL="624078" indent="-514350">
              <a:buFont typeface="+mj-lt"/>
              <a:buAutoNum type="arabicPeriod"/>
            </a:pPr>
            <a:r>
              <a:rPr lang="en-US" dirty="0" smtClean="0"/>
              <a:t>Therefore</a:t>
            </a:r>
            <a:r>
              <a:rPr lang="en-US" dirty="0"/>
              <a:t>, there is no objective "truth" in morality. Right and wrong are only matters </a:t>
            </a:r>
            <a:r>
              <a:rPr lang="en-US" dirty="0" smtClean="0"/>
              <a:t>of opinion</a:t>
            </a:r>
            <a:r>
              <a:rPr lang="en-US" dirty="0"/>
              <a:t>, and opinions vary from culture to culture</a:t>
            </a:r>
            <a:r>
              <a:rPr lang="en-US" dirty="0" smtClean="0"/>
              <a:t>.</a:t>
            </a:r>
            <a:r>
              <a:rPr lang="en-US" dirty="0"/>
              <a:t/>
            </a:r>
            <a:br>
              <a:rPr lang="en-US" dirty="0"/>
            </a:br>
            <a:endParaRPr lang="en-US" dirty="0"/>
          </a:p>
        </p:txBody>
      </p:sp>
      <p:sp>
        <p:nvSpPr>
          <p:cNvPr id="5" name="AutoShape 2" descr="data:image/jpeg;base64,/9j/4AAQSkZJRgABAQAAAQABAAD/2wCEAAkGBxQQDxQUEBAUFBQPFRQUFA8VFhQUFBUUFRQWFhUUFRQYHyggGBolHBQWITEhJSkrLi4vFyAzODMsNyguLisBCgoKDg0OGxAQGywlICQsLC8sLCwsLC8sLDQsLCwsLywvLCwsLCwsLC8sLCwsMCwuLCwsLCwsLCwsLCwsLCwsLP/AABEIAM0A9gMBEQACEQEDEQH/xAAcAAEAAgMBAQEAAAAAAAAAAAAAAQYDBAUHAgj/xABBEAACAQIDBAcFBgMHBQEAAAABAgADEQQSIQUGMUETIlFhcYGRBzJCUqEUI3KxwdFDkuEzYoKisvDxFlNjwtIk/8QAGwEBAAIDAQEAAAAAAAAAAAAAAAEEAgMFBgf/xAAzEQACAgEDAgMGBQQDAQAAAAAAAQIDEQQhMRJBBVFhEyJxgZHwMqGxwdFCUuHxBhQVYv/aAAwDAQACEQMRAD8A9rkkkyCBAEAmATAEAmAIBMAQCYAgCAIAgCAIAgCAIAgCAIAgCAIAgCAIAgGGSSTIIEAQCYAgEwBAJgCATAEAmAIAgCAIAgCAIAgCAIAgCAIAgCAIAgCAYpIEgCATAEAQCYAgEwCYAgCATAEAQBAEA59bH2qhVtlBs55knSw10sbStPUYsUVx3Kk9TixRXHc6EslsQBAEAQBAEAQBAEAQBAEAxQBAEAmAIAgEwBAJgHzUqBRc+E0ajUQoh1z4MoxcnhELXU/EPPT85pr8R0tnE189v1wS65LsZBLiaayjAmSD5Rwb2+E2PjYH9ZCknn0JaPqSQIBz9s4/oU0PXe4Xu7W8v2mjUXezj69ivqbvZx25fBwaNXqgX485yVI5Cky10XzKD8wB9RO3F9STO7CXVFM+5kZCAIAgCAIAgCAIAgCAIBigCAIBMAQBAJgCATANParWp3+VlPlex+hlDxOHXppI36feeDTLd08Q9uxZwfdOsw4ad39JZo1t1DzW8enb6fbMZQi+TafaCrTZm0yKSR225Cel03jFdkG5bNLPxx5Gj2Dckl3MG7dzh8ze9UZ3PiWP7S14c5SoUpctt/mNSkrMLtg6kvGgx1a6oCWYAAEm55DWYuSXLMZTjHllGx2PNaqXOgOijsUcB48z4zi3WuyfV9Dg33Oybl9D6epYDXlMDBMtWwK+fDrrcqSp8jp9CJ19LLNSO1pJdVSOjLBZEAQBAEAQBAEAQBAEAQDFAEAmAIAgCATAEAmAae1lvRbwlfVLNTRuoeJo1cK2ZFPaPqNDPI9CTZYmsSaPjEVlRbuwXW3jKU8dLb5M4QlJ4isnA2vtRWCop0Y3JuOXAHs1/KaF1b7F6jTtPLLfsvKKSKpByqL27bXM934fdTKqNcJJtJZx8DjXp9bbXczYnDLUXK6hh2fqCNRLzSfJoaT2ZW97MLTwmBq1qVMBqYXiS17uqkG5v8Uq3aevpbSKd+mqUHJLDKZszGfaKS1L25Mo5MOI/XwM5Vkel4OFZ7rwbC4k2vbQcyeA8ZCEZZ4LPuDjGqrWPCmCuQW4nUM9+zQC3d3zq6NNRaO3oU4ppltlwviAIAgGnj9p06I67dbkg1Y+XLxMhsr36qqle+/l3PvZ1dqlJXdQpcXyglgAeGpAvpblJM6LHZWpyWM9jZg2iAIAgCAIBigCATAEAQCYAgCATAMWIW6m/YZjPHS8mUHhlbwGJKA3PUF7MbAHuX5p4bUXR9q3Xv8A4OrZXnHn98+RxtqY41quVbu3AUwLWHfrpyue+U/en78i9TXGuvfbzZko7Esymqczcco91f38ZE5Ne6iHqU0+ngs1J8tiOVpspulRZGceU/v6nLlHqyjsq1wCOc+g1zjOKnHh7lBrDwUn2ubXTD7MqIx69fKtNArMTZ1LE2GgAB1Mxuax092aLmnHp7s8I2ZvB0LhunqAg36MDKhOnvKfe4d0rTob7FGWmz/Tk7eK3qq1myHIKVQgqKa5dfkbXkfXTy0qhLdclf2EYbpHvu62z/s+DpIRrlBbxPb3zoVw6Y4OvRDpgcveHauMwJFTLRr4cN1yb0aqKTzcsUJ17Fvw4mZttGq+6dO7WV6fv/JZ6NQOoZTdWAYHtBFwZJZTyso1to7UpYcXquB2KNWPgo/OQ2abtRXSszf8lXx+9TVNKXUU8/jPny8vWYuRxdR4pOe1ey/P/H3uc7CUzVqqmt6jAE87fEfS5kFGmDutUfN/7PRFWwsOA0Amw9elgmAIAgCAIAgGKAIBMAQBAPP9sti8LVIXFVOtdkdiGVh4MCARpcD9Z5/U2anTWfibT4PVaNaPU1putbcpbNfTGUaC754ymbOyN+OmNf5CJEPErvR/ItPwXRWbxTXwf85N2j7Q6o9/D02/CzJ+Yab4+KS7xX1K8/8AjtT/AAza+KT/AIO1gd7ExdKqihqNXo3yag3OQ+4w5jjLdOuhdmPD7HM1PhNmllGb96OVn6915G9syr9vw1GsXslRATSUfGNGBJ42YEWtaYW6Z6xJzl7n9q7/ABf7YRVuj/07p1pbp8+nb6o09tbM+JTw7dZqu8PrjHFawjOnUeZyN3cbTpF1qAKWbMHtxvyY93Lxnnb9N0yzH6Fq9SmlgsN1cXBBHaCD+UoTW+5XTcdjIBMUm2YZOhs6rdSPl/I/7M9h4HqOul1v+n9H9sq3ww8+Z5V7RqTYjFurahCFUcgoGg+pPnNt037V5OJfN+1eSg7S3eIPu3B5ESY3YJhcfOx9hlcRSOq/eISBwNmBsQdJn7fOxMrVLnc/T6CwnROkaO8OA+0YSvStc1aTqPxFTl+toMZx6oteZQtxN8V+wHDu4FfDt0SAnU0jc021+UAp/hHbMcnOlqfZUevC+/Q+toqWJJJueJPEzA4NjbeWcnomB5iDQy17jYYtVd2/hiw8Wvz7gD6zKKOx4RVmbn5fv9/mXaZnoBAEAQBAEAQDFAEAmAIAgGptTAJiKZR/FW5q3JhNN9EbodEv9FjT6idE+uP+/Q842nhjSc0qijMOXEEcmHce2eVuplVNxlyvvJ6/T2q2Ksg9vvY5VbA80/l/aYKfmXYX/wBxrr1dTppfv0/XSbMZZtl72yMuy96Ho4GphUuGqNcVAbdGjWzqLczY+GYzpQ1MoVOC78Mq3+GV3auOol2W682uH9+RtYHeLFKuVqxqKdMtTr+je99ZoWstisZyvX7yY3+F6We/Th//ADt+XH5GyKwc3GndNPWrHwcu7SypWc5Rv4KsVOhtCrXdFOW6Lhs+1ReNj2y3/wCXRdH3fdfpx9P4wULJuLNqlTam4vwbS44a8PDWaNJpr9DqV1rMZbZXG/GfLf5b8muco2Q25RTtqYbpMTUYj4yPQAfpLt+9kjgatYtfy/Q1MZs0MBpwmoqtk7u7CSpi1Li60uvl7T8IPdfXylrSVdcsvhFnS19csvhHpgnUOsVD2ibxVcHSVcN/a1AxvYNlA0BsdON/SYyeDn67VOpxjF4z+h+dtp1K9Os9WulumZiSBlS7HMQAOAvI2kYp1XrEXvyd7dzfNqJRapzYcHKy2u1ME6Op4kA8V10OmsxS7FO3RdWUtn29fQ9FfHU2AYVFYEXDAgi1rg6cpJx5p5xguG7G08OAtJKoZ3u3VDEE8+uBl4Dt5TYuD0+gjCupQT35fxLNBfEAQBAEAQBAMUAQCYAgEEwSa1WtaYtmyKycfa1OlXAz2zJfK3jyNuUpaqiF8d+VwzoaW2ylvp4fJXa5Rcy2QMLjjcg5bjh3EHzE4VkJVvEo4OxW5Sw8tooT1Lsytp0ZU+RSx+pMzUcRTXc76lvky7MwDBcxNs3WPPj/AEsJhdas4ErUtsZLjsXdSpWsWGRD8b3BPeqcT52EsafQW27v3V6/x/o4ur8Wrp2i8vyX7stNLdmlSWygkkasePoNBOtXoaq1ssvzZwLvEbr37z28kcnGbHKG6cOyabNLjdERvzydXYlTKADN9CwabdyxKbiXEVGUnbGKFHF1FYNZiGuBfio/UGcrVLptZy9c8WJ+n7sxV8WhS6MGJICpqGLHgLHXz8ZpjHreEVYQdksIsW7myjRTM+tSpqx7O4TsVVqEcHZrrUI9KO6DNhsKBt4faqjMeF7J2hRoPXj5zW2eX1k/b2OS+C+RWcdsRKoNOstwRa3IjtvGDnRsspnlbMq209w0oU3q06+XIL5KmqG2oGY6hr2tx10tJ3OpV4jZY1CUc+q5Opuhu8+Iema9zSIDIC1w4PeDoBwI43+s9DWM9y3p9NGcm325R7ng6QRAoFgoAAGgAHICZs7EVhGxIMhAEAQBAEAQDFAEAmAIBBEAwVaN5DRsUiu7a2Y1iyE37JWtqb3RdouSeGUSozU8Q6t/GCtY/Moyn6ASlKLxhndrmnX1LsV3aGBIxGZblX4rqT1jqP1mv2fu4RahrVlZPTt08IgsxQFhwJ1t4dnjLGk0tdfvYy/N/exxddq7LMrOF5L9y60p0kcSRkIkmBr1qAMhrJmpGqMIAeEw6DLrN+ithM0a2VLe+iBXVjpnTj3qTf6ETna6PvJnO18G1GS+Bsbr7CsemqjU/wBmp5A/ER2n9pY01HRHL5N2mo9nHfl/eC02lotGPFKTTYDiVYDxINoMZrMWl5FC2jX+zDrqbngosfXWa3sefr8PufKS+L/gq+094qjaIioBzPXb1On0kJlr/wA2t/jefyOQuzamOYtUZm6IZgL9XjrZRoNL8pmi3Vp669oRwX3YNVcK2Hpc6g6qdt2y2B7bm/rL1MVOlqXbgpalyp1cJQ36tmvy+/geigSmdomAIAgCAIAgCAYoAgEwDn7b2quFpdI1Oo4zBctMKTrzOYgAeJmFk1BZZZ0umlqLOiLSfr9sqOO9qVGlocHiQf74poD4HMbzR/2o+TOnHwK5/wBUfz/g5Vf2v/JgfNq36BP1kf8Aa8kbo+A/3T+i/wAnMxPtXxDe7hsOvj0j/wDsJi9TJ9jdDwWqP4pN/RfycLbe874g0nIQVaRchkBAKtkNipvwK9vOaHY5cnTr0NVOVBvElw/nv+ZYsfjMKEWoKgz1FVxSW7FQyhrNbRTrwJmc3BLPc5NOj1E5OONk8Zf3v8jtbp7ao1CFSqpb5CbN/KdT5TZVNFfV6W2veS28+x6Bhm0lxHGmjYEk1i0AjLAJAgGLE4RKuXpEVshDLcXsw5yGk+QZpIBgGOs1hJRDPNd8qmar4TVPkgrtDZjVG4SEjDB6BuvsIUkuRq35TdFYRKOMagq7eo01GmHOTu6iO7ejG3lLsV06d+pzJv2mtiv7f4b/AHPS5ROuIAgCAIAgCAIBigCATAMOLwy1abJUGZXFiNRp4jUHvkSipLDM67JVzU4PDRQtv7t1MOCyXq0eZtd6Y/8AIo95f7w4cxpec+3TyjvHdHp9F4nXd7s/dl+T+Hk/T6PsVDFbIov8AW/Bk6t787DQ+krZOypM5WJ3ZJ1p1B+FwR/mF/ymSZEtzi4jZ7U2++Ui2qkEMhsGJBI5G1++0yz5GMY5a6j5WpZQL68Se86mY7ZLCT6cECnflJyR0MsWxN6sdhbClXdlH8KoDVS3YM2qj8JE2RulHhlO/wAMou/FHD81t9/MvmxvahewxeEdeH3tG7LfmTTbUDwLSxHVr+pHH1H/AB+S3qln0f8AP+EX7Zm0aeJpLVotmRr2NmU6GxBVgCNRLMZKSyjg30Tpm4WLDRtTI1CAIAgAwDUxrWBkkFK2jgg7l3IVV4sxAAHeTMVByeEYTkorLexxcXvTSw/Vw1PpWH8RrrTHgPeb6ecv1aJ8yOXd4nFbV7+vY6VL2lpTSm9WiCpYJUyGzUyR1Wytoyki3EcRNlujSWYv6mnTeKTlNwsiuM7d8ej7+mStbFxT/a2qKdcQxQVARfrt0lQ9qmyEf4pa9mtk+Ec93yUZyTxJ/Xd7l2weIdGurkduvHx7ZE4Rkt0V6b7K5ZjJo7NHbrL/AGihh2jQ+nA/SU5aRP8AC8HXr8WnHaxZ+HP8fodTC7Tp1NFcAn4W0Pl2+UrTonDlHUp11F20Zb+T2f8An5G5NJbEAQCDAAgGOAIAgGGu9oZKOTidsdGetcd81ueOTfGGSs7RwtCsxaiQjkkmnfKjE8SPkbnpoeYubytZXCe8dmdjS662pdM91591/K/Tt5FcxVXLdX6hGhDWH/PiLiU5JxeGegplGxdUHlFV23i1bq3uUdVPbYI5Uj+bL6zOEWRZYo4T8/1Ovs/E5lGbmBr5TSXpx2yjrJhyabVMtkUXNQ2VAPxmw8pthXKXCKVmohXLpk9/Lv8ARbnW3U2CMdSFY1clMsygWu5ymxOui6+MtLRvuzmazxZUScIxy/Xj/P5F22fu1hqOop52+ep1z42Og8gJvjRCPY4V/iept2csLyW3+fzOwBbh6Tcc8mAIAgCADAKlvHvVTo3SkOlqeNqanvbn4D1Eu06Oc93sjk6rxamr3Ye8/wAl8/4KLixXxTXqFm7EAIRfBRoPHj3zpV0wrWx53Ua229+9v+h8Dd+ofgt4kCbcxK/VPyNLau69Q0mtkOhuCTaw110mE4qSwb6dQ4TTafyOb7P8zYpwb/8A5gq9YG91UjW/fUY+Er0ScupPtsdDxGKhCLj3y/v6I9GXEENcqNe+b3HY5Km084Nvp1PGa+lose0i+SadHpDZFZvDX17JDn0LMngmFTtfTBNlg2VgK1O2aqQvOmevp2X+HynPvtqlxHfz4PQaLSaqppznt/bz+fb5HZlQ6wgHzAJEAxwBAEA+WS8A08XgFcWIBkOOTNSaKptbdwi5pfy/sZonV5FqvUeZW8UtUAq2a3YbzV73BbjOPJXNobEDNmy2LDXvtwJHbCWDf7dtYyNnY6lQF3QOaJC3Yk5mA5Jex4HlymS08Vh4Ok79RZHpUmsrtj9eTR2zvBWxrjpW6iHq0h7q9/e1ufpLMRTp4Vfh58z0j2cVn+yKAOrnqf6zeTJvJx/EUvav5foeg4ckjWScmRngwJgGOjXV75GDZSVNjezDiD36yWmuSXFrkySCBANHbOEetSK0qvRte+a1wf7pHZNlc+iWcZNN9PtodDbXwPPNrjG0D16dMgfGFYg9+jS5HV+hyp+Dwfd/fyOT/wBRV1406Xo//wBTYtTk0vwmK7s+X3pq/wDap/5/3mXtzD/y4+bD72uRZqKBeZUNf6k9t/SI3JPMhZ4b7uIcmluMQj4qpXuGxVUspIJ6oZrE8xpaZQmll+bNWp085RhBLaMcfPuW/DoaptTIPeTYDzm2VsIrLZRr0V9jwo4+Oy+/gWPZu7yCxquXPyjqp68T9PCUbdZN7RWDt6bweqO9j6n9F/L+9ixUaaoLIoUDkBYSjKTk8s7UIRgumKwvQySDIQBAItAAgGOAIAgCAIB8VKYMkGjiNno2pUSMIzUmc6lsVGYkqLTBR3ybHY0j8+Ympckj4muPA5j+oiyW2x7GMOjY+cO0xizNI909lNMHZiG38SqP85m48t4o8ahr0X6F0C2kHNJgHJ3o2r9lwruD126lP8bc/IXPlNtNfXNI3UV+0ml9SrezXaFqlWiT74FVfxLZX9QU/llvXQ4l8i5r4bKXyL863BB4EEes56eDmlOxdWthnKrVYW93W6sp4HKbj+s7Ncar49TiUZOdbxk+sPvXUXR0VreKN66j6TGfh8H+FtfmZR1Mu6Oim8lCoLVFZb9ozD/Lr9JWlobY/hwzYtRB8nPx2w8NidaTJmPykA/y8ZplXOP4k0ZqUZcMpm8exhhFzO18xyog992+VR+vADUzOiqds+mP+jGfTFZZv4PdZ2Wn0o4Wug4AXuQO7l38ecnUWKUlGH4Vx/PzIrrwsvlmbam7Lq5amLqdbTUptETqTMeAwVZTcKRJdmTCNWC57LqPYZpg2b0jt0zNbNiMokEkwBAEAQDFAEAQBAJgESQYqshko8y2/vVWU1Ho1CFsyonwlSLAleZPHuvLjqjGvdbnrqPC6VQo2RzLu++f8HkDs1M9cXHJuP0nMw0bHZKD99ZMn2gZrk+9rftvx+snvk2+1itn34PZfZvvRhcNs5ErVwj9JU+7sxY5muCFUE214zfGLlwcPxDRXXajMFlNLuv3L3sfbNHFoXw9QOFOVhYqynsZWsRDTTwzl6jS26eXTasM35BXPLvaBtfpsTkU9TD3XuL/ABnytbyPbOnpa+mOX3OrpK+mHU+Wcjd/HDD4ylU5I4DfgbqufJST5TffDri0WL4dcGj2TEXym3G04yOEUra21w10qrZkPVb8x4H9pb09vs5encwtq647GgQGAPI8DOymc7GD5ZbfoZKIOdtHaYwy5ydb2Rb2LPqRY8rWJJ5AGS8Yw+4WW9jrbo4N9p1xjcZYrTVegokAAjlWyfKSLg8zqNAJy9RONMfZ19+X+xchFzfVIvooCc/JvMrUQeUx6icGL7IvZJ6iMEjDgR1E4MqrIbBkEgkmAIAgCAYpIEgCAIBMAiAcTe3G9FhWsetV+7Xz94/y39RN1MOqZ0fDKPa6hZ4W7+XH5nmeIw4YWPpL8o5PZKRpVtm0yvXAA7TYfWa5VQS94TlCKzLgqm2MDSFQDDk3LDqAG2o1Kk8tPDSULIV5zBnMtspeJV+fyPWdzdxqOEojF437x0XpRTCs6UgBe+VQTUceBAPAEi8Z7I4mr8QnY3XXsvPu/wCF9+hYKmyqddhjdmV0Sq4v0iEPQrjjlqqPzGo48dZLytpGurWtQVOoXVDt5r1i/wBuDc23tlsNgTVqIErMMop3DAVW00PMCxbwEyqr654K0KYzt6YvK8+Njx+q1zx15nnfvM7COwfAFyZLJZ7TutjftGCouTdsuRjzLJ1SfO1/Oca6PRY0cO+HRY0V/fbZdx0ijx/eQn3MIvsVDZO0gjGnVNhxVibAHmCTwnU0t2V0P5FTU1f1L5nYx+OWjSZ6rhUUXLEjyA7TLmFyU93seR7x7zHFVGKIMjAqisA9kzAlrEWF2UHvKjktjUu1KltFZ+Pf1+Hl5lmunp5L3uHi8mDBzkOGLvWJOYs1usz8b2AHgAJuqguhRwa7JPqyelbobwjFiojG70rENwzIdL+II+onP1umVTTjwyxRb15T5RZZQLAgCATaAIAgEwBAEAwyQTIAgCATAIMAqW8+Dq4itoLU6K2ztcAs2rFRxPwjylqqyFccvk7fh+pp01TcnmUuy8lx8O5U9o0RTW97nt5ek12ayb/Dsb5eKWTeILC+r+/kVyuCx5kyo5uTy3k0Stct5PJ3dgbuBwXZespGU9g5i/p6SUsoqW3b4PVNl6U1HYLTYuCjLkqm+OBfAKcds8BChzYrDgfdVUJ61RkGmYHUkWNix4iWapqS9nPjt6G6qakuie67ehxd4t66G0dno6MKdWjVU1KDEZlDI63B+JcxXXwvabqK3XZ6NFnTVuuz0aKhSdCwHS0ySRZQ638BrqZeyuMnQyvM+2FvOS0Sy5bo714bZ+EJxmIFNa1Y9EtmdrBFDPlW5CXFvEGc/VQcp7eRzdXW5z93yLGN7dn4v7unjaDM2gQuEJJ5APa57hKvS1yUnXJdjz/efZhpVGFuH5TFS6SVuio7w7H+7UVcQ5zNanSJy0aV7ZnawJIAHqfGdq2lRqUbJPft2/nY58ZuU24o6mzNyBQGaqyuSBqPdtyt3TKumMPiYSsbPlKeW6UyQgN7fMRzMt1xwaZPJ3t0tpjDYqnUJspOSp+BrAk+BAb/AAzDVU+1qce/K+RNU+iaZ7RPMnUEAmAIAgCAIAgCAYpIJgCAJAEAGSDjbdrWQyJPYzhyUPatMtYCaJFqDwfWy9iZjwhLJMrC84DACmgAE3pYRUcss6eHW0kxZmdQwIYAgggg6gg6EEdkEH543z3R+xY2ogrBKL9ejdWcmm17o1vlIK68RYy/S3NZbOhQ+tZyUivmpOQlrXNmF7keeommblB4RhLqi8IzYXaD0zfrJm8QniBwvM4XSRlG6UT3r2b7ndHhulxilqmJCt0D3youuXMvNyDc34aDtmNuolnEWardRLOIsulDZVCn/Z0KSX5qij9JXdk3y2aJWSly2cXefZS1ELW1UH/iTFJyWeDDLS2PMNqbNd71CLi9vAcpu1Opd1nWuOxjTUq49Pc0Ux1WmnR3zIBYKeKjuP73m6nWyhs90YWaeMtyMPWUnsPYf3nVp1VdnDw/UpTpnE3Wp3159nbLZoPW9ydp/aMGmY3ej92/aco6rea287zzWup9nc8cPdHTon1QO9KhuEAQCYAgCALwCYBhkgmAIAgCAfDmAcDa4zG0wkbImgmzczcJh05M+rB3MDgQvKbUsGpyydDJMjEkaQD4rVbCAeQe0WoauKU/KhFv8R/eXtHumdLRr3WVSnsYVCWYf7EsSqT5LDrT3NfH7CZ2SlRUs9RgqL2ltB5d/KabYJIwsiksn6aE5rOQTANTaCXQjtk9gcmnsZTRKkaEWkpbBvcqmM3KJPVMx6TLrOZX3GrcgDMveQyjV/6VxlL3KZYfLoR5dkt0622vblGiyiufxLRuBSxFHEstTD1EWqhzllOQMuqsG4c2Fv7036vUVX1J8SXY1VVSrnjlM9CnLLQgCATAIMAkQCYAgGGSBAJgCARAMdXhAOeaGZphgyybNLDgTNIjJtKsEEmAY3gGrXF4JPLN+AFrC/Y36S9oXvJfD9zpaJ7M5+GSyr2ga+fGXmXGWbcrDBq3S2uV6qm3C/Ej8pztRd1PpXCObqrc+6uD0tDpKjKR9yAYKwvJB9010hsE9GIyCcg7IyD6AkAmAIAgCAIAgE2gEwBAMMkCATAEAiAfLCAfKpAMgEAmQAZIPhhAPhk0kg8z37wl8QlxpcX8LEn/AEy1o3ixr0L+ie7RwBRarUFNBq3G3If1m7U3dC6Vyzffb0rC5PT929kdBSA585z1scuTyywJwkGJ9SAfNpIPtZAJgCAIAgEwBAEAQCYAgEwBAMMkCAIBMAQCIBMASAIAkgWgEWgFG3+wTOUyGxPE9wvoPWZwt9nLq9DfRZ0PJtbo7uCkudx1m11mGW31S5MLJuTLaFtJNZ9CQCYAtAPoSAIAgCAIBMAQBAEAkQCYAgCAYJIJgCATAEASAIAgEwBAIgEwDUxWCFRlLD3ZPIybKraMgmAJAJgCATAEAQBAEAmARAJgCATAJgCAIBgkgQCYAgEwBAEgCAIBMAQBAEAQBAEAQBAJgCAIAgCAIAgCATAJEAQBAE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145" y="3734787"/>
            <a:ext cx="3747855" cy="3123213"/>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132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00200" y="457200"/>
            <a:ext cx="6119813" cy="107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en-US" sz="3200" b="1" dirty="0" smtClean="0"/>
          </a:p>
          <a:p>
            <a:pPr algn="ctr"/>
            <a:r>
              <a:rPr lang="en-US" sz="3200" b="1" dirty="0" smtClean="0"/>
              <a:t>What motivates ethical relativism?</a:t>
            </a:r>
            <a:endParaRPr lang="en-US" sz="3200" b="1" dirty="0"/>
          </a:p>
        </p:txBody>
      </p:sp>
      <p:sp>
        <p:nvSpPr>
          <p:cNvPr id="8195" name="Text Box 3"/>
          <p:cNvSpPr txBox="1">
            <a:spLocks noChangeArrowheads="1"/>
          </p:cNvSpPr>
          <p:nvPr/>
        </p:nvSpPr>
        <p:spPr bwMode="auto">
          <a:xfrm>
            <a:off x="1524000" y="2133600"/>
            <a:ext cx="6705600" cy="277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defRPr sz="2400">
                <a:solidFill>
                  <a:schemeClr val="tx1"/>
                </a:solidFill>
                <a:latin typeface="Arial" charset="0"/>
                <a:ea typeface="ＭＳ Ｐゴシック" pitchFamily="16" charset="-128"/>
              </a:defRPr>
            </a:lvl1pPr>
            <a:lvl2pPr marL="914400" indent="-457200">
              <a:defRPr sz="2400">
                <a:solidFill>
                  <a:schemeClr val="tx1"/>
                </a:solidFill>
                <a:latin typeface="Arial" charset="0"/>
                <a:ea typeface="ＭＳ Ｐゴシック" pitchFamily="16" charset="-128"/>
              </a:defRPr>
            </a:lvl2pPr>
            <a:lvl3pPr marL="1371600" indent="-457200">
              <a:defRPr sz="2400">
                <a:solidFill>
                  <a:schemeClr val="tx1"/>
                </a:solidFill>
                <a:latin typeface="Arial" charset="0"/>
                <a:ea typeface="ＭＳ Ｐゴシック" pitchFamily="16" charset="-128"/>
              </a:defRPr>
            </a:lvl3pPr>
            <a:lvl4pPr marL="1828800" indent="-457200">
              <a:defRPr sz="2400">
                <a:solidFill>
                  <a:schemeClr val="tx1"/>
                </a:solidFill>
                <a:latin typeface="Arial" charset="0"/>
                <a:ea typeface="ＭＳ Ｐゴシック" pitchFamily="16" charset="-128"/>
              </a:defRPr>
            </a:lvl4pPr>
            <a:lvl5pPr marL="2286000" indent="-457200">
              <a:defRPr sz="2400">
                <a:solidFill>
                  <a:schemeClr val="tx1"/>
                </a:solidFill>
                <a:latin typeface="Arial" charset="0"/>
                <a:ea typeface="ＭＳ Ｐゴシック" pitchFamily="16" charset="-128"/>
              </a:defRPr>
            </a:lvl5pPr>
            <a:lvl6pPr marL="2743200" indent="-457200" eaLnBrk="0" fontAlgn="base" hangingPunct="0">
              <a:spcBef>
                <a:spcPct val="0"/>
              </a:spcBef>
              <a:spcAft>
                <a:spcPct val="0"/>
              </a:spcAft>
              <a:defRPr sz="2400">
                <a:solidFill>
                  <a:schemeClr val="tx1"/>
                </a:solidFill>
                <a:latin typeface="Arial" charset="0"/>
                <a:ea typeface="ＭＳ Ｐゴシック" pitchFamily="16" charset="-128"/>
              </a:defRPr>
            </a:lvl6pPr>
            <a:lvl7pPr marL="3200400" indent="-457200" eaLnBrk="0" fontAlgn="base" hangingPunct="0">
              <a:spcBef>
                <a:spcPct val="0"/>
              </a:spcBef>
              <a:spcAft>
                <a:spcPct val="0"/>
              </a:spcAft>
              <a:defRPr sz="2400">
                <a:solidFill>
                  <a:schemeClr val="tx1"/>
                </a:solidFill>
                <a:latin typeface="Arial" charset="0"/>
                <a:ea typeface="ＭＳ Ｐゴシック" pitchFamily="16" charset="-128"/>
              </a:defRPr>
            </a:lvl7pPr>
            <a:lvl8pPr marL="3657600" indent="-457200" eaLnBrk="0" fontAlgn="base" hangingPunct="0">
              <a:spcBef>
                <a:spcPct val="0"/>
              </a:spcBef>
              <a:spcAft>
                <a:spcPct val="0"/>
              </a:spcAft>
              <a:defRPr sz="2400">
                <a:solidFill>
                  <a:schemeClr val="tx1"/>
                </a:solidFill>
                <a:latin typeface="Arial" charset="0"/>
                <a:ea typeface="ＭＳ Ｐゴシック" pitchFamily="16" charset="-128"/>
              </a:defRPr>
            </a:lvl8pPr>
            <a:lvl9pPr marL="4114800" indent="-457200" eaLnBrk="0" fontAlgn="base" hangingPunct="0">
              <a:spcBef>
                <a:spcPct val="0"/>
              </a:spcBef>
              <a:spcAft>
                <a:spcPct val="0"/>
              </a:spcAft>
              <a:defRPr sz="2400">
                <a:solidFill>
                  <a:schemeClr val="tx1"/>
                </a:solidFill>
                <a:latin typeface="Arial" charset="0"/>
                <a:ea typeface="ＭＳ Ｐゴシック" pitchFamily="16" charset="-128"/>
              </a:defRPr>
            </a:lvl9pPr>
          </a:lstStyle>
          <a:p>
            <a:pPr>
              <a:spcBef>
                <a:spcPct val="50000"/>
              </a:spcBef>
              <a:buFont typeface="Arial" charset="0"/>
              <a:buAutoNum type="arabicParenBoth"/>
            </a:pPr>
            <a:r>
              <a:rPr lang="en-US" sz="3200" dirty="0"/>
              <a:t> If societies differ so much, how can there be any ethical truths?</a:t>
            </a:r>
          </a:p>
          <a:p>
            <a:pPr>
              <a:spcBef>
                <a:spcPct val="50000"/>
              </a:spcBef>
              <a:buFont typeface="Arial" charset="0"/>
              <a:buAutoNum type="arabicParenBoth"/>
            </a:pPr>
            <a:r>
              <a:rPr lang="en-US" sz="3200" dirty="0"/>
              <a:t> Aren’t we (legitimately) frightened of imperialism and arrogance?</a:t>
            </a:r>
          </a:p>
        </p:txBody>
      </p:sp>
    </p:spTree>
    <p:extLst>
      <p:ext uri="{BB962C8B-B14F-4D97-AF65-F5344CB8AC3E}">
        <p14:creationId xmlns:p14="http://schemas.microsoft.com/office/powerpoint/2010/main" val="20515841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688BA44E6EBF41038F973607AA848532"/>
  <p:tag name="TPVERSION" val="5"/>
  <p:tag name="TPFULLVERSION" val="5.2.1.3179"/>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1.xml><?xml version="1.0" encoding="utf-8"?>
<p:tagLst xmlns:a="http://schemas.openxmlformats.org/drawingml/2006/main" xmlns:r="http://schemas.openxmlformats.org/officeDocument/2006/relationships" xmlns:p="http://schemas.openxmlformats.org/presentationml/2006/main">
  <p:tag name="RESULTS" val="Imagine you live in a society with cultural norms you find abhorrent. Rank how confident you are that you would adhere to those norms. &#10;11[;]11[;]11[;]False[;]0[;]&#10;3.72727272727273[;]3[;]2.13588002263104[;]4.56198347107438&#10;1[;]0[;]Strongly Agree1[;]Strongly Agree[;]&#10;3[;]0[;]Agree2[;]Agree[;]&#10;3[;]0[;]Somewhat Agree3[;]Somewhat Agree[;]&#10;1[;]0[;]Neutral4[;]Neutral[;]&#10;0[;]0[;]Somewhat Disagree5[;]Somewhat Disagree[;]&#10;0[;]0[;]Disagree6[;]Disagree[;]&#10;3[;]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C9898A40996E42E8ACCA54EE20E87913&lt;/guid&gt;&#10;        &lt;description /&gt;&#10;        &lt;date&gt;6/22/2013 10:30:4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1F64D592CA5443FBE404FA74C524330&lt;/guid&gt;&#10;            &lt;repollguid&gt;5136C080FE164309BFA6257FDE969302&lt;/repollguid&gt;&#10;            &lt;sourceid&gt;65E1B455D5BC44D684AF90F032A83E86&lt;/sourceid&gt;&#10;            &lt;questiontext&gt;Imagine you live in a society with cultural norms you find abhorrent. Rank how confident you are that you will stand by your convictions and act against your cultural norm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1DBD9F288A246DD92FAE55924A892F2&lt;/guid&gt;&#10;                    &lt;answertext&gt;Strongly Confident&lt;/answertext&gt;&#10;                    &lt;valuetype&gt;0&lt;/valuetype&gt;&#10;                &lt;/answer&gt;&#10;                &lt;answer&gt;&#10;                    &lt;guid&gt;D9128C4D601C46D2AE0CCEB431552072&lt;/guid&gt;&#10;                    &lt;answertext&gt;Confident&lt;/answertext&gt;&#10;                    &lt;valuetype&gt;0&lt;/valuetype&gt;&#10;                &lt;/answer&gt;&#10;                &lt;answer&gt;&#10;                    &lt;guid&gt;584A2D6F3C7E4F41878FB2533BFEBC9F&lt;/guid&gt;&#10;                    &lt;answertext&gt;Somewhat Confident&lt;/answertext&gt;&#10;                    &lt;valuetype&gt;0&lt;/valuetype&gt;&#10;                &lt;/answer&gt;&#10;                &lt;answer&gt;&#10;                    &lt;guid&gt;66F7057EEC634FC0A8FCAF899D1E14DF&lt;/guid&gt;&#10;                    &lt;answertext&gt;Neutral&lt;/answertext&gt;&#10;                    &lt;valuetype&gt;0&lt;/valuetype&gt;&#10;                &lt;/answer&gt;&#10;                &lt;answer&gt;&#10;                    &lt;guid&gt;AD9246468AC54040A7988F61793B21A6&lt;/guid&gt;&#10;                    &lt;answertext&gt;Somewhat Unconfident &lt;/answertext&gt;&#10;                    &lt;valuetype&gt;0&lt;/valuetype&gt;&#10;                &lt;/answer&gt;&#10;                &lt;answer&gt;&#10;                    &lt;guid&gt;9451A1D61A51464BB363B080A6967339&lt;/guid&gt;&#10;                    &lt;answertext&gt;Unconfident&lt;/answertext&gt;&#10;                    &lt;valuetype&gt;0&lt;/valuetype&gt;&#10;                &lt;/answer&gt;&#10;                &lt;answer&gt;&#10;                    &lt;guid&gt;1AC9D1D19126461B8D485EE25F39C785&lt;/guid&gt;&#10;                    &lt;answertext&gt;Strongly Unconfident &lt;/answertext&gt;&#10;                    &lt;valuetype&gt;0&lt;/valuetype&gt;&#10;                &lt;/answer&gt;&#10;            &lt;/answers&gt;&#10;        &lt;/multichoice&gt;&#10;    &lt;/questions&gt;&#10;&lt;/questionlist&gt;"/>
  <p:tag name="HASRESULTS"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Imagine a possible world in which there are no cultures. In such a world, morality exists.&#10;11[;]11[;]11[;]False[;]0[;]&#10;2.63636363636364[;]2[;]1.72008072076586[;]2.95867768595041&#10;3[;]0[;]Strongly Agree1[;]Strongly Agree[;]&#10;4[;]0[;]Agree2[;]Agree[;]&#10;1[;]0[;]Somewhat Agree3[;]Somewhat Agree[;]&#10;2[;]0[;]Neutral4[;]Neutral[;]&#10;0[;]0[;]Somewhat Disagree5[;]Somewhat Disagree[;]&#10;0[;]0[;]Disagree6[;]Disagree[;]&#10;1[;]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DE3CAA83DECE46FE916AABEE28EE8B95&lt;/guid&gt;&#10;        &lt;description /&gt;&#10;        &lt;date&gt;6/22/2013 10:29: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DA230B6503A48F59839FCAF103FACC3&lt;/guid&gt;&#10;            &lt;repollguid&gt;5BB98DA7D8134E12A8182891F08620E1&lt;/repollguid&gt;&#10;            &lt;sourceid&gt;CB443FD88CC04A70852A0EE5B59C2083&lt;/sourceid&gt;&#10;            &lt;questiontext&gt;Imagine a possible world in which there are no cultures. In such a world, morality exist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7377D65A847487786E13B70807BE8DC&lt;/guid&gt;&#10;                    &lt;answertext&gt;Strongly Agree&lt;/answertext&gt;&#10;                    &lt;valuetype&gt;0&lt;/valuetype&gt;&#10;                &lt;/answer&gt;&#10;                &lt;answer&gt;&#10;                    &lt;guid&gt;83C1C54239D64C668849BC5563D22007&lt;/guid&gt;&#10;                    &lt;answertext&gt;Agree&lt;/answertext&gt;&#10;                    &lt;valuetype&gt;0&lt;/valuetype&gt;&#10;                &lt;/answer&gt;&#10;                &lt;answer&gt;&#10;                    &lt;guid&gt;2645A71D0C5E4EA297DE5A0895C0A26B&lt;/guid&gt;&#10;                    &lt;answertext&gt;Somewhat Agree&lt;/answertext&gt;&#10;                    &lt;valuetype&gt;0&lt;/valuetype&gt;&#10;                &lt;/answer&gt;&#10;                &lt;answer&gt;&#10;                    &lt;guid&gt;1B8BA196B72B4B0EB6903B5F9FF0A344&lt;/guid&gt;&#10;                    &lt;answertext&gt;Neutral&lt;/answertext&gt;&#10;                    &lt;valuetype&gt;0&lt;/valuetype&gt;&#10;                &lt;/answer&gt;&#10;                &lt;answer&gt;&#10;                    &lt;guid&gt;388C275F52384CE9ABD38C1FA904DB65&lt;/guid&gt;&#10;                    &lt;answertext&gt;Somewhat Disagree&lt;/answertext&gt;&#10;                    &lt;valuetype&gt;0&lt;/valuetype&gt;&#10;                &lt;/answer&gt;&#10;                &lt;answer&gt;&#10;                    &lt;guid&gt;B53F50C6137444DA8C9A26091D3F9B8C&lt;/guid&gt;&#10;                    &lt;answertext&gt;Disagree&lt;/answertext&gt;&#10;                    &lt;valuetype&gt;0&lt;/valuetype&gt;&#10;                &lt;/answer&gt;&#10;                &lt;answer&gt;&#10;                    &lt;guid&gt;5188D8EECAD04BB98272B4B967D7832E&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C3CE2173FB2D4EADBC03023DDA6951C4&lt;/guid&gt;&#10;        &lt;description /&gt;&#10;        &lt;date&gt;9/29/2013 2:42:0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9AE8D5E777C41AF9C211B6E40E93380&lt;/guid&gt;&#10;            &lt;repollguid&gt;2AA8CE0495264A2D805BD2ADECB5D4A8&lt;/repollguid&gt;&#10;            &lt;sourceid&gt;EEC80F5A6D304578BC0DE61FC0FFDCE5&lt;/sourceid&gt;&#10;            &lt;questiontext&gt;A utilitarian who recognizes rights will attempt to explain rights on the basis of utility by claiming tha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30E2D39457B48618847361BAE79D217&lt;/guid&gt;&#10;                    &lt;answertext&gt;there are no moral rights; there is only utility&lt;/answertext&gt;&#10;                    &lt;valuetype&gt;-1&lt;/valuetype&gt;&#10;                &lt;/answer&gt;&#10;                &lt;answer&gt;&#10;                    &lt;guid&gt;12920DD4CCAC4435B28B59471E782988&lt;/guid&gt;&#10;                    &lt;answertext&gt;a moral right is a kind of claim that is justified because its recognition is conducive to the overall net welfare&lt;/answertext&gt;&#10;                    &lt;valuetype&gt;1&lt;/valuetype&gt;&#10;                &lt;/answer&gt;&#10;                &lt;answer&gt;&#10;                    &lt;guid&gt;94906D8B3DF04549B7383D35108D49DF&lt;/guid&gt;&#10;                    &lt;answertext&gt;a moral right is a kind of claim that is justified because it is wrong to use another person as a mere means to an ends&lt;/answertext&gt;&#10;                    &lt;valuetype&gt;-1&lt;/valuetype&gt;&#10;                &lt;/answer&gt;&#10;                &lt;answer&gt;&#10;                    &lt;guid&gt;595FDEDAC4394B249B383AB519C29E8B&lt;/guid&gt;&#10;                    &lt;answertext&gt;all of the above&lt;/answertext&gt;&#10;                    &lt;valuetype&gt;-1&lt;/valuetype&gt;&#10;                &lt;/answer&gt;&#10;                &lt;answer&gt;&#10;                    &lt;guid&gt;3381D8A88459480B899E518F4CC6D006&lt;/guid&gt;&#10;                    &lt;answertext&gt;none of the above&lt;/answertext&gt;&#10;                    &lt;valuetype&gt;-1&lt;/valuetype&gt;&#10;                &lt;/answer&gt;&#10;            &lt;/answers&gt;&#10;        &lt;/multichoice&gt;&#10;    &lt;/questions&gt;&#10;&lt;/questionlist&gt;"/>
  <p:tag name="RESULTS" val="A utilitarian who recognizes rights will attempt to explain rights on the basis of utility by claiming that:[;crlf;]20[;]20[;]20[;]False[;]13[;][;crlf;]2.25[;]2[;]0.766485485837795[;]0.5875[;crlf;]2[;]-1[;]there are no moral rights; there is only utility1[;]there are no moral rights; there is only utility[;][;crlf;]13[;]1[;]a moral right is a kind of claim that is justified because its recognition is conducive to the overall net welfare2[;]a moral right is a kind of claim that is justified because its recognition is conducive to the overall net welfare[;][;crlf;]3[;]-1[;]a moral right is a kind of claim that is justified because it is wrong to use another person as a mere means to an ends3[;]a moral right is a kind of claim that is justified because it is wrong to use another person as a mere means to an ends[;][;crlf;]2[;]-1[;]all of the above4[;]all of the above[;][;crlf;]0[;]-1[;]none of the above5[;]none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C3CE2173FB2D4EADBC03023DDA6951C4&lt;/guid&gt;&#10;        &lt;description /&gt;&#10;        &lt;date&gt;9/29/2013 2:42:0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63FD0F74CBC45D48E94D207D1921248&lt;/guid&gt;&#10;            &lt;repollguid&gt;2AA8CE0495264A2D805BD2ADECB5D4A8&lt;/repollguid&gt;&#10;            &lt;sourceid&gt;EEC80F5A6D304578BC0DE61FC0FFDCE5&lt;/sourceid&gt;&#10;            &lt;questiontext&gt;Kant’s Universal Law formulation does not refer to an agent’s wants or desires; rather, it represent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30E2D39457B48618847361BAE79D217&lt;/guid&gt;&#10;                    &lt;answertext&gt;an ethical dilemma&lt;/answertext&gt;&#10;                    &lt;valuetype&gt;-1&lt;/valuetype&gt;&#10;                &lt;/answer&gt;&#10;                &lt;answer&gt;&#10;                    &lt;guid&gt;81904443BE114468B061CB416DAA5DD7&lt;/guid&gt;&#10;                    &lt;answertext&gt;a criterion for social acceptability&lt;/answertext&gt;&#10;                    &lt;valuetype&gt;-1&lt;/valuetype&gt;&#10;                &lt;/answer&gt;&#10;                &lt;answer&gt;&#10;                    &lt;guid&gt;A3FC602B8B3E45A5BEDE8710FCA1F8AB&lt;/guid&gt;&#10;                    &lt;answertext&gt;a way to measure the value of an action’s consequences&lt;/answertext&gt;&#10;                    &lt;valuetype&gt;-1&lt;/valuetype&gt;&#10;                &lt;/answer&gt;&#10;                &lt;answer&gt;&#10;                    &lt;guid&gt;08674C13F0A64AD2BAA10E0E3AF86550&lt;/guid&gt;&#10;                    &lt;answertext&gt;a kind of consistency test&lt;/answertext&gt;&#10;                    &lt;valuetype&gt;1&lt;/valuetype&gt;&#10;                &lt;/answer&gt;&#10;                &lt;answer&gt;&#10;                    &lt;guid&gt;A160A44446CC47EA95F4395FD6683681&lt;/guid&gt;&#10;                    &lt;answertext&gt;the golden rule&lt;/answertext&gt;&#10;                    &lt;valuetype&gt;-1&lt;/valuetype&gt;&#10;                &lt;/answer&gt;&#10;                &lt;answer&gt;&#10;                    &lt;guid&gt;69850FA8883C4D95AF88A0B4E56D18FE&lt;/guid&gt;&#10;                    &lt;answertext&gt;all of the above&lt;/answertext&gt;&#10;                    &lt;valuetype&gt;-1&lt;/valuetype&gt;&#10;                &lt;/answer&gt;&#10;                &lt;answer&gt;&#10;                    &lt;guid&gt;D45595FECC9C4721883015DABA17FC54&lt;/guid&gt;&#10;                    &lt;answertext&gt;none of the above&lt;/answertext&gt;&#10;                    &lt;valuetype&gt;-1&lt;/valuetype&gt;&#10;                &lt;/answer&gt;&#10;            &lt;/answers&gt;&#10;        &lt;/multichoice&gt;&#10;    &lt;/questions&gt;&#10;&lt;/questionlist&gt;"/>
  <p:tag name="RESULTS" val="Kant’s Universal Law formulation does not refer to an agent’s wants or desires; rather, it represents:[;crlf;]22[;]22[;]22[;]False[;]9[;][;crlf;]4.40909090909091[;]4[;]1.15440228174548[;]1.33264462809917[;crlf;]0[;]-1[;]an ethical dilemma1[;]an ethical dilemma[;][;crlf;]2[;]-1[;]a criterion for social acceptability2[;]a criterion for social acceptability[;][;crlf;]1[;]-1[;]a way to measure the value of an action’s consequences3[;]a way to measure the value of an action’s consequences[;][;crlf;]9[;]1[;]a kind of consistency test4[;]a kind of consistency test[;][;crlf;]7[;]-1[;]the golden rule5[;]the golden rule[;][;crlf;]2[;]-1[;]all of the above6[;]all of the above[;][;crlf;]1[;]-1[;]none of the above7[;]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RESULTS" val="According to Rachels, the Eskimos differ from Americans in their:[;crlf;]22[;]22[;]22[;]False[;]1[;][;crlf;]3.36363636363636[;]3[;]1.18879062096564[;]1.41322314049587[;crlf;]1[;]1[;]attitudes toward food.1[;]attitudes toward food.[;][;crlf;]0[;]-1[;]attitudes about burial of the dead.2[;]attitudes about burial of the dead.[;][;crlf;]17[;]-1[;]attitudes toward infanticide.3[;]attitudes toward infanticide.[;][;crlf;]1[;]-1[;]attitudes about justice and fairness.4[;]attitudes about justice and fairness.[;][;crlf;]1[;]-1[;]attitudes toward cultural relativism.5[;]attitudes toward cultural relativism.[;][;crlf;]1[;]-1[;]all of the above.6[;]all of the above.[;][;crlf;]1[;]-1[;]none of the above.7[;]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1308493B352346B49A19111EEA71859A&lt;/guid&gt;&#10;        &lt;description /&gt;&#10;        &lt;date&gt;9/29/2013 3:09:1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FFD39EE15BB441097E459D2CC603CCC&lt;/guid&gt;&#10;            &lt;repollguid&gt;A222DB12C3784E0FAAA70C4FB1872ABA&lt;/repollguid&gt;&#10;            &lt;sourceid&gt;A9C8A045E9614120894CDD49C0DB5D8D&lt;/sourceid&gt;&#10;            &lt;questiontext&gt;According to Rachels, the Eskimos differ from Americans in thei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C69DE6187F648C9B5D389DE5F9286AB&lt;/guid&gt;&#10;                    &lt;answertext&gt;attitudes toward food.&lt;/answertext&gt;&#10;                    &lt;valuetype&gt;1&lt;/valuetype&gt;&#10;                &lt;/answer&gt;&#10;                &lt;answer&gt;&#10;                    &lt;guid&gt;5FAE5A2E01054D7096D2849DCCB66222&lt;/guid&gt;&#10;                    &lt;answertext&gt;attitudes about burial of the dead.&lt;/answertext&gt;&#10;                    &lt;valuetype&gt;-1&lt;/valuetype&gt;&#10;                &lt;/answer&gt;&#10;                &lt;answer&gt;&#10;                    &lt;guid&gt;7BD18C8EE30447BB826C2344C03D82BD&lt;/guid&gt;&#10;                    &lt;answertext&gt;attitudes toward infanticide.&lt;/answertext&gt;&#10;                    &lt;valuetype&gt;-1&lt;/valuetype&gt;&#10;                &lt;/answer&gt;&#10;                &lt;answer&gt;&#10;                    &lt;guid&gt;542B7A6ABC88433F9069BCB9C52FEE44&lt;/guid&gt;&#10;                    &lt;answertext&gt;attitudes about justice and fairness.&lt;/answertext&gt;&#10;                    &lt;valuetype&gt;-1&lt;/valuetype&gt;&#10;                &lt;/answer&gt;&#10;                &lt;answer&gt;&#10;                    &lt;guid&gt;08E5F29635E6485CAD4571E958254780&lt;/guid&gt;&#10;                    &lt;answertext&gt;attitudes toward cultural relativism.&lt;/answertext&gt;&#10;                    &lt;valuetype&gt;-1&lt;/valuetype&gt;&#10;                &lt;/answer&gt;&#10;                &lt;answer&gt;&#10;                    &lt;guid&gt;C810F043C3044840A151EAC04F9747A5&lt;/guid&gt;&#10;                    &lt;answertext&gt;all of the above.&lt;/answertext&gt;&#10;                    &lt;valuetype&gt;-1&lt;/valuetype&gt;&#10;                &lt;/answer&gt;&#10;                &lt;answer&gt;&#10;                    &lt;guid&gt;8A013A019C7A435E91F8186A6DD5BF71&lt;/guid&gt;&#10;                    &lt;answertext&gt;none of the above.&lt;/answertext&gt;&#10;                    &lt;valuetype&gt;-1&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1011</Words>
  <Application>Microsoft Office PowerPoint</Application>
  <PresentationFormat>On-screen Show (4:3)</PresentationFormat>
  <Paragraphs>101</Paragraphs>
  <Slides>23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ＭＳ Ｐゴシック</vt:lpstr>
      <vt:lpstr>Arial</vt:lpstr>
      <vt:lpstr>Calibri</vt:lpstr>
      <vt:lpstr>Georgia</vt:lpstr>
      <vt:lpstr>Trebuchet MS</vt:lpstr>
      <vt:lpstr>Wingdings 2</vt:lpstr>
      <vt:lpstr>Urban</vt:lpstr>
      <vt:lpstr>Chart</vt:lpstr>
      <vt:lpstr>Contemporary Moral Problems</vt:lpstr>
      <vt:lpstr>Agenda</vt:lpstr>
      <vt:lpstr>CLICKER QUIZ</vt:lpstr>
      <vt:lpstr>A utilitarian who recognizes rights will attempt to explain rights on the basis of utility by claiming that:</vt:lpstr>
      <vt:lpstr>Kant’s Universal Law formulation does not refer to an agent’s wants or desires; rather, it represents:</vt:lpstr>
      <vt:lpstr>According to Rachels, the Eskimos differ from Americans in their:</vt:lpstr>
      <vt:lpstr>Ethical Relativism</vt:lpstr>
      <vt:lpstr>Cultural Differences Argument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 Sensitivity</vt:lpstr>
      <vt:lpstr>PowerPoint Presentation</vt:lpstr>
      <vt:lpstr>PowerPoint Presentation</vt:lpstr>
      <vt:lpstr>PowerPoint Presentation</vt:lpstr>
      <vt:lpstr>PowerPoint Presentation</vt:lpstr>
      <vt:lpstr>PowerPoint Presentation</vt:lpstr>
      <vt:lpstr>Imagine you live in a society with cultural norms you find abhorrent. Rank how confident you are that you will stand by your convictions and act against your cultural norms. </vt:lpstr>
      <vt:lpstr>Imagine a possible world in which there are no cultures. In such a world, morality exists.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Windows User</dc:creator>
  <cp:lastModifiedBy>Ben</cp:lastModifiedBy>
  <cp:revision>9</cp:revision>
  <dcterms:created xsi:type="dcterms:W3CDTF">2014-01-13T04:26:09Z</dcterms:created>
  <dcterms:modified xsi:type="dcterms:W3CDTF">2014-06-30T04:58:54Z</dcterms:modified>
</cp:coreProperties>
</file>