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3"/>
  </p:notesMasterIdLst>
  <p:sldIdLst>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61818-470A-4A0F-A350-75BC1528D271}" type="datetimeFigureOut">
              <a:rPr lang="en-US" smtClean="0"/>
              <a:t>7/2/2014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326B2-B207-4668-83F7-F3D96803A505}" type="slidenum">
              <a:rPr lang="en-US" smtClean="0"/>
              <a:t>‹#›</a:t>
            </a:fld>
            <a:endParaRPr lang="en-US"/>
          </a:p>
        </p:txBody>
      </p:sp>
    </p:spTree>
    <p:extLst>
      <p:ext uri="{BB962C8B-B14F-4D97-AF65-F5344CB8AC3E}">
        <p14:creationId xmlns:p14="http://schemas.microsoft.com/office/powerpoint/2010/main" val="1496067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A045251-640B-204A-B3E4-79AFC30630D8}"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352266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040FE8-1648-452B-BDE1-19AE6E35425C}" type="slidenum">
              <a:rPr lang="en-US">
                <a:solidFill>
                  <a:prstClr val="black"/>
                </a:solidFill>
              </a:rPr>
              <a:pPr/>
              <a:t>19</a:t>
            </a:fld>
            <a:endParaRPr lang="en-US">
              <a:solidFill>
                <a:prstClr val="black"/>
              </a:solidFill>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a:t>Calculable.  Trying to do a science of ethics.  </a:t>
            </a:r>
            <a:r>
              <a:rPr lang="en-US" b="1"/>
              <a:t>The util.</a:t>
            </a:r>
            <a:endParaRPr lang="en-US"/>
          </a:p>
        </p:txBody>
      </p:sp>
    </p:spTree>
    <p:extLst>
      <p:ext uri="{BB962C8B-B14F-4D97-AF65-F5344CB8AC3E}">
        <p14:creationId xmlns:p14="http://schemas.microsoft.com/office/powerpoint/2010/main" val="2893171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9E75FE-3410-4A60-873E-0BA4B60EEAE4}" type="slidenum">
              <a:rPr lang="en-US">
                <a:solidFill>
                  <a:prstClr val="black"/>
                </a:solidFill>
              </a:rPr>
              <a:pPr/>
              <a:t>22</a:t>
            </a:fld>
            <a:endParaRPr lang="en-US">
              <a:solidFill>
                <a:prstClr val="black"/>
              </a:solidFill>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83226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9E75FE-3410-4A60-873E-0BA4B60EEAE4}" type="slidenum">
              <a:rPr lang="en-US">
                <a:solidFill>
                  <a:prstClr val="black"/>
                </a:solidFill>
              </a:rPr>
              <a:pPr/>
              <a:t>23</a:t>
            </a:fld>
            <a:endParaRPr lang="en-US">
              <a:solidFill>
                <a:prstClr val="black"/>
              </a:solidFill>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7389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98564D-1C4F-41A5-819C-49FA981821D5}" type="slidenum">
              <a:rPr lang="en-US">
                <a:solidFill>
                  <a:prstClr val="black"/>
                </a:solidFill>
              </a:rPr>
              <a:pPr/>
              <a:t>25</a:t>
            </a:fld>
            <a:endParaRPr lang="en-US">
              <a:solidFill>
                <a:prstClr val="black"/>
              </a:solidFill>
            </a:endParaRPr>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53536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98564D-1C4F-41A5-819C-49FA981821D5}" type="slidenum">
              <a:rPr lang="en-US">
                <a:solidFill>
                  <a:prstClr val="black"/>
                </a:solidFill>
              </a:rPr>
              <a:pPr/>
              <a:t>26</a:t>
            </a:fld>
            <a:endParaRPr lang="en-US">
              <a:solidFill>
                <a:prstClr val="black"/>
              </a:solidFill>
            </a:endParaRPr>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53253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98564D-1C4F-41A5-819C-49FA981821D5}" type="slidenum">
              <a:rPr lang="en-US">
                <a:solidFill>
                  <a:prstClr val="black"/>
                </a:solidFill>
              </a:rPr>
              <a:pPr/>
              <a:t>27</a:t>
            </a:fld>
            <a:endParaRPr lang="en-US">
              <a:solidFill>
                <a:prstClr val="black"/>
              </a:solidFill>
            </a:endParaRPr>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70714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07C000-D4C9-4467-B881-E6F1218A8A44}" type="slidenum">
              <a:rPr lang="en-US">
                <a:solidFill>
                  <a:prstClr val="black"/>
                </a:solidFill>
              </a:rPr>
              <a:pPr/>
              <a:t>29</a:t>
            </a:fld>
            <a:endParaRPr lang="en-US">
              <a:solidFill>
                <a:prstClr val="black"/>
              </a:solidFill>
            </a:endParaRPr>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78084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98C08F-8997-4D6A-85EE-6BFB5A920671}" type="slidenum">
              <a:rPr lang="en-US">
                <a:solidFill>
                  <a:prstClr val="black"/>
                </a:solidFill>
              </a:rPr>
              <a:pPr/>
              <a:t>8</a:t>
            </a:fld>
            <a:endParaRPr lang="en-US">
              <a:solidFill>
                <a:prstClr val="black"/>
              </a:solidFill>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6321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98C08F-8997-4D6A-85EE-6BFB5A920671}" type="slidenum">
              <a:rPr lang="en-US">
                <a:solidFill>
                  <a:prstClr val="black"/>
                </a:solidFill>
              </a:rPr>
              <a:pPr/>
              <a:t>9</a:t>
            </a:fld>
            <a:endParaRPr lang="en-US">
              <a:solidFill>
                <a:prstClr val="black"/>
              </a:solidFill>
            </a:endParaRPr>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0360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33F978-5DE9-4A23-B4AB-6B4F1B3A41C5}" type="slidenum">
              <a:rPr lang="en-US">
                <a:solidFill>
                  <a:prstClr val="black"/>
                </a:solidFill>
              </a:rPr>
              <a:pPr/>
              <a:t>10</a:t>
            </a:fld>
            <a:endParaRPr lang="en-US">
              <a:solidFill>
                <a:prstClr val="black"/>
              </a:solidFill>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r>
              <a:rPr lang="en-US"/>
              <a:t>Draw on board - maximizing</a:t>
            </a:r>
          </a:p>
        </p:txBody>
      </p:sp>
    </p:spTree>
    <p:extLst>
      <p:ext uri="{BB962C8B-B14F-4D97-AF65-F5344CB8AC3E}">
        <p14:creationId xmlns:p14="http://schemas.microsoft.com/office/powerpoint/2010/main" val="143307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BBBE21A-A82A-4403-B03E-4E411728A946}" type="slidenum">
              <a:rPr lang="en-US">
                <a:solidFill>
                  <a:prstClr val="black"/>
                </a:solidFill>
              </a:rPr>
              <a:pPr/>
              <a:t>11</a:t>
            </a:fld>
            <a:endParaRPr lang="en-US">
              <a:solidFill>
                <a:prstClr val="black"/>
              </a:solidFill>
            </a:endParaRPr>
          </a:p>
        </p:txBody>
      </p:sp>
      <p:sp>
        <p:nvSpPr>
          <p:cNvPr id="141313"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9pPr>
          </a:lstStyle>
          <a:p>
            <a:pPr algn="r">
              <a:lnSpc>
                <a:spcPct val="95000"/>
              </a:lnSpc>
            </a:pPr>
            <a:fld id="{140FA483-EBB7-45BE-AF37-3A53C870DFC0}" type="slidenum">
              <a:rPr lang="en-US" sz="1300">
                <a:latin typeface="Times New Roman" pitchFamily="16" charset="0"/>
                <a:cs typeface="Arial Unicode MS" charset="0"/>
              </a:rPr>
              <a:pPr algn="r">
                <a:lnSpc>
                  <a:spcPct val="95000"/>
                </a:lnSpc>
              </a:pPr>
              <a:t>11</a:t>
            </a:fld>
            <a:endParaRPr lang="en-US" sz="1300">
              <a:latin typeface="Times New Roman" pitchFamily="16" charset="0"/>
              <a:cs typeface="Arial Unicode MS" charset="0"/>
            </a:endParaRPr>
          </a:p>
        </p:txBody>
      </p:sp>
      <p:sp>
        <p:nvSpPr>
          <p:cNvPr id="141314" name="Rectangle 2"/>
          <p:cNvSpPr txBox="1">
            <a:spLocks noGrp="1" noRot="1" noChangeAspect="1" noChangeArrowheads="1"/>
          </p:cNvSpPr>
          <p:nvPr>
            <p:ph type="sldImg"/>
          </p:nvPr>
        </p:nvSpPr>
        <p:spPr bwMode="auto">
          <a:xfrm>
            <a:off x="381000" y="69373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5" name="Rectangle 3"/>
          <p:cNvSpPr txBox="1">
            <a:spLocks noGrp="1" noChangeArrowheads="1"/>
          </p:cNvSpPr>
          <p:nvPr>
            <p:ph type="body" idx="1"/>
          </p:nvPr>
        </p:nvSpPr>
        <p:spPr bwMode="auto">
          <a:xfrm>
            <a:off x="686361" y="4342535"/>
            <a:ext cx="54852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68590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9B99FD8-8376-4972-890B-5BB8885D2D9E}" type="slidenum">
              <a:rPr lang="en-US">
                <a:solidFill>
                  <a:prstClr val="black"/>
                </a:solidFill>
              </a:rPr>
              <a:pPr/>
              <a:t>14</a:t>
            </a:fld>
            <a:endParaRPr lang="en-US">
              <a:solidFill>
                <a:prstClr val="black"/>
              </a:solidFill>
            </a:endParaRPr>
          </a:p>
        </p:txBody>
      </p:sp>
      <p:sp>
        <p:nvSpPr>
          <p:cNvPr id="142337" name="Text Box 1"/>
          <p:cNvSpPr txBox="1">
            <a:spLocks noChangeArrowheads="1"/>
          </p:cNvSpPr>
          <p:nvPr/>
        </p:nvSpPr>
        <p:spPr bwMode="auto">
          <a:xfrm>
            <a:off x="3881438" y="8686512"/>
            <a:ext cx="2975162" cy="456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9pPr>
          </a:lstStyle>
          <a:p>
            <a:pPr algn="r">
              <a:lnSpc>
                <a:spcPct val="95000"/>
              </a:lnSpc>
            </a:pPr>
            <a:fld id="{DFE355C6-DADC-4C3E-BCDC-06E946450B03}" type="slidenum">
              <a:rPr lang="en-US" sz="1300">
                <a:latin typeface="Times New Roman" pitchFamily="16" charset="0"/>
                <a:cs typeface="Arial Unicode MS" charset="0"/>
              </a:rPr>
              <a:pPr algn="r">
                <a:lnSpc>
                  <a:spcPct val="95000"/>
                </a:lnSpc>
              </a:pPr>
              <a:t>14</a:t>
            </a:fld>
            <a:endParaRPr lang="en-US" sz="1300">
              <a:latin typeface="Times New Roman" pitchFamily="16" charset="0"/>
              <a:cs typeface="Arial Unicode MS" charset="0"/>
            </a:endParaRPr>
          </a:p>
        </p:txBody>
      </p:sp>
      <p:sp>
        <p:nvSpPr>
          <p:cNvPr id="142338" name="Rectangle 2"/>
          <p:cNvSpPr txBox="1">
            <a:spLocks noGrp="1" noRot="1" noChangeAspect="1" noChangeArrowheads="1"/>
          </p:cNvSpPr>
          <p:nvPr>
            <p:ph type="sldImg"/>
          </p:nvPr>
        </p:nvSpPr>
        <p:spPr bwMode="auto">
          <a:xfrm>
            <a:off x="381000" y="693738"/>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9" name="Rectangle 3"/>
          <p:cNvSpPr txBox="1">
            <a:spLocks noGrp="1" noChangeArrowheads="1"/>
          </p:cNvSpPr>
          <p:nvPr>
            <p:ph type="body" idx="1"/>
          </p:nvPr>
        </p:nvSpPr>
        <p:spPr bwMode="auto">
          <a:xfrm>
            <a:off x="686361" y="4342535"/>
            <a:ext cx="5485279"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363263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89B51D-F444-422A-8DFC-84431C112FEF}" type="slidenum">
              <a:rPr lang="en-US">
                <a:solidFill>
                  <a:prstClr val="black"/>
                </a:solidFill>
              </a:rPr>
              <a:pPr/>
              <a:t>16</a:t>
            </a:fld>
            <a:endParaRPr lang="en-US">
              <a:solidFill>
                <a:prstClr val="black"/>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87914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4F7F01-AAA6-4EEA-BBCC-472C50B82D79}" type="slidenum">
              <a:rPr lang="en-US">
                <a:solidFill>
                  <a:prstClr val="black"/>
                </a:solidFill>
              </a:rPr>
              <a:pPr/>
              <a:t>17</a:t>
            </a:fld>
            <a:endParaRPr lang="en-US">
              <a:solidFill>
                <a:prstClr val="black"/>
              </a:solidFill>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83321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040FE8-1648-452B-BDE1-19AE6E35425C}" type="slidenum">
              <a:rPr lang="en-US">
                <a:solidFill>
                  <a:prstClr val="black"/>
                </a:solidFill>
              </a:rPr>
              <a:pPr/>
              <a:t>18</a:t>
            </a:fld>
            <a:endParaRPr lang="en-US">
              <a:solidFill>
                <a:prstClr val="black"/>
              </a:solidFill>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a:t>Calculable.  Trying to do a science of ethics.  </a:t>
            </a:r>
            <a:r>
              <a:rPr lang="en-US" b="1"/>
              <a:t>The util.</a:t>
            </a:r>
            <a:endParaRPr lang="en-US"/>
          </a:p>
        </p:txBody>
      </p:sp>
    </p:spTree>
    <p:extLst>
      <p:ext uri="{BB962C8B-B14F-4D97-AF65-F5344CB8AC3E}">
        <p14:creationId xmlns:p14="http://schemas.microsoft.com/office/powerpoint/2010/main" val="174577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940800" y="4206240"/>
            <a:ext cx="1280160" cy="457200"/>
          </a:xfrm>
        </p:spPr>
        <p:txBody>
          <a:bodyPr/>
          <a:lstStyle/>
          <a:p>
            <a:fld id="{621D3548-8FAF-4E70-B259-E990C6EE37BC}" type="datetimeFigureOut">
              <a:rPr lang="en-US" smtClean="0">
                <a:solidFill>
                  <a:srgbClr val="438086"/>
                </a:solidFill>
              </a:rPr>
              <a:pPr/>
              <a:t>7/2/2014</a:t>
            </a:fld>
            <a:endParaRPr lang="en-US">
              <a:solidFill>
                <a:srgbClr val="438086"/>
              </a:solidFill>
            </a:endParaRPr>
          </a:p>
        </p:txBody>
      </p:sp>
      <p:sp>
        <p:nvSpPr>
          <p:cNvPr id="17" name="Footer Placeholder 16"/>
          <p:cNvSpPr>
            <a:spLocks noGrp="1"/>
          </p:cNvSpPr>
          <p:nvPr>
            <p:ph type="ftr" sz="quarter" idx="11"/>
          </p:nvPr>
        </p:nvSpPr>
        <p:spPr>
          <a:xfrm>
            <a:off x="7213600" y="4205288"/>
            <a:ext cx="1727200" cy="457200"/>
          </a:xfrm>
        </p:spPr>
        <p:txBody>
          <a:bodyPr/>
          <a:lstStyle/>
          <a:p>
            <a:endParaRPr lang="en-US">
              <a:solidFill>
                <a:srgbClr val="438086"/>
              </a:solidFill>
            </a:endParaRPr>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C57D2A3A-5862-451B-837D-0D0D3C1368C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06037803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1D3548-8FAF-4E70-B259-E990C6EE37BC}" type="datetimeFigureOut">
              <a:rPr lang="en-US" smtClean="0">
                <a:solidFill>
                  <a:srgbClr val="438086"/>
                </a:solidFill>
              </a:rPr>
              <a:pPr/>
              <a:t>7/2/2014</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290361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1D3548-8FAF-4E70-B259-E990C6EE37BC}" type="datetimeFigureOut">
              <a:rPr lang="en-US" smtClean="0">
                <a:solidFill>
                  <a:srgbClr val="438086"/>
                </a:solidFill>
              </a:rPr>
              <a:pPr/>
              <a:t>7/2/2014</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2917656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1D3548-8FAF-4E70-B259-E990C6EE37BC}" type="datetimeFigureOut">
              <a:rPr lang="en-US" smtClean="0">
                <a:solidFill>
                  <a:srgbClr val="438086"/>
                </a:solidFill>
              </a:rPr>
              <a:pPr/>
              <a:t>7/2/2014</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2687348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8940800" y="4206240"/>
            <a:ext cx="1280160" cy="457200"/>
          </a:xfrm>
        </p:spPr>
        <p:txBody>
          <a:bodyPr/>
          <a:lstStyle/>
          <a:p>
            <a:fld id="{621D3548-8FAF-4E70-B259-E990C6EE37BC}" type="datetimeFigureOut">
              <a:rPr lang="en-US" smtClean="0">
                <a:solidFill>
                  <a:srgbClr val="438086"/>
                </a:solidFill>
              </a:rPr>
              <a:pPr/>
              <a:t>7/2/2014</a:t>
            </a:fld>
            <a:endParaRPr lang="en-US">
              <a:solidFill>
                <a:srgbClr val="438086"/>
              </a:solidFill>
            </a:endParaRPr>
          </a:p>
        </p:txBody>
      </p:sp>
      <p:sp>
        <p:nvSpPr>
          <p:cNvPr id="17" name="Footer Placeholder 16"/>
          <p:cNvSpPr>
            <a:spLocks noGrp="1"/>
          </p:cNvSpPr>
          <p:nvPr>
            <p:ph type="ftr" sz="quarter" idx="11"/>
          </p:nvPr>
        </p:nvSpPr>
        <p:spPr>
          <a:xfrm>
            <a:off x="7213600" y="4205288"/>
            <a:ext cx="1727200" cy="457200"/>
          </a:xfrm>
        </p:spPr>
        <p:txBody>
          <a:bodyPr/>
          <a:lstStyle/>
          <a:p>
            <a:endParaRPr lang="en-US">
              <a:solidFill>
                <a:srgbClr val="438086"/>
              </a:solidFill>
            </a:endParaRPr>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C57D2A3A-5862-451B-837D-0D0D3C1368C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52462136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1D3548-8FAF-4E70-B259-E990C6EE37BC}" type="datetimeFigureOut">
              <a:rPr lang="en-US" smtClean="0">
                <a:solidFill>
                  <a:srgbClr val="438086"/>
                </a:solidFill>
              </a:rPr>
              <a:pPr/>
              <a:t>7/2/2014</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252547752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21D3548-8FAF-4E70-B259-E990C6EE37BC}" type="datetimeFigureOut">
              <a:rPr lang="en-US" smtClean="0">
                <a:solidFill>
                  <a:srgbClr val="438086"/>
                </a:solidFill>
              </a:rPr>
              <a:pPr/>
              <a:t>7/2/2014</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560129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1D3548-8FAF-4E70-B259-E990C6EE37BC}" type="datetimeFigureOut">
              <a:rPr lang="en-US" smtClean="0">
                <a:solidFill>
                  <a:srgbClr val="438086"/>
                </a:solidFill>
              </a:rPr>
              <a:pPr/>
              <a:t>7/2/2014</a:t>
            </a:fld>
            <a:endParaRPr lang="en-US">
              <a:solidFill>
                <a:srgbClr val="438086"/>
              </a:solidFill>
            </a:endParaRPr>
          </a:p>
        </p:txBody>
      </p:sp>
      <p:sp>
        <p:nvSpPr>
          <p:cNvPr id="6" name="Footer Placeholder 5"/>
          <p:cNvSpPr>
            <a:spLocks noGrp="1"/>
          </p:cNvSpPr>
          <p:nvPr>
            <p:ph type="ftr" sz="quarter" idx="11"/>
          </p:nvPr>
        </p:nvSpPr>
        <p:spPr/>
        <p:txBody>
          <a:bodyPr/>
          <a:lstStyle/>
          <a:p>
            <a:endParaRPr lang="en-US">
              <a:solidFill>
                <a:srgbClr val="438086"/>
              </a:solidFill>
            </a:endParaRPr>
          </a:p>
        </p:txBody>
      </p:sp>
      <p:sp>
        <p:nvSpPr>
          <p:cNvPr id="7" name="Slide Number Placeholder 6"/>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342922885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621D3548-8FAF-4E70-B259-E990C6EE37BC}" type="datetimeFigureOut">
              <a:rPr lang="en-US" smtClean="0">
                <a:solidFill>
                  <a:srgbClr val="438086"/>
                </a:solidFill>
              </a:rPr>
              <a:pPr/>
              <a:t>7/2/2014</a:t>
            </a:fld>
            <a:endParaRPr lang="en-US">
              <a:solidFill>
                <a:srgbClr val="438086"/>
              </a:solidFill>
            </a:endParaRPr>
          </a:p>
        </p:txBody>
      </p:sp>
      <p:sp>
        <p:nvSpPr>
          <p:cNvPr id="27" name="Slide Number Placeholder 26"/>
          <p:cNvSpPr>
            <a:spLocks noGrp="1"/>
          </p:cNvSpPr>
          <p:nvPr>
            <p:ph type="sldNum" sz="quarter" idx="11"/>
          </p:nvPr>
        </p:nvSpPr>
        <p:spPr/>
        <p:txBody>
          <a:bodyPr rtlCol="0"/>
          <a:lstStyle/>
          <a:p>
            <a:fld id="{C57D2A3A-5862-451B-837D-0D0D3C1368C8}"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solidFill>
                <a:srgbClr val="438086"/>
              </a:solidFill>
            </a:endParaRPr>
          </a:p>
        </p:txBody>
      </p:sp>
    </p:spTree>
    <p:extLst>
      <p:ext uri="{BB962C8B-B14F-4D97-AF65-F5344CB8AC3E}">
        <p14:creationId xmlns:p14="http://schemas.microsoft.com/office/powerpoint/2010/main" val="42910826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8778240" y="612648"/>
            <a:ext cx="1276352" cy="457200"/>
          </a:xfrm>
        </p:spPr>
        <p:txBody>
          <a:bodyPr/>
          <a:lstStyle/>
          <a:p>
            <a:fld id="{621D3548-8FAF-4E70-B259-E990C6EE37BC}" type="datetimeFigureOut">
              <a:rPr lang="en-US" smtClean="0">
                <a:solidFill>
                  <a:srgbClr val="438086"/>
                </a:solidFill>
              </a:rPr>
              <a:pPr/>
              <a:t>7/2/2014</a:t>
            </a:fld>
            <a:endParaRPr lang="en-US">
              <a:solidFill>
                <a:srgbClr val="438086"/>
              </a:solidFill>
            </a:endParaRPr>
          </a:p>
        </p:txBody>
      </p:sp>
      <p:sp>
        <p:nvSpPr>
          <p:cNvPr id="4" name="Footer Placeholder 3"/>
          <p:cNvSpPr>
            <a:spLocks noGrp="1"/>
          </p:cNvSpPr>
          <p:nvPr>
            <p:ph type="ftr" sz="quarter" idx="11"/>
          </p:nvPr>
        </p:nvSpPr>
        <p:spPr>
          <a:xfrm>
            <a:off x="7010400" y="612648"/>
            <a:ext cx="1767840" cy="457200"/>
          </a:xfrm>
        </p:spPr>
        <p:txBody>
          <a:bodyPr/>
          <a:lstStyle/>
          <a:p>
            <a:endParaRPr lang="en-US">
              <a:solidFill>
                <a:srgbClr val="438086"/>
              </a:solidFill>
            </a:endParaRPr>
          </a:p>
        </p:txBody>
      </p:sp>
      <p:sp>
        <p:nvSpPr>
          <p:cNvPr id="5" name="Slide Number Placeholder 4"/>
          <p:cNvSpPr>
            <a:spLocks noGrp="1"/>
          </p:cNvSpPr>
          <p:nvPr>
            <p:ph type="sldNum" sz="quarter" idx="12"/>
          </p:nvPr>
        </p:nvSpPr>
        <p:spPr>
          <a:xfrm>
            <a:off x="10899648" y="2272"/>
            <a:ext cx="1016000" cy="365760"/>
          </a:xfrm>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41323227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D3548-8FAF-4E70-B259-E990C6EE37BC}" type="datetimeFigureOut">
              <a:rPr lang="en-US" smtClean="0">
                <a:solidFill>
                  <a:srgbClr val="438086"/>
                </a:solidFill>
              </a:rPr>
              <a:pPr/>
              <a:t>7/2/2014</a:t>
            </a:fld>
            <a:endParaRPr lang="en-US">
              <a:solidFill>
                <a:srgbClr val="438086"/>
              </a:solidFill>
            </a:endParaRPr>
          </a:p>
        </p:txBody>
      </p:sp>
      <p:sp>
        <p:nvSpPr>
          <p:cNvPr id="3" name="Footer Placeholder 2"/>
          <p:cNvSpPr>
            <a:spLocks noGrp="1"/>
          </p:cNvSpPr>
          <p:nvPr>
            <p:ph type="ftr" sz="quarter" idx="11"/>
          </p:nvPr>
        </p:nvSpPr>
        <p:spPr/>
        <p:txBody>
          <a:bodyPr/>
          <a:lstStyle/>
          <a:p>
            <a:endParaRPr lang="en-US">
              <a:solidFill>
                <a:srgbClr val="438086"/>
              </a:solidFill>
            </a:endParaRPr>
          </a:p>
        </p:txBody>
      </p:sp>
      <p:sp>
        <p:nvSpPr>
          <p:cNvPr id="4" name="Slide Number Placeholder 3"/>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17402464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1D3548-8FAF-4E70-B259-E990C6EE37BC}" type="datetimeFigureOut">
              <a:rPr lang="en-US" smtClean="0">
                <a:solidFill>
                  <a:srgbClr val="438086"/>
                </a:solidFill>
              </a:rPr>
              <a:pPr/>
              <a:t>7/2/2014</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318890674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1D3548-8FAF-4E70-B259-E990C6EE37BC}" type="datetimeFigureOut">
              <a:rPr lang="en-US" smtClean="0">
                <a:solidFill>
                  <a:srgbClr val="438086"/>
                </a:solidFill>
              </a:rPr>
              <a:pPr/>
              <a:t>7/2/2014</a:t>
            </a:fld>
            <a:endParaRPr lang="en-US">
              <a:solidFill>
                <a:srgbClr val="438086"/>
              </a:solidFill>
            </a:endParaRPr>
          </a:p>
        </p:txBody>
      </p:sp>
      <p:sp>
        <p:nvSpPr>
          <p:cNvPr id="6" name="Footer Placeholder 5"/>
          <p:cNvSpPr>
            <a:spLocks noGrp="1"/>
          </p:cNvSpPr>
          <p:nvPr>
            <p:ph type="ftr" sz="quarter" idx="11"/>
          </p:nvPr>
        </p:nvSpPr>
        <p:spPr/>
        <p:txBody>
          <a:bodyPr/>
          <a:lstStyle/>
          <a:p>
            <a:endParaRPr lang="en-US">
              <a:solidFill>
                <a:srgbClr val="438086"/>
              </a:solidFill>
            </a:endParaRPr>
          </a:p>
        </p:txBody>
      </p:sp>
      <p:sp>
        <p:nvSpPr>
          <p:cNvPr id="7" name="Slide Number Placeholder 6"/>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16161503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1D3548-8FAF-4E70-B259-E990C6EE37BC}" type="datetimeFigureOut">
              <a:rPr lang="en-US" smtClean="0">
                <a:solidFill>
                  <a:srgbClr val="438086"/>
                </a:solidFill>
              </a:rPr>
              <a:pPr/>
              <a:t>7/2/2014</a:t>
            </a:fld>
            <a:endParaRPr lang="en-US">
              <a:solidFill>
                <a:srgbClr val="438086"/>
              </a:solidFill>
            </a:endParaRPr>
          </a:p>
        </p:txBody>
      </p:sp>
      <p:sp>
        <p:nvSpPr>
          <p:cNvPr id="6" name="Footer Placeholder 5"/>
          <p:cNvSpPr>
            <a:spLocks noGrp="1"/>
          </p:cNvSpPr>
          <p:nvPr>
            <p:ph type="ftr" sz="quarter" idx="11"/>
          </p:nvPr>
        </p:nvSpPr>
        <p:spPr/>
        <p:txBody>
          <a:bodyPr/>
          <a:lstStyle/>
          <a:p>
            <a:endParaRPr lang="en-US">
              <a:solidFill>
                <a:srgbClr val="438086"/>
              </a:solidFill>
            </a:endParaRPr>
          </a:p>
        </p:txBody>
      </p:sp>
      <p:sp>
        <p:nvSpPr>
          <p:cNvPr id="7" name="Slide Number Placeholder 6"/>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20332835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1D3548-8FAF-4E70-B259-E990C6EE37BC}" type="datetimeFigureOut">
              <a:rPr lang="en-US" smtClean="0">
                <a:solidFill>
                  <a:srgbClr val="438086"/>
                </a:solidFill>
              </a:rPr>
              <a:pPr/>
              <a:t>7/2/2014</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3654484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1143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143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21D3548-8FAF-4E70-B259-E990C6EE37BC}" type="datetimeFigureOut">
              <a:rPr lang="en-US" smtClean="0">
                <a:solidFill>
                  <a:srgbClr val="438086"/>
                </a:solidFill>
              </a:rPr>
              <a:pPr/>
              <a:t>7/2/2014</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29143159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1D3548-8FAF-4E70-B259-E990C6EE37BC}" type="datetimeFigureOut">
              <a:rPr lang="en-US" smtClean="0">
                <a:solidFill>
                  <a:srgbClr val="438086"/>
                </a:solidFill>
              </a:rPr>
              <a:pPr/>
              <a:t>7/2/2014</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19747212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21D3548-8FAF-4E70-B259-E990C6EE37BC}" type="datetimeFigureOut">
              <a:rPr lang="en-US" smtClean="0">
                <a:solidFill>
                  <a:srgbClr val="438086"/>
                </a:solidFill>
              </a:rPr>
              <a:pPr/>
              <a:t>7/2/2014</a:t>
            </a:fld>
            <a:endParaRPr lang="en-US">
              <a:solidFill>
                <a:srgbClr val="438086"/>
              </a:solidFill>
            </a:endParaRPr>
          </a:p>
        </p:txBody>
      </p:sp>
      <p:sp>
        <p:nvSpPr>
          <p:cNvPr id="5" name="Footer Placeholder 4"/>
          <p:cNvSpPr>
            <a:spLocks noGrp="1"/>
          </p:cNvSpPr>
          <p:nvPr>
            <p:ph type="ftr" sz="quarter" idx="11"/>
          </p:nvPr>
        </p:nvSpPr>
        <p:spPr/>
        <p:txBody>
          <a:bodyPr/>
          <a:lstStyle/>
          <a:p>
            <a:endParaRPr lang="en-US">
              <a:solidFill>
                <a:srgbClr val="438086"/>
              </a:solidFill>
            </a:endParaRPr>
          </a:p>
        </p:txBody>
      </p:sp>
      <p:sp>
        <p:nvSpPr>
          <p:cNvPr id="6" name="Slide Number Placeholder 5"/>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2457936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2249425"/>
            <a:ext cx="53848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1D3548-8FAF-4E70-B259-E990C6EE37BC}" type="datetimeFigureOut">
              <a:rPr lang="en-US" smtClean="0">
                <a:solidFill>
                  <a:srgbClr val="438086"/>
                </a:solidFill>
              </a:rPr>
              <a:pPr/>
              <a:t>7/2/2014</a:t>
            </a:fld>
            <a:endParaRPr lang="en-US">
              <a:solidFill>
                <a:srgbClr val="438086"/>
              </a:solidFill>
            </a:endParaRPr>
          </a:p>
        </p:txBody>
      </p:sp>
      <p:sp>
        <p:nvSpPr>
          <p:cNvPr id="6" name="Footer Placeholder 5"/>
          <p:cNvSpPr>
            <a:spLocks noGrp="1"/>
          </p:cNvSpPr>
          <p:nvPr>
            <p:ph type="ftr" sz="quarter" idx="11"/>
          </p:nvPr>
        </p:nvSpPr>
        <p:spPr/>
        <p:txBody>
          <a:bodyPr/>
          <a:lstStyle/>
          <a:p>
            <a:endParaRPr lang="en-US">
              <a:solidFill>
                <a:srgbClr val="438086"/>
              </a:solidFill>
            </a:endParaRPr>
          </a:p>
        </p:txBody>
      </p:sp>
      <p:sp>
        <p:nvSpPr>
          <p:cNvPr id="7" name="Slide Number Placeholder 6"/>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14322971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94968" y="2244970"/>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621D3548-8FAF-4E70-B259-E990C6EE37BC}" type="datetimeFigureOut">
              <a:rPr lang="en-US" smtClean="0">
                <a:solidFill>
                  <a:srgbClr val="438086"/>
                </a:solidFill>
              </a:rPr>
              <a:pPr/>
              <a:t>7/2/2014</a:t>
            </a:fld>
            <a:endParaRPr lang="en-US">
              <a:solidFill>
                <a:srgbClr val="438086"/>
              </a:solidFill>
            </a:endParaRPr>
          </a:p>
        </p:txBody>
      </p:sp>
      <p:sp>
        <p:nvSpPr>
          <p:cNvPr id="27" name="Slide Number Placeholder 26"/>
          <p:cNvSpPr>
            <a:spLocks noGrp="1"/>
          </p:cNvSpPr>
          <p:nvPr>
            <p:ph type="sldNum" sz="quarter" idx="11"/>
          </p:nvPr>
        </p:nvSpPr>
        <p:spPr/>
        <p:txBody>
          <a:bodyPr rtlCol="0"/>
          <a:lstStyle/>
          <a:p>
            <a:fld id="{C57D2A3A-5862-451B-837D-0D0D3C1368C8}"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solidFill>
                <a:srgbClr val="438086"/>
              </a:solidFill>
            </a:endParaRPr>
          </a:p>
        </p:txBody>
      </p:sp>
    </p:spTree>
    <p:extLst>
      <p:ext uri="{BB962C8B-B14F-4D97-AF65-F5344CB8AC3E}">
        <p14:creationId xmlns:p14="http://schemas.microsoft.com/office/powerpoint/2010/main" val="284001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8778240" y="612648"/>
            <a:ext cx="1276352" cy="457200"/>
          </a:xfrm>
        </p:spPr>
        <p:txBody>
          <a:bodyPr/>
          <a:lstStyle/>
          <a:p>
            <a:fld id="{621D3548-8FAF-4E70-B259-E990C6EE37BC}" type="datetimeFigureOut">
              <a:rPr lang="en-US" smtClean="0">
                <a:solidFill>
                  <a:srgbClr val="438086"/>
                </a:solidFill>
              </a:rPr>
              <a:pPr/>
              <a:t>7/2/2014</a:t>
            </a:fld>
            <a:endParaRPr lang="en-US">
              <a:solidFill>
                <a:srgbClr val="438086"/>
              </a:solidFill>
            </a:endParaRPr>
          </a:p>
        </p:txBody>
      </p:sp>
      <p:sp>
        <p:nvSpPr>
          <p:cNvPr id="4" name="Footer Placeholder 3"/>
          <p:cNvSpPr>
            <a:spLocks noGrp="1"/>
          </p:cNvSpPr>
          <p:nvPr>
            <p:ph type="ftr" sz="quarter" idx="11"/>
          </p:nvPr>
        </p:nvSpPr>
        <p:spPr>
          <a:xfrm>
            <a:off x="7010400" y="612648"/>
            <a:ext cx="1767840" cy="457200"/>
          </a:xfrm>
        </p:spPr>
        <p:txBody>
          <a:bodyPr/>
          <a:lstStyle/>
          <a:p>
            <a:endParaRPr lang="en-US">
              <a:solidFill>
                <a:srgbClr val="438086"/>
              </a:solidFill>
            </a:endParaRPr>
          </a:p>
        </p:txBody>
      </p:sp>
      <p:sp>
        <p:nvSpPr>
          <p:cNvPr id="5" name="Slide Number Placeholder 4"/>
          <p:cNvSpPr>
            <a:spLocks noGrp="1"/>
          </p:cNvSpPr>
          <p:nvPr>
            <p:ph type="sldNum" sz="quarter" idx="12"/>
          </p:nvPr>
        </p:nvSpPr>
        <p:spPr>
          <a:xfrm>
            <a:off x="10899648" y="2272"/>
            <a:ext cx="1016000" cy="365760"/>
          </a:xfrm>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1733780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1D3548-8FAF-4E70-B259-E990C6EE37BC}" type="datetimeFigureOut">
              <a:rPr lang="en-US" smtClean="0">
                <a:solidFill>
                  <a:srgbClr val="438086"/>
                </a:solidFill>
              </a:rPr>
              <a:pPr/>
              <a:t>7/2/2014</a:t>
            </a:fld>
            <a:endParaRPr lang="en-US">
              <a:solidFill>
                <a:srgbClr val="438086"/>
              </a:solidFill>
            </a:endParaRPr>
          </a:p>
        </p:txBody>
      </p:sp>
      <p:sp>
        <p:nvSpPr>
          <p:cNvPr id="3" name="Footer Placeholder 2"/>
          <p:cNvSpPr>
            <a:spLocks noGrp="1"/>
          </p:cNvSpPr>
          <p:nvPr>
            <p:ph type="ftr" sz="quarter" idx="11"/>
          </p:nvPr>
        </p:nvSpPr>
        <p:spPr/>
        <p:txBody>
          <a:bodyPr/>
          <a:lstStyle/>
          <a:p>
            <a:endParaRPr lang="en-US">
              <a:solidFill>
                <a:srgbClr val="438086"/>
              </a:solidFill>
            </a:endParaRPr>
          </a:p>
        </p:txBody>
      </p:sp>
      <p:sp>
        <p:nvSpPr>
          <p:cNvPr id="4" name="Slide Number Placeholder 3"/>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23967328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137995" y="2010727"/>
            <a:ext cx="451104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03200" y="776287"/>
            <a:ext cx="6803136"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1D3548-8FAF-4E70-B259-E990C6EE37BC}" type="datetimeFigureOut">
              <a:rPr lang="en-US" smtClean="0">
                <a:solidFill>
                  <a:srgbClr val="438086"/>
                </a:solidFill>
              </a:rPr>
              <a:pPr/>
              <a:t>7/2/2014</a:t>
            </a:fld>
            <a:endParaRPr lang="en-US">
              <a:solidFill>
                <a:srgbClr val="438086"/>
              </a:solidFill>
            </a:endParaRPr>
          </a:p>
        </p:txBody>
      </p:sp>
      <p:sp>
        <p:nvSpPr>
          <p:cNvPr id="6" name="Footer Placeholder 5"/>
          <p:cNvSpPr>
            <a:spLocks noGrp="1"/>
          </p:cNvSpPr>
          <p:nvPr>
            <p:ph type="ftr" sz="quarter" idx="11"/>
          </p:nvPr>
        </p:nvSpPr>
        <p:spPr/>
        <p:txBody>
          <a:bodyPr/>
          <a:lstStyle/>
          <a:p>
            <a:endParaRPr lang="en-US">
              <a:solidFill>
                <a:srgbClr val="438086"/>
              </a:solidFill>
            </a:endParaRPr>
          </a:p>
        </p:txBody>
      </p:sp>
      <p:sp>
        <p:nvSpPr>
          <p:cNvPr id="7" name="Slide Number Placeholder 6"/>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3076964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1D3548-8FAF-4E70-B259-E990C6EE37BC}" type="datetimeFigureOut">
              <a:rPr lang="en-US" smtClean="0">
                <a:solidFill>
                  <a:srgbClr val="438086"/>
                </a:solidFill>
              </a:rPr>
              <a:pPr/>
              <a:t>7/2/2014</a:t>
            </a:fld>
            <a:endParaRPr lang="en-US">
              <a:solidFill>
                <a:srgbClr val="438086"/>
              </a:solidFill>
            </a:endParaRPr>
          </a:p>
        </p:txBody>
      </p:sp>
      <p:sp>
        <p:nvSpPr>
          <p:cNvPr id="6" name="Footer Placeholder 5"/>
          <p:cNvSpPr>
            <a:spLocks noGrp="1"/>
          </p:cNvSpPr>
          <p:nvPr>
            <p:ph type="ftr" sz="quarter" idx="11"/>
          </p:nvPr>
        </p:nvSpPr>
        <p:spPr/>
        <p:txBody>
          <a:bodyPr/>
          <a:lstStyle/>
          <a:p>
            <a:endParaRPr lang="en-US">
              <a:solidFill>
                <a:srgbClr val="438086"/>
              </a:solidFill>
            </a:endParaRPr>
          </a:p>
        </p:txBody>
      </p:sp>
      <p:sp>
        <p:nvSpPr>
          <p:cNvPr id="7" name="Slide Number Placeholder 6"/>
          <p:cNvSpPr>
            <a:spLocks noGrp="1"/>
          </p:cNvSpPr>
          <p:nvPr>
            <p:ph type="sldNum" sz="quarter" idx="12"/>
          </p:nvPr>
        </p:nvSpPr>
        <p:spPr/>
        <p:txBody>
          <a:bodyPr/>
          <a:lstStyle/>
          <a:p>
            <a:fld id="{C57D2A3A-5862-451B-837D-0D0D3C1368C8}" type="slidenum">
              <a:rPr lang="en-US" smtClean="0"/>
              <a:pPr/>
              <a:t>‹#›</a:t>
            </a:fld>
            <a:endParaRPr lang="en-US"/>
          </a:p>
        </p:txBody>
      </p:sp>
    </p:spTree>
    <p:extLst>
      <p:ext uri="{BB962C8B-B14F-4D97-AF65-F5344CB8AC3E}">
        <p14:creationId xmlns:p14="http://schemas.microsoft.com/office/powerpoint/2010/main" val="127819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endParaRPr>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endParaRPr>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endParaRPr>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621D3548-8FAF-4E70-B259-E990C6EE37BC}" type="datetimeFigureOut">
              <a:rPr lang="en-US" smtClean="0">
                <a:solidFill>
                  <a:srgbClr val="438086"/>
                </a:solidFill>
              </a:rPr>
              <a:pPr/>
              <a:t>7/2/2014</a:t>
            </a:fld>
            <a:endParaRPr lang="en-US">
              <a:solidFill>
                <a:srgbClr val="438086"/>
              </a:solidFill>
            </a:endParaRP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a:solidFill>
                <a:srgbClr val="438086"/>
              </a:solidFill>
            </a:endParaRPr>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C57D2A3A-5862-451B-837D-0D0D3C1368C8}" type="slidenum">
              <a:rPr lang="en-US" smtClean="0"/>
              <a:pPr/>
              <a:t>‹#›</a:t>
            </a:fld>
            <a:endParaRPr lang="en-US"/>
          </a:p>
        </p:txBody>
      </p:sp>
    </p:spTree>
    <p:extLst>
      <p:ext uri="{BB962C8B-B14F-4D97-AF65-F5344CB8AC3E}">
        <p14:creationId xmlns:p14="http://schemas.microsoft.com/office/powerpoint/2010/main" val="2994083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endParaRPr>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endParaRPr>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dirty="0">
              <a:solidFill>
                <a:prstClr val="white"/>
              </a:solidFill>
            </a:endParaRPr>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621D3548-8FAF-4E70-B259-E990C6EE37BC}" type="datetimeFigureOut">
              <a:rPr lang="en-US" smtClean="0">
                <a:solidFill>
                  <a:srgbClr val="438086"/>
                </a:solidFill>
              </a:rPr>
              <a:pPr/>
              <a:t>7/2/2014</a:t>
            </a:fld>
            <a:endParaRPr lang="en-US">
              <a:solidFill>
                <a:srgbClr val="438086"/>
              </a:solidFill>
            </a:endParaRPr>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a:solidFill>
                <a:srgbClr val="438086"/>
              </a:solidFill>
            </a:endParaRPr>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C57D2A3A-5862-451B-837D-0D0D3C1368C8}" type="slidenum">
              <a:rPr lang="en-US" smtClean="0"/>
              <a:pPr/>
              <a:t>‹#›</a:t>
            </a:fld>
            <a:endParaRPr lang="en-US"/>
          </a:p>
        </p:txBody>
      </p:sp>
    </p:spTree>
    <p:extLst>
      <p:ext uri="{BB962C8B-B14F-4D97-AF65-F5344CB8AC3E}">
        <p14:creationId xmlns:p14="http://schemas.microsoft.com/office/powerpoint/2010/main" val="29856155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8.emf"/><Relationship Id="rId2" Type="http://schemas.openxmlformats.org/officeDocument/2006/relationships/tags" Target="../tags/tag10.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Layout" Target="../slideLayouts/slideLayout24.xml"/><Relationship Id="rId4" Type="http://schemas.openxmlformats.org/officeDocument/2006/relationships/tags" Target="../tags/tag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9.emf"/><Relationship Id="rId2" Type="http://schemas.openxmlformats.org/officeDocument/2006/relationships/tags" Target="../tags/tag13.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Layout" Target="../slideLayouts/slideLayout24.xml"/><Relationship Id="rId4"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1.emf"/><Relationship Id="rId2" Type="http://schemas.openxmlformats.org/officeDocument/2006/relationships/tags" Target="../tags/tag16.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Layout" Target="../slideLayouts/slideLayout24.xml"/><Relationship Id="rId4" Type="http://schemas.openxmlformats.org/officeDocument/2006/relationships/tags" Target="../tags/tag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13.emf"/><Relationship Id="rId2" Type="http://schemas.openxmlformats.org/officeDocument/2006/relationships/tags" Target="../tags/tag19.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Layout" Target="../slideLayouts/slideLayout24.xml"/><Relationship Id="rId4" Type="http://schemas.openxmlformats.org/officeDocument/2006/relationships/tags" Target="../tags/tag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hyperlink" Target="http://www.smbc-comics.com/?id=2569" TargetMode="External"/></Relationships>
</file>

<file path=ppt/slides/_rels/slide28.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5.emf"/><Relationship Id="rId2" Type="http://schemas.openxmlformats.org/officeDocument/2006/relationships/tags" Target="../tags/tag22.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Layout" Target="../slideLayouts/slideLayout24.xml"/><Relationship Id="rId4" Type="http://schemas.openxmlformats.org/officeDocument/2006/relationships/tags" Target="../tags/tag24.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8.emf"/><Relationship Id="rId2" Type="http://schemas.openxmlformats.org/officeDocument/2006/relationships/tags" Target="../tags/tag2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Layout" Target="../slideLayouts/slideLayout24.xml"/><Relationship Id="rId4" Type="http://schemas.openxmlformats.org/officeDocument/2006/relationships/tags" Target="../tags/tag27.xml"/></Relationships>
</file>

<file path=ppt/slides/_rels/slide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4.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24.xml"/><Relationship Id="rId4"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5.emf"/><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24.xml"/><Relationship Id="rId4"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6.emf"/><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Layout" Target="../slideLayouts/slideLayout24.xml"/><Relationship Id="rId4" Type="http://schemas.openxmlformats.org/officeDocument/2006/relationships/tags" Target="../tags/tag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www.iep.utm.edu/bentham/"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Contemporary </a:t>
            </a:r>
            <a:r>
              <a:rPr lang="en-US" sz="3600" dirty="0"/>
              <a:t>Moral </a:t>
            </a:r>
            <a:r>
              <a:rPr lang="en-US" sz="3600" dirty="0"/>
              <a:t>Problems</a:t>
            </a:r>
            <a:endParaRPr lang="en-US" sz="3600" dirty="0"/>
          </a:p>
        </p:txBody>
      </p:sp>
      <p:sp>
        <p:nvSpPr>
          <p:cNvPr id="3" name="Subtitle 2"/>
          <p:cNvSpPr>
            <a:spLocks noGrp="1"/>
          </p:cNvSpPr>
          <p:nvPr>
            <p:ph type="subTitle" idx="1"/>
          </p:nvPr>
        </p:nvSpPr>
        <p:spPr/>
        <p:txBody>
          <a:bodyPr>
            <a:normAutofit/>
          </a:bodyPr>
          <a:lstStyle/>
          <a:p>
            <a:r>
              <a:rPr lang="en-US" b="1" dirty="0"/>
              <a:t>M-F12:00-1:00SAV 264</a:t>
            </a:r>
            <a:endParaRPr lang="en-US" dirty="0"/>
          </a:p>
          <a:p>
            <a:r>
              <a:rPr lang="en-US" b="1" dirty="0"/>
              <a:t>Instructor: Benjamin Hole</a:t>
            </a:r>
            <a:endParaRPr lang="en-US" dirty="0"/>
          </a:p>
          <a:p>
            <a:r>
              <a:rPr lang="en-US" dirty="0"/>
              <a:t>Office Hours: </a:t>
            </a:r>
            <a:r>
              <a:rPr lang="en-US" i="1" dirty="0"/>
              <a:t>everyday after class</a:t>
            </a:r>
            <a:endParaRPr lang="en-US" dirty="0"/>
          </a:p>
          <a:p>
            <a:r>
              <a:rPr lang="en-US" dirty="0"/>
              <a:t>Email: bvhole@uw.edu</a:t>
            </a:r>
          </a:p>
        </p:txBody>
      </p:sp>
    </p:spTree>
    <p:extLst>
      <p:ext uri="{BB962C8B-B14F-4D97-AF65-F5344CB8AC3E}">
        <p14:creationId xmlns:p14="http://schemas.microsoft.com/office/powerpoint/2010/main" val="1903185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Jeremy Bentham (1748-1832)</a:t>
            </a:r>
          </a:p>
        </p:txBody>
      </p:sp>
      <p:sp>
        <p:nvSpPr>
          <p:cNvPr id="1027" name="Rectangle 3"/>
          <p:cNvSpPr>
            <a:spLocks noGrp="1" noChangeArrowheads="1"/>
          </p:cNvSpPr>
          <p:nvPr>
            <p:ph idx="1"/>
          </p:nvPr>
        </p:nvSpPr>
        <p:spPr>
          <a:xfrm>
            <a:off x="5791200" y="2667000"/>
            <a:ext cx="4572000" cy="4038600"/>
          </a:xfrm>
        </p:spPr>
        <p:txBody>
          <a:bodyPr>
            <a:normAutofit fontScale="92500" lnSpcReduction="10000"/>
          </a:bodyPr>
          <a:lstStyle/>
          <a:p>
            <a:pPr>
              <a:lnSpc>
                <a:spcPct val="90000"/>
              </a:lnSpc>
            </a:pPr>
            <a:r>
              <a:rPr lang="en-US" sz="2400" dirty="0"/>
              <a:t>Hedonistic Utilitarian</a:t>
            </a:r>
          </a:p>
          <a:p>
            <a:pPr algn="just">
              <a:lnSpc>
                <a:spcPct val="90000"/>
              </a:lnSpc>
            </a:pPr>
            <a:r>
              <a:rPr lang="en-US" sz="2400" dirty="0"/>
              <a:t>“</a:t>
            </a:r>
            <a:r>
              <a:rPr lang="en-US" sz="2400" dirty="0" err="1"/>
              <a:t>Hedons</a:t>
            </a:r>
            <a:r>
              <a:rPr lang="en-US" sz="2400" dirty="0"/>
              <a:t>” or “</a:t>
            </a:r>
            <a:r>
              <a:rPr lang="en-US" sz="2400" dirty="0" err="1"/>
              <a:t>Utils</a:t>
            </a:r>
            <a:r>
              <a:rPr lang="en-US" sz="2400" dirty="0"/>
              <a:t>”</a:t>
            </a:r>
            <a:r>
              <a:rPr lang="en-US" sz="2400" i="1" dirty="0"/>
              <a:t> =</a:t>
            </a:r>
            <a:r>
              <a:rPr lang="en-US" sz="2400" i="1" baseline="30000" dirty="0" err="1"/>
              <a:t>df</a:t>
            </a:r>
            <a:r>
              <a:rPr lang="en-US" sz="2400" i="1" dirty="0"/>
              <a:t> </a:t>
            </a:r>
            <a:r>
              <a:rPr lang="en-US" sz="2400" dirty="0"/>
              <a:t>the basic units of pleasure</a:t>
            </a:r>
          </a:p>
          <a:p>
            <a:pPr algn="just">
              <a:lnSpc>
                <a:spcPct val="90000"/>
              </a:lnSpc>
            </a:pPr>
            <a:r>
              <a:rPr lang="en-US" sz="2400" dirty="0"/>
              <a:t>Bentham makes a calculus for maximizing “</a:t>
            </a:r>
            <a:r>
              <a:rPr lang="en-US" sz="2400" dirty="0" err="1"/>
              <a:t>hedons</a:t>
            </a:r>
            <a:r>
              <a:rPr lang="en-US" sz="2400" dirty="0"/>
              <a:t>” or “</a:t>
            </a:r>
            <a:r>
              <a:rPr lang="en-US" sz="2400" dirty="0" err="1"/>
              <a:t>utils</a:t>
            </a:r>
            <a:r>
              <a:rPr lang="en-US" sz="2400" dirty="0"/>
              <a:t>”.</a:t>
            </a:r>
          </a:p>
          <a:p>
            <a:pPr marL="0" indent="0">
              <a:lnSpc>
                <a:spcPct val="90000"/>
              </a:lnSpc>
              <a:buNone/>
            </a:pPr>
            <a:endParaRPr lang="en-US" b="1" dirty="0">
              <a:solidFill>
                <a:srgbClr val="FF0000"/>
              </a:solidFill>
            </a:endParaRPr>
          </a:p>
          <a:p>
            <a:pPr marL="0" indent="0">
              <a:lnSpc>
                <a:spcPct val="90000"/>
              </a:lnSpc>
              <a:buNone/>
            </a:pPr>
            <a:endParaRPr lang="en-US" b="1" dirty="0">
              <a:solidFill>
                <a:srgbClr val="FF0000"/>
              </a:solidFill>
            </a:endParaRPr>
          </a:p>
          <a:p>
            <a:pPr marL="0" indent="0">
              <a:lnSpc>
                <a:spcPct val="90000"/>
              </a:lnSpc>
              <a:buNone/>
            </a:pPr>
            <a:endParaRPr lang="en-US" b="1" dirty="0">
              <a:solidFill>
                <a:srgbClr val="FF0000"/>
              </a:solidFill>
            </a:endParaRPr>
          </a:p>
          <a:p>
            <a:pPr marL="0" indent="0">
              <a:lnSpc>
                <a:spcPct val="90000"/>
              </a:lnSpc>
              <a:buNone/>
            </a:pPr>
            <a:r>
              <a:rPr lang="en-US" b="1" u="sng" dirty="0"/>
              <a:t>Quantitative Hedonism:</a:t>
            </a:r>
            <a:endParaRPr lang="en-US" b="1" u="sng" dirty="0"/>
          </a:p>
          <a:p>
            <a:pPr marL="0" indent="0">
              <a:lnSpc>
                <a:spcPct val="90000"/>
              </a:lnSpc>
              <a:buNone/>
            </a:pPr>
            <a:r>
              <a:rPr lang="en-US" b="1" dirty="0"/>
              <a:t>Pleasures and pains differ by quantity only, not quality. </a:t>
            </a:r>
            <a:endParaRPr lang="en-US" b="1" dirty="0"/>
          </a:p>
        </p:txBody>
      </p:sp>
      <p:pic>
        <p:nvPicPr>
          <p:cNvPr id="5" name="Picture 4" descr="438979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124200"/>
            <a:ext cx="1986068" cy="3352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2857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Box 1"/>
          <p:cNvSpPr txBox="1">
            <a:spLocks noChangeArrowheads="1"/>
          </p:cNvSpPr>
          <p:nvPr/>
        </p:nvSpPr>
        <p:spPr bwMode="auto">
          <a:xfrm>
            <a:off x="1938720" y="313953"/>
            <a:ext cx="8271360" cy="1062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2002"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9pPr>
          </a:lstStyle>
          <a:p>
            <a:pPr marL="106363">
              <a:spcAft>
                <a:spcPts val="1293"/>
              </a:spcAft>
              <a:buSzPct val="45000"/>
            </a:pPr>
            <a:r>
              <a:rPr lang="en-US" sz="3600" b="1" dirty="0">
                <a:solidFill>
                  <a:srgbClr val="7030A0"/>
                </a:solidFill>
                <a:latin typeface="+mj-lt"/>
              </a:rPr>
              <a:t>	Bentham's hedonism</a:t>
            </a:r>
          </a:p>
        </p:txBody>
      </p:sp>
      <p:sp>
        <p:nvSpPr>
          <p:cNvPr id="59394" name="Text Box 2"/>
          <p:cNvSpPr txBox="1">
            <a:spLocks noChangeArrowheads="1"/>
          </p:cNvSpPr>
          <p:nvPr/>
        </p:nvSpPr>
        <p:spPr bwMode="auto">
          <a:xfrm>
            <a:off x="1980481" y="1604329"/>
            <a:ext cx="8306519" cy="48950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marL="430213" indent="-323850">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a:solidFill>
                  <a:srgbClr val="000000"/>
                </a:solidFill>
                <a:latin typeface="Arial" charset="0"/>
                <a:ea typeface="SimSun" charset="-122"/>
              </a:defRPr>
            </a:lvl1pPr>
            <a:lvl2pPr marL="862013" indent="-322263">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a:solidFill>
                  <a:srgbClr val="000000"/>
                </a:solidFill>
                <a:latin typeface="Arial" charset="0"/>
                <a:ea typeface="SimSun" charset="-122"/>
              </a:defRPr>
            </a:lvl2pPr>
            <a:lvl3pPr marL="1293813" indent="-285750">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a:solidFill>
                  <a:srgbClr val="000000"/>
                </a:solidFill>
                <a:latin typeface="Arial" charset="0"/>
                <a:ea typeface="SimSun" charset="-122"/>
              </a:defRPr>
            </a:lvl3pPr>
            <a:lvl4pP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a:solidFill>
                  <a:srgbClr val="000000"/>
                </a:solidFill>
                <a:latin typeface="Arial" charset="0"/>
                <a:ea typeface="SimSun" charset="-122"/>
              </a:defRPr>
            </a:lvl4pPr>
            <a:lvl5pP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a:solidFill>
                  <a:srgbClr val="000000"/>
                </a:solidFill>
                <a:latin typeface="Arial" charset="0"/>
                <a:ea typeface="SimSun" charset="-122"/>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a:solidFill>
                  <a:srgbClr val="000000"/>
                </a:solidFill>
                <a:latin typeface="Arial" charset="0"/>
                <a:ea typeface="SimSun" charset="-122"/>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a:solidFill>
                  <a:srgbClr val="000000"/>
                </a:solidFill>
                <a:latin typeface="Arial" charset="0"/>
                <a:ea typeface="SimSun" charset="-122"/>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a:solidFill>
                  <a:srgbClr val="000000"/>
                </a:solidFill>
                <a:latin typeface="Arial" charset="0"/>
                <a:ea typeface="SimSun" charset="-122"/>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a:solidFill>
                  <a:srgbClr val="000000"/>
                </a:solidFill>
                <a:latin typeface="Arial" charset="0"/>
                <a:ea typeface="SimSun" charset="-122"/>
              </a:defRPr>
            </a:lvl9pPr>
          </a:lstStyle>
          <a:p>
            <a:pPr marL="539750" lvl="1" indent="0">
              <a:spcAft>
                <a:spcPts val="1032"/>
              </a:spcAft>
              <a:buSzPct val="45000"/>
            </a:pPr>
            <a:r>
              <a:rPr lang="en-US" sz="2500" dirty="0">
                <a:latin typeface="+mn-lt"/>
              </a:rPr>
              <a:t>“</a:t>
            </a:r>
            <a:r>
              <a:rPr lang="en-US" sz="2500" dirty="0">
                <a:latin typeface="+mn-lt"/>
              </a:rPr>
              <a:t>Nature has placed mankind under the governance of two sovereign masters, pain and pleasure.”</a:t>
            </a:r>
          </a:p>
          <a:p>
            <a:pPr lvl="2">
              <a:spcAft>
                <a:spcPts val="771"/>
              </a:spcAft>
              <a:buSzPct val="75000"/>
              <a:buFont typeface="Symbol" charset="2"/>
              <a:buChar char=""/>
            </a:pPr>
            <a:r>
              <a:rPr lang="en-US" sz="2000" u="sng" dirty="0">
                <a:latin typeface="+mn-lt"/>
              </a:rPr>
              <a:t>Descriptive claim</a:t>
            </a:r>
            <a:r>
              <a:rPr lang="en-US" sz="2000" dirty="0">
                <a:latin typeface="+mn-lt"/>
              </a:rPr>
              <a:t>: All actions are motivated solely by considerations of pleasure and pain.</a:t>
            </a:r>
          </a:p>
          <a:p>
            <a:pPr lvl="2">
              <a:spcAft>
                <a:spcPts val="771"/>
              </a:spcAft>
              <a:buSzPct val="75000"/>
              <a:buFont typeface="Symbol" charset="2"/>
              <a:buChar char=""/>
            </a:pPr>
            <a:r>
              <a:rPr lang="en-US" sz="2000" u="sng" dirty="0">
                <a:latin typeface="+mn-lt"/>
              </a:rPr>
              <a:t>Normative claim</a:t>
            </a:r>
            <a:r>
              <a:rPr lang="en-US" sz="2000" dirty="0">
                <a:latin typeface="+mn-lt"/>
              </a:rPr>
              <a:t>: What we </a:t>
            </a:r>
            <a:r>
              <a:rPr lang="en-US" sz="2000" i="1" dirty="0">
                <a:latin typeface="+mn-lt"/>
              </a:rPr>
              <a:t>ought</a:t>
            </a:r>
            <a:r>
              <a:rPr lang="en-US" sz="2000" dirty="0">
                <a:latin typeface="+mn-lt"/>
              </a:rPr>
              <a:t> to do depends solely on considerations of pleasure and pain</a:t>
            </a:r>
            <a:r>
              <a:rPr lang="en-US" sz="2000" dirty="0">
                <a:latin typeface="+mn-lt"/>
              </a:rPr>
              <a:t>.</a:t>
            </a:r>
          </a:p>
        </p:txBody>
      </p:sp>
    </p:spTree>
    <p:extLst>
      <p:ext uri="{BB962C8B-B14F-4D97-AF65-F5344CB8AC3E}">
        <p14:creationId xmlns:p14="http://schemas.microsoft.com/office/powerpoint/2010/main" val="15814042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05000" y="457200"/>
            <a:ext cx="7313612" cy="1143000"/>
          </a:xfrm>
        </p:spPr>
        <p:txBody>
          <a:bodyPr>
            <a:normAutofit/>
          </a:bodyPr>
          <a:lstStyle/>
          <a:p>
            <a:r>
              <a:rPr lang="en-US" sz="2800" dirty="0"/>
              <a:t>A normative claim can be legitimately derived from a descriptive claim. </a:t>
            </a:r>
            <a:endParaRPr lang="en-US" sz="2800" dirty="0"/>
          </a:p>
        </p:txBody>
      </p:sp>
      <p:sp>
        <p:nvSpPr>
          <p:cNvPr id="3" name="TPAnswers"/>
          <p:cNvSpPr>
            <a:spLocks noGrp="1"/>
          </p:cNvSpPr>
          <p:nvPr>
            <p:ph type="body" idx="1"/>
            <p:custDataLst>
              <p:tags r:id="rId3"/>
            </p:custDataLst>
          </p:nvPr>
        </p:nvSpPr>
        <p:spPr>
          <a:xfrm>
            <a:off x="1981200" y="1600200"/>
            <a:ext cx="4114800" cy="4114800"/>
          </a:xfrm>
        </p:spPr>
        <p:txBody>
          <a:bodyPr>
            <a:normAutofit lnSpcReduction="10000"/>
          </a:bodyPr>
          <a:lstStyle/>
          <a:p>
            <a:pPr marL="514350" indent="-514350">
              <a:buFont typeface="Wingdings" pitchFamily="2" charset="2"/>
              <a:buAutoNum type="alphaUcPeriod"/>
            </a:pPr>
            <a:r>
              <a:rPr lang="en-US" sz="3200"/>
              <a:t>Strongly Agree</a:t>
            </a:r>
          </a:p>
          <a:p>
            <a:pPr marL="514350" indent="-514350">
              <a:buFont typeface="Wingdings" pitchFamily="2" charset="2"/>
              <a:buAutoNum type="alphaUcPeriod"/>
            </a:pPr>
            <a:r>
              <a:rPr lang="en-US" sz="3200"/>
              <a:t>Agree</a:t>
            </a:r>
          </a:p>
          <a:p>
            <a:pPr marL="514350" indent="-514350">
              <a:buFont typeface="Wingdings" pitchFamily="2" charset="2"/>
              <a:buAutoNum type="alphaUcPeriod"/>
            </a:pPr>
            <a:r>
              <a:rPr lang="en-US" sz="3200"/>
              <a:t>Somewhat Agree</a:t>
            </a:r>
          </a:p>
          <a:p>
            <a:pPr marL="514350" indent="-514350">
              <a:buFont typeface="Wingdings" pitchFamily="2" charset="2"/>
              <a:buAutoNum type="alphaUcPeriod"/>
            </a:pPr>
            <a:r>
              <a:rPr lang="en-US" sz="3200"/>
              <a:t>Neutral</a:t>
            </a:r>
          </a:p>
          <a:p>
            <a:pPr marL="514350" indent="-514350">
              <a:buFont typeface="Wingdings" pitchFamily="2" charset="2"/>
              <a:buAutoNum type="alphaUcPeriod"/>
            </a:pPr>
            <a:r>
              <a:rPr lang="en-US" sz="3200"/>
              <a:t>Somewhat Disagree</a:t>
            </a:r>
          </a:p>
          <a:p>
            <a:pPr marL="514350" indent="-514350">
              <a:buFont typeface="Wingdings" pitchFamily="2" charset="2"/>
              <a:buAutoNum type="alphaUcPeriod"/>
            </a:pPr>
            <a:r>
              <a:rPr lang="en-US" sz="3200"/>
              <a:t>Disagree</a:t>
            </a:r>
          </a:p>
          <a:p>
            <a:pPr marL="514350" indent="-514350">
              <a:buFont typeface="Wingdings" pitchFamily="2" charset="2"/>
              <a:buAutoNum type="alphaUcPeriod"/>
            </a:pPr>
            <a:r>
              <a:rPr lang="en-US" sz="3200"/>
              <a:t>Strongly Disagree</a:t>
            </a:r>
            <a:endParaRPr lang="en-US" sz="3200"/>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4101"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3947811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principle of </a:t>
            </a:r>
            <a:r>
              <a:rPr lang="en-US" b="1" dirty="0" smtClean="0"/>
              <a:t>utility</a:t>
            </a:r>
            <a:br>
              <a:rPr lang="en-US" b="1" dirty="0" smtClean="0"/>
            </a:br>
            <a:endParaRPr lang="en-US" dirty="0"/>
          </a:p>
        </p:txBody>
      </p:sp>
      <p:sp>
        <p:nvSpPr>
          <p:cNvPr id="3" name="Content Placeholder 2"/>
          <p:cNvSpPr>
            <a:spLocks noGrp="1"/>
          </p:cNvSpPr>
          <p:nvPr>
            <p:ph idx="1"/>
          </p:nvPr>
        </p:nvSpPr>
        <p:spPr/>
        <p:txBody>
          <a:bodyPr/>
          <a:lstStyle/>
          <a:p>
            <a:pPr marL="0" lvl="1" indent="0">
              <a:buClr>
                <a:schemeClr val="tx2"/>
              </a:buClr>
              <a:buNone/>
            </a:pPr>
            <a:r>
              <a:rPr lang="en-US" dirty="0">
                <a:solidFill>
                  <a:schemeClr val="tx1"/>
                </a:solidFill>
              </a:rPr>
              <a:t>“That principle which approves or disapproves of every action whatsoever, according to the tendency which it appears to have to augment or diminish the happiness of the party whose interest is in question.”</a:t>
            </a:r>
          </a:p>
          <a:p>
            <a:pPr marL="0" indent="0">
              <a:buNone/>
            </a:pPr>
            <a:endParaRPr lang="en-US" dirty="0"/>
          </a:p>
        </p:txBody>
      </p:sp>
    </p:spTree>
    <p:extLst>
      <p:ext uri="{BB962C8B-B14F-4D97-AF65-F5344CB8AC3E}">
        <p14:creationId xmlns:p14="http://schemas.microsoft.com/office/powerpoint/2010/main" val="19825162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1938720" y="313953"/>
            <a:ext cx="8271360" cy="1062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2002"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122"/>
              </a:defRPr>
            </a:lvl9pPr>
          </a:lstStyle>
          <a:p>
            <a:pPr algn="ctr"/>
            <a:r>
              <a:rPr lang="en-US" sz="3600" dirty="0">
                <a:latin typeface="Garamond"/>
              </a:rPr>
              <a:t>	Arguing for the principle of utility</a:t>
            </a:r>
          </a:p>
        </p:txBody>
      </p:sp>
      <p:sp>
        <p:nvSpPr>
          <p:cNvPr id="60418" name="Text Box 2"/>
          <p:cNvSpPr txBox="1">
            <a:spLocks noChangeArrowheads="1"/>
          </p:cNvSpPr>
          <p:nvPr/>
        </p:nvSpPr>
        <p:spPr bwMode="auto">
          <a:xfrm>
            <a:off x="1980481" y="1604330"/>
            <a:ext cx="8228160" cy="4444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5471" rIns="0" bIns="0"/>
          <a:lstStyle>
            <a:lvl1pPr marL="430213" indent="-323850">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a:solidFill>
                  <a:srgbClr val="000000"/>
                </a:solidFill>
                <a:latin typeface="Arial" charset="0"/>
                <a:ea typeface="SimSun" charset="-122"/>
              </a:defRPr>
            </a:lvl1pPr>
            <a:lvl2pPr marL="862013" indent="-322263">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a:solidFill>
                  <a:srgbClr val="000000"/>
                </a:solidFill>
                <a:latin typeface="Arial" charset="0"/>
                <a:ea typeface="SimSun" charset="-122"/>
              </a:defRPr>
            </a:lvl2pPr>
            <a:lvl3pPr marL="1293813" indent="-285750">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a:solidFill>
                  <a:srgbClr val="000000"/>
                </a:solidFill>
                <a:latin typeface="Arial" charset="0"/>
                <a:ea typeface="SimSun" charset="-122"/>
              </a:defRPr>
            </a:lvl3pPr>
            <a:lvl4pP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a:solidFill>
                  <a:srgbClr val="000000"/>
                </a:solidFill>
                <a:latin typeface="Arial" charset="0"/>
                <a:ea typeface="SimSun" charset="-122"/>
              </a:defRPr>
            </a:lvl4pPr>
            <a:lvl5pPr>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a:solidFill>
                  <a:srgbClr val="000000"/>
                </a:solidFill>
                <a:latin typeface="Arial" charset="0"/>
                <a:ea typeface="SimSun" charset="-122"/>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a:solidFill>
                  <a:srgbClr val="000000"/>
                </a:solidFill>
                <a:latin typeface="Arial" charset="0"/>
                <a:ea typeface="SimSun" charset="-122"/>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a:solidFill>
                  <a:srgbClr val="000000"/>
                </a:solidFill>
                <a:latin typeface="Arial" charset="0"/>
                <a:ea typeface="SimSun" charset="-122"/>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a:solidFill>
                  <a:srgbClr val="000000"/>
                </a:solidFill>
                <a:latin typeface="Arial" charset="0"/>
                <a:ea typeface="SimSun" charset="-122"/>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30213" algn="l"/>
                <a:tab pos="542925" algn="l"/>
                <a:tab pos="1000125" algn="l"/>
                <a:tab pos="1457325" algn="l"/>
                <a:tab pos="1914525" algn="l"/>
                <a:tab pos="2371725" algn="l"/>
                <a:tab pos="2828925" algn="l"/>
                <a:tab pos="3286125" algn="l"/>
                <a:tab pos="3743325" algn="l"/>
                <a:tab pos="4200525" algn="l"/>
                <a:tab pos="4657725" algn="l"/>
                <a:tab pos="5114925" algn="l"/>
                <a:tab pos="5572125" algn="l"/>
                <a:tab pos="6029325" algn="l"/>
                <a:tab pos="6486525" algn="l"/>
                <a:tab pos="6943725" algn="l"/>
                <a:tab pos="7400925" algn="l"/>
                <a:tab pos="7858125" algn="l"/>
                <a:tab pos="8315325" algn="l"/>
                <a:tab pos="8772525" algn="l"/>
                <a:tab pos="9229725" algn="l"/>
              </a:tabLst>
              <a:defRPr>
                <a:solidFill>
                  <a:srgbClr val="000000"/>
                </a:solidFill>
                <a:latin typeface="Arial" charset="0"/>
                <a:ea typeface="SimSun" charset="-122"/>
              </a:defRPr>
            </a:lvl9pPr>
          </a:lstStyle>
          <a:p>
            <a:pPr lvl="1">
              <a:spcAft>
                <a:spcPts val="1032"/>
              </a:spcAft>
              <a:buSzPct val="45000"/>
              <a:buFont typeface="Wingdings" charset="2"/>
              <a:buChar char=""/>
            </a:pPr>
            <a:r>
              <a:rPr lang="en-US" sz="2500" dirty="0">
                <a:latin typeface="Garamond"/>
              </a:rPr>
              <a:t>The </a:t>
            </a:r>
            <a:r>
              <a:rPr lang="en-US" sz="2500" dirty="0">
                <a:latin typeface="Garamond"/>
              </a:rPr>
              <a:t>principle of utility cannot be directly proven:</a:t>
            </a:r>
          </a:p>
          <a:p>
            <a:pPr lvl="2">
              <a:spcAft>
                <a:spcPts val="771"/>
              </a:spcAft>
              <a:buSzPct val="75000"/>
              <a:buFont typeface="Symbol" charset="2"/>
              <a:buChar char=""/>
            </a:pPr>
            <a:r>
              <a:rPr lang="en-US" sz="2200" dirty="0">
                <a:latin typeface="Garamond"/>
              </a:rPr>
              <a:t>“That which is used to prove every thing else, cannot itself be proved: a chain of proofs must have their commencement somewhere</a:t>
            </a:r>
            <a:r>
              <a:rPr lang="en-US" sz="2200" dirty="0">
                <a:latin typeface="Garamond"/>
              </a:rPr>
              <a:t>.”</a:t>
            </a:r>
          </a:p>
          <a:p>
            <a:pPr marL="1008063" lvl="2" indent="0">
              <a:spcAft>
                <a:spcPts val="771"/>
              </a:spcAft>
              <a:buSzPct val="75000"/>
            </a:pPr>
            <a:endParaRPr lang="en-US" sz="2200" dirty="0">
              <a:latin typeface="Garamond"/>
            </a:endParaRPr>
          </a:p>
          <a:p>
            <a:pPr lvl="1">
              <a:spcAft>
                <a:spcPts val="1032"/>
              </a:spcAft>
              <a:buSzPct val="45000"/>
              <a:buFont typeface="Wingdings" charset="2"/>
              <a:buChar char=""/>
            </a:pPr>
            <a:r>
              <a:rPr lang="en-US" sz="2500" dirty="0">
                <a:latin typeface="Garamond"/>
              </a:rPr>
              <a:t>But considerations can be raised in its favor</a:t>
            </a:r>
          </a:p>
          <a:p>
            <a:pPr lvl="2">
              <a:spcAft>
                <a:spcPts val="771"/>
              </a:spcAft>
              <a:buSzPct val="75000"/>
              <a:buFont typeface="Symbol" charset="2"/>
              <a:buChar char=""/>
            </a:pPr>
            <a:r>
              <a:rPr lang="en-US" sz="2200" dirty="0">
                <a:latin typeface="Garamond"/>
              </a:rPr>
              <a:t>Arguments for other principles often seem to rely on the principle of utility.</a:t>
            </a:r>
          </a:p>
          <a:p>
            <a:pPr lvl="2">
              <a:spcAft>
                <a:spcPts val="771"/>
              </a:spcAft>
              <a:buSzPct val="75000"/>
              <a:buFont typeface="Symbol" charset="2"/>
              <a:buChar char=""/>
            </a:pPr>
            <a:r>
              <a:rPr lang="en-US" sz="2200" dirty="0">
                <a:latin typeface="Garamond"/>
              </a:rPr>
              <a:t>Other ethical theories face considerable problems.</a:t>
            </a:r>
          </a:p>
        </p:txBody>
      </p:sp>
      <p:sp>
        <p:nvSpPr>
          <p:cNvPr id="2" name="TextBox 1"/>
          <p:cNvSpPr txBox="1"/>
          <p:nvPr/>
        </p:nvSpPr>
        <p:spPr>
          <a:xfrm>
            <a:off x="2386883" y="6254234"/>
            <a:ext cx="8229599" cy="369332"/>
          </a:xfrm>
          <a:prstGeom prst="rect">
            <a:avLst/>
          </a:prstGeom>
          <a:noFill/>
        </p:spPr>
        <p:txBody>
          <a:bodyPr wrap="square" rtlCol="0">
            <a:spAutoFit/>
          </a:bodyPr>
          <a:lstStyle/>
          <a:p>
            <a:r>
              <a:rPr lang="en-US" b="1" i="1" dirty="0">
                <a:solidFill>
                  <a:srgbClr val="FF0000"/>
                </a:solidFill>
              </a:rPr>
              <a:t>Is this an acceptable case for the principle? </a:t>
            </a:r>
          </a:p>
        </p:txBody>
      </p:sp>
    </p:spTree>
    <p:extLst>
      <p:ext uri="{BB962C8B-B14F-4D97-AF65-F5344CB8AC3E}">
        <p14:creationId xmlns:p14="http://schemas.microsoft.com/office/powerpoint/2010/main" val="403244645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313612" cy="1143000"/>
          </a:xfrm>
        </p:spPr>
        <p:txBody>
          <a:bodyPr>
            <a:normAutofit fontScale="90000"/>
          </a:bodyPr>
          <a:lstStyle/>
          <a:p>
            <a:r>
              <a:rPr lang="en-US" b="1" dirty="0"/>
              <a:t>The principle of utility</a:t>
            </a:r>
            <a:br>
              <a:rPr lang="en-US" b="1" dirty="0"/>
            </a:br>
            <a:endParaRPr lang="en-US" dirty="0"/>
          </a:p>
        </p:txBody>
      </p:sp>
      <p:sp>
        <p:nvSpPr>
          <p:cNvPr id="3" name="TPAnswers"/>
          <p:cNvSpPr>
            <a:spLocks noGrp="1"/>
          </p:cNvSpPr>
          <p:nvPr>
            <p:ph type="body" idx="1"/>
            <p:custDataLst>
              <p:tags r:id="rId3"/>
            </p:custDataLst>
          </p:nvPr>
        </p:nvSpPr>
        <p:spPr>
          <a:xfrm>
            <a:off x="1981200" y="1600200"/>
            <a:ext cx="4114800" cy="4114800"/>
          </a:xfrm>
        </p:spPr>
        <p:txBody>
          <a:bodyPr>
            <a:normAutofit lnSpcReduction="10000"/>
          </a:bodyPr>
          <a:lstStyle/>
          <a:p>
            <a:pPr marL="514350" indent="-514350">
              <a:buFont typeface="Wingdings" pitchFamily="2" charset="2"/>
              <a:buAutoNum type="alphaUcPeriod"/>
            </a:pPr>
            <a:r>
              <a:rPr lang="en-US" sz="3200"/>
              <a:t>Strongly Agree</a:t>
            </a:r>
          </a:p>
          <a:p>
            <a:pPr marL="514350" indent="-514350">
              <a:buFont typeface="Wingdings" pitchFamily="2" charset="2"/>
              <a:buAutoNum type="alphaUcPeriod"/>
            </a:pPr>
            <a:r>
              <a:rPr lang="en-US" sz="3200"/>
              <a:t>Agree</a:t>
            </a:r>
          </a:p>
          <a:p>
            <a:pPr marL="514350" indent="-514350">
              <a:buFont typeface="Wingdings" pitchFamily="2" charset="2"/>
              <a:buAutoNum type="alphaUcPeriod"/>
            </a:pPr>
            <a:r>
              <a:rPr lang="en-US" sz="3200"/>
              <a:t>Somewhat Agree</a:t>
            </a:r>
          </a:p>
          <a:p>
            <a:pPr marL="514350" indent="-514350">
              <a:buFont typeface="Wingdings" pitchFamily="2" charset="2"/>
              <a:buAutoNum type="alphaUcPeriod"/>
            </a:pPr>
            <a:r>
              <a:rPr lang="en-US" sz="3200"/>
              <a:t>Neutral</a:t>
            </a:r>
          </a:p>
          <a:p>
            <a:pPr marL="514350" indent="-514350">
              <a:buFont typeface="Wingdings" pitchFamily="2" charset="2"/>
              <a:buAutoNum type="alphaUcPeriod"/>
            </a:pPr>
            <a:r>
              <a:rPr lang="en-US" sz="3200"/>
              <a:t>Somewhat Disagree</a:t>
            </a:r>
          </a:p>
          <a:p>
            <a:pPr marL="514350" indent="-514350">
              <a:buFont typeface="Wingdings" pitchFamily="2" charset="2"/>
              <a:buAutoNum type="alphaUcPeriod"/>
            </a:pPr>
            <a:r>
              <a:rPr lang="en-US" sz="3200"/>
              <a:t>Disagree</a:t>
            </a:r>
          </a:p>
          <a:p>
            <a:pPr marL="514350" indent="-514350">
              <a:buFont typeface="Wingdings" pitchFamily="2" charset="2"/>
              <a:buAutoNum type="alphaUcPeriod"/>
            </a:pPr>
            <a:r>
              <a:rPr lang="en-US" sz="3200"/>
              <a:t>Strongly Disagree</a:t>
            </a:r>
            <a:endParaRPr lang="en-US" sz="3200"/>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5125"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85986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z="3600" dirty="0"/>
              <a:t>Bentham vs. Kant</a:t>
            </a:r>
            <a:endParaRPr lang="en-US" dirty="0"/>
          </a:p>
        </p:txBody>
      </p:sp>
      <p:sp>
        <p:nvSpPr>
          <p:cNvPr id="96259" name="Rectangle 3"/>
          <p:cNvSpPr>
            <a:spLocks noGrp="1" noChangeArrowheads="1"/>
          </p:cNvSpPr>
          <p:nvPr>
            <p:ph type="body" sz="half" idx="1"/>
          </p:nvPr>
        </p:nvSpPr>
        <p:spPr/>
        <p:txBody>
          <a:bodyPr/>
          <a:lstStyle/>
          <a:p>
            <a:pPr marL="0" indent="0">
              <a:buNone/>
            </a:pPr>
            <a:r>
              <a:rPr lang="en-US" u="sng" dirty="0" smtClean="0"/>
              <a:t>Heteronomy</a:t>
            </a:r>
          </a:p>
          <a:p>
            <a:pPr marL="0" indent="0">
              <a:buNone/>
            </a:pPr>
            <a:r>
              <a:rPr lang="en-US" dirty="0" smtClean="0"/>
              <a:t>Bentham’s </a:t>
            </a:r>
            <a:r>
              <a:rPr lang="en-US" dirty="0"/>
              <a:t>source of moral salience: </a:t>
            </a:r>
            <a:r>
              <a:rPr lang="en-US" b="1" dirty="0"/>
              <a:t>sentience</a:t>
            </a:r>
            <a:endParaRPr lang="en-US" dirty="0"/>
          </a:p>
        </p:txBody>
      </p:sp>
      <p:sp>
        <p:nvSpPr>
          <p:cNvPr id="96261" name="Rectangle 5"/>
          <p:cNvSpPr>
            <a:spLocks noGrp="1" noChangeArrowheads="1"/>
          </p:cNvSpPr>
          <p:nvPr>
            <p:ph type="body" sz="half" idx="2"/>
          </p:nvPr>
        </p:nvSpPr>
        <p:spPr/>
        <p:txBody>
          <a:bodyPr/>
          <a:lstStyle/>
          <a:p>
            <a:pPr marL="0" indent="0">
              <a:buNone/>
            </a:pPr>
            <a:r>
              <a:rPr lang="en-US" u="sng" dirty="0" smtClean="0"/>
              <a:t>Autonomy</a:t>
            </a:r>
          </a:p>
          <a:p>
            <a:pPr marL="0" indent="0">
              <a:buNone/>
            </a:pPr>
            <a:r>
              <a:rPr lang="en-US" dirty="0" smtClean="0"/>
              <a:t>Kant’s </a:t>
            </a:r>
            <a:r>
              <a:rPr lang="en-US" dirty="0"/>
              <a:t>source of moral salience: </a:t>
            </a:r>
            <a:r>
              <a:rPr lang="en-US" b="1" dirty="0"/>
              <a:t>agency</a:t>
            </a:r>
            <a:endParaRPr lang="en-US" dirty="0"/>
          </a:p>
          <a:p>
            <a:endParaRPr lang="en-US" dirty="0"/>
          </a:p>
        </p:txBody>
      </p:sp>
      <p:pic>
        <p:nvPicPr>
          <p:cNvPr id="96262" name="Picture 6" descr="k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4140200"/>
            <a:ext cx="22860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96263" name="Picture 7" descr="bentham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1" y="4064000"/>
            <a:ext cx="1878013"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84559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normAutofit/>
          </a:bodyPr>
          <a:lstStyle/>
          <a:p>
            <a:r>
              <a:rPr lang="en-US" sz="3600" dirty="0"/>
              <a:t>Bentham vs. Kant</a:t>
            </a:r>
            <a:endParaRPr lang="en-US" dirty="0"/>
          </a:p>
        </p:txBody>
      </p:sp>
      <p:sp>
        <p:nvSpPr>
          <p:cNvPr id="101379" name="Rectangle 3"/>
          <p:cNvSpPr>
            <a:spLocks noGrp="1" noChangeArrowheads="1"/>
          </p:cNvSpPr>
          <p:nvPr>
            <p:ph sz="half" idx="1"/>
          </p:nvPr>
        </p:nvSpPr>
        <p:spPr/>
        <p:txBody>
          <a:bodyPr/>
          <a:lstStyle/>
          <a:p>
            <a:r>
              <a:rPr lang="en-US" dirty="0"/>
              <a:t>Bentham’s source of moral salience: </a:t>
            </a:r>
            <a:r>
              <a:rPr lang="en-US" b="1" dirty="0"/>
              <a:t>sentience</a:t>
            </a:r>
          </a:p>
          <a:p>
            <a:pPr marL="0" indent="0">
              <a:buNone/>
            </a:pPr>
            <a:endParaRPr lang="en-US" i="1" dirty="0" smtClean="0"/>
          </a:p>
          <a:p>
            <a:pPr marL="0" indent="0">
              <a:buNone/>
            </a:pPr>
            <a:endParaRPr lang="en-US" i="1" dirty="0" smtClean="0"/>
          </a:p>
          <a:p>
            <a:pPr marL="0" indent="0">
              <a:buNone/>
            </a:pPr>
            <a:r>
              <a:rPr lang="en-US" i="1" dirty="0" smtClean="0"/>
              <a:t>Moral Claims</a:t>
            </a:r>
            <a:r>
              <a:rPr lang="en-US" dirty="0" smtClean="0"/>
              <a:t>:</a:t>
            </a:r>
          </a:p>
          <a:p>
            <a:r>
              <a:rPr lang="en-US" dirty="0" smtClean="0"/>
              <a:t>empirical  </a:t>
            </a:r>
          </a:p>
          <a:p>
            <a:r>
              <a:rPr lang="en-US" dirty="0" smtClean="0"/>
              <a:t>knowable</a:t>
            </a:r>
            <a:r>
              <a:rPr lang="en-US" i="1" dirty="0" smtClean="0"/>
              <a:t> a posteriori</a:t>
            </a:r>
            <a:r>
              <a:rPr lang="en-US" dirty="0" smtClean="0"/>
              <a:t> </a:t>
            </a:r>
            <a:endParaRPr lang="en-US" dirty="0"/>
          </a:p>
          <a:p>
            <a:r>
              <a:rPr lang="en-US" dirty="0" smtClean="0"/>
              <a:t>contingent</a:t>
            </a:r>
            <a:endParaRPr lang="en-US" dirty="0"/>
          </a:p>
          <a:p>
            <a:endParaRPr lang="en-US" dirty="0"/>
          </a:p>
        </p:txBody>
      </p:sp>
      <p:sp>
        <p:nvSpPr>
          <p:cNvPr id="101380" name="Rectangle 4"/>
          <p:cNvSpPr>
            <a:spLocks noGrp="1" noChangeArrowheads="1"/>
          </p:cNvSpPr>
          <p:nvPr>
            <p:ph sz="half" idx="2"/>
          </p:nvPr>
        </p:nvSpPr>
        <p:spPr/>
        <p:txBody>
          <a:bodyPr/>
          <a:lstStyle/>
          <a:p>
            <a:r>
              <a:rPr lang="en-US" dirty="0"/>
              <a:t>Kant’s source of moral salience: </a:t>
            </a:r>
            <a:r>
              <a:rPr lang="en-US" b="1" dirty="0"/>
              <a:t>agency</a:t>
            </a:r>
          </a:p>
          <a:p>
            <a:pPr marL="0" indent="0">
              <a:buNone/>
            </a:pPr>
            <a:endParaRPr lang="en-US" i="1" dirty="0" smtClean="0"/>
          </a:p>
          <a:p>
            <a:pPr marL="0" indent="0">
              <a:buNone/>
            </a:pPr>
            <a:endParaRPr lang="en-US" i="1" dirty="0" smtClean="0"/>
          </a:p>
          <a:p>
            <a:pPr marL="0" indent="0">
              <a:buNone/>
            </a:pPr>
            <a:r>
              <a:rPr lang="en-US" i="1" dirty="0" smtClean="0"/>
              <a:t>Moral Claims</a:t>
            </a:r>
            <a:r>
              <a:rPr lang="en-US" dirty="0" smtClean="0"/>
              <a:t>:</a:t>
            </a:r>
          </a:p>
          <a:p>
            <a:r>
              <a:rPr lang="en-US" dirty="0" smtClean="0"/>
              <a:t>non-empirical </a:t>
            </a:r>
            <a:endParaRPr lang="en-US" dirty="0"/>
          </a:p>
          <a:p>
            <a:r>
              <a:rPr lang="en-US" dirty="0" smtClean="0"/>
              <a:t>knowable </a:t>
            </a:r>
            <a:r>
              <a:rPr lang="en-US" i="1" dirty="0" smtClean="0"/>
              <a:t>a priori</a:t>
            </a:r>
            <a:endParaRPr lang="en-US" dirty="0"/>
          </a:p>
          <a:p>
            <a:r>
              <a:rPr lang="en-US" dirty="0" smtClean="0"/>
              <a:t>necessary</a:t>
            </a:r>
            <a:endParaRPr lang="en-US" dirty="0"/>
          </a:p>
        </p:txBody>
      </p:sp>
    </p:spTree>
    <p:extLst>
      <p:ext uri="{BB962C8B-B14F-4D97-AF65-F5344CB8AC3E}">
        <p14:creationId xmlns:p14="http://schemas.microsoft.com/office/powerpoint/2010/main" val="5207561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536032" y="381000"/>
            <a:ext cx="8229600" cy="1066800"/>
          </a:xfrm>
        </p:spPr>
        <p:txBody>
          <a:bodyPr/>
          <a:lstStyle/>
          <a:p>
            <a:r>
              <a:rPr lang="en-US" dirty="0"/>
              <a:t>How do we decide what to do?</a:t>
            </a:r>
          </a:p>
        </p:txBody>
      </p:sp>
      <p:sp>
        <p:nvSpPr>
          <p:cNvPr id="57347" name="Rectangle 3"/>
          <p:cNvSpPr>
            <a:spLocks noGrp="1" noChangeArrowheads="1"/>
          </p:cNvSpPr>
          <p:nvPr>
            <p:ph idx="1"/>
          </p:nvPr>
        </p:nvSpPr>
        <p:spPr>
          <a:xfrm>
            <a:off x="2590800" y="1524000"/>
            <a:ext cx="7772400" cy="4114800"/>
          </a:xfrm>
        </p:spPr>
        <p:txBody>
          <a:bodyPr>
            <a:normAutofit/>
          </a:bodyPr>
          <a:lstStyle/>
          <a:p>
            <a:pPr>
              <a:lnSpc>
                <a:spcPct val="90000"/>
              </a:lnSpc>
              <a:buNone/>
            </a:pPr>
            <a:r>
              <a:rPr lang="en-US" sz="2000" dirty="0"/>
              <a:t>We can calculate a number attached to the pain or pleasure of any given option.  Bentham gives us a </a:t>
            </a:r>
            <a:r>
              <a:rPr lang="en-US" sz="2000" b="1" dirty="0"/>
              <a:t>felicific </a:t>
            </a:r>
            <a:r>
              <a:rPr lang="en-US" sz="2000" b="1" dirty="0"/>
              <a:t>calculus</a:t>
            </a:r>
            <a:r>
              <a:rPr lang="en-US" sz="2000" dirty="0"/>
              <a:t>:</a:t>
            </a:r>
            <a:endParaRPr lang="en-US" sz="2000" dirty="0"/>
          </a:p>
          <a:p>
            <a:pPr>
              <a:lnSpc>
                <a:spcPct val="90000"/>
              </a:lnSpc>
              <a:buFont typeface="Wingdings" pitchFamily="2" charset="2"/>
              <a:buNone/>
            </a:pPr>
            <a:endParaRPr lang="en-US" sz="2000" dirty="0"/>
          </a:p>
          <a:p>
            <a:pPr>
              <a:lnSpc>
                <a:spcPct val="90000"/>
              </a:lnSpc>
              <a:buFont typeface="Wingdings" pitchFamily="2" charset="2"/>
              <a:buNone/>
            </a:pPr>
            <a:r>
              <a:rPr lang="en-US" sz="2000" dirty="0"/>
              <a:t>“To a </a:t>
            </a:r>
            <a:r>
              <a:rPr lang="en-US" sz="2000" i="1" dirty="0"/>
              <a:t>number</a:t>
            </a:r>
            <a:r>
              <a:rPr lang="en-US" sz="2000" dirty="0"/>
              <a:t> of persons, with reference to each of whom to the value of a pleasure or a pain is considered, it will be greater or less, according to seven circumstances: to wit, the six preceding ones; viz.</a:t>
            </a:r>
          </a:p>
          <a:p>
            <a:pPr lvl="1">
              <a:lnSpc>
                <a:spcPct val="90000"/>
              </a:lnSpc>
            </a:pPr>
            <a:r>
              <a:rPr lang="en-US" sz="1600" dirty="0"/>
              <a:t>1. Its </a:t>
            </a:r>
            <a:r>
              <a:rPr lang="en-US" sz="1600" i="1" dirty="0"/>
              <a:t>intensity</a:t>
            </a:r>
            <a:r>
              <a:rPr lang="en-US" sz="1600" dirty="0"/>
              <a:t>.</a:t>
            </a:r>
          </a:p>
          <a:p>
            <a:pPr lvl="1">
              <a:lnSpc>
                <a:spcPct val="90000"/>
              </a:lnSpc>
            </a:pPr>
            <a:r>
              <a:rPr lang="en-US" sz="1600" dirty="0"/>
              <a:t>2. Its </a:t>
            </a:r>
            <a:r>
              <a:rPr lang="en-US" sz="1600" i="1" dirty="0"/>
              <a:t>duration</a:t>
            </a:r>
            <a:r>
              <a:rPr lang="en-US" sz="1600" dirty="0"/>
              <a:t>.</a:t>
            </a:r>
          </a:p>
          <a:p>
            <a:pPr lvl="1">
              <a:lnSpc>
                <a:spcPct val="90000"/>
              </a:lnSpc>
            </a:pPr>
            <a:r>
              <a:rPr lang="en-US" sz="1600" dirty="0"/>
              <a:t>3. Its </a:t>
            </a:r>
            <a:r>
              <a:rPr lang="en-US" sz="1600" i="1" dirty="0"/>
              <a:t>certainty</a:t>
            </a:r>
            <a:r>
              <a:rPr lang="en-US" sz="1600" dirty="0"/>
              <a:t> or </a:t>
            </a:r>
            <a:r>
              <a:rPr lang="en-US" sz="1600" i="1" dirty="0"/>
              <a:t>uncertainty</a:t>
            </a:r>
            <a:r>
              <a:rPr lang="en-US" sz="1600" dirty="0"/>
              <a:t>.</a:t>
            </a:r>
          </a:p>
          <a:p>
            <a:pPr lvl="1">
              <a:lnSpc>
                <a:spcPct val="90000"/>
              </a:lnSpc>
            </a:pPr>
            <a:r>
              <a:rPr lang="en-US" sz="1600" dirty="0"/>
              <a:t>4. Its </a:t>
            </a:r>
            <a:r>
              <a:rPr lang="en-US" sz="1600" i="1" dirty="0"/>
              <a:t>propinquity</a:t>
            </a:r>
            <a:r>
              <a:rPr lang="en-US" sz="1600" dirty="0"/>
              <a:t> or </a:t>
            </a:r>
            <a:r>
              <a:rPr lang="en-US" sz="1600" i="1" dirty="0"/>
              <a:t>remoteness</a:t>
            </a:r>
            <a:r>
              <a:rPr lang="en-US" sz="1600" dirty="0"/>
              <a:t>.</a:t>
            </a:r>
          </a:p>
          <a:p>
            <a:pPr lvl="1">
              <a:lnSpc>
                <a:spcPct val="90000"/>
              </a:lnSpc>
            </a:pPr>
            <a:r>
              <a:rPr lang="en-US" sz="1600" dirty="0"/>
              <a:t>5. Its </a:t>
            </a:r>
            <a:r>
              <a:rPr lang="en-US" sz="1600" i="1" dirty="0"/>
              <a:t>fecundity</a:t>
            </a:r>
            <a:r>
              <a:rPr lang="en-US" sz="1600" dirty="0"/>
              <a:t>.</a:t>
            </a:r>
          </a:p>
          <a:p>
            <a:pPr lvl="1">
              <a:lnSpc>
                <a:spcPct val="90000"/>
              </a:lnSpc>
            </a:pPr>
            <a:r>
              <a:rPr lang="en-US" sz="1600" dirty="0"/>
              <a:t>6. Its </a:t>
            </a:r>
            <a:r>
              <a:rPr lang="en-US" sz="1600" i="1" dirty="0"/>
              <a:t>purity</a:t>
            </a:r>
            <a:r>
              <a:rPr lang="en-US" sz="1600" dirty="0"/>
              <a:t>. And </a:t>
            </a:r>
            <a:r>
              <a:rPr lang="en-US" sz="1600" dirty="0"/>
              <a:t>one other; to wit:</a:t>
            </a:r>
          </a:p>
          <a:p>
            <a:pPr lvl="1">
              <a:lnSpc>
                <a:spcPct val="90000"/>
              </a:lnSpc>
            </a:pPr>
            <a:r>
              <a:rPr lang="en-US" sz="1600" dirty="0"/>
              <a:t>7. Its </a:t>
            </a:r>
            <a:r>
              <a:rPr lang="en-US" sz="1600" i="1" dirty="0"/>
              <a:t>extent</a:t>
            </a:r>
            <a:r>
              <a:rPr lang="en-US" sz="1600" dirty="0"/>
              <a:t>; that is, the number of persons to whom it </a:t>
            </a:r>
            <a:r>
              <a:rPr lang="en-US" sz="1600" i="1" dirty="0"/>
              <a:t>extends</a:t>
            </a:r>
            <a:r>
              <a:rPr lang="en-US" sz="1600" dirty="0"/>
              <a:t>; or (in other words) who are affected by </a:t>
            </a:r>
            <a:r>
              <a:rPr lang="en-US" sz="1600" dirty="0"/>
              <a:t>it”</a:t>
            </a:r>
            <a:endParaRPr lang="en-US" sz="1600" dirty="0"/>
          </a:p>
        </p:txBody>
      </p:sp>
    </p:spTree>
    <p:extLst>
      <p:ext uri="{BB962C8B-B14F-4D97-AF65-F5344CB8AC3E}">
        <p14:creationId xmlns:p14="http://schemas.microsoft.com/office/powerpoint/2010/main" val="54052222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2590800" y="1524000"/>
            <a:ext cx="7772400" cy="4114800"/>
          </a:xfrm>
        </p:spPr>
        <p:txBody>
          <a:bodyPr/>
          <a:lstStyle/>
          <a:p>
            <a:pPr>
              <a:lnSpc>
                <a:spcPct val="90000"/>
              </a:lnSpc>
              <a:buNone/>
            </a:pPr>
            <a:r>
              <a:rPr lang="en-US" sz="2000" dirty="0"/>
              <a:t>We can calculate a number attached to the pain or pleasure of any given option.  Bentham gives us a </a:t>
            </a:r>
            <a:r>
              <a:rPr lang="en-US" sz="2000" b="1" dirty="0"/>
              <a:t>felicific </a:t>
            </a:r>
            <a:r>
              <a:rPr lang="en-US" sz="2000" b="1" dirty="0"/>
              <a:t>calculus</a:t>
            </a:r>
            <a:r>
              <a:rPr lang="en-US" sz="2000" dirty="0"/>
              <a:t>:</a:t>
            </a:r>
            <a:endParaRPr lang="en-US" sz="2000" dirty="0"/>
          </a:p>
          <a:p>
            <a:pPr>
              <a:lnSpc>
                <a:spcPct val="90000"/>
              </a:lnSpc>
              <a:buFont typeface="Wingdings" pitchFamily="2" charset="2"/>
              <a:buNone/>
            </a:pPr>
            <a:endParaRPr lang="en-US" sz="2400" dirty="0"/>
          </a:p>
          <a:p>
            <a:pPr>
              <a:lnSpc>
                <a:spcPct val="90000"/>
              </a:lnSpc>
              <a:buNone/>
            </a:pPr>
            <a:r>
              <a:rPr lang="en-US" sz="2400" dirty="0"/>
              <a:t>“</a:t>
            </a:r>
            <a:r>
              <a:rPr lang="en-US" sz="2400" i="1" dirty="0"/>
              <a:t>Intense, long, certain, speedy, fruitful, pure</a:t>
            </a:r>
            <a:r>
              <a:rPr lang="en-US" sz="2400" dirty="0"/>
              <a:t> -</a:t>
            </a:r>
            <a:br>
              <a:rPr lang="en-US" sz="2400" dirty="0"/>
            </a:br>
            <a:r>
              <a:rPr lang="en-US" sz="2400" dirty="0"/>
              <a:t>Such marks in </a:t>
            </a:r>
            <a:r>
              <a:rPr lang="en-US" sz="2400" i="1" dirty="0"/>
              <a:t>pleasures</a:t>
            </a:r>
            <a:r>
              <a:rPr lang="en-US" sz="2400" dirty="0"/>
              <a:t> and in </a:t>
            </a:r>
            <a:r>
              <a:rPr lang="en-US" sz="2400" i="1" dirty="0"/>
              <a:t>pains</a:t>
            </a:r>
            <a:r>
              <a:rPr lang="en-US" sz="2400" dirty="0"/>
              <a:t> endure.</a:t>
            </a:r>
            <a:br>
              <a:rPr lang="en-US" sz="2400" dirty="0"/>
            </a:br>
            <a:r>
              <a:rPr lang="en-US" sz="2400" dirty="0"/>
              <a:t>Such pleasures seek if </a:t>
            </a:r>
            <a:r>
              <a:rPr lang="en-US" sz="2400" i="1" dirty="0"/>
              <a:t>private </a:t>
            </a:r>
            <a:r>
              <a:rPr lang="en-US" sz="2400" dirty="0"/>
              <a:t>be thy end:</a:t>
            </a:r>
            <a:br>
              <a:rPr lang="en-US" sz="2400" dirty="0"/>
            </a:br>
            <a:r>
              <a:rPr lang="en-US" sz="2400" dirty="0"/>
              <a:t>If it be </a:t>
            </a:r>
            <a:r>
              <a:rPr lang="en-US" sz="2400" i="1" dirty="0"/>
              <a:t>public</a:t>
            </a:r>
            <a:r>
              <a:rPr lang="en-US" sz="2400" dirty="0"/>
              <a:t>, wide let them</a:t>
            </a:r>
            <a:r>
              <a:rPr lang="en-US" sz="2400" i="1" dirty="0"/>
              <a:t> extend</a:t>
            </a:r>
            <a:r>
              <a:rPr lang="en-US" sz="2400" dirty="0"/>
              <a:t>.</a:t>
            </a:r>
            <a:br>
              <a:rPr lang="en-US" sz="2400" dirty="0"/>
            </a:br>
            <a:r>
              <a:rPr lang="en-US" sz="2400" dirty="0"/>
              <a:t>Such </a:t>
            </a:r>
            <a:r>
              <a:rPr lang="en-US" sz="2400" i="1" dirty="0"/>
              <a:t>pains</a:t>
            </a:r>
            <a:r>
              <a:rPr lang="en-US" sz="2400" dirty="0"/>
              <a:t> avoid, whichever be thy view:</a:t>
            </a:r>
            <a:br>
              <a:rPr lang="en-US" sz="2400" dirty="0"/>
            </a:br>
            <a:r>
              <a:rPr lang="en-US" sz="2400" dirty="0"/>
              <a:t>If pains </a:t>
            </a:r>
            <a:r>
              <a:rPr lang="en-US" sz="2400" i="1" dirty="0"/>
              <a:t>must</a:t>
            </a:r>
            <a:r>
              <a:rPr lang="en-US" sz="2400" dirty="0"/>
              <a:t> come, let them </a:t>
            </a:r>
            <a:r>
              <a:rPr lang="en-US" sz="2400" i="1" dirty="0"/>
              <a:t>extend</a:t>
            </a:r>
            <a:r>
              <a:rPr lang="en-US" sz="2400" dirty="0"/>
              <a:t> to few</a:t>
            </a:r>
            <a:r>
              <a:rPr lang="en-US" sz="2400" dirty="0"/>
              <a:t>.”</a:t>
            </a:r>
            <a:endParaRPr lang="en-US" sz="2400" dirty="0"/>
          </a:p>
        </p:txBody>
      </p:sp>
      <p:sp>
        <p:nvSpPr>
          <p:cNvPr id="5" name="Rectangle 2"/>
          <p:cNvSpPr txBox="1">
            <a:spLocks noChangeArrowheads="1"/>
          </p:cNvSpPr>
          <p:nvPr/>
        </p:nvSpPr>
        <p:spPr>
          <a:xfrm>
            <a:off x="1536032" y="381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t>How do we decide what to do?</a:t>
            </a:r>
            <a:endParaRPr lang="en-US" dirty="0"/>
          </a:p>
        </p:txBody>
      </p:sp>
    </p:spTree>
    <p:extLst>
      <p:ext uri="{BB962C8B-B14F-4D97-AF65-F5344CB8AC3E}">
        <p14:creationId xmlns:p14="http://schemas.microsoft.com/office/powerpoint/2010/main" val="231112212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609600" y="2249424"/>
            <a:ext cx="5486400" cy="4325112"/>
          </a:xfrm>
        </p:spPr>
        <p:txBody>
          <a:bodyPr/>
          <a:lstStyle/>
          <a:p>
            <a:r>
              <a:rPr lang="en-US" dirty="0" smtClean="0"/>
              <a:t>Clicker </a:t>
            </a:r>
            <a:r>
              <a:rPr lang="en-US" dirty="0" smtClean="0"/>
              <a:t>Quiz</a:t>
            </a:r>
          </a:p>
          <a:p>
            <a:r>
              <a:rPr lang="en-US" dirty="0" smtClean="0"/>
              <a:t>Bentham</a:t>
            </a:r>
          </a:p>
          <a:p>
            <a:pPr lvl="1"/>
            <a:r>
              <a:rPr lang="en-US" dirty="0" smtClean="0"/>
              <a:t>We will discuss </a:t>
            </a:r>
            <a:r>
              <a:rPr lang="en-US" dirty="0" err="1" smtClean="0"/>
              <a:t>Nozick</a:t>
            </a:r>
            <a:r>
              <a:rPr lang="en-US" dirty="0" smtClean="0"/>
              <a:t> as a way of critically engaging with Bentham’s hedonism. </a:t>
            </a:r>
            <a:endParaRPr lang="en-US" dirty="0" smtClean="0"/>
          </a:p>
        </p:txBody>
      </p:sp>
      <p:pic>
        <p:nvPicPr>
          <p:cNvPr id="4" name="Picture 3"/>
          <p:cNvPicPr>
            <a:picLocks noChangeAspect="1"/>
          </p:cNvPicPr>
          <p:nvPr/>
        </p:nvPicPr>
        <p:blipFill>
          <a:blip r:embed="rId2"/>
          <a:stretch>
            <a:fillRect/>
          </a:stretch>
        </p:blipFill>
        <p:spPr>
          <a:xfrm>
            <a:off x="8011886" y="3718166"/>
            <a:ext cx="3813401" cy="2856370"/>
          </a:xfrm>
          <a:prstGeom prst="rect">
            <a:avLst/>
          </a:prstGeom>
          <a:ln>
            <a:noFill/>
          </a:ln>
          <a:effectLst>
            <a:softEdge rad="112500"/>
          </a:effectLst>
        </p:spPr>
      </p:pic>
    </p:spTree>
    <p:extLst>
      <p:ext uri="{BB962C8B-B14F-4D97-AF65-F5344CB8AC3E}">
        <p14:creationId xmlns:p14="http://schemas.microsoft.com/office/powerpoint/2010/main" val="21274403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548063" y="457200"/>
            <a:ext cx="8077200" cy="1249362"/>
          </a:xfrm>
        </p:spPr>
        <p:txBody>
          <a:bodyPr>
            <a:noAutofit/>
          </a:bodyPr>
          <a:lstStyle/>
          <a:p>
            <a:r>
              <a:rPr lang="en-US" sz="1800" dirty="0"/>
              <a:t>Hedonistic Utilitarianism </a:t>
            </a:r>
            <a:endParaRPr lang="en-US" sz="1800" dirty="0"/>
          </a:p>
        </p:txBody>
      </p:sp>
      <p:sp>
        <p:nvSpPr>
          <p:cNvPr id="3" name="TPAnswers"/>
          <p:cNvSpPr>
            <a:spLocks noGrp="1"/>
          </p:cNvSpPr>
          <p:nvPr>
            <p:ph type="body" idx="1"/>
            <p:custDataLst>
              <p:tags r:id="rId3"/>
            </p:custDataLst>
          </p:nvPr>
        </p:nvSpPr>
        <p:spPr>
          <a:xfrm>
            <a:off x="2514600" y="1981200"/>
            <a:ext cx="4114800" cy="3886202"/>
          </a:xfrm>
        </p:spPr>
        <p:txBody>
          <a:bodyPr>
            <a:normAutofit/>
          </a:bodyPr>
          <a:lstStyle/>
          <a:p>
            <a:pPr marL="342900" indent="-342900">
              <a:buFont typeface="Arial" pitchFamily="34" charset="0"/>
              <a:buAutoNum type="alphaUcPeriod"/>
            </a:pPr>
            <a:r>
              <a:rPr lang="en-US" sz="3200" dirty="0"/>
              <a:t>Strongly Agree</a:t>
            </a:r>
          </a:p>
          <a:p>
            <a:pPr marL="342900" indent="-342900">
              <a:buFont typeface="Arial" pitchFamily="34" charset="0"/>
              <a:buAutoNum type="alphaUcPeriod"/>
            </a:pPr>
            <a:r>
              <a:rPr lang="en-US" sz="3200" dirty="0"/>
              <a:t>Agree</a:t>
            </a:r>
          </a:p>
          <a:p>
            <a:pPr marL="342900" indent="-342900">
              <a:buFont typeface="Arial" pitchFamily="34" charset="0"/>
              <a:buAutoNum type="alphaUcPeriod"/>
            </a:pPr>
            <a:r>
              <a:rPr lang="en-US" sz="3200" dirty="0"/>
              <a:t>Somewhat Agree</a:t>
            </a:r>
          </a:p>
          <a:p>
            <a:pPr marL="342900" indent="-342900">
              <a:buFont typeface="Arial" pitchFamily="34" charset="0"/>
              <a:buAutoNum type="alphaUcPeriod"/>
            </a:pPr>
            <a:r>
              <a:rPr lang="en-US" sz="3200" dirty="0"/>
              <a:t>Neutral</a:t>
            </a:r>
          </a:p>
          <a:p>
            <a:pPr marL="342900" indent="-342900">
              <a:buFont typeface="Arial" pitchFamily="34" charset="0"/>
              <a:buAutoNum type="alphaUcPeriod"/>
            </a:pPr>
            <a:r>
              <a:rPr lang="en-US" sz="3200" dirty="0"/>
              <a:t>Somewhat Disagree</a:t>
            </a:r>
          </a:p>
          <a:p>
            <a:pPr marL="342900" indent="-342900">
              <a:buFont typeface="Arial" pitchFamily="34" charset="0"/>
              <a:buAutoNum type="alphaUcPeriod"/>
            </a:pPr>
            <a:r>
              <a:rPr lang="en-US" sz="3200" dirty="0"/>
              <a:t>Disagree</a:t>
            </a:r>
          </a:p>
          <a:p>
            <a:pPr marL="342900" indent="-342900">
              <a:buFont typeface="Arial" pitchFamily="34" charset="0"/>
              <a:buAutoNum type="alphaUcPeriod"/>
            </a:pPr>
            <a:r>
              <a:rPr lang="en-US" sz="3200" dirty="0"/>
              <a:t>Strongly Disagree</a:t>
            </a:r>
            <a:endParaRPr lang="en-US" sz="3200" dirty="0"/>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6149"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2251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 &amp; </a:t>
            </a:r>
            <a:r>
              <a:rPr lang="en-US" dirty="0" smtClean="0"/>
              <a:t>Worries</a:t>
            </a:r>
            <a:endParaRPr lang="en-US" dirty="0"/>
          </a:p>
        </p:txBody>
      </p:sp>
      <p:sp>
        <p:nvSpPr>
          <p:cNvPr id="3" name="Subtitle 2"/>
          <p:cNvSpPr>
            <a:spLocks noGrp="1"/>
          </p:cNvSpPr>
          <p:nvPr>
            <p:ph type="subTitle" idx="1"/>
          </p:nvPr>
        </p:nvSpPr>
        <p:spPr/>
        <p:txBody>
          <a:bodyPr/>
          <a:lstStyle/>
          <a:p>
            <a:r>
              <a:rPr lang="en-US" dirty="0" smtClean="0"/>
              <a:t>Key Features of Bentham’s </a:t>
            </a:r>
            <a:r>
              <a:rPr lang="en-US" dirty="0" smtClean="0"/>
              <a:t>Hedonistic Utilitarianism</a:t>
            </a:r>
            <a:endParaRPr lang="en-US" dirty="0"/>
          </a:p>
        </p:txBody>
      </p:sp>
    </p:spTree>
    <p:extLst>
      <p:ext uri="{BB962C8B-B14F-4D97-AF65-F5344CB8AC3E}">
        <p14:creationId xmlns:p14="http://schemas.microsoft.com/office/powerpoint/2010/main" val="39228183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3600" dirty="0"/>
              <a:t>Features of Bentham’s </a:t>
            </a:r>
            <a:r>
              <a:rPr lang="en-US" sz="3600" dirty="0"/>
              <a:t>utilitarianism</a:t>
            </a:r>
            <a:endParaRPr lang="en-US" dirty="0"/>
          </a:p>
        </p:txBody>
      </p:sp>
      <p:sp>
        <p:nvSpPr>
          <p:cNvPr id="40963" name="Rectangle 3"/>
          <p:cNvSpPr>
            <a:spLocks noGrp="1" noChangeArrowheads="1"/>
          </p:cNvSpPr>
          <p:nvPr>
            <p:ph type="body" idx="1"/>
          </p:nvPr>
        </p:nvSpPr>
        <p:spPr/>
        <p:txBody>
          <a:bodyPr/>
          <a:lstStyle/>
          <a:p>
            <a:r>
              <a:rPr lang="en-US" dirty="0"/>
              <a:t>(1) </a:t>
            </a:r>
            <a:r>
              <a:rPr lang="en-US" dirty="0" smtClean="0"/>
              <a:t>Value is </a:t>
            </a:r>
            <a:r>
              <a:rPr lang="en-US" dirty="0"/>
              <a:t>a sensation; all the things we value are, in fact, reducible to sensory experience.  </a:t>
            </a:r>
          </a:p>
        </p:txBody>
      </p:sp>
    </p:spTree>
    <p:extLst>
      <p:ext uri="{BB962C8B-B14F-4D97-AF65-F5344CB8AC3E}">
        <p14:creationId xmlns:p14="http://schemas.microsoft.com/office/powerpoint/2010/main" val="71906112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z="3600" dirty="0"/>
              <a:t>Features of Bentham’s </a:t>
            </a:r>
            <a:r>
              <a:rPr lang="en-US" sz="3600" dirty="0"/>
              <a:t>utilitarianism</a:t>
            </a:r>
            <a:endParaRPr lang="en-US" dirty="0"/>
          </a:p>
        </p:txBody>
      </p:sp>
      <p:sp>
        <p:nvSpPr>
          <p:cNvPr id="40963" name="Rectangle 3"/>
          <p:cNvSpPr>
            <a:spLocks noGrp="1" noChangeArrowheads="1"/>
          </p:cNvSpPr>
          <p:nvPr>
            <p:ph type="body" idx="1"/>
          </p:nvPr>
        </p:nvSpPr>
        <p:spPr/>
        <p:txBody>
          <a:bodyPr/>
          <a:lstStyle/>
          <a:p>
            <a:r>
              <a:rPr lang="en-US" dirty="0"/>
              <a:t>(1) </a:t>
            </a:r>
            <a:r>
              <a:rPr lang="en-US" dirty="0" smtClean="0"/>
              <a:t>Value is </a:t>
            </a:r>
            <a:r>
              <a:rPr lang="en-US" dirty="0"/>
              <a:t>a sensation; all the things we value are, in fact, reducible to sensory experience. </a:t>
            </a:r>
            <a:endParaRPr lang="en-US" dirty="0" smtClean="0"/>
          </a:p>
          <a:p>
            <a:pPr lvl="2"/>
            <a:r>
              <a:rPr lang="en-US" dirty="0" smtClean="0"/>
              <a:t>Reductionism</a:t>
            </a:r>
          </a:p>
          <a:p>
            <a:pPr lvl="2"/>
            <a:r>
              <a:rPr lang="en-US" dirty="0" smtClean="0"/>
              <a:t>Fetishism Argument</a:t>
            </a:r>
          </a:p>
          <a:p>
            <a:pPr lvl="1"/>
            <a:endParaRPr lang="en-US" dirty="0"/>
          </a:p>
        </p:txBody>
      </p:sp>
      <p:pic>
        <p:nvPicPr>
          <p:cNvPr id="2" name="Picture 1"/>
          <p:cNvPicPr>
            <a:picLocks noChangeAspect="1"/>
          </p:cNvPicPr>
          <p:nvPr/>
        </p:nvPicPr>
        <p:blipFill>
          <a:blip r:embed="rId3"/>
          <a:stretch>
            <a:fillRect/>
          </a:stretch>
        </p:blipFill>
        <p:spPr>
          <a:xfrm>
            <a:off x="9601200" y="4192361"/>
            <a:ext cx="1981200" cy="2305050"/>
          </a:xfrm>
          <a:prstGeom prst="rect">
            <a:avLst/>
          </a:prstGeom>
        </p:spPr>
      </p:pic>
    </p:spTree>
    <p:extLst>
      <p:ext uri="{BB962C8B-B14F-4D97-AF65-F5344CB8AC3E}">
        <p14:creationId xmlns:p14="http://schemas.microsoft.com/office/powerpoint/2010/main" val="417406321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313612" cy="1143000"/>
          </a:xfrm>
        </p:spPr>
        <p:txBody>
          <a:bodyPr>
            <a:normAutofit/>
          </a:bodyPr>
          <a:lstStyle/>
          <a:p>
            <a:r>
              <a:rPr lang="en-US" sz="2000" dirty="0"/>
              <a:t>Value is a sensation; all the things we value are, in fact, reducible to sensory experience.</a:t>
            </a:r>
          </a:p>
        </p:txBody>
      </p:sp>
      <p:sp>
        <p:nvSpPr>
          <p:cNvPr id="3" name="TPAnswers"/>
          <p:cNvSpPr>
            <a:spLocks noGrp="1"/>
          </p:cNvSpPr>
          <p:nvPr>
            <p:ph type="body" idx="1"/>
            <p:custDataLst>
              <p:tags r:id="rId3"/>
            </p:custDataLst>
          </p:nvPr>
        </p:nvSpPr>
        <p:spPr>
          <a:xfrm>
            <a:off x="1981200" y="1600200"/>
            <a:ext cx="4114800" cy="4114800"/>
          </a:xfrm>
        </p:spPr>
        <p:txBody>
          <a:bodyPr>
            <a:normAutofit lnSpcReduction="10000"/>
          </a:bodyPr>
          <a:lstStyle/>
          <a:p>
            <a:pPr marL="514350" indent="-514350">
              <a:buFont typeface="Wingdings" pitchFamily="2" charset="2"/>
              <a:buAutoNum type="alphaUcPeriod"/>
            </a:pPr>
            <a:r>
              <a:rPr lang="en-US" sz="3200"/>
              <a:t>Strongly Agree</a:t>
            </a:r>
          </a:p>
          <a:p>
            <a:pPr marL="514350" indent="-514350">
              <a:buFont typeface="Wingdings" pitchFamily="2" charset="2"/>
              <a:buAutoNum type="alphaUcPeriod"/>
            </a:pPr>
            <a:r>
              <a:rPr lang="en-US" sz="3200"/>
              <a:t>Agree</a:t>
            </a:r>
          </a:p>
          <a:p>
            <a:pPr marL="514350" indent="-514350">
              <a:buFont typeface="Wingdings" pitchFamily="2" charset="2"/>
              <a:buAutoNum type="alphaUcPeriod"/>
            </a:pPr>
            <a:r>
              <a:rPr lang="en-US" sz="3200"/>
              <a:t>Somewhat Agree</a:t>
            </a:r>
          </a:p>
          <a:p>
            <a:pPr marL="514350" indent="-514350">
              <a:buFont typeface="Wingdings" pitchFamily="2" charset="2"/>
              <a:buAutoNum type="alphaUcPeriod"/>
            </a:pPr>
            <a:r>
              <a:rPr lang="en-US" sz="3200"/>
              <a:t>Neutral</a:t>
            </a:r>
          </a:p>
          <a:p>
            <a:pPr marL="514350" indent="-514350">
              <a:buFont typeface="Wingdings" pitchFamily="2" charset="2"/>
              <a:buAutoNum type="alphaUcPeriod"/>
            </a:pPr>
            <a:r>
              <a:rPr lang="en-US" sz="3200"/>
              <a:t>Somewhat Disagree</a:t>
            </a:r>
          </a:p>
          <a:p>
            <a:pPr marL="514350" indent="-514350">
              <a:buFont typeface="Wingdings" pitchFamily="2" charset="2"/>
              <a:buAutoNum type="alphaUcPeriod"/>
            </a:pPr>
            <a:r>
              <a:rPr lang="en-US" sz="3200"/>
              <a:t>Disagree</a:t>
            </a:r>
          </a:p>
          <a:p>
            <a:pPr marL="514350" indent="-514350">
              <a:buFont typeface="Wingdings" pitchFamily="2" charset="2"/>
              <a:buAutoNum type="alphaUcPeriod"/>
            </a:pPr>
            <a:r>
              <a:rPr lang="en-US" sz="3200"/>
              <a:t>Strongly Disagree</a:t>
            </a:r>
            <a:endParaRPr lang="en-US" sz="3200"/>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7173"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99858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3600" dirty="0"/>
              <a:t>Features of Bentham’s </a:t>
            </a:r>
            <a:r>
              <a:rPr lang="en-US" sz="3600" dirty="0"/>
              <a:t>utilitarianism</a:t>
            </a:r>
            <a:endParaRPr lang="en-US" dirty="0"/>
          </a:p>
        </p:txBody>
      </p:sp>
      <p:sp>
        <p:nvSpPr>
          <p:cNvPr id="43011" name="Rectangle 3"/>
          <p:cNvSpPr>
            <a:spLocks noGrp="1" noChangeArrowheads="1"/>
          </p:cNvSpPr>
          <p:nvPr>
            <p:ph type="body" idx="1"/>
          </p:nvPr>
        </p:nvSpPr>
        <p:spPr/>
        <p:txBody>
          <a:bodyPr/>
          <a:lstStyle/>
          <a:p>
            <a:r>
              <a:rPr lang="en-US" dirty="0"/>
              <a:t>(2) Pleasures are homogeneous with respect to value</a:t>
            </a:r>
            <a:r>
              <a:rPr lang="en-US" dirty="0" smtClean="0"/>
              <a:t>.</a:t>
            </a:r>
            <a:endParaRPr lang="en-US" dirty="0"/>
          </a:p>
        </p:txBody>
      </p:sp>
    </p:spTree>
    <p:extLst>
      <p:ext uri="{BB962C8B-B14F-4D97-AF65-F5344CB8AC3E}">
        <p14:creationId xmlns:p14="http://schemas.microsoft.com/office/powerpoint/2010/main" val="361595790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z="3600" dirty="0"/>
              <a:t>Features of Bentham’s </a:t>
            </a:r>
            <a:r>
              <a:rPr lang="en-US" sz="3600" dirty="0"/>
              <a:t>utilitarianism</a:t>
            </a:r>
            <a:endParaRPr lang="en-US" dirty="0"/>
          </a:p>
        </p:txBody>
      </p:sp>
      <p:sp>
        <p:nvSpPr>
          <p:cNvPr id="43011" name="Rectangle 3"/>
          <p:cNvSpPr>
            <a:spLocks noGrp="1" noChangeArrowheads="1"/>
          </p:cNvSpPr>
          <p:nvPr>
            <p:ph type="body" idx="1"/>
          </p:nvPr>
        </p:nvSpPr>
        <p:spPr/>
        <p:txBody>
          <a:bodyPr/>
          <a:lstStyle/>
          <a:p>
            <a:r>
              <a:rPr lang="en-US" dirty="0"/>
              <a:t>(2) Pleasures are homogeneous with respect to value.</a:t>
            </a:r>
          </a:p>
          <a:p>
            <a:pPr lvl="2"/>
            <a:r>
              <a:rPr lang="en-US" dirty="0"/>
              <a:t>There are no “higher” or “lower” </a:t>
            </a:r>
            <a:r>
              <a:rPr lang="en-US" dirty="0" smtClean="0"/>
              <a:t>pleasures</a:t>
            </a:r>
            <a:endParaRPr lang="en-US" dirty="0"/>
          </a:p>
          <a:p>
            <a:pPr lvl="2"/>
            <a:r>
              <a:rPr lang="en-US" dirty="0"/>
              <a:t>There are no </a:t>
            </a:r>
            <a:r>
              <a:rPr lang="en-US" dirty="0" smtClean="0"/>
              <a:t>“bad” pleasures</a:t>
            </a:r>
          </a:p>
          <a:p>
            <a:pPr lvl="2"/>
            <a:r>
              <a:rPr lang="en-US" dirty="0" smtClean="0"/>
              <a:t>Pleasures are both </a:t>
            </a:r>
            <a:r>
              <a:rPr lang="en-US" i="1" dirty="0" smtClean="0"/>
              <a:t>measureable</a:t>
            </a:r>
            <a:r>
              <a:rPr lang="en-US" dirty="0" smtClean="0"/>
              <a:t> &amp; </a:t>
            </a:r>
            <a:r>
              <a:rPr lang="en-US" i="1" dirty="0" smtClean="0"/>
              <a:t>commensurable</a:t>
            </a:r>
            <a:endParaRPr lang="en-US" i="1" dirty="0"/>
          </a:p>
        </p:txBody>
      </p:sp>
    </p:spTree>
    <p:extLst>
      <p:ext uri="{BB962C8B-B14F-4D97-AF65-F5344CB8AC3E}">
        <p14:creationId xmlns:p14="http://schemas.microsoft.com/office/powerpoint/2010/main" val="369144300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fc06.deviantart.net/fs71/i/2010/147/3/a/hedonismbot_by_NightEmissar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2851" y="2514600"/>
            <a:ext cx="4572001" cy="4343400"/>
          </a:xfrm>
          <a:prstGeom prst="rect">
            <a:avLst/>
          </a:prstGeom>
          <a:noFill/>
          <a:extLst>
            <a:ext uri="{909E8E84-426E-40DD-AFC4-6F175D3DCCD1}">
              <a14:hiddenFill xmlns:a14="http://schemas.microsoft.com/office/drawing/2010/main">
                <a:solidFill>
                  <a:srgbClr val="FFFFFF"/>
                </a:solidFill>
              </a14:hiddenFill>
            </a:ext>
          </a:extLst>
        </p:spPr>
      </p:pic>
      <p:sp>
        <p:nvSpPr>
          <p:cNvPr id="43010" name="Rectangle 2"/>
          <p:cNvSpPr>
            <a:spLocks noGrp="1" noChangeArrowheads="1"/>
          </p:cNvSpPr>
          <p:nvPr>
            <p:ph type="title"/>
          </p:nvPr>
        </p:nvSpPr>
        <p:spPr/>
        <p:txBody>
          <a:bodyPr/>
          <a:lstStyle/>
          <a:p>
            <a:r>
              <a:rPr lang="en-US" sz="3600" dirty="0"/>
              <a:t>Features of Bentham’s </a:t>
            </a:r>
            <a:r>
              <a:rPr lang="en-US" sz="3600" dirty="0"/>
              <a:t>utilitarianism</a:t>
            </a:r>
            <a:endParaRPr lang="en-US" dirty="0"/>
          </a:p>
        </p:txBody>
      </p:sp>
      <p:sp>
        <p:nvSpPr>
          <p:cNvPr id="43011" name="Rectangle 3"/>
          <p:cNvSpPr>
            <a:spLocks noGrp="1" noChangeArrowheads="1"/>
          </p:cNvSpPr>
          <p:nvPr>
            <p:ph type="body" idx="1"/>
          </p:nvPr>
        </p:nvSpPr>
        <p:spPr/>
        <p:txBody>
          <a:bodyPr/>
          <a:lstStyle/>
          <a:p>
            <a:r>
              <a:rPr lang="en-US" dirty="0"/>
              <a:t>(2) Pleasures are homogeneous with respect to value</a:t>
            </a:r>
            <a:r>
              <a:rPr lang="en-US" dirty="0" smtClean="0"/>
              <a:t>.</a:t>
            </a:r>
            <a:endParaRPr lang="en-US" dirty="0"/>
          </a:p>
        </p:txBody>
      </p:sp>
      <p:sp>
        <p:nvSpPr>
          <p:cNvPr id="2" name="TextBox 1"/>
          <p:cNvSpPr txBox="1"/>
          <p:nvPr/>
        </p:nvSpPr>
        <p:spPr>
          <a:xfrm>
            <a:off x="1828800" y="609601"/>
            <a:ext cx="3810000" cy="646331"/>
          </a:xfrm>
          <a:prstGeom prst="rect">
            <a:avLst/>
          </a:prstGeom>
          <a:noFill/>
        </p:spPr>
        <p:txBody>
          <a:bodyPr wrap="square" rtlCol="0">
            <a:spAutoFit/>
          </a:bodyPr>
          <a:lstStyle/>
          <a:p>
            <a:r>
              <a:rPr lang="en-US" dirty="0">
                <a:hlinkClick r:id="rId4"/>
              </a:rPr>
              <a:t>http://www.smbc-comics.com/?id=2569</a:t>
            </a:r>
            <a:endParaRPr lang="en-US" dirty="0"/>
          </a:p>
        </p:txBody>
      </p:sp>
    </p:spTree>
    <p:extLst>
      <p:ext uri="{BB962C8B-B14F-4D97-AF65-F5344CB8AC3E}">
        <p14:creationId xmlns:p14="http://schemas.microsoft.com/office/powerpoint/2010/main" val="201192723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313612" cy="1143000"/>
          </a:xfrm>
        </p:spPr>
        <p:txBody>
          <a:bodyPr>
            <a:normAutofit/>
          </a:bodyPr>
          <a:lstStyle/>
          <a:p>
            <a:r>
              <a:rPr lang="en-US" sz="2800" dirty="0"/>
              <a:t>The homogeneity of value is a problem</a:t>
            </a:r>
            <a:endParaRPr lang="en-US" sz="2800" dirty="0"/>
          </a:p>
        </p:txBody>
      </p:sp>
      <p:sp>
        <p:nvSpPr>
          <p:cNvPr id="3" name="TPAnswers"/>
          <p:cNvSpPr>
            <a:spLocks noGrp="1"/>
          </p:cNvSpPr>
          <p:nvPr>
            <p:ph type="body" idx="1"/>
            <p:custDataLst>
              <p:tags r:id="rId3"/>
            </p:custDataLst>
          </p:nvPr>
        </p:nvSpPr>
        <p:spPr>
          <a:xfrm>
            <a:off x="1981200" y="1600200"/>
            <a:ext cx="4114800" cy="4114800"/>
          </a:xfrm>
        </p:spPr>
        <p:txBody>
          <a:bodyPr>
            <a:normAutofit lnSpcReduction="10000"/>
          </a:bodyPr>
          <a:lstStyle/>
          <a:p>
            <a:pPr marL="514350" indent="-514350">
              <a:buFont typeface="Wingdings" pitchFamily="2" charset="2"/>
              <a:buAutoNum type="alphaUcPeriod"/>
            </a:pPr>
            <a:r>
              <a:rPr lang="en-US" sz="3200"/>
              <a:t>Strongly Agree</a:t>
            </a:r>
          </a:p>
          <a:p>
            <a:pPr marL="514350" indent="-514350">
              <a:buFont typeface="Wingdings" pitchFamily="2" charset="2"/>
              <a:buAutoNum type="alphaUcPeriod"/>
            </a:pPr>
            <a:r>
              <a:rPr lang="en-US" sz="3200"/>
              <a:t>Agree</a:t>
            </a:r>
          </a:p>
          <a:p>
            <a:pPr marL="514350" indent="-514350">
              <a:buFont typeface="Wingdings" pitchFamily="2" charset="2"/>
              <a:buAutoNum type="alphaUcPeriod"/>
            </a:pPr>
            <a:r>
              <a:rPr lang="en-US" sz="3200"/>
              <a:t>Somewhat Agree</a:t>
            </a:r>
          </a:p>
          <a:p>
            <a:pPr marL="514350" indent="-514350">
              <a:buFont typeface="Wingdings" pitchFamily="2" charset="2"/>
              <a:buAutoNum type="alphaUcPeriod"/>
            </a:pPr>
            <a:r>
              <a:rPr lang="en-US" sz="3200"/>
              <a:t>Neutral</a:t>
            </a:r>
          </a:p>
          <a:p>
            <a:pPr marL="514350" indent="-514350">
              <a:buFont typeface="Wingdings" pitchFamily="2" charset="2"/>
              <a:buAutoNum type="alphaUcPeriod"/>
            </a:pPr>
            <a:r>
              <a:rPr lang="en-US" sz="3200"/>
              <a:t>Somewhat Disagree</a:t>
            </a:r>
          </a:p>
          <a:p>
            <a:pPr marL="514350" indent="-514350">
              <a:buFont typeface="Wingdings" pitchFamily="2" charset="2"/>
              <a:buAutoNum type="alphaUcPeriod"/>
            </a:pPr>
            <a:r>
              <a:rPr lang="en-US" sz="3200"/>
              <a:t>Disagree</a:t>
            </a:r>
          </a:p>
          <a:p>
            <a:pPr marL="514350" indent="-514350">
              <a:buFont typeface="Wingdings" pitchFamily="2" charset="2"/>
              <a:buAutoNum type="alphaUcPeriod"/>
            </a:pPr>
            <a:r>
              <a:rPr lang="en-US" sz="3200"/>
              <a:t>Strongly Disagree</a:t>
            </a:r>
            <a:endParaRPr lang="en-US" sz="3200"/>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8197"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5870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sz="3600" dirty="0"/>
              <a:t>Features of Bentham’s </a:t>
            </a:r>
            <a:r>
              <a:rPr lang="en-US" sz="3600" dirty="0"/>
              <a:t>utilitarianism</a:t>
            </a:r>
            <a:endParaRPr lang="en-US" dirty="0"/>
          </a:p>
        </p:txBody>
      </p:sp>
      <p:sp>
        <p:nvSpPr>
          <p:cNvPr id="44035" name="Rectangle 3"/>
          <p:cNvSpPr>
            <a:spLocks noGrp="1" noChangeArrowheads="1"/>
          </p:cNvSpPr>
          <p:nvPr>
            <p:ph type="body" idx="1"/>
          </p:nvPr>
        </p:nvSpPr>
        <p:spPr/>
        <p:txBody>
          <a:bodyPr/>
          <a:lstStyle/>
          <a:p>
            <a:r>
              <a:rPr lang="en-US"/>
              <a:t>(3) Pleasures are </a:t>
            </a:r>
            <a:r>
              <a:rPr lang="en-US" i="1"/>
              <a:t>given</a:t>
            </a:r>
            <a:r>
              <a:rPr lang="en-US"/>
              <a:t>; it is not the job of the government to make people value things they don’t already like.</a:t>
            </a:r>
          </a:p>
        </p:txBody>
      </p:sp>
      <p:pic>
        <p:nvPicPr>
          <p:cNvPr id="2050" name="Picture 2" descr="Grimm Love Pos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810" y="3962401"/>
            <a:ext cx="1523940" cy="22574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pic>
        <p:nvPicPr>
          <p:cNvPr id="2052" name="Picture 4" descr="http://www.spiegel.de/img/0,1020,971321,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3733800"/>
            <a:ext cx="3124200" cy="312420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91776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CLICKER QUIZ</a:t>
            </a:r>
            <a:endParaRPr lang="en-US" dirty="0"/>
          </a:p>
        </p:txBody>
      </p:sp>
      <p:sp>
        <p:nvSpPr>
          <p:cNvPr id="2" name="Content Placeholder 1"/>
          <p:cNvSpPr>
            <a:spLocks noGrp="1"/>
          </p:cNvSpPr>
          <p:nvPr>
            <p:ph sz="half" idx="1"/>
          </p:nvPr>
        </p:nvSpPr>
        <p:spPr/>
        <p:txBody>
          <a:bodyPr>
            <a:normAutofit/>
          </a:bodyPr>
          <a:lstStyle/>
          <a:p>
            <a:pPr marL="114300" indent="0">
              <a:buNone/>
            </a:pPr>
            <a:r>
              <a:rPr lang="en-US" sz="4000" dirty="0"/>
              <a:t>Please set your Turning Technology Clicker to channel </a:t>
            </a:r>
            <a:r>
              <a:rPr lang="en-US" sz="4000" b="1" dirty="0"/>
              <a:t>41</a:t>
            </a:r>
          </a:p>
          <a:p>
            <a:endParaRPr lang="en-US" sz="4000" b="1" dirty="0"/>
          </a:p>
          <a:p>
            <a:pPr marL="228600" lvl="1" indent="0">
              <a:buNone/>
            </a:pPr>
            <a:r>
              <a:rPr lang="en-US" sz="3600" dirty="0"/>
              <a:t>Press “Ch”, then “41”, then “Ch”</a:t>
            </a:r>
          </a:p>
          <a:p>
            <a:endParaRPr lang="en-US" b="1" dirty="0" smtClean="0"/>
          </a:p>
        </p:txBody>
      </p:sp>
      <p:pic>
        <p:nvPicPr>
          <p:cNvPr id="5" name="Picture 4" descr="clicker.jpg"/>
          <p:cNvPicPr>
            <a:picLocks noChangeAspect="1"/>
          </p:cNvPicPr>
          <p:nvPr/>
        </p:nvPicPr>
        <p:blipFill>
          <a:blip r:embed="rId3"/>
          <a:stretch>
            <a:fillRect/>
          </a:stretch>
        </p:blipFill>
        <p:spPr>
          <a:xfrm>
            <a:off x="6477001" y="1672097"/>
            <a:ext cx="3407489" cy="5126049"/>
          </a:xfrm>
          <a:prstGeom prst="rect">
            <a:avLst/>
          </a:prstGeom>
        </p:spPr>
      </p:pic>
    </p:spTree>
    <p:extLst>
      <p:ext uri="{BB962C8B-B14F-4D97-AF65-F5344CB8AC3E}">
        <p14:creationId xmlns:p14="http://schemas.microsoft.com/office/powerpoint/2010/main" val="21403634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81200" y="274638"/>
            <a:ext cx="7313612" cy="1143000"/>
          </a:xfrm>
        </p:spPr>
        <p:txBody>
          <a:bodyPr/>
          <a:lstStyle/>
          <a:p>
            <a:r>
              <a:rPr lang="en-US" dirty="0" smtClean="0"/>
              <a:t>Bad pleasures are a problem.</a:t>
            </a:r>
            <a:endParaRPr lang="en-US" dirty="0"/>
          </a:p>
        </p:txBody>
      </p:sp>
      <p:sp>
        <p:nvSpPr>
          <p:cNvPr id="3" name="TPAnswers"/>
          <p:cNvSpPr>
            <a:spLocks noGrp="1"/>
          </p:cNvSpPr>
          <p:nvPr>
            <p:ph type="body" idx="1"/>
            <p:custDataLst>
              <p:tags r:id="rId3"/>
            </p:custDataLst>
          </p:nvPr>
        </p:nvSpPr>
        <p:spPr>
          <a:xfrm>
            <a:off x="1981200" y="1600200"/>
            <a:ext cx="4114800" cy="4114800"/>
          </a:xfrm>
        </p:spPr>
        <p:txBody>
          <a:bodyPr>
            <a:normAutofit lnSpcReduction="10000"/>
          </a:bodyPr>
          <a:lstStyle/>
          <a:p>
            <a:pPr marL="514350" indent="-514350">
              <a:buFont typeface="Wingdings" pitchFamily="2" charset="2"/>
              <a:buAutoNum type="alphaUcPeriod"/>
            </a:pPr>
            <a:r>
              <a:rPr lang="en-US" sz="3200"/>
              <a:t>Strongly Agree</a:t>
            </a:r>
          </a:p>
          <a:p>
            <a:pPr marL="514350" indent="-514350">
              <a:buFont typeface="Wingdings" pitchFamily="2" charset="2"/>
              <a:buAutoNum type="alphaUcPeriod"/>
            </a:pPr>
            <a:r>
              <a:rPr lang="en-US" sz="3200"/>
              <a:t>Agree</a:t>
            </a:r>
          </a:p>
          <a:p>
            <a:pPr marL="514350" indent="-514350">
              <a:buFont typeface="Wingdings" pitchFamily="2" charset="2"/>
              <a:buAutoNum type="alphaUcPeriod"/>
            </a:pPr>
            <a:r>
              <a:rPr lang="en-US" sz="3200"/>
              <a:t>Somewhat Agree</a:t>
            </a:r>
          </a:p>
          <a:p>
            <a:pPr marL="514350" indent="-514350">
              <a:buFont typeface="Wingdings" pitchFamily="2" charset="2"/>
              <a:buAutoNum type="alphaUcPeriod"/>
            </a:pPr>
            <a:r>
              <a:rPr lang="en-US" sz="3200"/>
              <a:t>Neutral</a:t>
            </a:r>
          </a:p>
          <a:p>
            <a:pPr marL="514350" indent="-514350">
              <a:buFont typeface="Wingdings" pitchFamily="2" charset="2"/>
              <a:buAutoNum type="alphaUcPeriod"/>
            </a:pPr>
            <a:r>
              <a:rPr lang="en-US" sz="3200"/>
              <a:t>Somewhat Disagree</a:t>
            </a:r>
          </a:p>
          <a:p>
            <a:pPr marL="514350" indent="-514350">
              <a:buFont typeface="Wingdings" pitchFamily="2" charset="2"/>
              <a:buAutoNum type="alphaUcPeriod"/>
            </a:pPr>
            <a:r>
              <a:rPr lang="en-US" sz="3200"/>
              <a:t>Disagree</a:t>
            </a:r>
          </a:p>
          <a:p>
            <a:pPr marL="514350" indent="-514350">
              <a:buFont typeface="Wingdings" pitchFamily="2" charset="2"/>
              <a:buAutoNum type="alphaUcPeriod"/>
            </a:pPr>
            <a:r>
              <a:rPr lang="en-US" sz="3200"/>
              <a:t>Strongly Disagree</a:t>
            </a:r>
            <a:endParaRPr lang="en-US" sz="3200"/>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9221"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14703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905000" y="381000"/>
            <a:ext cx="8229600" cy="1066800"/>
          </a:xfrm>
        </p:spPr>
        <p:txBody>
          <a:bodyPr>
            <a:normAutofit/>
          </a:bodyPr>
          <a:lstStyle/>
          <a:p>
            <a:r>
              <a:rPr lang="en-US" sz="2800" dirty="0"/>
              <a:t>According to </a:t>
            </a:r>
            <a:r>
              <a:rPr lang="en-US" sz="2800" dirty="0" err="1"/>
              <a:t>Rachels</a:t>
            </a:r>
            <a:r>
              <a:rPr lang="en-US" sz="2800" dirty="0"/>
              <a:t>, to </a:t>
            </a:r>
            <a:r>
              <a:rPr lang="en-US" sz="2800" dirty="0"/>
              <a:t>coherently believe that </a:t>
            </a:r>
            <a:r>
              <a:rPr lang="en-US" sz="2800" dirty="0"/>
              <a:t>cultural </a:t>
            </a:r>
            <a:r>
              <a:rPr lang="en-US" sz="2800" b="1" u="sng" dirty="0"/>
              <a:t>tolerance</a:t>
            </a:r>
            <a:r>
              <a:rPr lang="en-US" sz="2800" dirty="0"/>
              <a:t> </a:t>
            </a:r>
            <a:r>
              <a:rPr lang="en-US" sz="2800" dirty="0"/>
              <a:t>is objectively valuable:</a:t>
            </a:r>
          </a:p>
        </p:txBody>
      </p:sp>
      <p:sp>
        <p:nvSpPr>
          <p:cNvPr id="3" name="TPAnswers"/>
          <p:cNvSpPr>
            <a:spLocks noGrp="1"/>
          </p:cNvSpPr>
          <p:nvPr>
            <p:ph type="body" idx="1"/>
            <p:custDataLst>
              <p:tags r:id="rId3"/>
            </p:custDataLst>
          </p:nvPr>
        </p:nvSpPr>
        <p:spPr>
          <a:xfrm>
            <a:off x="1981200" y="1600200"/>
            <a:ext cx="4114800" cy="4325112"/>
          </a:xfrm>
        </p:spPr>
        <p:txBody>
          <a:bodyPr>
            <a:normAutofit/>
          </a:bodyPr>
          <a:lstStyle/>
          <a:p>
            <a:pPr marL="624078" indent="-514350">
              <a:buFont typeface="+mj-lt"/>
              <a:buAutoNum type="alphaUcPeriod"/>
            </a:pPr>
            <a:r>
              <a:rPr lang="en-US" sz="3200" dirty="0"/>
              <a:t>one </a:t>
            </a:r>
            <a:r>
              <a:rPr lang="en-US" sz="3200" dirty="0"/>
              <a:t>must be a cultural relativist.</a:t>
            </a:r>
          </a:p>
          <a:p>
            <a:pPr marL="624078" indent="-514350">
              <a:buFont typeface="+mj-lt"/>
              <a:buAutoNum type="alphaUcPeriod"/>
            </a:pPr>
            <a:r>
              <a:rPr lang="en-US" sz="3200" dirty="0"/>
              <a:t>one </a:t>
            </a:r>
            <a:r>
              <a:rPr lang="en-US" sz="3200" dirty="0"/>
              <a:t>need not be a cultural </a:t>
            </a:r>
            <a:r>
              <a:rPr lang="en-US" sz="3200" dirty="0" smtClean="0"/>
              <a:t>relativist.</a:t>
            </a:r>
            <a:endParaRPr lang="en-US" sz="3200" dirty="0"/>
          </a:p>
          <a:p>
            <a:pPr marL="624078" indent="-514350">
              <a:buFont typeface="+mj-lt"/>
              <a:buAutoNum type="alphaUcPeriod"/>
            </a:pPr>
            <a:r>
              <a:rPr lang="en-US" sz="3200" dirty="0" smtClean="0"/>
              <a:t>none </a:t>
            </a:r>
            <a:r>
              <a:rPr lang="en-US" sz="3200" dirty="0"/>
              <a:t>of the above.</a:t>
            </a:r>
            <a:endParaRPr lang="en-US" sz="3200" dirty="0"/>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1029"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788774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2057400" y="274638"/>
            <a:ext cx="7237412" cy="1143000"/>
          </a:xfrm>
        </p:spPr>
        <p:txBody>
          <a:bodyPr/>
          <a:lstStyle/>
          <a:p>
            <a:r>
              <a:rPr lang="en-US" sz="2000" dirty="0"/>
              <a:t>Bentham’s </a:t>
            </a:r>
            <a:r>
              <a:rPr lang="en-US" sz="2000" dirty="0"/>
              <a:t>principle of utility states that:</a:t>
            </a:r>
          </a:p>
        </p:txBody>
      </p:sp>
      <p:sp>
        <p:nvSpPr>
          <p:cNvPr id="3" name="TPAnswers"/>
          <p:cNvSpPr>
            <a:spLocks noGrp="1"/>
          </p:cNvSpPr>
          <p:nvPr>
            <p:ph type="body" idx="1"/>
            <p:custDataLst>
              <p:tags r:id="rId3"/>
            </p:custDataLst>
          </p:nvPr>
        </p:nvSpPr>
        <p:spPr>
          <a:xfrm>
            <a:off x="1981200" y="1600200"/>
            <a:ext cx="5257800" cy="4953000"/>
          </a:xfrm>
        </p:spPr>
        <p:txBody>
          <a:bodyPr>
            <a:noAutofit/>
          </a:bodyPr>
          <a:lstStyle/>
          <a:p>
            <a:pPr marL="514350" indent="-514350">
              <a:buFont typeface="Wingdings" pitchFamily="2" charset="2"/>
              <a:buAutoNum type="alphaUcPeriod"/>
            </a:pPr>
            <a:r>
              <a:rPr lang="en-US" sz="2000" dirty="0"/>
              <a:t>an action is good to the extent that it promotes the happiness of all it </a:t>
            </a:r>
            <a:r>
              <a:rPr lang="en-US" sz="2000" dirty="0"/>
              <a:t>affects</a:t>
            </a:r>
          </a:p>
          <a:p>
            <a:pPr marL="514350" indent="-514350">
              <a:buFont typeface="Wingdings" pitchFamily="2" charset="2"/>
              <a:buAutoNum type="alphaUcPeriod"/>
            </a:pPr>
            <a:r>
              <a:rPr lang="en-US" sz="2000" dirty="0"/>
              <a:t>it </a:t>
            </a:r>
            <a:r>
              <a:rPr lang="en-US" sz="2000" dirty="0"/>
              <a:t>does not matter whether an action is right, only whether it is </a:t>
            </a:r>
            <a:r>
              <a:rPr lang="en-US" sz="2000" dirty="0"/>
              <a:t>useful to the agent in question.</a:t>
            </a:r>
            <a:endParaRPr lang="en-US" sz="2000" dirty="0"/>
          </a:p>
          <a:p>
            <a:pPr marL="514350" indent="-514350">
              <a:buFont typeface="Wingdings" pitchFamily="2" charset="2"/>
              <a:buAutoNum type="alphaUcPeriod"/>
            </a:pPr>
            <a:r>
              <a:rPr lang="en-US" sz="2000" dirty="0"/>
              <a:t>we should never treat others as a mere means to our own ends</a:t>
            </a:r>
            <a:r>
              <a:rPr lang="en-US" sz="2000" dirty="0"/>
              <a:t>.</a:t>
            </a:r>
          </a:p>
          <a:p>
            <a:pPr marL="514350" indent="-514350">
              <a:buFont typeface="Wingdings" pitchFamily="2" charset="2"/>
              <a:buAutoNum type="alphaUcPeriod"/>
            </a:pPr>
            <a:r>
              <a:rPr lang="en-US" sz="2000" dirty="0"/>
              <a:t>we ought to do unto others as we would </a:t>
            </a:r>
            <a:r>
              <a:rPr lang="en-US" sz="2000" dirty="0"/>
              <a:t>want to have </a:t>
            </a:r>
            <a:r>
              <a:rPr lang="en-US" sz="2000" dirty="0"/>
              <a:t>them do unto us</a:t>
            </a:r>
            <a:r>
              <a:rPr lang="en-US" sz="2000" dirty="0"/>
              <a:t>.</a:t>
            </a:r>
          </a:p>
          <a:p>
            <a:pPr marL="514350" indent="-514350">
              <a:buFont typeface="Wingdings" pitchFamily="2" charset="2"/>
              <a:buAutoNum type="alphaUcPeriod"/>
            </a:pPr>
            <a:r>
              <a:rPr lang="en-US" sz="2000" dirty="0"/>
              <a:t>an is good to the extent that it promotes the greatest perfectionist value for the greatest number of people. </a:t>
            </a:r>
          </a:p>
          <a:p>
            <a:pPr marL="514350" indent="-514350">
              <a:buFont typeface="Wingdings" pitchFamily="2" charset="2"/>
              <a:buAutoNum type="alphaUcPeriod"/>
            </a:pPr>
            <a:r>
              <a:rPr lang="en-US" sz="2000" dirty="0"/>
              <a:t>all the above.</a:t>
            </a:r>
          </a:p>
          <a:p>
            <a:pPr marL="514350" indent="-514350">
              <a:buFont typeface="Wingdings" pitchFamily="2" charset="2"/>
              <a:buAutoNum type="alphaUcPeriod"/>
            </a:pPr>
            <a:r>
              <a:rPr lang="en-US" sz="2000" dirty="0"/>
              <a:t>none of the above.</a:t>
            </a:r>
            <a:endParaRPr lang="en-US" sz="2000" dirty="0"/>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2053"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9998218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PQuestion"/>
          <p:cNvSpPr>
            <a:spLocks noGrp="1"/>
          </p:cNvSpPr>
          <p:nvPr>
            <p:ph type="title"/>
          </p:nvPr>
        </p:nvSpPr>
        <p:spPr>
          <a:xfrm>
            <a:off x="1828800" y="685800"/>
            <a:ext cx="8382000" cy="1143000"/>
          </a:xfrm>
        </p:spPr>
        <p:txBody>
          <a:bodyPr>
            <a:normAutofit/>
          </a:bodyPr>
          <a:lstStyle/>
          <a:p>
            <a:r>
              <a:rPr lang="en-US" sz="2400" dirty="0"/>
              <a:t>According </a:t>
            </a:r>
            <a:r>
              <a:rPr lang="en-US" sz="2400" dirty="0"/>
              <a:t>to Bentham, considerations of pain and pleasure determine:</a:t>
            </a:r>
          </a:p>
        </p:txBody>
      </p:sp>
      <p:sp>
        <p:nvSpPr>
          <p:cNvPr id="3" name="TPAnswers"/>
          <p:cNvSpPr>
            <a:spLocks noGrp="1"/>
          </p:cNvSpPr>
          <p:nvPr>
            <p:ph type="body" idx="1"/>
            <p:custDataLst>
              <p:tags r:id="rId3"/>
            </p:custDataLst>
          </p:nvPr>
        </p:nvSpPr>
        <p:spPr>
          <a:xfrm>
            <a:off x="2514600" y="2743200"/>
            <a:ext cx="4114800" cy="4114800"/>
          </a:xfrm>
        </p:spPr>
        <p:txBody>
          <a:bodyPr>
            <a:normAutofit/>
          </a:bodyPr>
          <a:lstStyle/>
          <a:p>
            <a:pPr marL="514350" indent="-514350">
              <a:buFont typeface="Wingdings" pitchFamily="2" charset="2"/>
              <a:buAutoNum type="alphaUcPeriod"/>
            </a:pPr>
            <a:r>
              <a:rPr lang="en-US" sz="3200" dirty="0"/>
              <a:t>what we ought to do</a:t>
            </a:r>
            <a:r>
              <a:rPr lang="en-US" sz="3200" dirty="0"/>
              <a:t>.</a:t>
            </a:r>
          </a:p>
          <a:p>
            <a:pPr marL="514350" indent="-514350">
              <a:buFont typeface="Wingdings" pitchFamily="2" charset="2"/>
              <a:buAutoNum type="alphaUcPeriod"/>
            </a:pPr>
            <a:r>
              <a:rPr lang="en-US" sz="3200" dirty="0"/>
              <a:t>what we will do</a:t>
            </a:r>
            <a:r>
              <a:rPr lang="en-US" sz="3200" dirty="0"/>
              <a:t>.</a:t>
            </a:r>
          </a:p>
          <a:p>
            <a:pPr marL="514350" indent="-514350">
              <a:buFont typeface="Wingdings" pitchFamily="2" charset="2"/>
              <a:buAutoNum type="alphaUcPeriod"/>
            </a:pPr>
            <a:r>
              <a:rPr lang="en-US" sz="3200" dirty="0"/>
              <a:t>both a and b</a:t>
            </a:r>
            <a:r>
              <a:rPr lang="en-US" sz="3200" dirty="0"/>
              <a:t>.</a:t>
            </a:r>
          </a:p>
          <a:p>
            <a:pPr marL="514350" indent="-514350">
              <a:buFont typeface="Wingdings" pitchFamily="2" charset="2"/>
              <a:buAutoNum type="alphaUcPeriod"/>
            </a:pPr>
            <a:r>
              <a:rPr lang="en-US" sz="3200" dirty="0"/>
              <a:t>neither a nor b.</a:t>
            </a:r>
          </a:p>
        </p:txBody>
      </p:sp>
      <p:graphicFrame>
        <p:nvGraphicFramePr>
          <p:cNvPr id="4" name="TPChart"/>
          <p:cNvGraphicFramePr>
            <a:graphicFrameLocks noChangeAspect="1"/>
          </p:cNvGraphicFramePr>
          <p:nvPr>
            <p:custDataLst>
              <p:tags r:id="rId4"/>
            </p:custDataLst>
            <p:extLst/>
          </p:nvPr>
        </p:nvGraphicFramePr>
        <p:xfrm>
          <a:off x="6032500" y="1600200"/>
          <a:ext cx="4572000" cy="5143500"/>
        </p:xfrm>
        <a:graphic>
          <a:graphicData uri="http://schemas.openxmlformats.org/presentationml/2006/ole">
            <mc:AlternateContent xmlns:mc="http://schemas.openxmlformats.org/markup-compatibility/2006">
              <mc:Choice xmlns:v="urn:schemas-microsoft-com:vml" Requires="v">
                <p:oleObj spid="_x0000_s3077" name="Chart" r:id="rId6" imgW="4572000" imgH="5143500" progId="MSGraph.Chart.8">
                  <p:embed followColorScheme="full"/>
                </p:oleObj>
              </mc:Choice>
              <mc:Fallback>
                <p:oleObj name="Chart" r:id="rId6" imgW="4572000" imgH="5143500" progId="MSGraph.Chart.8">
                  <p:embed followColorScheme="full"/>
                  <p:pic>
                    <p:nvPicPr>
                      <p:cNvPr id="0" name=""/>
                      <p:cNvPicPr/>
                      <p:nvPr/>
                    </p:nvPicPr>
                    <p:blipFill>
                      <a:blip r:embed="rId7"/>
                      <a:stretch>
                        <a:fillRect/>
                      </a:stretch>
                    </p:blipFill>
                    <p:spPr>
                      <a:xfrm>
                        <a:off x="6032500" y="1600200"/>
                        <a:ext cx="4572000" cy="514350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45502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Jeremy Bentham (1748-1832) </a:t>
            </a:r>
          </a:p>
        </p:txBody>
      </p:sp>
      <p:sp>
        <p:nvSpPr>
          <p:cNvPr id="3" name="Subtitle 2"/>
          <p:cNvSpPr>
            <a:spLocks noGrp="1"/>
          </p:cNvSpPr>
          <p:nvPr>
            <p:ph type="subTitle" idx="1"/>
          </p:nvPr>
        </p:nvSpPr>
        <p:spPr/>
        <p:txBody>
          <a:bodyPr>
            <a:normAutofit fontScale="92500" lnSpcReduction="10000"/>
          </a:bodyPr>
          <a:lstStyle/>
          <a:p>
            <a:r>
              <a:rPr lang="en-US" dirty="0"/>
              <a:t>“The Principle of Utility</a:t>
            </a:r>
            <a:r>
              <a:rPr lang="en-US" dirty="0" smtClean="0"/>
              <a:t>”</a:t>
            </a:r>
          </a:p>
          <a:p>
            <a:endParaRPr lang="en-US" dirty="0" smtClean="0"/>
          </a:p>
          <a:p>
            <a:r>
              <a:rPr lang="en-US" u="sng" dirty="0" smtClean="0"/>
              <a:t>Excerpted from</a:t>
            </a:r>
          </a:p>
          <a:p>
            <a:r>
              <a:rPr lang="en-US" i="1" dirty="0" smtClean="0"/>
              <a:t>An </a:t>
            </a:r>
            <a:r>
              <a:rPr lang="en-US" i="1" dirty="0"/>
              <a:t>Introduction to the Principles of Morals and </a:t>
            </a:r>
            <a:r>
              <a:rPr lang="en-US" i="1" dirty="0" smtClean="0"/>
              <a:t>Legislation, </a:t>
            </a:r>
            <a:r>
              <a:rPr lang="en-US" dirty="0" smtClean="0"/>
              <a:t>Chapters 1-4 </a:t>
            </a:r>
            <a:endParaRPr lang="en-US" dirty="0"/>
          </a:p>
        </p:txBody>
      </p:sp>
    </p:spTree>
    <p:extLst>
      <p:ext uri="{BB962C8B-B14F-4D97-AF65-F5344CB8AC3E}">
        <p14:creationId xmlns:p14="http://schemas.microsoft.com/office/powerpoint/2010/main" val="1072263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Jeremy Bentham (1748-1832)</a:t>
            </a:r>
          </a:p>
        </p:txBody>
      </p:sp>
      <p:sp>
        <p:nvSpPr>
          <p:cNvPr id="39939" name="Rectangle 3"/>
          <p:cNvSpPr>
            <a:spLocks noGrp="1" noChangeArrowheads="1"/>
          </p:cNvSpPr>
          <p:nvPr>
            <p:ph idx="1"/>
          </p:nvPr>
        </p:nvSpPr>
        <p:spPr>
          <a:xfrm>
            <a:off x="5029200" y="2057400"/>
            <a:ext cx="4770438" cy="3962400"/>
          </a:xfrm>
        </p:spPr>
        <p:txBody>
          <a:bodyPr>
            <a:normAutofit/>
          </a:bodyPr>
          <a:lstStyle/>
          <a:p>
            <a:pPr>
              <a:buNone/>
            </a:pPr>
            <a:r>
              <a:rPr lang="en-US" sz="2000" dirty="0"/>
              <a:t>“Influenced by many enlightenment thinkers, especially </a:t>
            </a:r>
            <a:r>
              <a:rPr lang="en-US" sz="2000" dirty="0">
                <a:solidFill>
                  <a:srgbClr val="FF0000"/>
                </a:solidFill>
              </a:rPr>
              <a:t>empiricists</a:t>
            </a:r>
            <a:r>
              <a:rPr lang="en-US" sz="2000" dirty="0"/>
              <a:t> </a:t>
            </a:r>
            <a:r>
              <a:rPr lang="en-US" sz="2000" dirty="0"/>
              <a:t>… Bentham </a:t>
            </a:r>
            <a:r>
              <a:rPr lang="en-US" sz="2000" dirty="0"/>
              <a:t>developed an ethical theory grounded in a largely </a:t>
            </a:r>
            <a:r>
              <a:rPr lang="en-US" sz="2000" dirty="0">
                <a:solidFill>
                  <a:srgbClr val="FF0000"/>
                </a:solidFill>
              </a:rPr>
              <a:t>empiricist</a:t>
            </a:r>
            <a:r>
              <a:rPr lang="en-US" sz="2000" dirty="0"/>
              <a:t> account of human nature. He famously held a </a:t>
            </a:r>
            <a:r>
              <a:rPr lang="en-US" sz="2000" dirty="0">
                <a:solidFill>
                  <a:srgbClr val="FF0000"/>
                </a:solidFill>
              </a:rPr>
              <a:t>hedonistic</a:t>
            </a:r>
            <a:r>
              <a:rPr lang="en-US" sz="2000" dirty="0"/>
              <a:t> account of both motivation and </a:t>
            </a:r>
            <a:r>
              <a:rPr lang="en-US" sz="2000" dirty="0">
                <a:solidFill>
                  <a:srgbClr val="FF0000"/>
                </a:solidFill>
              </a:rPr>
              <a:t>value</a:t>
            </a:r>
            <a:r>
              <a:rPr lang="en-US" sz="2000" dirty="0"/>
              <a:t> according to which what is fundamentally valuable and what ultimately motivates us is </a:t>
            </a:r>
            <a:r>
              <a:rPr lang="en-US" sz="2000" dirty="0">
                <a:solidFill>
                  <a:srgbClr val="FF0000"/>
                </a:solidFill>
              </a:rPr>
              <a:t>pleasure and pain</a:t>
            </a:r>
            <a:r>
              <a:rPr lang="en-US" sz="2000" dirty="0"/>
              <a:t>.”</a:t>
            </a:r>
          </a:p>
          <a:p>
            <a:pPr>
              <a:buNone/>
            </a:pPr>
            <a:r>
              <a:rPr lang="en-US" sz="2000" dirty="0">
                <a:hlinkClick r:id="rId3"/>
              </a:rPr>
              <a:t>http://www.iep.utm.edu/bentham/</a:t>
            </a:r>
            <a:endParaRPr lang="en-US" sz="2000" i="1" dirty="0"/>
          </a:p>
        </p:txBody>
      </p:sp>
      <p:pic>
        <p:nvPicPr>
          <p:cNvPr id="39940" name="Picture 4" descr="438979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124200"/>
            <a:ext cx="1986068" cy="3352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3939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Jeremy Bentham (1748-1832)</a:t>
            </a:r>
          </a:p>
        </p:txBody>
      </p:sp>
      <p:sp>
        <p:nvSpPr>
          <p:cNvPr id="39939" name="Rectangle 3"/>
          <p:cNvSpPr>
            <a:spLocks noGrp="1" noChangeArrowheads="1"/>
          </p:cNvSpPr>
          <p:nvPr>
            <p:ph idx="1"/>
          </p:nvPr>
        </p:nvSpPr>
        <p:spPr>
          <a:xfrm>
            <a:off x="5638800" y="2057400"/>
            <a:ext cx="4160838" cy="3962400"/>
          </a:xfrm>
        </p:spPr>
        <p:txBody>
          <a:bodyPr/>
          <a:lstStyle/>
          <a:p>
            <a:pPr>
              <a:buNone/>
            </a:pPr>
            <a:r>
              <a:rPr lang="en-US" b="1" u="sng" dirty="0"/>
              <a:t>Bentham today</a:t>
            </a:r>
          </a:p>
          <a:p>
            <a:pPr>
              <a:buFont typeface="Wingdings" pitchFamily="2" charset="2"/>
              <a:buNone/>
            </a:pPr>
            <a:r>
              <a:rPr lang="en-US" i="1" dirty="0" smtClean="0"/>
              <a:t>He is </a:t>
            </a:r>
            <a:r>
              <a:rPr lang="en-US" i="1" dirty="0"/>
              <a:t>stuffed, and on display at UC London. </a:t>
            </a:r>
            <a:r>
              <a:rPr lang="en-US" i="1" dirty="0" smtClean="0"/>
              <a:t>He </a:t>
            </a:r>
            <a:r>
              <a:rPr lang="en-US" i="1" dirty="0"/>
              <a:t>still attends faculty meetings, but does </a:t>
            </a:r>
            <a:r>
              <a:rPr lang="en-US" i="1" dirty="0" smtClean="0"/>
              <a:t>no longer votes.</a:t>
            </a:r>
            <a:endParaRPr lang="en-US" i="1" dirty="0"/>
          </a:p>
        </p:txBody>
      </p:sp>
      <p:pic>
        <p:nvPicPr>
          <p:cNvPr id="5" name="Picture 4" descr="438979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124200"/>
            <a:ext cx="1986068" cy="33528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1049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ESULTS" val="According to Rachels, to coherently believe that cultural tolerance is objectively valuable:[;crlf;]24[;]24[;]24[;]False[;]1[;][;crlf;]1.91666666666667[;]2[;]0.57130455003342[;]0.326388888888889[;crlf;]4[;]-1[;]one must be a cultural relativist.1[;]one must be a cultural relativist.[;][;crlf;]19[;]-1[;]one need not be a cultural relativist, although it gives support to the position.2[;]one need not be a cultural relativist, although it gives support to the position.[;][;crlf;]0[;]-1[;]one can be a cultural relativist.3[;]one can be a cultural relativist.[;][;crlf;]1[;]1[;]one cannot be a cultural relativist.4[;]one cannot be a cultural relativist.[;][;crlf;]0[;]-1[;]none of the above.5[;]none of the above.[;]"/>
  <p:tag name="HASRESULTS" val="True"/>
  <p:tag name="LIVECHARTING" val="False"/>
  <p:tag name="AUTOOPENPOLL" val="True"/>
  <p:tag name="AUTOFORMATCHART" val="True"/>
  <p:tag name="TYPE" val="MultiChoiceSlide"/>
  <p:tag name="TPQUESTIONXML" val="﻿&lt;?xml version=&quot;1.0&quot; encoding=&quot;utf-8&quot;?&gt;&#10;&lt;questionlist&gt;&#10;    &lt;properties&gt;&#10;        &lt;guid&gt;24D53D25F0D84638ACD2AA675C1DF27F&lt;/guid&gt;&#10;        &lt;description /&gt;&#10;        &lt;date&gt;9/29/2013 3:39:2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8CCE1820BF65493CAB14E0B35D1D9165&lt;/guid&gt;&#10;            &lt;repollguid&gt;46D6A8F10EB14F7AA4DD30A4BA7B11E9&lt;/repollguid&gt;&#10;            &lt;sourceid&gt;452DEA72697C4FEC890750D54B5CE7F0&lt;/sourceid&gt;&#10;            &lt;questiontext&gt;According to Rachels, to coherently believe that cultural tolerance is objectively valuabl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DADB35B16BC844449EF844E85B67F71F&lt;/guid&gt;&#10;                    &lt;answertext&gt;one must be a cultural relativist.&lt;/answertext&gt;&#10;                    &lt;valuetype&gt;-1&lt;/valuetype&gt;&#10;                &lt;/answer&gt;&#10;                &lt;answer&gt;&#10;                    &lt;guid&gt;0504B1CD96874D9EA6D677A564B098FD&lt;/guid&gt;&#10;                    &lt;answertext&gt;one need not be a cultural relativist, although it gives support to the position.&lt;/answertext&gt;&#10;                    &lt;valuetype&gt;-1&lt;/valuetype&gt;&#10;                &lt;/answer&gt;&#10;                &lt;answer&gt;&#10;                    &lt;guid&gt;9A768EE249F54B4183D68CB1E46695C6&lt;/guid&gt;&#10;                    &lt;answertext&gt;one can be a cultural relativist, although it makes the view more difficult to support.&lt;/answertext&gt;&#10;                    &lt;valuetype&gt;-1&lt;/valuetype&gt;&#10;                &lt;/answer&gt;&#10;                &lt;answer&gt;&#10;                    &lt;guid&gt;DED0A05DB2494BA9B93FAD241553475C&lt;/guid&gt;&#10;                    &lt;answertext&gt;one cannot be a cultural relativist.&lt;/answertext&gt;&#10;                    &lt;valuetype&gt;1&lt;/valuetype&gt;&#10;                &lt;/answer&gt;&#10;                &lt;answer&gt;&#10;                    &lt;guid&gt;9B6A6786F16F4D2EBB39DDBA7C5FEA5F&lt;/guid&gt;&#10;                    &lt;answertext&gt;none of the above.&lt;/answertext&gt;&#10;                    &lt;valuetype&gt;-1&lt;/valuetype&gt;&#10;                &lt;/answer&gt;&#10;            &lt;/answers&gt;&#10;        &lt;/multichoice&gt;&#10;    &lt;/questions&gt;&#10;&lt;/questionlist&gt;"/>
</p:tagLst>
</file>

<file path=ppt/tags/tag10.xml><?xml version="1.0" encoding="utf-8"?>
<p:tagLst xmlns:a="http://schemas.openxmlformats.org/drawingml/2006/main" xmlns:r="http://schemas.openxmlformats.org/officeDocument/2006/relationships" xmlns:p="http://schemas.openxmlformats.org/presentationml/2006/main">
  <p:tag name="RESULTS" val="A normative claim can be legitimately derived from a descriptive claim. [;crlf;]22[;]23[;]22[;]False[;]0[;][;crlf;]3.95454545454545[;]4[;]1.18618075915454[;]1.40702479338843[;crlf;]0[;]0[;]Strongly Agree1[;]Strongly Agree[;][;crlf;]2[;]0[;]Agree2[;]Agree[;][;crlf;]8[;]0[;]Somewhat Agree3[;]Somewhat Agree[;][;crlf;]3[;]0[;]Neutral4[;]Neutral[;][;crlf;]7[;]0[;]Somewhat Disagree5[;]Somewhat Disagree[;][;crlf;]2[;]0[;]Disagree6[;]Disagree[;][;crlf;]0[;]0[;]Strongly Disagree7[;]Strongly Disagree[;]"/>
  <p:tag name="HASRESULTS" val="True"/>
  <p:tag name="LIVECHARTING" val="False"/>
  <p:tag name="AUTOOPENPOLL" val="True"/>
  <p:tag name="AUTOFORMATCHART" val="True"/>
  <p:tag name="TYPE" val="MultiChoiceSlide"/>
  <p:tag name="TPQUESTIONXML" val="﻿&lt;?xml version=&quot;1.0&quot; encoding=&quot;utf-8&quot;?&gt;&#10;&lt;questionlist&gt;&#10;    &lt;properties&gt;&#10;        &lt;guid&gt;D0F45F3C54124D17AA5FC52CF0B79779&lt;/guid&gt;&#10;        &lt;description /&gt;&#10;        &lt;date&gt;7/7/2013 6:27:2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B7631091ECB246F091DBB361EBC83AA2&lt;/guid&gt;&#10;            &lt;repollguid&gt;4E11915AE7AE40BB8A2F02F027D3F555&lt;/repollguid&gt;&#10;            &lt;sourceid&gt;CF9CC3BFF72F45649AC17E4CA74789A1&lt;/sourceid&gt;&#10;            &lt;questiontext&gt;A normative claim can be legitimately derived from a descriptive claim. &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E1A2F231AE734AF19E8C2926EE7500EA&lt;/guid&gt;&#10;                    &lt;answertext&gt;Strongly Agree&lt;/answertext&gt;&#10;                    &lt;valuetype&gt;0&lt;/valuetype&gt;&#10;                &lt;/answer&gt;&#10;                &lt;answer&gt;&#10;                    &lt;guid&gt;C6912EA9CF2A4F59AA228F89548C7F05&lt;/guid&gt;&#10;                    &lt;answertext&gt;Agree&lt;/answertext&gt;&#10;                    &lt;valuetype&gt;0&lt;/valuetype&gt;&#10;                &lt;/answer&gt;&#10;                &lt;answer&gt;&#10;                    &lt;guid&gt;16729B1160574F949BC4F8864324C13B&lt;/guid&gt;&#10;                    &lt;answertext&gt;Somewhat Agree&lt;/answertext&gt;&#10;                    &lt;valuetype&gt;0&lt;/valuetype&gt;&#10;                &lt;/answer&gt;&#10;                &lt;answer&gt;&#10;                    &lt;guid&gt;EFD9A7ADE9FB48FB9D8A5F781D0526B6&lt;/guid&gt;&#10;                    &lt;answertext&gt;Neutral&lt;/answertext&gt;&#10;                    &lt;valuetype&gt;0&lt;/valuetype&gt;&#10;                &lt;/answer&gt;&#10;                &lt;answer&gt;&#10;                    &lt;guid&gt;D0F8EFCE6C954ABBAEFF98FA8F7B1A3F&lt;/guid&gt;&#10;                    &lt;answertext&gt;Somewhat Disagree&lt;/answertext&gt;&#10;                    &lt;valuetype&gt;0&lt;/valuetype&gt;&#10;                &lt;/answer&gt;&#10;                &lt;answer&gt;&#10;                    &lt;guid&gt;8896ED4742CD453B9F98D078252E9B9F&lt;/guid&gt;&#10;                    &lt;answertext&gt;Disagree&lt;/answertext&gt;&#10;                    &lt;valuetype&gt;0&lt;/valuetype&gt;&#10;                &lt;/answer&gt;&#10;                &lt;answer&gt;&#10;                    &lt;guid&gt;AB6A2F6B4B5A46E282E36C9A2BD600EA&lt;/guid&gt;&#10;                    &lt;answertext&gt;Strongly Disagree&lt;/answertext&gt;&#10;                    &lt;valuetype&gt;0&lt;/valuetype&gt;&#10;                &lt;/answer&gt;&#10;            &lt;/answers&gt;&#10;        &lt;/multichoice&gt;&#10;    &lt;/questions&gt;&#10;&lt;/questionlist&gt;"/>
</p:tagLst>
</file>

<file path=ppt/tags/tag11.xml><?xml version="1.0" encoding="utf-8"?>
<p:tagLst xmlns:a="http://schemas.openxmlformats.org/drawingml/2006/main" xmlns:r="http://schemas.openxmlformats.org/officeDocument/2006/relationships" xmlns:p="http://schemas.openxmlformats.org/presentationml/2006/main">
  <p:tag name="ZEROBASED" val="False"/>
</p:tagLst>
</file>

<file path=ppt/tags/tag12.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3.xml><?xml version="1.0" encoding="utf-8"?>
<p:tagLst xmlns:a="http://schemas.openxmlformats.org/drawingml/2006/main" xmlns:r="http://schemas.openxmlformats.org/officeDocument/2006/relationships" xmlns:p="http://schemas.openxmlformats.org/presentationml/2006/main">
  <p:tag name="RESULTS" val="The principle of utility[;crlf;]22[;]23[;]22[;]False[;]0[;][;crlf;]3.36363636363636[;]3[;]1.3995276653037[;]1.95867768595041[;crlf;]1[;]0[;]Strongly Agree1[;]Strongly Agree[;][;crlf;]6[;]0[;]Agree2[;]Agree[;][;crlf;]7[;]0[;]Somewhat Agree3[;]Somewhat Agree[;][;crlf;]2[;]0[;]Neutral4[;]Neutral[;][;crlf;]4[;]0[;]Somewhat Disagree5[;]Somewhat Disagree[;][;crlf;]2[;]0[;]Disagree6[;]Disagree[;][;crlf;]0[;]0[;]Strongly Disagree7[;]Strongly Disagree[;]"/>
  <p:tag name="HASRESULTS" val="True"/>
  <p:tag name="LIVECHARTING" val="False"/>
  <p:tag name="AUTOOPENPOLL" val="True"/>
  <p:tag name="AUTOFORMATCHART" val="True"/>
  <p:tag name="TYPE" val="MultiChoiceSlide"/>
  <p:tag name="TPQUESTIONXML" val="﻿&lt;?xml version=&quot;1.0&quot; encoding=&quot;utf-8&quot;?&gt;&#10;&lt;questionlist&gt;&#10;    &lt;properties&gt;&#10;        &lt;guid&gt;9D3DCD1B839A46588F3F21AA56C79559&lt;/guid&gt;&#10;        &lt;description /&gt;&#10;        &lt;date&gt;7/7/2013 6:29:28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60D4A1591BC64FCB8798C296D38735DB&lt;/guid&gt;&#10;            &lt;repollguid&gt;A4D37FE01F3E4888858782A24F9CADFC&lt;/repollguid&gt;&#10;            &lt;sourceid&gt;F7AC383249804157A81D8C619DC722EF&lt;/sourceid&gt;&#10;            &lt;questiontext&gt;The principle of utility&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59A715465D51418E82016600FBBFE004&lt;/guid&gt;&#10;                    &lt;answertext&gt;Strongly Agree&lt;/answertext&gt;&#10;                    &lt;valuetype&gt;0&lt;/valuetype&gt;&#10;                &lt;/answer&gt;&#10;                &lt;answer&gt;&#10;                    &lt;guid&gt;38A191E02D55402C91EB686CB8173667&lt;/guid&gt;&#10;                    &lt;answertext&gt;Agree&lt;/answertext&gt;&#10;                    &lt;valuetype&gt;0&lt;/valuetype&gt;&#10;                &lt;/answer&gt;&#10;                &lt;answer&gt;&#10;                    &lt;guid&gt;E26BBD746CFB44AB800F26790FE0FCC8&lt;/guid&gt;&#10;                    &lt;answertext&gt;Somewhat Agree&lt;/answertext&gt;&#10;                    &lt;valuetype&gt;0&lt;/valuetype&gt;&#10;                &lt;/answer&gt;&#10;                &lt;answer&gt;&#10;                    &lt;guid&gt;F03EF27A5C59491BAC252425E7B32CFA&lt;/guid&gt;&#10;                    &lt;answertext&gt;Neutral&lt;/answertext&gt;&#10;                    &lt;valuetype&gt;0&lt;/valuetype&gt;&#10;                &lt;/answer&gt;&#10;                &lt;answer&gt;&#10;                    &lt;guid&gt;9CE5350EE445437F9A0B9974F45D1F3E&lt;/guid&gt;&#10;                    &lt;answertext&gt;Somewhat Disagree&lt;/answertext&gt;&#10;                    &lt;valuetype&gt;0&lt;/valuetype&gt;&#10;                &lt;/answer&gt;&#10;                &lt;answer&gt;&#10;                    &lt;guid&gt;CB373F53C87A45379BB474B6E52E260A&lt;/guid&gt;&#10;                    &lt;answertext&gt;Disagree&lt;/answertext&gt;&#10;                    &lt;valuetype&gt;0&lt;/valuetype&gt;&#10;                &lt;/answer&gt;&#10;                &lt;answer&gt;&#10;                    &lt;guid&gt;85EF1B38D651492DA7157333F0D7927B&lt;/guid&gt;&#10;                    &lt;answertext&gt;Strongly Disagree&lt;/answertext&gt;&#10;                    &lt;valuetype&gt;0&lt;/valuetype&gt;&#10;                &lt;/answer&gt;&#10;            &lt;/answers&gt;&#10;        &lt;/multichoice&gt;&#10;    &lt;/questions&gt;&#10;&lt;/questionlist&gt;"/>
</p:tagLst>
</file>

<file path=ppt/tags/tag14.xml><?xml version="1.0" encoding="utf-8"?>
<p:tagLst xmlns:a="http://schemas.openxmlformats.org/drawingml/2006/main" xmlns:r="http://schemas.openxmlformats.org/officeDocument/2006/relationships" xmlns:p="http://schemas.openxmlformats.org/presentationml/2006/main">
  <p:tag name="ZEROBASED" val="False"/>
</p:tagLst>
</file>

<file path=ppt/tags/tag15.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6.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004BFADCE99548FBABE8AC3DA1EEF280&lt;/guid&gt;&#10;        &lt;description /&gt;&#10;        &lt;date&gt;7/7/2013 12:20:5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B4BAA283EB27479EA48574AB78A3A4EC&lt;/guid&gt;&#10;            &lt;repollguid&gt;E2655925F7E54062B3745C6352DD62CB&lt;/repollguid&gt;&#10;            &lt;sourceid&gt;A5AEE218D1E94979A5F72362CA008529&lt;/sourceid&gt;&#10;            &lt;questiontext&gt;UTILITARIANISM: “An act is right if and only if (and because) it would (if performed) likely produce at least as high a utility (net overall balance of welfare) as would any other alternative action one might perform instead” (Timmons, 8).&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D4F8DD77A5D749B8A5818592F22E34DA&lt;/guid&gt;&#10;                    &lt;answertext&gt;Strongly Agree&lt;/answertext&gt;&#10;                    &lt;valuetype&gt;0&lt;/valuetype&gt;&#10;                &lt;/answer&gt;&#10;                &lt;answer&gt;&#10;                    &lt;guid&gt;BDF7A889318547DEA708FE532C89744A&lt;/guid&gt;&#10;                    &lt;answertext&gt;Agree&lt;/answertext&gt;&#10;                    &lt;valuetype&gt;0&lt;/valuetype&gt;&#10;                &lt;/answer&gt;&#10;                &lt;answer&gt;&#10;                    &lt;guid&gt;91D42302CD0C46ADA450C7FD89C5CE10&lt;/guid&gt;&#10;                    &lt;answertext&gt;Somewhat Agree&lt;/answertext&gt;&#10;                    &lt;valuetype&gt;0&lt;/valuetype&gt;&#10;                &lt;/answer&gt;&#10;                &lt;answer&gt;&#10;                    &lt;guid&gt;1EF48F211EA1431CA2CE2315DA2D1A55&lt;/guid&gt;&#10;                    &lt;answertext&gt;Neutral&lt;/answertext&gt;&#10;                    &lt;valuetype&gt;0&lt;/valuetype&gt;&#10;                &lt;/answer&gt;&#10;                &lt;answer&gt;&#10;                    &lt;guid&gt;60DA0A3230E14881A4C1782449BC68EA&lt;/guid&gt;&#10;                    &lt;answertext&gt;Somewhat Disagree&lt;/answertext&gt;&#10;                    &lt;valuetype&gt;0&lt;/valuetype&gt;&#10;                &lt;/answer&gt;&#10;                &lt;answer&gt;&#10;                    &lt;guid&gt;308D779F57BD43FFA94315CC3D9EA3CD&lt;/guid&gt;&#10;                    &lt;answertext&gt;Disagree&lt;/answertext&gt;&#10;                    &lt;valuetype&gt;0&lt;/valuetype&gt;&#10;                &lt;/answer&gt;&#10;                &lt;answer&gt;&#10;                    &lt;guid&gt;61D0BFF1D0454D3E953BFA357533AD96&lt;/guid&gt;&#10;                    &lt;answertext&gt;Strongly Disagree&lt;/answertext&gt;&#10;                    &lt;valuetype&gt;0&lt;/valuetype&gt;&#10;                &lt;/answer&gt;&#10;            &lt;/answers&gt;&#10;        &lt;/multichoice&gt;&#10;    &lt;/questions&gt;&#10;&lt;/questionlist&gt;"/>
  <p:tag name="HASRESULTS" val="False"/>
</p:tagLst>
</file>

<file path=ppt/tags/tag17.xml><?xml version="1.0" encoding="utf-8"?>
<p:tagLst xmlns:a="http://schemas.openxmlformats.org/drawingml/2006/main" xmlns:r="http://schemas.openxmlformats.org/officeDocument/2006/relationships" xmlns:p="http://schemas.openxmlformats.org/presentationml/2006/main">
  <p:tag name="ZEROBASED" val="False"/>
</p:tagLst>
</file>

<file path=ppt/tags/tag18.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19.xml><?xml version="1.0" encoding="utf-8"?>
<p:tagLst xmlns:a="http://schemas.openxmlformats.org/drawingml/2006/main" xmlns:r="http://schemas.openxmlformats.org/officeDocument/2006/relationships" xmlns:p="http://schemas.openxmlformats.org/presentationml/2006/main">
  <p:tag name="RESULTS" val="Value is a sensation; all the things we value are, in fact, reducible to sensory experience.[;crlf;]11[;]12[;]11[;]False[;]0[;][;crlf;]3.72727272727273[;]3[;]2.04898684901539[;]4.19834710743802[;crlf;]1[;]0[;]Strongly Agree1[;]Strongly Agree[;][;crlf;]4[;]0[;]Agree2[;]Agree[;][;crlf;]1[;]0[;]Somewhat Agree3[;]Somewhat Agree[;][;crlf;]1[;]0[;]Neutral4[;]Neutral[;][;crlf;]0[;]0[;]Somewhat Disagree5[;]Somewhat Disagree[;][;crlf;]3[;]0[;]Disagree6[;]Disagree[;][;crlf;]1[;]0[;]Strongly Disagree7[;]Strongly Disagree[;]"/>
  <p:tag name="LIVECHARTING" val="False"/>
  <p:tag name="AUTOOPENPOLL" val="True"/>
  <p:tag name="AUTOFORMATCHART" val="True"/>
  <p:tag name="TYPE" val="MultiChoiceSlide"/>
  <p:tag name="TPQUESTIONXML" val="﻿&lt;?xml version=&quot;1.0&quot; encoding=&quot;utf-8&quot;?&gt;&#10;&lt;questionlist&gt;&#10;    &lt;properties&gt;&#10;        &lt;guid&gt;45B16760BD36437AA83EB08F150C5624&lt;/guid&gt;&#10;        &lt;description /&gt;&#10;        &lt;date&gt;7/7/2013 7:00:00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07E8E2DCB1A64A27B23845C8F8516EDA&lt;/guid&gt;&#10;            &lt;repollguid&gt;448EEC6CB7F34961BE8F28CE990298E6&lt;/repollguid&gt;&#10;            &lt;sourceid&gt;3DA1CAE2DA074A78895ED770CF96202C&lt;/sourceid&gt;&#10;            &lt;questiontext&gt;Value is a sensation; all the things we value are, in fact, reducible to sensory experienc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420070C27FF145A896A89538F4DA2F51&lt;/guid&gt;&#10;                    &lt;answertext&gt;Strongly Agree&lt;/answertext&gt;&#10;                    &lt;valuetype&gt;0&lt;/valuetype&gt;&#10;                &lt;/answer&gt;&#10;                &lt;answer&gt;&#10;                    &lt;guid&gt;E756E0EE3AD345E8A3442307F1B12936&lt;/guid&gt;&#10;                    &lt;answertext&gt;Agree&lt;/answertext&gt;&#10;                    &lt;valuetype&gt;0&lt;/valuetype&gt;&#10;                &lt;/answer&gt;&#10;                &lt;answer&gt;&#10;                    &lt;guid&gt;1026B53575974A4C834B2CF73A1C634C&lt;/guid&gt;&#10;                    &lt;answertext&gt;Somewhat Agree&lt;/answertext&gt;&#10;                    &lt;valuetype&gt;0&lt;/valuetype&gt;&#10;                &lt;/answer&gt;&#10;                &lt;answer&gt;&#10;                    &lt;guid&gt;4AC3AB5BF22E425281ED10D4C387F3F1&lt;/guid&gt;&#10;                    &lt;answertext&gt;Neutral&lt;/answertext&gt;&#10;                    &lt;valuetype&gt;0&lt;/valuetype&gt;&#10;                &lt;/answer&gt;&#10;                &lt;answer&gt;&#10;                    &lt;guid&gt;D3A7DE237B7449F992E1CB21DDC48CF9&lt;/guid&gt;&#10;                    &lt;answertext&gt;Somewhat Disagree&lt;/answertext&gt;&#10;                    &lt;valuetype&gt;0&lt;/valuetype&gt;&#10;                &lt;/answer&gt;&#10;                &lt;answer&gt;&#10;                    &lt;guid&gt;8374B9E1ADED486387377DB6570E2920&lt;/guid&gt;&#10;                    &lt;answertext&gt;Disagree&lt;/answertext&gt;&#10;                    &lt;valuetype&gt;0&lt;/valuetype&gt;&#10;                &lt;/answer&gt;&#10;                &lt;answer&gt;&#10;                    &lt;guid&gt;D825C8A7E7F64D7E8A9660DB50649198&lt;/guid&gt;&#10;                    &lt;answertext&gt;Strongly Disagree&lt;/answertext&gt;&#10;                    &lt;valuetype&gt;0&lt;/valuetype&gt;&#10;                &lt;/answer&gt;&#10;            &lt;/answers&gt;&#10;        &lt;/multichoice&gt;&#10;    &lt;/questions&gt;&#10;&lt;/questionlist&gt;"/>
  <p:tag name="HASRESULTS" val="False"/>
</p:tagLst>
</file>

<file path=ppt/tags/tag2.xml><?xml version="1.0" encoding="utf-8"?>
<p:tagLst xmlns:a="http://schemas.openxmlformats.org/drawingml/2006/main" xmlns:r="http://schemas.openxmlformats.org/officeDocument/2006/relationships" xmlns:p="http://schemas.openxmlformats.org/presentationml/2006/main">
  <p:tag name="ZEROBASED" val="False"/>
</p:tagLst>
</file>

<file path=ppt/tags/tag20.xml><?xml version="1.0" encoding="utf-8"?>
<p:tagLst xmlns:a="http://schemas.openxmlformats.org/drawingml/2006/main" xmlns:r="http://schemas.openxmlformats.org/officeDocument/2006/relationships" xmlns:p="http://schemas.openxmlformats.org/presentationml/2006/main">
  <p:tag name="ZEROBASED" val="False"/>
</p:tagLst>
</file>

<file path=ppt/tags/tag21.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2.xml><?xml version="1.0" encoding="utf-8"?>
<p:tagLst xmlns:a="http://schemas.openxmlformats.org/drawingml/2006/main" xmlns:r="http://schemas.openxmlformats.org/officeDocument/2006/relationships" xmlns:p="http://schemas.openxmlformats.org/presentationml/2006/main">
  <p:tag name="RESULTS" val="The homogeneity of value is a problem[;crlf;]12[;]12[;]12[;]False[;]0[;][;crlf;]2.5[;]2.5[;]1.44337567297406[;]2.08333333333333[;crlf;]4[;]0[;]Strongly Agree1[;]Strongly Agree[;][;crlf;]2[;]0[;]Agree2[;]Agree[;][;crlf;]4[;]0[;]Somewhat Agree3[;]Somewhat Agree[;][;crlf;]1[;]0[;]Neutral4[;]Neutral[;][;crlf;]0[;]0[;]Somewhat Disagree5[;]Somewhat Disagree[;][;crlf;]1[;]0[;]Disagree6[;]Disagree[;][;crlf;]0[;]0[;]Strongly Disagree7[;]Strongly Disagree[;]"/>
  <p:tag name="LIVECHARTING" val="False"/>
  <p:tag name="AUTOOPENPOLL" val="True"/>
  <p:tag name="AUTOFORMATCHART" val="True"/>
  <p:tag name="TYPE" val="MultiChoiceSlide"/>
  <p:tag name="TPQUESTIONXML" val="﻿&lt;?xml version=&quot;1.0&quot; encoding=&quot;utf-8&quot;?&gt;&#10;&lt;questionlist&gt;&#10;    &lt;properties&gt;&#10;        &lt;guid&gt;B5CECE05C62644B6AE50F76E6DC13F70&lt;/guid&gt;&#10;        &lt;description /&gt;&#10;        &lt;date&gt;7/7/2013 6:59:24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617BCDAEBF8D46F1A19E621927657849&lt;/guid&gt;&#10;            &lt;repollguid&gt;93A5D62C0F54425AAABF656715D72E92&lt;/repollguid&gt;&#10;            &lt;sourceid&gt;38BFEF3359C1431BBED434BB4C4967BA&lt;/sourceid&gt;&#10;            &lt;questiontext&gt;The homogeneity of value is a problem&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B7E7D9E2B6394A568A571BC26A2B569B&lt;/guid&gt;&#10;                    &lt;answertext&gt;Strongly Agree&lt;/answertext&gt;&#10;                    &lt;valuetype&gt;0&lt;/valuetype&gt;&#10;                &lt;/answer&gt;&#10;                &lt;answer&gt;&#10;                    &lt;guid&gt;A0A37F7D059B49D3B917F473EBA815ED&lt;/guid&gt;&#10;                    &lt;answertext&gt;Agree&lt;/answertext&gt;&#10;                    &lt;valuetype&gt;0&lt;/valuetype&gt;&#10;                &lt;/answer&gt;&#10;                &lt;answer&gt;&#10;                    &lt;guid&gt;F4C196E03C714F81BD6B153F213FAA7E&lt;/guid&gt;&#10;                    &lt;answertext&gt;Somewhat Agree&lt;/answertext&gt;&#10;                    &lt;valuetype&gt;0&lt;/valuetype&gt;&#10;                &lt;/answer&gt;&#10;                &lt;answer&gt;&#10;                    &lt;guid&gt;994017B1BF5A44D3BFE389ED45504AC3&lt;/guid&gt;&#10;                    &lt;answertext&gt;Neutral&lt;/answertext&gt;&#10;                    &lt;valuetype&gt;0&lt;/valuetype&gt;&#10;                &lt;/answer&gt;&#10;                &lt;answer&gt;&#10;                    &lt;guid&gt;A89709BC14B54851B6C545E3402EEDA9&lt;/guid&gt;&#10;                    &lt;answertext&gt;Somewhat Disagree&lt;/answertext&gt;&#10;                    &lt;valuetype&gt;0&lt;/valuetype&gt;&#10;                &lt;/answer&gt;&#10;                &lt;answer&gt;&#10;                    &lt;guid&gt;365822FD067146B78CECBC757C610819&lt;/guid&gt;&#10;                    &lt;answertext&gt;Disagree&lt;/answertext&gt;&#10;                    &lt;valuetype&gt;0&lt;/valuetype&gt;&#10;                &lt;/answer&gt;&#10;                &lt;answer&gt;&#10;                    &lt;guid&gt;43CC7697419D465B80D8CB06942C8E0E&lt;/guid&gt;&#10;                    &lt;answertext&gt;Strongly Disagree&lt;/answertext&gt;&#10;                    &lt;valuetype&gt;0&lt;/valuetype&gt;&#10;                &lt;/answer&gt;&#10;            &lt;/answers&gt;&#10;        &lt;/multichoice&gt;&#10;    &lt;/questions&gt;&#10;&lt;/questionlist&gt;"/>
  <p:tag name="HASRESULTS" val="False"/>
</p:tagLst>
</file>

<file path=ppt/tags/tag23.xml><?xml version="1.0" encoding="utf-8"?>
<p:tagLst xmlns:a="http://schemas.openxmlformats.org/drawingml/2006/main" xmlns:r="http://schemas.openxmlformats.org/officeDocument/2006/relationships" xmlns:p="http://schemas.openxmlformats.org/presentationml/2006/main">
  <p:tag name="ZEROBASED" val="False"/>
</p:tagLst>
</file>

<file path=ppt/tags/tag24.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25.xml><?xml version="1.0" encoding="utf-8"?>
<p:tagLst xmlns:a="http://schemas.openxmlformats.org/drawingml/2006/main" xmlns:r="http://schemas.openxmlformats.org/officeDocument/2006/relationships" xmlns:p="http://schemas.openxmlformats.org/presentationml/2006/main">
  <p:tag name="RESULTS" val="Bad pleasures are a problem.[;crlf;]12[;]12[;]12[;]False[;]0[;][;crlf;]3.41666666666667[;]3.5[;]2.25308430576596[;]5.07638888888889[;crlf;]5[;]0[;]Strongly Agree1[;]Strongly Agree[;][;crlf;]0[;]0[;]Agree2[;]Agree[;][;crlf;]1[;]0[;]Somewhat Agree3[;]Somewhat Agree[;][;crlf;]1[;]0[;]Neutral4[;]Neutral[;][;crlf;]2[;]0[;]Somewhat Disagree5[;]Somewhat Disagree[;][;crlf;]2[;]0[;]Disagree6[;]Disagree[;][;crlf;]1[;]0[;]Strongly Disagree7[;]Strongly Disagree[;]"/>
  <p:tag name="LIVECHARTING" val="False"/>
  <p:tag name="AUTOOPENPOLL" val="True"/>
  <p:tag name="AUTOFORMATCHART" val="True"/>
  <p:tag name="TYPE" val="MultiChoiceSlide"/>
  <p:tag name="TPQUESTIONXML" val="﻿&lt;?xml version=&quot;1.0&quot; encoding=&quot;utf-8&quot;?&gt;&#10;&lt;questionlist&gt;&#10;    &lt;properties&gt;&#10;        &lt;guid&gt;0AFC3243CEB4470BB1C0350F19DB5EA4&lt;/guid&gt;&#10;        &lt;description /&gt;&#10;        &lt;date&gt;7/7/2013 7:01:25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47AE6E55575474DAEC2D9FFA4C5BE5F&lt;/guid&gt;&#10;            &lt;repollguid&gt;4E4384704E084275B2875895C2A1AC13&lt;/repollguid&gt;&#10;            &lt;sourceid&gt;54EC59A4084C462BB354CFBDFE91CB04&lt;/sourceid&gt;&#10;            &lt;questiontext&gt;Bad pleasures are a problem.&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1642EE9C2C12425E9E0B2D855C7407CE&lt;/guid&gt;&#10;                    &lt;answertext&gt;Strongly Agree&lt;/answertext&gt;&#10;                    &lt;valuetype&gt;0&lt;/valuetype&gt;&#10;                &lt;/answer&gt;&#10;                &lt;answer&gt;&#10;                    &lt;guid&gt;401C7A28AB3C416382BA522C3F9D502A&lt;/guid&gt;&#10;                    &lt;answertext&gt;Agree&lt;/answertext&gt;&#10;                    &lt;valuetype&gt;0&lt;/valuetype&gt;&#10;                &lt;/answer&gt;&#10;                &lt;answer&gt;&#10;                    &lt;guid&gt;C8F0407E8D91446B8D7093FD38F3CAA1&lt;/guid&gt;&#10;                    &lt;answertext&gt;Somewhat Agree&lt;/answertext&gt;&#10;                    &lt;valuetype&gt;0&lt;/valuetype&gt;&#10;                &lt;/answer&gt;&#10;                &lt;answer&gt;&#10;                    &lt;guid&gt;49890976BA1347A8ABAC76733BC7EE4D&lt;/guid&gt;&#10;                    &lt;answertext&gt;Neutral&lt;/answertext&gt;&#10;                    &lt;valuetype&gt;0&lt;/valuetype&gt;&#10;                &lt;/answer&gt;&#10;                &lt;answer&gt;&#10;                    &lt;guid&gt;D900FE57AF79482D86048A63F8FCFFFD&lt;/guid&gt;&#10;                    &lt;answertext&gt;Somewhat Disagree&lt;/answertext&gt;&#10;                    &lt;valuetype&gt;0&lt;/valuetype&gt;&#10;                &lt;/answer&gt;&#10;                &lt;answer&gt;&#10;                    &lt;guid&gt;C2674E526B564E4B93DD20CD836FD31C&lt;/guid&gt;&#10;                    &lt;answertext&gt;Disagree&lt;/answertext&gt;&#10;                    &lt;valuetype&gt;0&lt;/valuetype&gt;&#10;                &lt;/answer&gt;&#10;                &lt;answer&gt;&#10;                    &lt;guid&gt;36B81EAB0DA249CE963BC7E2DC183E3A&lt;/guid&gt;&#10;                    &lt;answertext&gt;Strongly Disagree&lt;/answertext&gt;&#10;                    &lt;valuetype&gt;0&lt;/valuetype&gt;&#10;                &lt;/answer&gt;&#10;            &lt;/answers&gt;&#10;        &lt;/multichoice&gt;&#10;    &lt;/questions&gt;&#10;&lt;/questionlist&gt;"/>
  <p:tag name="HASRESULTS" val="False"/>
</p:tagLst>
</file>

<file path=ppt/tags/tag26.xml><?xml version="1.0" encoding="utf-8"?>
<p:tagLst xmlns:a="http://schemas.openxmlformats.org/drawingml/2006/main" xmlns:r="http://schemas.openxmlformats.org/officeDocument/2006/relationships" xmlns:p="http://schemas.openxmlformats.org/presentationml/2006/main">
  <p:tag name="ZEROBASED" val="False"/>
</p:tagLst>
</file>

<file path=ppt/tags/tag27.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3.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ags/tag4.xml><?xml version="1.0" encoding="utf-8"?>
<p:tagLst xmlns:a="http://schemas.openxmlformats.org/drawingml/2006/main" xmlns:r="http://schemas.openxmlformats.org/officeDocument/2006/relationships" xmlns:p="http://schemas.openxmlformats.org/presentationml/2006/main">
  <p:tag name="RESULTS" val="Bentham’s principle of utility states that:[;crlf;]24[;]24[;]24[;]False[;]13[;][;crlf;]2.33333333333333[;]1[;]1.74801474695025[;]3.05555555555556[;crlf;]13[;]1[;]an action is good to the extent that it promotes the happiness of all it affects1[;]an action is good to the extent that it promotes the happiness of all it affects[;][;crlf;]4[;]-1[;]it does not matter whether an action is right, only whether it is useful to the agent in question.2[;]it does not matter whether an action is right, only whether it is useful to the agent in question.[;][;crlf;]0[;]-1[;]we should never treat others as a mere means to our own ends.3[;]we should never treat others as a mere means to our own ends.[;][;crlf;]0[;]-1[;]we ought to do unto others as we would want to have them do unto us.4[;]we ought to do unto others as we would want to have them do unto us.[;][;crlf;]7[;]-1[;]an is good to the extent that it promotes the greatest perfectionist value for the greatest number of people. 5[;]an is good to the extent that it promotes the greatest perfectionist value for the greatest number of people. [;][;crlf;]0[;]-1[;]all the above.6[;]all the above.[;][;crlf;]0[;]-1[;]none of the above.7[;]none of the above.[;]"/>
  <p:tag name="HASRESULTS" val="True"/>
  <p:tag name="LIVECHARTING" val="False"/>
  <p:tag name="AUTOOPENPOLL" val="True"/>
  <p:tag name="AUTOFORMATCHART" val="True"/>
  <p:tag name="TYPE" val="MultiChoiceSlide"/>
  <p:tag name="TPQUESTIONXML" val="﻿&lt;?xml version=&quot;1.0&quot; encoding=&quot;utf-8&quot;?&gt;&#10;&lt;questionlist&gt;&#10;    &lt;properties&gt;&#10;        &lt;guid&gt;0025CAF8EE1A4639A74723DD5E760A7D&lt;/guid&gt;&#10;        &lt;description /&gt;&#10;        &lt;date&gt;7/7/2013 6:12:07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AA9936C786C47E18725F7D953A7D1F2&lt;/guid&gt;&#10;            &lt;repollguid&gt;1A43C97836E347618012E743B4E4F529&lt;/repollguid&gt;&#10;            &lt;sourceid&gt;E3C0A5B96C6D4EB1A19560E615E17CF0&lt;/sourceid&gt;&#10;            &lt;questiontext&gt;Bentham’s principle of utility states that:&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0F8150C0E9084DA6919A99A8B0A38E68&lt;/guid&gt;&#10;                    &lt;answertext&gt;an action is good to the extent that it promotes the happiness of all it affects&lt;/answertext&gt;&#10;                    &lt;valuetype&gt;1&lt;/valuetype&gt;&#10;                &lt;/answer&gt;&#10;                &lt;answer&gt;&#10;                    &lt;guid&gt;BC1F75D75BDD4176B95D89ECACC7E7BA&lt;/guid&gt;&#10;                    &lt;answertext&gt;it does not matter whether an action is right, only whether it is useful to the agent in question.&lt;/answertext&gt;&#10;                    &lt;valuetype&gt;-1&lt;/valuetype&gt;&#10;                &lt;/answer&gt;&#10;                &lt;answer&gt;&#10;                    &lt;guid&gt;A550DE87FA24476FBE7778A4465A8AC9&lt;/guid&gt;&#10;                    &lt;answertext&gt;we should never treat others as a mere means to our own ends.&lt;/answertext&gt;&#10;                    &lt;valuetype&gt;-1&lt;/valuetype&gt;&#10;                &lt;/answer&gt;&#10;                &lt;answer&gt;&#10;                    &lt;guid&gt;3C12097EB5324A82B4586F294D89D5E2&lt;/guid&gt;&#10;                    &lt;answertext&gt;we ought to do unto others as we would want to have them do unto us.&lt;/answertext&gt;&#10;                    &lt;valuetype&gt;-1&lt;/valuetype&gt;&#10;                &lt;/answer&gt;&#10;                &lt;answer&gt;&#10;                    &lt;guid&gt;B552750985E4482BBD2B0F911FB720FB&lt;/guid&gt;&#10;                    &lt;answertext&gt;an is good to the extent that it promotes the greatest perfectionist value for the greatest number of people. &lt;/answertext&gt;&#10;                    &lt;valuetype&gt;-1&lt;/valuetype&gt;&#10;                &lt;/answer&gt;&#10;                &lt;answer&gt;&#10;                    &lt;guid&gt;4628849A8208487BA9F2EEC69970BC3C&lt;/guid&gt;&#10;                    &lt;answertext&gt;all the above.&lt;/answertext&gt;&#10;                    &lt;valuetype&gt;-1&lt;/valuetype&gt;&#10;                &lt;/answer&gt;&#10;                &lt;answer&gt;&#10;                    &lt;guid&gt;B5782831D99B444FA0F13138FA090CF6&lt;/guid&gt;&#10;                    &lt;answertext&gt;none of the above.&lt;/answertext&gt;&#10;                    &lt;valuetype&gt;-1&lt;/valuetype&gt;&#10;                &lt;/answer&gt;&#10;            &lt;/answers&gt;&#10;        &lt;/multichoice&gt;&#10;    &lt;/questions&gt;&#10;&lt;/questionlist&gt;"/>
</p:tagLst>
</file>

<file path=ppt/tags/tag5.xml><?xml version="1.0" encoding="utf-8"?>
<p:tagLst xmlns:a="http://schemas.openxmlformats.org/drawingml/2006/main" xmlns:r="http://schemas.openxmlformats.org/officeDocument/2006/relationships" xmlns:p="http://schemas.openxmlformats.org/presentationml/2006/main">
  <p:tag name="ZEROBASED" val="False"/>
</p:tagLst>
</file>

<file path=ppt/tags/tag6.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LABELFORMAT" val="0"/>
  <p:tag name="NUMBERFORMAT" val="0"/>
</p:tagLst>
</file>

<file path=ppt/tags/tag7.xml><?xml version="1.0" encoding="utf-8"?>
<p:tagLst xmlns:a="http://schemas.openxmlformats.org/drawingml/2006/main" xmlns:r="http://schemas.openxmlformats.org/officeDocument/2006/relationships" xmlns:p="http://schemas.openxmlformats.org/presentationml/2006/main">
  <p:tag name="LIVECHARTING" val="False"/>
  <p:tag name="AUTOOPENPOLL" val="True"/>
  <p:tag name="AUTOFORMATCHART" val="True"/>
  <p:tag name="TYPE" val="MultiChoiceSlide"/>
  <p:tag name="TPQUESTIONXML" val="﻿&lt;?xml version=&quot;1.0&quot; encoding=&quot;utf-8&quot;?&gt;&#10;&lt;questionlist&gt;&#10;    &lt;properties&gt;&#10;        &lt;guid&gt;690D9EC9CB174858840762DED9878924&lt;/guid&gt;&#10;        &lt;description /&gt;&#10;        &lt;date&gt;7/7/2013 6:46:36 PM&lt;/date&gt;&#10;    &lt;/properties&gt;&#10;    &lt;questionlisttemplate&gt;&#10;        &lt;correctvalue&gt;1&lt;/correctvalue&gt;&#10;        &lt;incorrectvalue&gt;0&lt;/incorrectvalue&gt;&#10;        &lt;questiontype&gt;1&lt;/questiontype&gt;&#10;        &lt;numberofchoices&gt;4&lt;/numberofchoices&gt;&#10;        &lt;bulletstyle&gt;2&lt;/bulletstyle&gt;&#10;        &lt;questionfont&gt;Verdana&lt;/questionfont&gt;&#10;        &lt;questionfontsize&gt;12&lt;/questionfontsize&gt;&#10;        &lt;answerfont&gt;Verdana&lt;/answerfont&gt;&#10;        &lt;answerfontsize&gt;12&lt;/answerfontsize&gt;&#10;        &lt;showresults&gt;True&lt;/showresults&gt;&#10;        &lt;countdowntime&gt;30&lt;/countdowntime&gt;&#10;        &lt;responsegrid&gt;0&lt;/responsegrid&gt;&#10;    &lt;/questionlisttemplate&gt;&#10;    &lt;questions&gt;&#10;        &lt;multichoice&gt;&#10;            &lt;guid&gt;94EBF910A60349F0AB03BDB33B216ED9&lt;/guid&gt;&#10;            &lt;repollguid&gt;93379AB1C001474D8266A1FB7E5F3C72&lt;/repollguid&gt;&#10;            &lt;sourceid&gt;D8247DAE00ED4AD396D78BEB8B934FE2&lt;/sourceid&gt;&#10;            &lt;questiontext&gt;According to Bentham, considerations of pain and pleasure determine:&lt;/questiontext&gt;&#10;            &lt;showresults&gt;True&lt;/showresults&gt;&#10;            &lt;responsegrid&gt;0&lt;/responsegrid&gt;&#10;            &lt;countdowntimer&gt;False&lt;/countdowntimer&gt;&#10;            &lt;countdowntime&gt;30&lt;/countdowntime&gt;&#10;            &lt;correctvalue&gt;1&lt;/correctvalue&gt;&#10;            &lt;incorrectvalue&gt;0&lt;/incorrectvalue&gt;&#10;            &lt;responselimit&gt;1&lt;/responselimit&gt;&#10;            &lt;bulletstyle&gt;2&lt;/bulletstyle&gt;&#10;            &lt;correctanswerindicator&gt;True&lt;/correctanswerindicator&gt;&#10;            &lt;answers&gt;&#10;                &lt;answer&gt;&#10;                    &lt;guid&gt;6336D36D3E92401E98DB1FFE3BF044C9&lt;/guid&gt;&#10;                    &lt;answertext&gt;what we ought to do.&lt;/answertext&gt;&#10;                    &lt;valuetype&gt;-1&lt;/valuetype&gt;&#10;                &lt;/answer&gt;&#10;                &lt;answer&gt;&#10;                    &lt;guid&gt;78B17860589548BF82A1DF0A0A232A91&lt;/guid&gt;&#10;                    &lt;answertext&gt;what we will do.&lt;/answertext&gt;&#10;                    &lt;valuetype&gt;-1&lt;/valuetype&gt;&#10;                &lt;/answer&gt;&#10;                &lt;answer&gt;&#10;                    &lt;guid&gt;3B2CA4A1CBE540A5BF5683D60D105D68&lt;/guid&gt;&#10;                    &lt;answertext&gt;both a and b.&lt;/answertext&gt;&#10;                    &lt;valuetype&gt;1&lt;/valuetype&gt;&#10;                &lt;/answer&gt;&#10;                &lt;answer&gt;&#10;                    &lt;guid&gt;61FB3D40DFDB4503A92FAB6F36AD4C88&lt;/guid&gt;&#10;                    &lt;answertext&gt;neither a nor b.&lt;/answertext&gt;&#10;                    &lt;valuetype&gt;-1&lt;/valuetype&gt;&#10;                &lt;/answer&gt;&#10;            &lt;/answers&gt;&#10;        &lt;/multichoice&gt;&#10;    &lt;/questions&gt;&#10;&lt;/questionlist&gt;"/>
  <p:tag name="RESULTS" val="According to Bentham, considerations of pain and pleasure determine:[;crlf;]22[;]23[;]22[;]False[;]5[;][;crlf;]1.95454545454545[;]2[;]1.02146386610201[;]1.04338842975207[;crlf;]10[;]-1[;]what we ought to do.1[;]what we ought to do.[;][;crlf;]5[;]-1[;]what we will do.2[;]what we will do.[;][;crlf;]5[;]1[;]both a and b.3[;]both a and b.[;][;crlf;]2[;]-1[;]neither a nor b.4[;]neither a nor b.[;]"/>
  <p:tag name="HASRESULTS" val="True"/>
</p:tagLst>
</file>

<file path=ppt/tags/tag8.xml><?xml version="1.0" encoding="utf-8"?>
<p:tagLst xmlns:a="http://schemas.openxmlformats.org/drawingml/2006/main" xmlns:r="http://schemas.openxmlformats.org/officeDocument/2006/relationships" xmlns:p="http://schemas.openxmlformats.org/presentationml/2006/main">
  <p:tag name="ZEROBASED" val="False"/>
</p:tagLst>
</file>

<file path=ppt/tags/tag9.xml><?xml version="1.0" encoding="utf-8"?>
<p:tagLst xmlns:a="http://schemas.openxmlformats.org/drawingml/2006/main" xmlns:r="http://schemas.openxmlformats.org/officeDocument/2006/relationships" xmlns:p="http://schemas.openxmlformats.org/presentationml/2006/main">
  <p:tag name="TYPE" val="0"/>
  <p:tag name="COLORTYPE" val="SCHEME"/>
  <p:tag name="DEFINEDCOLORS" val="3,6,10,45,32,50,13,4,9,55,1"/>
  <p:tag name="NUMBERFORMAT" val="0"/>
  <p:tag name="LABELFORMAT"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1_Urban">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1130</Words>
  <Application>Microsoft Office PowerPoint</Application>
  <PresentationFormat>Widescreen</PresentationFormat>
  <Paragraphs>188</Paragraphs>
  <Slides>30</Slides>
  <Notes>16</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44" baseType="lpstr">
      <vt:lpstr>Arial Unicode MS</vt:lpstr>
      <vt:lpstr>SimSun</vt:lpstr>
      <vt:lpstr>Arial</vt:lpstr>
      <vt:lpstr>Calibri</vt:lpstr>
      <vt:lpstr>Garamond</vt:lpstr>
      <vt:lpstr>Georgia</vt:lpstr>
      <vt:lpstr>Symbol</vt:lpstr>
      <vt:lpstr>Times New Roman</vt:lpstr>
      <vt:lpstr>Trebuchet MS</vt:lpstr>
      <vt:lpstr>Wingdings</vt:lpstr>
      <vt:lpstr>Wingdings 2</vt:lpstr>
      <vt:lpstr>Urban</vt:lpstr>
      <vt:lpstr>1_Urban</vt:lpstr>
      <vt:lpstr>Chart</vt:lpstr>
      <vt:lpstr>Contemporary Moral Problems</vt:lpstr>
      <vt:lpstr>Agenda</vt:lpstr>
      <vt:lpstr>CLICKER QUIZ</vt:lpstr>
      <vt:lpstr>According to Rachels, to coherently believe that cultural tolerance is objectively valuable:</vt:lpstr>
      <vt:lpstr>Bentham’s principle of utility states that:</vt:lpstr>
      <vt:lpstr>According to Bentham, considerations of pain and pleasure determine:</vt:lpstr>
      <vt:lpstr>Jeremy Bentham (1748-1832) </vt:lpstr>
      <vt:lpstr>Jeremy Bentham (1748-1832)</vt:lpstr>
      <vt:lpstr>Jeremy Bentham (1748-1832)</vt:lpstr>
      <vt:lpstr>Jeremy Bentham (1748-1832)</vt:lpstr>
      <vt:lpstr>PowerPoint Presentation</vt:lpstr>
      <vt:lpstr>A normative claim can be legitimately derived from a descriptive claim. </vt:lpstr>
      <vt:lpstr>The principle of utility </vt:lpstr>
      <vt:lpstr>PowerPoint Presentation</vt:lpstr>
      <vt:lpstr>The principle of utility </vt:lpstr>
      <vt:lpstr>Bentham vs. Kant</vt:lpstr>
      <vt:lpstr>Bentham vs. Kant</vt:lpstr>
      <vt:lpstr>How do we decide what to do?</vt:lpstr>
      <vt:lpstr>PowerPoint Presentation</vt:lpstr>
      <vt:lpstr>Hedonistic Utilitarianism </vt:lpstr>
      <vt:lpstr>Summary &amp; Worries</vt:lpstr>
      <vt:lpstr>Features of Bentham’s utilitarianism</vt:lpstr>
      <vt:lpstr>Features of Bentham’s utilitarianism</vt:lpstr>
      <vt:lpstr>Value is a sensation; all the things we value are, in fact, reducible to sensory experience.</vt:lpstr>
      <vt:lpstr>Features of Bentham’s utilitarianism</vt:lpstr>
      <vt:lpstr>Features of Bentham’s utilitarianism</vt:lpstr>
      <vt:lpstr>Features of Bentham’s utilitarianism</vt:lpstr>
      <vt:lpstr>The homogeneity of value is a problem</vt:lpstr>
      <vt:lpstr>Features of Bentham’s utilitarianism</vt:lpstr>
      <vt:lpstr>Bad pleasures are a problem.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Moral Problems</dc:title>
  <dc:creator>Ben</dc:creator>
  <cp:lastModifiedBy>Ben</cp:lastModifiedBy>
  <cp:revision>4</cp:revision>
  <dcterms:created xsi:type="dcterms:W3CDTF">2014-07-02T16:24:53Z</dcterms:created>
  <dcterms:modified xsi:type="dcterms:W3CDTF">2014-07-02T16:33:05Z</dcterms:modified>
</cp:coreProperties>
</file>