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sldIdLst>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1F74E-3457-4E04-BE29-26FA1856610C}" type="datetimeFigureOut">
              <a:rPr lang="en-US" smtClean="0"/>
              <a:t>7/2/2014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6F7CB-6E79-441C-80EF-2AF1023A25C8}" type="slidenum">
              <a:rPr lang="en-US" smtClean="0"/>
              <a:t>‹#›</a:t>
            </a:fld>
            <a:endParaRPr lang="en-US"/>
          </a:p>
        </p:txBody>
      </p:sp>
    </p:spTree>
    <p:extLst>
      <p:ext uri="{BB962C8B-B14F-4D97-AF65-F5344CB8AC3E}">
        <p14:creationId xmlns:p14="http://schemas.microsoft.com/office/powerpoint/2010/main" val="124386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0111468-4339-4A42-80A4-3D0158C673A0}" type="slidenum">
              <a:rPr lang="en-US">
                <a:solidFill>
                  <a:prstClr val="black"/>
                </a:solidFill>
              </a:rPr>
              <a:pPr/>
              <a:t>8</a:t>
            </a:fld>
            <a:endParaRPr lang="en-US">
              <a:solidFill>
                <a:prstClr val="black"/>
              </a:solidFill>
            </a:endParaRPr>
          </a:p>
        </p:txBody>
      </p:sp>
      <p:sp>
        <p:nvSpPr>
          <p:cNvPr id="1228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7401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CF56A6-2E0C-4517-8895-338B92E4AA61}" type="slidenum">
              <a:rPr lang="en-US">
                <a:solidFill>
                  <a:prstClr val="black"/>
                </a:solidFill>
              </a:rPr>
              <a:pPr/>
              <a:t>9</a:t>
            </a:fld>
            <a:endParaRPr lang="en-US">
              <a:solidFill>
                <a:prstClr val="black"/>
              </a:solidFill>
            </a:endParaRPr>
          </a:p>
        </p:txBody>
      </p:sp>
      <p:sp>
        <p:nvSpPr>
          <p:cNvPr id="1433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9887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CF56A6-2E0C-4517-8895-338B92E4AA61}" type="slidenum">
              <a:rPr lang="en-US">
                <a:solidFill>
                  <a:prstClr val="black"/>
                </a:solidFill>
              </a:rPr>
              <a:pPr/>
              <a:t>10</a:t>
            </a:fld>
            <a:endParaRPr lang="en-US">
              <a:solidFill>
                <a:prstClr val="black"/>
              </a:solidFill>
            </a:endParaRPr>
          </a:p>
        </p:txBody>
      </p:sp>
      <p:sp>
        <p:nvSpPr>
          <p:cNvPr id="1433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3635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CF56A6-2E0C-4517-8895-338B92E4AA61}" type="slidenum">
              <a:rPr lang="en-US">
                <a:solidFill>
                  <a:prstClr val="black"/>
                </a:solidFill>
              </a:rPr>
              <a:pPr/>
              <a:t>11</a:t>
            </a:fld>
            <a:endParaRPr lang="en-US">
              <a:solidFill>
                <a:prstClr val="black"/>
              </a:solidFill>
            </a:endParaRPr>
          </a:p>
        </p:txBody>
      </p:sp>
      <p:sp>
        <p:nvSpPr>
          <p:cNvPr id="1433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04724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B8A24-18B6-4EAA-99CD-92F89B9F87D4}" type="slidenum">
              <a:rPr lang="en-US">
                <a:solidFill>
                  <a:prstClr val="black"/>
                </a:solidFill>
              </a:rPr>
              <a:pPr/>
              <a:t>13</a:t>
            </a:fld>
            <a:endParaRPr lang="en-US">
              <a:solidFill>
                <a:prstClr val="black"/>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330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B43F5-BA9C-4D3D-AD56-1D9BAE0D9801}" type="slidenum">
              <a:rPr lang="en-US">
                <a:solidFill>
                  <a:prstClr val="black"/>
                </a:solidFill>
              </a:rPr>
              <a:pPr/>
              <a:t>14</a:t>
            </a:fld>
            <a:endParaRPr lang="en-US">
              <a:solidFill>
                <a:prstClr val="black"/>
              </a:solidFill>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7148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31606-6755-4B16-81BD-29F4DA0824C4}" type="slidenum">
              <a:rPr lang="en-US">
                <a:solidFill>
                  <a:prstClr val="black"/>
                </a:solidFill>
              </a:rPr>
              <a:pPr/>
              <a:t>27</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389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CBD9F-AD4A-418A-8069-A11792B9D49B}" type="slidenum">
              <a:rPr lang="en-US">
                <a:solidFill>
                  <a:prstClr val="black"/>
                </a:solidFill>
              </a:rPr>
              <a:pPr/>
              <a:t>28</a:t>
            </a:fld>
            <a:endParaRPr lang="en-US">
              <a:solidFill>
                <a:prstClr val="black"/>
              </a:solidFill>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688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9EFF6-1DD7-4540-BC90-E2B7A3342BD0}" type="slidenum">
              <a:rPr lang="en-US">
                <a:solidFill>
                  <a:prstClr val="black"/>
                </a:solidFill>
              </a:rPr>
              <a:pPr/>
              <a:t>29</a:t>
            </a:fld>
            <a:endParaRPr lang="en-US">
              <a:solidFill>
                <a:prstClr val="black"/>
              </a:solidFill>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4485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22401" y="1406021"/>
            <a:ext cx="82295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422400" y="3905864"/>
            <a:ext cx="82296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8" name="Slide Number Placeholder 7"/>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9" name="Footer Placeholder 8"/>
          <p:cNvSpPr>
            <a:spLocks noGrp="1"/>
          </p:cNvSpPr>
          <p:nvPr>
            <p:ph type="ftr" sz="quarter" idx="12"/>
          </p:nvPr>
        </p:nvSpPr>
        <p:spPr/>
        <p:txBody>
          <a:bodyPr/>
          <a:lstStyle/>
          <a:p>
            <a:endParaRPr lang="en-US">
              <a:solidFill>
                <a:prstClr val="white"/>
              </a:solidFill>
            </a:endParaRPr>
          </a:p>
        </p:txBody>
      </p:sp>
    </p:spTree>
    <p:extLst>
      <p:ext uri="{BB962C8B-B14F-4D97-AF65-F5344CB8AC3E}">
        <p14:creationId xmlns:p14="http://schemas.microsoft.com/office/powerpoint/2010/main" val="1566842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05867" y="1554480"/>
            <a:ext cx="5629744"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690520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26464" y="1554480"/>
            <a:ext cx="2767584"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08576" y="1554480"/>
            <a:ext cx="5632704"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750137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13298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22401" y="1406021"/>
            <a:ext cx="82295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422400" y="3905864"/>
            <a:ext cx="82296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8" name="Slide Number Placeholder 7"/>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9" name="Footer Placeholder 8"/>
          <p:cNvSpPr>
            <a:spLocks noGrp="1"/>
          </p:cNvSpPr>
          <p:nvPr>
            <p:ph type="ftr" sz="quarter" idx="12"/>
          </p:nvPr>
        </p:nvSpPr>
        <p:spPr/>
        <p:txBody>
          <a:bodyPr/>
          <a:lstStyle/>
          <a:p>
            <a:endParaRPr lang="en-US">
              <a:solidFill>
                <a:prstClr val="white"/>
              </a:solidFill>
            </a:endParaRPr>
          </a:p>
        </p:txBody>
      </p:sp>
    </p:spTree>
    <p:extLst>
      <p:ext uri="{BB962C8B-B14F-4D97-AF65-F5344CB8AC3E}">
        <p14:creationId xmlns:p14="http://schemas.microsoft.com/office/powerpoint/2010/main" val="763462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4608576" y="1545336"/>
            <a:ext cx="5632704"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10" name="Slide Number Placeholder 9"/>
          <p:cNvSpPr>
            <a:spLocks noGrp="1"/>
          </p:cNvSpPr>
          <p:nvPr>
            <p:ph type="sldNum" sz="quarter" idx="15"/>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1" name="Footer Placeholder 10"/>
          <p:cNvSpPr>
            <a:spLocks noGrp="1"/>
          </p:cNvSpPr>
          <p:nvPr>
            <p:ph type="ftr" sz="quarter" idx="16"/>
          </p:nvPr>
        </p:nvSpPr>
        <p:spPr/>
        <p:txBody>
          <a:bodyPr/>
          <a:lstStyle/>
          <a:p>
            <a:endParaRPr lang="en-US">
              <a:solidFill>
                <a:prstClr val="white"/>
              </a:solidFill>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156448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6464" y="1472184"/>
            <a:ext cx="82296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26464" y="3886200"/>
            <a:ext cx="82296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8" name="Slide Number Placeholder 7"/>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9" name="Footer Placeholder 8"/>
          <p:cNvSpPr>
            <a:spLocks noGrp="1"/>
          </p:cNvSpPr>
          <p:nvPr>
            <p:ph type="ftr" sz="quarter" idx="12"/>
          </p:nvPr>
        </p:nvSpPr>
        <p:spPr/>
        <p:txBody>
          <a:bodyPr/>
          <a:lstStyle/>
          <a:p>
            <a:endParaRPr lang="en-US">
              <a:solidFill>
                <a:prstClr val="white"/>
              </a:solidFill>
            </a:endParaRPr>
          </a:p>
        </p:txBody>
      </p:sp>
    </p:spTree>
    <p:extLst>
      <p:ext uri="{BB962C8B-B14F-4D97-AF65-F5344CB8AC3E}">
        <p14:creationId xmlns:p14="http://schemas.microsoft.com/office/powerpoint/2010/main" val="21967211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8369" y="609600"/>
            <a:ext cx="4821767"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82664" y="1915859"/>
            <a:ext cx="4862621"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2339" y="1915881"/>
            <a:ext cx="4852415"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10" name="Slide Number Placeholder 9"/>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1" name="Footer Placeholder 10"/>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5439404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8368" y="609601"/>
            <a:ext cx="4820979"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401" y="1916113"/>
            <a:ext cx="485140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0400" y="2860677"/>
            <a:ext cx="485140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168" y="1916113"/>
            <a:ext cx="4881033"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90168" y="2860676"/>
            <a:ext cx="4868333"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11" name="Slide Number Placeholder 10"/>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2" name="Footer Placeholder 11"/>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34036709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550400" y="1551544"/>
            <a:ext cx="2438400" cy="365125"/>
          </a:xfrm>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6" name="Footer Placeholder 5"/>
          <p:cNvSpPr>
            <a:spLocks noGrp="1"/>
          </p:cNvSpPr>
          <p:nvPr>
            <p:ph type="ftr" sz="quarter" idx="12"/>
          </p:nvPr>
        </p:nvSpPr>
        <p:spPr/>
        <p:txBody>
          <a:bodyPr/>
          <a:lstStyle/>
          <a:p>
            <a:endParaRPr lang="en-US">
              <a:solidFill>
                <a:prstClr val="white"/>
              </a:solidFill>
            </a:endParaRPr>
          </a:p>
        </p:txBody>
      </p:sp>
    </p:spTree>
    <p:extLst>
      <p:ext uri="{BB962C8B-B14F-4D97-AF65-F5344CB8AC3E}">
        <p14:creationId xmlns:p14="http://schemas.microsoft.com/office/powerpoint/2010/main" val="11322184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07963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4608576" y="1545336"/>
            <a:ext cx="5632704"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10" name="Slide Number Placeholder 9"/>
          <p:cNvSpPr>
            <a:spLocks noGrp="1"/>
          </p:cNvSpPr>
          <p:nvPr>
            <p:ph type="sldNum" sz="quarter" idx="15"/>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1" name="Footer Placeholder 10"/>
          <p:cNvSpPr>
            <a:spLocks noGrp="1"/>
          </p:cNvSpPr>
          <p:nvPr>
            <p:ph type="ftr" sz="quarter" idx="16"/>
          </p:nvPr>
        </p:nvSpPr>
        <p:spPr/>
        <p:txBody>
          <a:bodyPr/>
          <a:lstStyle/>
          <a:p>
            <a:endParaRPr lang="en-US">
              <a:solidFill>
                <a:prstClr val="white"/>
              </a:solidFill>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185716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5934" y="1920877"/>
            <a:ext cx="4872567"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58369" y="606425"/>
            <a:ext cx="4838700"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660401" y="1920876"/>
            <a:ext cx="4838700"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9" name="Slide Number Placeholder 8"/>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0" name="Footer Placeholder 9"/>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224676254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368" y="600075"/>
            <a:ext cx="2766483"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3951817" y="1651000"/>
            <a:ext cx="7503583"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951816" y="614364"/>
            <a:ext cx="4988984"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9" name="Slide Number Placeholder 8"/>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0" name="Footer Placeholder 9"/>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389151696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05867" y="1554480"/>
            <a:ext cx="5629744"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6980993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26464" y="1554480"/>
            <a:ext cx="2767584"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08576" y="1554480"/>
            <a:ext cx="5632704"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875103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6883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6464" y="1472184"/>
            <a:ext cx="82296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26464" y="3886200"/>
            <a:ext cx="82296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8" name="Slide Number Placeholder 7"/>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9" name="Footer Placeholder 8"/>
          <p:cNvSpPr>
            <a:spLocks noGrp="1"/>
          </p:cNvSpPr>
          <p:nvPr>
            <p:ph type="ftr" sz="quarter" idx="12"/>
          </p:nvPr>
        </p:nvSpPr>
        <p:spPr/>
        <p:txBody>
          <a:bodyPr/>
          <a:lstStyle/>
          <a:p>
            <a:endParaRPr lang="en-US">
              <a:solidFill>
                <a:prstClr val="white"/>
              </a:solidFill>
            </a:endParaRPr>
          </a:p>
        </p:txBody>
      </p:sp>
    </p:spTree>
    <p:extLst>
      <p:ext uri="{BB962C8B-B14F-4D97-AF65-F5344CB8AC3E}">
        <p14:creationId xmlns:p14="http://schemas.microsoft.com/office/powerpoint/2010/main" val="32356081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8369" y="609600"/>
            <a:ext cx="4821767"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82664" y="1915859"/>
            <a:ext cx="4862621"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2339" y="1915881"/>
            <a:ext cx="4852415"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10" name="Slide Number Placeholder 9"/>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1" name="Footer Placeholder 10"/>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10004153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8368" y="609601"/>
            <a:ext cx="4820979"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401" y="1916113"/>
            <a:ext cx="485140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0400" y="2860677"/>
            <a:ext cx="485140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168" y="1916113"/>
            <a:ext cx="4881033"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90168" y="2860676"/>
            <a:ext cx="4868333"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11" name="Slide Number Placeholder 10"/>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2" name="Footer Placeholder 11"/>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1598651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550400" y="1551544"/>
            <a:ext cx="2438400" cy="365125"/>
          </a:xfrm>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6" name="Footer Placeholder 5"/>
          <p:cNvSpPr>
            <a:spLocks noGrp="1"/>
          </p:cNvSpPr>
          <p:nvPr>
            <p:ph type="ftr" sz="quarter" idx="12"/>
          </p:nvPr>
        </p:nvSpPr>
        <p:spPr/>
        <p:txBody>
          <a:bodyPr/>
          <a:lstStyle/>
          <a:p>
            <a:endParaRPr lang="en-US">
              <a:solidFill>
                <a:prstClr val="white"/>
              </a:solidFill>
            </a:endParaRPr>
          </a:p>
        </p:txBody>
      </p:sp>
    </p:spTree>
    <p:extLst>
      <p:ext uri="{BB962C8B-B14F-4D97-AF65-F5344CB8AC3E}">
        <p14:creationId xmlns:p14="http://schemas.microsoft.com/office/powerpoint/2010/main" val="22004653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386512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5934" y="1920877"/>
            <a:ext cx="4872567"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58369" y="606425"/>
            <a:ext cx="4838700"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660401" y="1920876"/>
            <a:ext cx="4838700"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9" name="Slide Number Placeholder 8"/>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0" name="Footer Placeholder 9"/>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20187777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368" y="600075"/>
            <a:ext cx="2766483"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3951817" y="1651000"/>
            <a:ext cx="7503583"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951816" y="614364"/>
            <a:ext cx="4988984"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9" name="Slide Number Placeholder 8"/>
          <p:cNvSpPr>
            <a:spLocks noGrp="1"/>
          </p:cNvSpPr>
          <p:nvPr>
            <p:ph type="sldNum" sz="quarter" idx="11"/>
          </p:nvPr>
        </p:nvSpPr>
        <p:spPr/>
        <p:txBody>
          <a:body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
        <p:nvSpPr>
          <p:cNvPr id="10" name="Footer Placeholder 9"/>
          <p:cNvSpPr>
            <a:spLocks noGrp="1"/>
          </p:cNvSpPr>
          <p:nvPr>
            <p:ph type="ftr" sz="quarter" idx="12"/>
          </p:nvPr>
        </p:nvSpPr>
        <p:spPr>
          <a:xfrm>
            <a:off x="658368" y="6356351"/>
            <a:ext cx="6803136" cy="365125"/>
          </a:xfrm>
        </p:spPr>
        <p:txBody>
          <a:bodyPr/>
          <a:lstStyle/>
          <a:p>
            <a:endParaRPr lang="en-US">
              <a:solidFill>
                <a:prstClr val="white"/>
              </a:solidFill>
            </a:endParaRPr>
          </a:p>
        </p:txBody>
      </p:sp>
    </p:spTree>
    <p:extLst>
      <p:ext uri="{BB962C8B-B14F-4D97-AF65-F5344CB8AC3E}">
        <p14:creationId xmlns:p14="http://schemas.microsoft.com/office/powerpoint/2010/main" val="23263647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6464" y="1554480"/>
            <a:ext cx="2764464"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5867" y="1547036"/>
            <a:ext cx="5629744"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50400" y="189469"/>
            <a:ext cx="24384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3"/>
          </p:nvPr>
        </p:nvSpPr>
        <p:spPr>
          <a:xfrm>
            <a:off x="1426464" y="6356351"/>
            <a:ext cx="6803136" cy="365125"/>
          </a:xfrm>
          <a:prstGeom prst="rect">
            <a:avLst/>
          </a:prstGeom>
        </p:spPr>
        <p:txBody>
          <a:bodyPr vert="horz" lIns="91440" tIns="45720" rIns="91440" bIns="45720" rtlCol="0" anchor="t"/>
          <a:lstStyle>
            <a:lvl1pPr algn="l">
              <a:defRPr sz="1200">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4"/>
          </p:nvPr>
        </p:nvSpPr>
        <p:spPr>
          <a:xfrm>
            <a:off x="9546336" y="6356351"/>
            <a:ext cx="1516912"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60889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6464" y="1554480"/>
            <a:ext cx="2764464"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5867" y="1547036"/>
            <a:ext cx="5629744"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50400" y="189469"/>
            <a:ext cx="24384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55C7619C-334B-47A4-B0DA-568F9BF2C83E}" type="datetimeFigureOut">
              <a:rPr lang="en-US" smtClean="0">
                <a:solidFill>
                  <a:prstClr val="white">
                    <a:tint val="75000"/>
                  </a:prstClr>
                </a:solidFill>
              </a:rPr>
              <a:pPr/>
              <a:t>7/2/2014</a:t>
            </a:fld>
            <a:endParaRPr lang="en-US">
              <a:solidFill>
                <a:prstClr val="white">
                  <a:tint val="75000"/>
                </a:prstClr>
              </a:solidFill>
            </a:endParaRPr>
          </a:p>
        </p:txBody>
      </p:sp>
      <p:sp>
        <p:nvSpPr>
          <p:cNvPr id="5" name="Footer Placeholder 4"/>
          <p:cNvSpPr>
            <a:spLocks noGrp="1"/>
          </p:cNvSpPr>
          <p:nvPr>
            <p:ph type="ftr" sz="quarter" idx="3"/>
          </p:nvPr>
        </p:nvSpPr>
        <p:spPr>
          <a:xfrm>
            <a:off x="1426464" y="6356351"/>
            <a:ext cx="6803136" cy="365125"/>
          </a:xfrm>
          <a:prstGeom prst="rect">
            <a:avLst/>
          </a:prstGeom>
        </p:spPr>
        <p:txBody>
          <a:bodyPr vert="horz" lIns="91440" tIns="45720" rIns="91440" bIns="45720" rtlCol="0" anchor="t"/>
          <a:lstStyle>
            <a:lvl1pPr algn="l">
              <a:defRPr sz="1200">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4"/>
          </p:nvPr>
        </p:nvSpPr>
        <p:spPr>
          <a:xfrm>
            <a:off x="9546336" y="6356351"/>
            <a:ext cx="1516912"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C663BC6D-8232-42E3-960E-A1D32D948A47}"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4835734"/>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1.emf"/><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24.xml"/><Relationship Id="rId4" Type="http://schemas.openxmlformats.org/officeDocument/2006/relationships/tags" Target="../tags/tag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2.emf"/><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24.xml"/><Relationship Id="rId4" Type="http://schemas.openxmlformats.org/officeDocument/2006/relationships/tags" Target="../tags/tag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2.emf"/><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24.xml"/><Relationship Id="rId4"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e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24.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Contemporary Moral Problems</a:t>
            </a:r>
          </a:p>
        </p:txBody>
      </p:sp>
      <p:sp>
        <p:nvSpPr>
          <p:cNvPr id="3" name="Subtitle 2"/>
          <p:cNvSpPr>
            <a:spLocks noGrp="1"/>
          </p:cNvSpPr>
          <p:nvPr>
            <p:ph type="subTitle" idx="1"/>
          </p:nvPr>
        </p:nvSpPr>
        <p:spPr/>
        <p:txBody>
          <a:bodyPr>
            <a:normAutofit fontScale="85000" lnSpcReduction="20000"/>
          </a:bodyPr>
          <a:lstStyle/>
          <a:p>
            <a:r>
              <a:rPr lang="en-US" b="1" i="0" dirty="0"/>
              <a:t>M-F12:00-1:00SAV 264</a:t>
            </a:r>
            <a:endParaRPr lang="en-US" i="0" dirty="0"/>
          </a:p>
          <a:p>
            <a:r>
              <a:rPr lang="en-US" b="1" i="0" dirty="0"/>
              <a:t>Instructor: Benjamin Hole</a:t>
            </a:r>
            <a:endParaRPr lang="en-US" i="0" dirty="0"/>
          </a:p>
          <a:p>
            <a:r>
              <a:rPr lang="en-US" i="0" dirty="0"/>
              <a:t>Office Hours: </a:t>
            </a:r>
            <a:r>
              <a:rPr lang="en-US" dirty="0"/>
              <a:t>everyday after class</a:t>
            </a:r>
            <a:endParaRPr lang="en-US" i="0" dirty="0"/>
          </a:p>
          <a:p>
            <a:r>
              <a:rPr lang="en-US" i="0" dirty="0"/>
              <a:t>Email: bvhole@uw.edu</a:t>
            </a:r>
          </a:p>
        </p:txBody>
      </p:sp>
    </p:spTree>
    <p:extLst>
      <p:ext uri="{BB962C8B-B14F-4D97-AF65-F5344CB8AC3E}">
        <p14:creationId xmlns:p14="http://schemas.microsoft.com/office/powerpoint/2010/main" val="2261503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481" y="313953"/>
            <a:ext cx="8228160" cy="1062832"/>
          </a:xfrm>
          <a:ln/>
        </p:spPr>
        <p:txBody>
          <a:bodyPr vert="horz" lIns="91440" tIns="35268" rIns="91440" bIns="45720" rtlCol="0" anchor="t">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Desire Satisfaction Theory</a:t>
            </a:r>
            <a:endParaRPr lang="en-US" dirty="0"/>
          </a:p>
        </p:txBody>
      </p:sp>
      <p:sp>
        <p:nvSpPr>
          <p:cNvPr id="5122" name="Rectangle 2"/>
          <p:cNvSpPr>
            <a:spLocks noGrp="1" noChangeArrowheads="1"/>
          </p:cNvSpPr>
          <p:nvPr>
            <p:ph idx="4294967295"/>
          </p:nvPr>
        </p:nvSpPr>
        <p:spPr>
          <a:xfrm>
            <a:off x="1980481" y="1604330"/>
            <a:ext cx="8228160" cy="4444307"/>
          </a:xfrm>
          <a:prstGeom prst="rect">
            <a:avLst/>
          </a:prstGeom>
          <a:ln/>
        </p:spPr>
        <p:txBody>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Desire Satisfaction Theory States</a:t>
            </a: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dirty="0"/>
              <a:t>If something is good for us, then it fulfills our desires.</a:t>
            </a:r>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dirty="0"/>
              <a:t>If something fulfills our desires, then it is good for us</a:t>
            </a:r>
            <a:r>
              <a:rPr lang="en-US" dirty="0" smtClean="0"/>
              <a:t>.</a:t>
            </a:r>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973455" lvl="2" indent="0">
              <a:buSzPct val="45000"/>
              <a:buNone/>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58738" lvl="2" indent="0">
              <a:buSzPct val="45000"/>
              <a:buNone/>
              <a:tabLst>
                <a:tab pos="400050" algn="l"/>
                <a:tab pos="428625" algn="l"/>
                <a:tab pos="5413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u="sng" dirty="0" smtClean="0">
                <a:solidFill>
                  <a:srgbClr val="FFC000"/>
                </a:solidFill>
              </a:rPr>
              <a:t>DST</a:t>
            </a:r>
            <a:r>
              <a:rPr lang="en-US" dirty="0" smtClean="0">
                <a:solidFill>
                  <a:srgbClr val="FFC000"/>
                </a:solidFill>
              </a:rPr>
              <a:t>: X is valuable if and only if (and because) X satisfies a desire</a:t>
            </a:r>
            <a:endParaRPr lang="en-US" dirty="0">
              <a:solidFill>
                <a:srgbClr val="FFC000"/>
              </a:solidFill>
            </a:endParaRPr>
          </a:p>
        </p:txBody>
      </p:sp>
    </p:spTree>
    <p:extLst>
      <p:ext uri="{BB962C8B-B14F-4D97-AF65-F5344CB8AC3E}">
        <p14:creationId xmlns:p14="http://schemas.microsoft.com/office/powerpoint/2010/main" val="27860953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481" y="313953"/>
            <a:ext cx="8228160" cy="1062832"/>
          </a:xfrm>
          <a:ln/>
        </p:spPr>
        <p:txBody>
          <a:bodyPr vert="horz" lIns="91440" tIns="35268" rIns="91440" bIns="45720" rtlCol="0" anchor="t">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Objective List / Perfectionist Theory</a:t>
            </a:r>
            <a:endParaRPr lang="en-US" dirty="0"/>
          </a:p>
        </p:txBody>
      </p:sp>
      <p:sp>
        <p:nvSpPr>
          <p:cNvPr id="5122" name="Rectangle 2"/>
          <p:cNvSpPr>
            <a:spLocks noGrp="1" noChangeArrowheads="1"/>
          </p:cNvSpPr>
          <p:nvPr>
            <p:ph idx="4294967295"/>
          </p:nvPr>
        </p:nvSpPr>
        <p:spPr>
          <a:xfrm>
            <a:off x="1980481" y="1604330"/>
            <a:ext cx="8228160" cy="4644071"/>
          </a:xfrm>
          <a:prstGeom prst="rect">
            <a:avLst/>
          </a:prstGeom>
          <a:ln/>
        </p:spPr>
        <p:txBody>
          <a:bodyPr>
            <a:normAutofit lnSpcReduction="10000"/>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Objective List / Perfectionist Theory States</a:t>
            </a: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dirty="0"/>
              <a:t>If something is good for us, then </a:t>
            </a:r>
            <a:r>
              <a:rPr lang="en-US" dirty="0" smtClean="0"/>
              <a:t>it is an item on an objective list of values,  which may include items such as knowledge and achievement.</a:t>
            </a: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dirty="0"/>
              <a:t>If something </a:t>
            </a:r>
            <a:r>
              <a:rPr lang="en-US" dirty="0" smtClean="0"/>
              <a:t>is on an objective list of values, </a:t>
            </a:r>
            <a:r>
              <a:rPr lang="en-US" dirty="0"/>
              <a:t>then it is good for us</a:t>
            </a:r>
            <a:r>
              <a:rPr lang="en-US" dirty="0" smtClean="0"/>
              <a:t>.</a:t>
            </a:r>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a:p>
          <a:p>
            <a:pPr marL="897255" lvl="1"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973455" lvl="2" indent="0">
              <a:buSzPct val="45000"/>
              <a:buNone/>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endParaRPr lang="en-US" dirty="0" smtClean="0"/>
          </a:p>
          <a:p>
            <a:pPr marL="58738" lvl="2" indent="0">
              <a:buSzPct val="45000"/>
              <a:buNone/>
              <a:tabLst>
                <a:tab pos="400050" algn="l"/>
                <a:tab pos="428625" algn="l"/>
                <a:tab pos="5413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u="sng" dirty="0" smtClean="0">
                <a:solidFill>
                  <a:srgbClr val="FFC000"/>
                </a:solidFill>
              </a:rPr>
              <a:t>OL/PT</a:t>
            </a:r>
            <a:r>
              <a:rPr lang="en-US" dirty="0" smtClean="0">
                <a:solidFill>
                  <a:srgbClr val="FFC000"/>
                </a:solidFill>
              </a:rPr>
              <a:t>: X is valuable if and only if (and because) X satisfies is on an objective list of values.</a:t>
            </a:r>
            <a:endParaRPr lang="en-US" dirty="0">
              <a:solidFill>
                <a:srgbClr val="FFC000"/>
              </a:solidFill>
            </a:endParaRPr>
          </a:p>
        </p:txBody>
      </p:sp>
    </p:spTree>
    <p:extLst>
      <p:ext uri="{BB962C8B-B14F-4D97-AF65-F5344CB8AC3E}">
        <p14:creationId xmlns:p14="http://schemas.microsoft.com/office/powerpoint/2010/main" val="912532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Theory of the good: HEDONISM</a:t>
            </a:r>
          </a:p>
          <a:p>
            <a:r>
              <a:rPr lang="en-US" dirty="0" smtClean="0"/>
              <a:t>Theory of the right: UTILITARIANISM</a:t>
            </a:r>
          </a:p>
          <a:p>
            <a:endParaRPr lang="en-US" dirty="0"/>
          </a:p>
        </p:txBody>
      </p:sp>
      <p:sp>
        <p:nvSpPr>
          <p:cNvPr id="3" name="Title 2"/>
          <p:cNvSpPr>
            <a:spLocks noGrp="1"/>
          </p:cNvSpPr>
          <p:nvPr>
            <p:ph type="title"/>
          </p:nvPr>
        </p:nvSpPr>
        <p:spPr/>
        <p:txBody>
          <a:bodyPr/>
          <a:lstStyle/>
          <a:p>
            <a:r>
              <a:rPr lang="en-US" dirty="0" smtClean="0"/>
              <a:t>Bentham’s Hedonistic Utilitarianism </a:t>
            </a:r>
            <a:endParaRPr lang="en-US" dirty="0"/>
          </a:p>
        </p:txBody>
      </p:sp>
      <p:pic>
        <p:nvPicPr>
          <p:cNvPr id="4" name="Picture 3"/>
          <p:cNvPicPr>
            <a:picLocks noChangeAspect="1"/>
          </p:cNvPicPr>
          <p:nvPr/>
        </p:nvPicPr>
        <p:blipFill>
          <a:blip r:embed="rId2"/>
          <a:stretch>
            <a:fillRect/>
          </a:stretch>
        </p:blipFill>
        <p:spPr>
          <a:xfrm>
            <a:off x="8820603" y="3879396"/>
            <a:ext cx="1838325" cy="2495550"/>
          </a:xfrm>
          <a:prstGeom prst="rect">
            <a:avLst/>
          </a:prstGeom>
          <a:ln>
            <a:noFill/>
          </a:ln>
          <a:effectLst>
            <a:softEdge rad="112500"/>
          </a:effectLst>
        </p:spPr>
      </p:pic>
    </p:spTree>
    <p:extLst>
      <p:ext uri="{BB962C8B-B14F-4D97-AF65-F5344CB8AC3E}">
        <p14:creationId xmlns:p14="http://schemas.microsoft.com/office/powerpoint/2010/main" val="220812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the-law-of-attraction-guide.com/images/untitled.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4" y="3278885"/>
            <a:ext cx="3305175" cy="32956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6082" name="Rectangle 2"/>
          <p:cNvSpPr>
            <a:spLocks noGrp="1" noChangeArrowheads="1"/>
          </p:cNvSpPr>
          <p:nvPr>
            <p:ph type="title"/>
          </p:nvPr>
        </p:nvSpPr>
        <p:spPr>
          <a:xfrm>
            <a:off x="0" y="0"/>
            <a:ext cx="2764464" cy="1979466"/>
          </a:xfrm>
        </p:spPr>
        <p:txBody>
          <a:bodyPr>
            <a:normAutofit/>
          </a:bodyPr>
          <a:lstStyle/>
          <a:p>
            <a:r>
              <a:rPr lang="en-US" dirty="0"/>
              <a:t>Problems with Bentham’s </a:t>
            </a:r>
            <a:r>
              <a:rPr lang="en-US" dirty="0" smtClean="0"/>
              <a:t>Hedonistic utilitarianism</a:t>
            </a:r>
            <a:endParaRPr lang="en-US" dirty="0"/>
          </a:p>
        </p:txBody>
      </p:sp>
      <p:sp>
        <p:nvSpPr>
          <p:cNvPr id="46083" name="Rectangle 3"/>
          <p:cNvSpPr>
            <a:spLocks noGrp="1" noChangeArrowheads="1"/>
          </p:cNvSpPr>
          <p:nvPr>
            <p:ph type="body" idx="4294967295"/>
          </p:nvPr>
        </p:nvSpPr>
        <p:spPr>
          <a:xfrm>
            <a:off x="1981200" y="2249424"/>
            <a:ext cx="8229600" cy="4325112"/>
          </a:xfrm>
          <a:prstGeom prst="rect">
            <a:avLst/>
          </a:prstGeom>
        </p:spPr>
        <p:txBody>
          <a:bodyPr/>
          <a:lstStyle/>
          <a:p>
            <a:pPr>
              <a:buFont typeface="Wingdings" pitchFamily="2" charset="2"/>
              <a:buNone/>
            </a:pPr>
            <a:r>
              <a:rPr lang="en-US" dirty="0" smtClean="0"/>
              <a:t>(2) Pleasures </a:t>
            </a:r>
            <a:r>
              <a:rPr lang="en-US" dirty="0"/>
              <a:t>are </a:t>
            </a:r>
            <a:r>
              <a:rPr lang="en-US" dirty="0" smtClean="0"/>
              <a:t>quantifiable. Compare falling in love to </a:t>
            </a:r>
            <a:r>
              <a:rPr lang="en-US" dirty="0"/>
              <a:t>scratching your head.</a:t>
            </a:r>
          </a:p>
        </p:txBody>
      </p:sp>
      <p:pic>
        <p:nvPicPr>
          <p:cNvPr id="46085" name="Picture 5" descr="2_61_head_scrat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314701"/>
            <a:ext cx="4724400" cy="35433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8551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4294967295"/>
          </p:nvPr>
        </p:nvSpPr>
        <p:spPr>
          <a:xfrm>
            <a:off x="1981200" y="2249424"/>
            <a:ext cx="8229600" cy="4325112"/>
          </a:xfrm>
          <a:prstGeom prst="rect">
            <a:avLst/>
          </a:prstGeom>
        </p:spPr>
        <p:txBody>
          <a:bodyPr/>
          <a:lstStyle/>
          <a:p>
            <a:pPr>
              <a:buFont typeface="Wingdings" pitchFamily="2" charset="2"/>
              <a:buNone/>
            </a:pPr>
            <a:r>
              <a:rPr lang="en-US" dirty="0" smtClean="0"/>
              <a:t>Values are </a:t>
            </a:r>
            <a:r>
              <a:rPr lang="en-US" dirty="0"/>
              <a:t>sensations, says Bentham.  Does this adequately reflect how we understand the world?  </a:t>
            </a:r>
          </a:p>
        </p:txBody>
      </p:sp>
      <p:sp>
        <p:nvSpPr>
          <p:cNvPr id="45060" name="Rectangle 4"/>
          <p:cNvSpPr>
            <a:spLocks noChangeArrowheads="1"/>
          </p:cNvSpPr>
          <p:nvPr/>
        </p:nvSpPr>
        <p:spPr bwMode="auto">
          <a:xfrm>
            <a:off x="12349163" y="4335463"/>
            <a:ext cx="184731"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solidFill>
                <a:srgbClr val="000000"/>
              </a:solidFill>
            </a:endParaRPr>
          </a:p>
        </p:txBody>
      </p:sp>
      <p:pic>
        <p:nvPicPr>
          <p:cNvPr id="1026" name="Picture 2" descr="http://www.prometheus-journal.com/wp-content/themes/arthemia/scripts/timthumb.php?src=http://www.prometheus-journal.com/wp-content/uploads/2009/05/experience-machine.png&amp;w=300&amp;h=275&amp;zc=1&amp;q=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066699"/>
            <a:ext cx="2761558" cy="25314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2" name="Picture 2" descr="http://gakuranman.com/eng/wp-content/uploads/2008/01/robertnozi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3429001"/>
            <a:ext cx="1549003" cy="2065337"/>
          </a:xfrm>
          <a:prstGeom prst="ellipse">
            <a:avLst/>
          </a:prstGeom>
          <a:ln>
            <a:noFill/>
          </a:ln>
          <a:effectLst>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
        <p:nvSpPr>
          <p:cNvPr id="8" name="Rectangle 2"/>
          <p:cNvSpPr>
            <a:spLocks noGrp="1" noChangeArrowheads="1"/>
          </p:cNvSpPr>
          <p:nvPr>
            <p:ph type="title"/>
          </p:nvPr>
        </p:nvSpPr>
        <p:spPr>
          <a:xfrm>
            <a:off x="0" y="0"/>
            <a:ext cx="2764464" cy="1979466"/>
          </a:xfrm>
        </p:spPr>
        <p:txBody>
          <a:bodyPr>
            <a:normAutofit/>
          </a:bodyPr>
          <a:lstStyle/>
          <a:p>
            <a:r>
              <a:rPr lang="en-US" dirty="0"/>
              <a:t>Problems with Bentham’s </a:t>
            </a:r>
            <a:r>
              <a:rPr lang="en-US" dirty="0" smtClean="0"/>
              <a:t>Hedonistic utilitarianism</a:t>
            </a:r>
            <a:endParaRPr lang="en-US" dirty="0"/>
          </a:p>
        </p:txBody>
      </p:sp>
    </p:spTree>
    <p:extLst>
      <p:ext uri="{BB962C8B-B14F-4D97-AF65-F5344CB8AC3E}">
        <p14:creationId xmlns:p14="http://schemas.microsoft.com/office/powerpoint/2010/main" val="1456175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Hedonism</a:t>
            </a:r>
          </a:p>
        </p:txBody>
      </p:sp>
      <p:sp>
        <p:nvSpPr>
          <p:cNvPr id="3" name="Content Placeholder 2"/>
          <p:cNvSpPr>
            <a:spLocks noGrp="1"/>
          </p:cNvSpPr>
          <p:nvPr>
            <p:ph sz="half" idx="1"/>
          </p:nvPr>
        </p:nvSpPr>
        <p:spPr>
          <a:xfrm>
            <a:off x="6010998" y="1915858"/>
            <a:ext cx="4504602" cy="4637342"/>
          </a:xfrm>
        </p:spPr>
        <p:txBody>
          <a:bodyPr>
            <a:normAutofit lnSpcReduction="10000"/>
          </a:bodyPr>
          <a:lstStyle/>
          <a:p>
            <a:pPr marL="0" indent="0">
              <a:buNone/>
            </a:pPr>
            <a:r>
              <a:rPr lang="en-US" sz="2400" b="1" i="0" u="sng" dirty="0" err="1"/>
              <a:t>Nozick</a:t>
            </a:r>
            <a:r>
              <a:rPr lang="en-US" sz="2400" b="1" i="0" dirty="0"/>
              <a:t> </a:t>
            </a:r>
          </a:p>
          <a:p>
            <a:pPr marL="0" indent="0">
              <a:buNone/>
            </a:pPr>
            <a:r>
              <a:rPr lang="en-US" sz="2400" b="1" i="0" dirty="0"/>
              <a:t>Is pleasure </a:t>
            </a:r>
            <a:r>
              <a:rPr lang="en-US" sz="2400" b="1" dirty="0"/>
              <a:t>really</a:t>
            </a:r>
            <a:r>
              <a:rPr lang="en-US" sz="2400" b="1" i="0" dirty="0"/>
              <a:t> the one and only value? </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a:t>
            </a:r>
            <a:r>
              <a:rPr lang="en-US" sz="2400" b="1" dirty="0">
                <a:solidFill>
                  <a:srgbClr val="FFFF00"/>
                </a:solidFill>
              </a:rPr>
              <a:t>thought experiments</a:t>
            </a:r>
            <a:r>
              <a:rPr lang="en-US" sz="2400" b="1" dirty="0"/>
              <a:t> are employed … by philosophers … to examine the implications of theories and to explore the boundaries of certain concepts” </a:t>
            </a:r>
          </a:p>
          <a:p>
            <a:pPr marL="0" indent="0">
              <a:buNone/>
            </a:pPr>
            <a:endParaRPr lang="en-US" sz="800" b="1" dirty="0"/>
          </a:p>
          <a:p>
            <a:pPr marL="0" indent="0">
              <a:buNone/>
            </a:pPr>
            <a:r>
              <a:rPr lang="en-US" sz="1200" b="1" dirty="0"/>
              <a:t>(</a:t>
            </a:r>
            <a:r>
              <a:rPr lang="en-US" sz="1200" b="1" dirty="0" err="1"/>
              <a:t>Honderich</a:t>
            </a:r>
            <a:r>
              <a:rPr lang="en-US" sz="1200" b="1" dirty="0"/>
              <a:t>, T., The Oxford Companion to Philosophy, 2</a:t>
            </a:r>
            <a:r>
              <a:rPr lang="en-US" sz="1200" b="1" baseline="30000" dirty="0"/>
              <a:t>nd</a:t>
            </a:r>
            <a:r>
              <a:rPr lang="en-US" sz="1200" b="1" dirty="0"/>
              <a:t> </a:t>
            </a:r>
            <a:r>
              <a:rPr lang="en-US" sz="1200" b="1" dirty="0" err="1"/>
              <a:t>eds</a:t>
            </a:r>
            <a:r>
              <a:rPr lang="en-US" sz="1200" b="1" dirty="0"/>
              <a:t>, OUP 2005, pg. 919)</a:t>
            </a:r>
          </a:p>
        </p:txBody>
      </p:sp>
      <p:sp>
        <p:nvSpPr>
          <p:cNvPr id="4" name="Content Placeholder 3"/>
          <p:cNvSpPr>
            <a:spLocks noGrp="1"/>
          </p:cNvSpPr>
          <p:nvPr>
            <p:ph sz="half" idx="2"/>
          </p:nvPr>
        </p:nvSpPr>
        <p:spPr/>
        <p:txBody>
          <a:bodyPr>
            <a:normAutofit lnSpcReduction="10000"/>
          </a:bodyPr>
          <a:lstStyle/>
          <a:p>
            <a:pPr marL="0" indent="0">
              <a:buNone/>
            </a:pPr>
            <a:r>
              <a:rPr lang="en-US" sz="2400" b="1" i="0" u="sng" dirty="0"/>
              <a:t>Hedonism</a:t>
            </a:r>
            <a:r>
              <a:rPr lang="en-US" sz="2400" b="1" i="0" dirty="0"/>
              <a:t>: Pleasure is the one and only value and pain is the one and only disvalue. </a:t>
            </a:r>
          </a:p>
          <a:p>
            <a:pPr marL="0" indent="0">
              <a:buNone/>
            </a:pPr>
            <a:endParaRPr lang="en-US" i="0" dirty="0"/>
          </a:p>
        </p:txBody>
      </p:sp>
    </p:spTree>
    <p:extLst>
      <p:ext uri="{BB962C8B-B14F-4D97-AF65-F5344CB8AC3E}">
        <p14:creationId xmlns:p14="http://schemas.microsoft.com/office/powerpoint/2010/main" val="7586046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Robert </a:t>
            </a:r>
            <a:r>
              <a:rPr lang="en-US" sz="3600" dirty="0" err="1"/>
              <a:t>Nozick</a:t>
            </a:r>
            <a:endParaRPr lang="en-US" sz="3600" dirty="0"/>
          </a:p>
        </p:txBody>
      </p:sp>
      <p:sp>
        <p:nvSpPr>
          <p:cNvPr id="4" name="Content Placeholder 3"/>
          <p:cNvSpPr>
            <a:spLocks noGrp="1"/>
          </p:cNvSpPr>
          <p:nvPr>
            <p:ph sz="half" idx="2"/>
          </p:nvPr>
        </p:nvSpPr>
        <p:spPr>
          <a:xfrm>
            <a:off x="2020754" y="1915880"/>
            <a:ext cx="5142046" cy="4789720"/>
          </a:xfrm>
        </p:spPr>
        <p:txBody>
          <a:bodyPr>
            <a:normAutofit/>
          </a:bodyPr>
          <a:lstStyle/>
          <a:p>
            <a:pPr marL="0" indent="0">
              <a:buNone/>
            </a:pPr>
            <a:r>
              <a:rPr lang="en-US" sz="2400" dirty="0"/>
              <a:t>“Suppose there were an experience machine that would give you any experience you desired. </a:t>
            </a:r>
            <a:r>
              <a:rPr lang="en-US" sz="2400" dirty="0" err="1"/>
              <a:t>Superduper</a:t>
            </a:r>
            <a:r>
              <a:rPr lang="en-US" sz="2400" dirty="0"/>
              <a:t> neuropsychologists could stimulate your brain so that you would think and feel you were …</a:t>
            </a:r>
          </a:p>
          <a:p>
            <a:pPr marL="0" indent="0">
              <a:buNone/>
            </a:pPr>
            <a:endParaRPr lang="en-US" sz="2400" dirty="0"/>
          </a:p>
          <a:p>
            <a:pPr marL="0" indent="0">
              <a:buNone/>
            </a:pPr>
            <a:r>
              <a:rPr lang="en-US" sz="2400" dirty="0">
                <a:solidFill>
                  <a:srgbClr val="FFFF00"/>
                </a:solidFill>
              </a:rPr>
              <a:t>“Should you plug into this machine for life, preprogramming your life’s experiences?”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460" y="152400"/>
            <a:ext cx="3562440" cy="3168298"/>
          </a:xfrm>
          <a:prstGeom prst="roundRect">
            <a:avLst>
              <a:gd name="adj" fmla="val 16667"/>
            </a:avLst>
          </a:prstGeom>
          <a:ln>
            <a:noFill/>
          </a:ln>
          <a:effectLst>
            <a:outerShdw dist="35921" dir="2700000" algn="ctr" rotWithShape="0">
              <a:schemeClr val="bg2"/>
            </a:outerShdw>
            <a:reflection blurRad="6350" stA="50000" endA="300" endPos="90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3520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Nozick</a:t>
            </a:r>
            <a:endParaRPr lang="en-US" sz="3600" dirty="0"/>
          </a:p>
        </p:txBody>
      </p:sp>
      <p:sp>
        <p:nvSpPr>
          <p:cNvPr id="3" name="Content Placeholder 2"/>
          <p:cNvSpPr>
            <a:spLocks noGrp="1"/>
          </p:cNvSpPr>
          <p:nvPr>
            <p:ph sz="half" idx="1"/>
          </p:nvPr>
        </p:nvSpPr>
        <p:spPr>
          <a:xfrm>
            <a:off x="6010998" y="1915858"/>
            <a:ext cx="4504602" cy="4637342"/>
          </a:xfrm>
        </p:spPr>
        <p:txBody>
          <a:bodyPr>
            <a:normAutofit/>
          </a:bodyPr>
          <a:lstStyle/>
          <a:p>
            <a:pPr marL="0" indent="0">
              <a:buNone/>
            </a:pPr>
            <a:r>
              <a:rPr lang="en-US" sz="2400" b="1" i="0" u="sng" dirty="0">
                <a:latin typeface="+mj-lt"/>
              </a:rPr>
              <a:t>Main Argument</a:t>
            </a:r>
          </a:p>
          <a:p>
            <a:pPr marL="457200" indent="-457200">
              <a:buAutoNum type="arabicPeriod"/>
            </a:pPr>
            <a:r>
              <a:rPr lang="en-US" sz="2800" b="1" i="0" dirty="0"/>
              <a:t>If hedonism is true, then we would plug into the experience machine. </a:t>
            </a:r>
          </a:p>
          <a:p>
            <a:pPr marL="457200" indent="-457200">
              <a:buAutoNum type="arabicPeriod"/>
            </a:pPr>
            <a:r>
              <a:rPr lang="en-US" sz="2800" b="1" i="0" dirty="0"/>
              <a:t>But we would not plug into the machine.</a:t>
            </a:r>
          </a:p>
          <a:p>
            <a:pPr marL="457200" indent="-457200">
              <a:buAutoNum type="arabicPeriod"/>
            </a:pPr>
            <a:r>
              <a:rPr lang="en-US" sz="2800" b="1" i="0" dirty="0"/>
              <a:t>Therefore, hedonism is not true. </a:t>
            </a:r>
          </a:p>
        </p:txBody>
      </p:sp>
      <p:sp>
        <p:nvSpPr>
          <p:cNvPr id="4" name="Content Placeholder 3"/>
          <p:cNvSpPr>
            <a:spLocks noGrp="1"/>
          </p:cNvSpPr>
          <p:nvPr>
            <p:ph sz="half" idx="2"/>
          </p:nvPr>
        </p:nvSpPr>
        <p:spPr/>
        <p:txBody>
          <a:bodyPr/>
          <a:lstStyle/>
          <a:p>
            <a:pPr marL="0" indent="0">
              <a:buNone/>
            </a:pPr>
            <a:r>
              <a:rPr lang="en-US" sz="2400" b="1" i="0" u="sng" dirty="0"/>
              <a:t>Hedonism</a:t>
            </a:r>
            <a:r>
              <a:rPr lang="en-US" sz="2400" b="1" i="0" dirty="0"/>
              <a:t>: Pleasure is the one and only value and pain is the one and only disvalue. </a:t>
            </a:r>
          </a:p>
          <a:p>
            <a:pPr marL="0" indent="0">
              <a:buNone/>
            </a:pPr>
            <a:endParaRPr lang="en-US" i="0" dirty="0"/>
          </a:p>
        </p:txBody>
      </p:sp>
      <p:sp>
        <p:nvSpPr>
          <p:cNvPr id="5" name="TextBox 4"/>
          <p:cNvSpPr txBox="1"/>
          <p:nvPr/>
        </p:nvSpPr>
        <p:spPr>
          <a:xfrm>
            <a:off x="7772400" y="6248400"/>
            <a:ext cx="2667000" cy="923330"/>
          </a:xfrm>
          <a:prstGeom prst="rect">
            <a:avLst/>
          </a:prstGeom>
          <a:noFill/>
        </p:spPr>
        <p:txBody>
          <a:bodyPr wrap="square" rtlCol="0">
            <a:spAutoFit/>
          </a:bodyPr>
          <a:lstStyle/>
          <a:p>
            <a:r>
              <a:rPr lang="en-US" b="1" i="1" dirty="0">
                <a:solidFill>
                  <a:srgbClr val="FFFF00"/>
                </a:solidFill>
              </a:rPr>
              <a:t>Modus </a:t>
            </a:r>
            <a:r>
              <a:rPr lang="en-US" b="1" i="1" dirty="0" err="1">
                <a:solidFill>
                  <a:srgbClr val="FFFF00"/>
                </a:solidFill>
              </a:rPr>
              <a:t>Tollens</a:t>
            </a:r>
            <a:endParaRPr lang="en-US" b="1" i="1" dirty="0">
              <a:solidFill>
                <a:srgbClr val="FFFF00"/>
              </a:solidFill>
            </a:endParaRPr>
          </a:p>
          <a:p>
            <a:r>
              <a:rPr lang="en-US" dirty="0">
                <a:solidFill>
                  <a:prstClr val="white"/>
                </a:solidFill>
              </a:rPr>
              <a:t/>
            </a:r>
            <a:br>
              <a:rPr lang="en-US" dirty="0">
                <a:solidFill>
                  <a:prstClr val="white"/>
                </a:solidFill>
              </a:rPr>
            </a:br>
            <a:endParaRPr lang="en-US" dirty="0">
              <a:solidFill>
                <a:prstClr val="white"/>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71800"/>
            <a:ext cx="3562440" cy="3168298"/>
          </a:xfrm>
          <a:prstGeom prst="roundRect">
            <a:avLst>
              <a:gd name="adj" fmla="val 16667"/>
            </a:avLst>
          </a:prstGeom>
          <a:ln>
            <a:noFill/>
          </a:ln>
          <a:effectLst>
            <a:outerShdw dist="35921" dir="2700000" algn="ctr" rotWithShape="0">
              <a:schemeClr val="bg2"/>
            </a:outerShdw>
            <a:reflection blurRad="6350" stA="50000" endA="300" endPos="90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9095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924800" cy="1979466"/>
          </a:xfrm>
        </p:spPr>
        <p:txBody>
          <a:bodyPr/>
          <a:lstStyle/>
          <a:p>
            <a:pPr marL="457200" indent="-457200"/>
            <a:r>
              <a:rPr lang="en-US" b="1" u="sng" dirty="0" smtClean="0"/>
              <a:t>PREMISE 2:</a:t>
            </a:r>
            <a:r>
              <a:rPr lang="en-US" b="1" dirty="0" smtClean="0"/>
              <a:t> “we [I] would </a:t>
            </a:r>
            <a:r>
              <a:rPr lang="en-US" b="1" dirty="0"/>
              <a:t>not plug into the machine</a:t>
            </a:r>
            <a:r>
              <a:rPr lang="en-US" b="1" dirty="0" smtClean="0"/>
              <a:t>.”</a:t>
            </a:r>
            <a:endParaRPr lang="en-US" b="1" dirty="0"/>
          </a:p>
        </p:txBody>
      </p:sp>
      <p:sp>
        <p:nvSpPr>
          <p:cNvPr id="3" name="TPAnswers"/>
          <p:cNvSpPr>
            <a:spLocks noGrp="1"/>
          </p:cNvSpPr>
          <p:nvPr>
            <p:ph type="body" idx="1"/>
            <p:custDataLst>
              <p:tags r:id="rId3"/>
            </p:custDataLst>
          </p:nvPr>
        </p:nvSpPr>
        <p:spPr>
          <a:xfrm>
            <a:off x="1981200" y="1600200"/>
            <a:ext cx="4114800" cy="3886202"/>
          </a:xfrm>
        </p:spPr>
        <p:txBody>
          <a:bodyPr>
            <a:normAutofit lnSpcReduction="10000"/>
          </a:bodyPr>
          <a:lstStyle/>
          <a:p>
            <a:pPr marL="342900" indent="-342900">
              <a:buFont typeface="Arial" pitchFamily="34" charset="0"/>
              <a:buAutoNum type="alphaUcPeriod"/>
            </a:pPr>
            <a:r>
              <a:rPr lang="en-US" sz="3200"/>
              <a:t>Strongly Agree</a:t>
            </a:r>
          </a:p>
          <a:p>
            <a:pPr marL="342900" indent="-342900">
              <a:buFont typeface="Arial" pitchFamily="34" charset="0"/>
              <a:buAutoNum type="alphaUcPeriod"/>
            </a:pPr>
            <a:r>
              <a:rPr lang="en-US" sz="3200"/>
              <a:t>Agree</a:t>
            </a:r>
          </a:p>
          <a:p>
            <a:pPr marL="342900" indent="-342900">
              <a:buFont typeface="Arial" pitchFamily="34" charset="0"/>
              <a:buAutoNum type="alphaUcPeriod"/>
            </a:pPr>
            <a:r>
              <a:rPr lang="en-US" sz="3200"/>
              <a:t>Somewhat Agree</a:t>
            </a:r>
          </a:p>
          <a:p>
            <a:pPr marL="342900" indent="-342900">
              <a:buFont typeface="Arial" pitchFamily="34" charset="0"/>
              <a:buAutoNum type="alphaUcPeriod"/>
            </a:pPr>
            <a:r>
              <a:rPr lang="en-US" sz="3200"/>
              <a:t>Neutral</a:t>
            </a:r>
          </a:p>
          <a:p>
            <a:pPr marL="342900" indent="-342900">
              <a:buFont typeface="Arial" pitchFamily="34" charset="0"/>
              <a:buAutoNum type="alphaUcPeriod"/>
            </a:pPr>
            <a:r>
              <a:rPr lang="en-US" sz="3200"/>
              <a:t>Somewhat Disagree</a:t>
            </a:r>
          </a:p>
          <a:p>
            <a:pPr marL="342900" indent="-342900">
              <a:buFont typeface="Arial" pitchFamily="34" charset="0"/>
              <a:buAutoNum type="alphaUcPeriod"/>
            </a:pPr>
            <a:r>
              <a:rPr lang="en-US" sz="3200"/>
              <a:t>Disagree</a:t>
            </a:r>
          </a:p>
          <a:p>
            <a:pPr marL="342900" indent="-3429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48992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Nozick</a:t>
            </a:r>
            <a:endParaRPr lang="en-US" sz="3600" dirty="0"/>
          </a:p>
        </p:txBody>
      </p:sp>
      <p:sp>
        <p:nvSpPr>
          <p:cNvPr id="3" name="Content Placeholder 2"/>
          <p:cNvSpPr>
            <a:spLocks noGrp="1"/>
          </p:cNvSpPr>
          <p:nvPr>
            <p:ph sz="half" idx="1"/>
          </p:nvPr>
        </p:nvSpPr>
        <p:spPr>
          <a:xfrm>
            <a:off x="6010998" y="1915858"/>
            <a:ext cx="4504602" cy="4637342"/>
          </a:xfrm>
        </p:spPr>
        <p:txBody>
          <a:bodyPr>
            <a:normAutofit/>
          </a:bodyPr>
          <a:lstStyle/>
          <a:p>
            <a:pPr marL="0" indent="0">
              <a:buNone/>
            </a:pPr>
            <a:r>
              <a:rPr lang="en-US" sz="2800" b="1" i="0" u="sng" dirty="0"/>
              <a:t>Discussion Question</a:t>
            </a:r>
            <a:r>
              <a:rPr lang="en-US" sz="2800" b="1" i="0" dirty="0"/>
              <a:t>: Would you plug into the machine?</a:t>
            </a:r>
          </a:p>
          <a:p>
            <a:pPr marL="0" indent="0">
              <a:buNone/>
            </a:pPr>
            <a:endParaRPr lang="en-US" sz="2800" b="1" dirty="0"/>
          </a:p>
          <a:p>
            <a:pPr marL="0" indent="0">
              <a:buNone/>
            </a:pPr>
            <a:r>
              <a:rPr lang="en-US" sz="2400" dirty="0">
                <a:solidFill>
                  <a:srgbClr val="FFFF00"/>
                </a:solidFill>
              </a:rPr>
              <a:t>Identify 1-3 reasons why or why not. </a:t>
            </a:r>
            <a:r>
              <a:rPr lang="en-US" sz="2400" i="0" dirty="0">
                <a:solidFill>
                  <a:srgbClr val="FFFF00"/>
                </a:solidFill>
              </a:rPr>
              <a:t> </a:t>
            </a:r>
          </a:p>
        </p:txBody>
      </p:sp>
      <p:sp>
        <p:nvSpPr>
          <p:cNvPr id="4" name="Content Placeholder 3"/>
          <p:cNvSpPr>
            <a:spLocks noGrp="1"/>
          </p:cNvSpPr>
          <p:nvPr>
            <p:ph sz="half" idx="2"/>
          </p:nvPr>
        </p:nvSpPr>
        <p:spPr/>
        <p:txBody>
          <a:bodyPr/>
          <a:lstStyle/>
          <a:p>
            <a:pPr marL="0" indent="0">
              <a:buNone/>
            </a:pPr>
            <a:r>
              <a:rPr lang="en-US" sz="2400" b="1" i="0" u="sng" dirty="0"/>
              <a:t>Premise Two</a:t>
            </a:r>
            <a:r>
              <a:rPr lang="en-US" sz="2400" b="1" i="0" dirty="0"/>
              <a:t>: But we would not plug into the machine.</a:t>
            </a:r>
          </a:p>
          <a:p>
            <a:pPr marL="0" indent="0">
              <a:buNone/>
            </a:pPr>
            <a:endParaRPr lang="en-US" sz="2400" b="1" i="0" dirty="0"/>
          </a:p>
          <a:p>
            <a:pPr marL="0" indent="0">
              <a:buNone/>
            </a:pPr>
            <a:endParaRPr lang="en-US" i="0" dirty="0"/>
          </a:p>
        </p:txBody>
      </p:sp>
    </p:spTree>
    <p:extLst>
      <p:ext uri="{BB962C8B-B14F-4D97-AF65-F5344CB8AC3E}">
        <p14:creationId xmlns:p14="http://schemas.microsoft.com/office/powerpoint/2010/main" val="11195584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608575" y="1545336"/>
            <a:ext cx="6331567" cy="3886200"/>
          </a:xfrm>
        </p:spPr>
        <p:txBody>
          <a:bodyPr>
            <a:normAutofit/>
          </a:bodyPr>
          <a:lstStyle/>
          <a:p>
            <a:pPr marL="0" indent="0">
              <a:buNone/>
            </a:pPr>
            <a:r>
              <a:rPr lang="en-US" sz="2400" u="sng" dirty="0" smtClean="0"/>
              <a:t>Agenda</a:t>
            </a:r>
          </a:p>
          <a:p>
            <a:r>
              <a:rPr lang="en-US" sz="2400" dirty="0" smtClean="0"/>
              <a:t>Clicker </a:t>
            </a:r>
            <a:r>
              <a:rPr lang="en-US" sz="2400" dirty="0" smtClean="0"/>
              <a:t>Quiz</a:t>
            </a:r>
          </a:p>
          <a:p>
            <a:pPr marL="0" indent="0">
              <a:buNone/>
            </a:pPr>
            <a:r>
              <a:rPr lang="en-US" sz="2400" u="sng" dirty="0" smtClean="0"/>
              <a:t>Argumentative Skill: Thought Experiments</a:t>
            </a:r>
            <a:endParaRPr lang="en-US" sz="2400" u="sng" dirty="0"/>
          </a:p>
          <a:p>
            <a:r>
              <a:rPr lang="en-US" sz="2400" dirty="0" smtClean="0"/>
              <a:t>Worries with Bentham</a:t>
            </a:r>
          </a:p>
          <a:p>
            <a:pPr lvl="1"/>
            <a:r>
              <a:rPr lang="en-US" sz="2400" dirty="0" smtClean="0"/>
              <a:t>Hedonism and utilitarian theories of value</a:t>
            </a:r>
            <a:endParaRPr lang="en-US" sz="2400" dirty="0"/>
          </a:p>
          <a:p>
            <a:pPr lvl="1"/>
            <a:r>
              <a:rPr lang="en-US" sz="2400" dirty="0" err="1" smtClean="0"/>
              <a:t>Nozick’s</a:t>
            </a:r>
            <a:r>
              <a:rPr lang="en-US" sz="2400" dirty="0" smtClean="0"/>
              <a:t> </a:t>
            </a:r>
            <a:r>
              <a:rPr lang="en-US" sz="2400" dirty="0"/>
              <a:t>Argument </a:t>
            </a:r>
            <a:endParaRPr lang="en-US" sz="2400" dirty="0" smtClean="0"/>
          </a:p>
          <a:p>
            <a:pPr lvl="1"/>
            <a:r>
              <a:rPr lang="en-US" sz="2400" dirty="0" smtClean="0"/>
              <a:t>Distribution of pleasure</a:t>
            </a:r>
            <a:endParaRPr lang="en-US" sz="2400" dirty="0"/>
          </a:p>
          <a:p>
            <a:pPr marL="0" indent="0">
              <a:buNone/>
            </a:pPr>
            <a:endParaRPr lang="en-US" sz="2400" dirty="0"/>
          </a:p>
          <a:p>
            <a:endParaRPr lang="en-US" sz="2400" dirty="0"/>
          </a:p>
        </p:txBody>
      </p:sp>
      <p:sp>
        <p:nvSpPr>
          <p:cNvPr id="3" name="Title 2"/>
          <p:cNvSpPr>
            <a:spLocks noGrp="1"/>
          </p:cNvSpPr>
          <p:nvPr>
            <p:ph type="title"/>
          </p:nvPr>
        </p:nvSpPr>
        <p:spPr/>
        <p:txBody>
          <a:bodyPr/>
          <a:lstStyle/>
          <a:p>
            <a:r>
              <a:rPr lang="en-US" dirty="0" smtClean="0"/>
              <a:t>Today’s Class</a:t>
            </a:r>
            <a:endParaRPr lang="en-US" dirty="0"/>
          </a:p>
        </p:txBody>
      </p:sp>
    </p:spTree>
    <p:extLst>
      <p:ext uri="{BB962C8B-B14F-4D97-AF65-F5344CB8AC3E}">
        <p14:creationId xmlns:p14="http://schemas.microsoft.com/office/powerpoint/2010/main" val="8693875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Nozick</a:t>
            </a:r>
            <a:endParaRPr lang="en-US" sz="3600" dirty="0"/>
          </a:p>
        </p:txBody>
      </p:sp>
      <p:sp>
        <p:nvSpPr>
          <p:cNvPr id="3" name="Content Placeholder 2"/>
          <p:cNvSpPr>
            <a:spLocks noGrp="1"/>
          </p:cNvSpPr>
          <p:nvPr>
            <p:ph sz="half" idx="1"/>
          </p:nvPr>
        </p:nvSpPr>
        <p:spPr>
          <a:xfrm>
            <a:off x="6010998" y="1915858"/>
            <a:ext cx="4504602" cy="4637342"/>
          </a:xfrm>
        </p:spPr>
        <p:txBody>
          <a:bodyPr>
            <a:normAutofit/>
          </a:bodyPr>
          <a:lstStyle/>
          <a:p>
            <a:pPr marL="0" indent="0">
              <a:buNone/>
            </a:pPr>
            <a:r>
              <a:rPr lang="en-US" sz="2800" b="1" i="0" dirty="0"/>
              <a:t>“First, we want to </a:t>
            </a:r>
            <a:r>
              <a:rPr lang="en-US" sz="2800" b="1" dirty="0"/>
              <a:t>do </a:t>
            </a:r>
            <a:r>
              <a:rPr lang="en-US" sz="2800" b="1" i="0" dirty="0"/>
              <a:t>certain things, and not just have the experience of doing them”</a:t>
            </a:r>
          </a:p>
        </p:txBody>
      </p:sp>
      <p:sp>
        <p:nvSpPr>
          <p:cNvPr id="4" name="Content Placeholder 3"/>
          <p:cNvSpPr>
            <a:spLocks noGrp="1"/>
          </p:cNvSpPr>
          <p:nvPr>
            <p:ph sz="half" idx="2"/>
          </p:nvPr>
        </p:nvSpPr>
        <p:spPr/>
        <p:txBody>
          <a:bodyPr/>
          <a:lstStyle/>
          <a:p>
            <a:pPr marL="0" indent="0">
              <a:buNone/>
            </a:pPr>
            <a:r>
              <a:rPr lang="en-US" sz="2400" b="1" i="0" u="sng" dirty="0"/>
              <a:t>Premise Two</a:t>
            </a:r>
            <a:r>
              <a:rPr lang="en-US" sz="2400" b="1" i="0" dirty="0"/>
              <a:t>: But we would not plug into the machine.</a:t>
            </a:r>
          </a:p>
          <a:p>
            <a:pPr marL="0" indent="0">
              <a:buNone/>
            </a:pPr>
            <a:endParaRPr lang="en-US" sz="2400" b="1" i="0" dirty="0"/>
          </a:p>
          <a:p>
            <a:pPr marL="0" indent="0">
              <a:buNone/>
            </a:pPr>
            <a:endParaRPr lang="en-US" i="0" dirty="0"/>
          </a:p>
        </p:txBody>
      </p:sp>
    </p:spTree>
    <p:extLst>
      <p:ext uri="{BB962C8B-B14F-4D97-AF65-F5344CB8AC3E}">
        <p14:creationId xmlns:p14="http://schemas.microsoft.com/office/powerpoint/2010/main" val="8540890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Nozick</a:t>
            </a:r>
            <a:endParaRPr lang="en-US" sz="3600" dirty="0"/>
          </a:p>
        </p:txBody>
      </p:sp>
      <p:sp>
        <p:nvSpPr>
          <p:cNvPr id="3" name="Content Placeholder 2"/>
          <p:cNvSpPr>
            <a:spLocks noGrp="1"/>
          </p:cNvSpPr>
          <p:nvPr>
            <p:ph sz="half" idx="1"/>
          </p:nvPr>
        </p:nvSpPr>
        <p:spPr>
          <a:xfrm>
            <a:off x="6010998" y="1915858"/>
            <a:ext cx="4504602" cy="4637342"/>
          </a:xfrm>
        </p:spPr>
        <p:txBody>
          <a:bodyPr>
            <a:normAutofit/>
          </a:bodyPr>
          <a:lstStyle/>
          <a:p>
            <a:pPr marL="0" indent="0">
              <a:buNone/>
            </a:pPr>
            <a:r>
              <a:rPr lang="en-US" sz="2800" b="1" i="0" dirty="0"/>
              <a:t>“A second reason for not plugging in is that we want to </a:t>
            </a:r>
            <a:r>
              <a:rPr lang="en-US" sz="2800" b="1" dirty="0"/>
              <a:t>be </a:t>
            </a:r>
            <a:r>
              <a:rPr lang="en-US" sz="2800" b="1" i="0" dirty="0"/>
              <a:t>a certain way, to be a certain kind of person”</a:t>
            </a:r>
          </a:p>
        </p:txBody>
      </p:sp>
      <p:sp>
        <p:nvSpPr>
          <p:cNvPr id="4" name="Content Placeholder 3"/>
          <p:cNvSpPr>
            <a:spLocks noGrp="1"/>
          </p:cNvSpPr>
          <p:nvPr>
            <p:ph sz="half" idx="2"/>
          </p:nvPr>
        </p:nvSpPr>
        <p:spPr/>
        <p:txBody>
          <a:bodyPr/>
          <a:lstStyle/>
          <a:p>
            <a:pPr marL="0" indent="0">
              <a:buNone/>
            </a:pPr>
            <a:r>
              <a:rPr lang="en-US" sz="2400" b="1" i="0" u="sng" dirty="0"/>
              <a:t>Premise Two</a:t>
            </a:r>
            <a:r>
              <a:rPr lang="en-US" sz="2400" b="1" i="0" dirty="0"/>
              <a:t>: But we would not plug into the machine.</a:t>
            </a:r>
          </a:p>
          <a:p>
            <a:pPr marL="0" indent="0">
              <a:buNone/>
            </a:pPr>
            <a:endParaRPr lang="en-US" sz="2400" b="1" i="0" dirty="0"/>
          </a:p>
          <a:p>
            <a:pPr marL="0" indent="0">
              <a:buNone/>
            </a:pPr>
            <a:endParaRPr lang="en-US" i="0" dirty="0"/>
          </a:p>
        </p:txBody>
      </p:sp>
    </p:spTree>
    <p:extLst>
      <p:ext uri="{BB962C8B-B14F-4D97-AF65-F5344CB8AC3E}">
        <p14:creationId xmlns:p14="http://schemas.microsoft.com/office/powerpoint/2010/main" val="7337135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Nozick</a:t>
            </a:r>
            <a:endParaRPr lang="en-US" sz="3600" dirty="0"/>
          </a:p>
        </p:txBody>
      </p:sp>
      <p:sp>
        <p:nvSpPr>
          <p:cNvPr id="3" name="Content Placeholder 2"/>
          <p:cNvSpPr>
            <a:spLocks noGrp="1"/>
          </p:cNvSpPr>
          <p:nvPr>
            <p:ph sz="half" idx="1"/>
          </p:nvPr>
        </p:nvSpPr>
        <p:spPr>
          <a:xfrm>
            <a:off x="6010998" y="1915858"/>
            <a:ext cx="4504602" cy="4637342"/>
          </a:xfrm>
        </p:spPr>
        <p:txBody>
          <a:bodyPr>
            <a:normAutofit/>
          </a:bodyPr>
          <a:lstStyle/>
          <a:p>
            <a:pPr marL="0" indent="0">
              <a:buNone/>
            </a:pPr>
            <a:r>
              <a:rPr lang="en-US" sz="2800" b="1" i="0" dirty="0"/>
              <a:t>“Thirdly, plugging into an experience machine limits you to a man-made reality, to a world no deeper or more important than that which people can construct”</a:t>
            </a:r>
          </a:p>
        </p:txBody>
      </p:sp>
      <p:sp>
        <p:nvSpPr>
          <p:cNvPr id="4" name="Content Placeholder 3"/>
          <p:cNvSpPr>
            <a:spLocks noGrp="1"/>
          </p:cNvSpPr>
          <p:nvPr>
            <p:ph sz="half" idx="2"/>
          </p:nvPr>
        </p:nvSpPr>
        <p:spPr/>
        <p:txBody>
          <a:bodyPr/>
          <a:lstStyle/>
          <a:p>
            <a:pPr marL="0" indent="0">
              <a:buNone/>
            </a:pPr>
            <a:r>
              <a:rPr lang="en-US" sz="2400" b="1" i="0" u="sng" dirty="0"/>
              <a:t>Premise Two</a:t>
            </a:r>
            <a:r>
              <a:rPr lang="en-US" sz="2400" b="1" i="0" dirty="0"/>
              <a:t>: But we would not plug into the machine.</a:t>
            </a:r>
          </a:p>
          <a:p>
            <a:pPr marL="0" indent="0">
              <a:buNone/>
            </a:pPr>
            <a:endParaRPr lang="en-US" sz="2400" b="1" i="0" dirty="0"/>
          </a:p>
          <a:p>
            <a:pPr marL="0" indent="0">
              <a:buNone/>
            </a:pPr>
            <a:endParaRPr lang="en-US" i="0" dirty="0"/>
          </a:p>
        </p:txBody>
      </p:sp>
    </p:spTree>
    <p:extLst>
      <p:ext uri="{BB962C8B-B14F-4D97-AF65-F5344CB8AC3E}">
        <p14:creationId xmlns:p14="http://schemas.microsoft.com/office/powerpoint/2010/main" val="28374904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305800" cy="1249362"/>
          </a:xfrm>
        </p:spPr>
        <p:txBody>
          <a:bodyPr>
            <a:normAutofit/>
          </a:bodyPr>
          <a:lstStyle/>
          <a:p>
            <a:r>
              <a:rPr lang="en-US" b="1" u="sng" dirty="0"/>
              <a:t>Hedonism</a:t>
            </a:r>
            <a:r>
              <a:rPr lang="en-US" b="1" dirty="0"/>
              <a:t>: Pleasure is the one and only value and pain is the one and only disvalue. </a:t>
            </a:r>
          </a:p>
        </p:txBody>
      </p:sp>
      <p:sp>
        <p:nvSpPr>
          <p:cNvPr id="3" name="TPAnswers"/>
          <p:cNvSpPr>
            <a:spLocks noGrp="1"/>
          </p:cNvSpPr>
          <p:nvPr>
            <p:ph type="body" idx="1"/>
            <p:custDataLst>
              <p:tags r:id="rId3"/>
            </p:custDataLst>
          </p:nvPr>
        </p:nvSpPr>
        <p:spPr>
          <a:xfrm>
            <a:off x="1981200" y="1600200"/>
            <a:ext cx="4114800" cy="3886202"/>
          </a:xfrm>
        </p:spPr>
        <p:txBody>
          <a:bodyPr>
            <a:normAutofit lnSpcReduction="10000"/>
          </a:bodyPr>
          <a:lstStyle/>
          <a:p>
            <a:pPr marL="342900" indent="-342900">
              <a:buFont typeface="Arial" pitchFamily="34" charset="0"/>
              <a:buAutoNum type="alphaUcPeriod"/>
            </a:pPr>
            <a:r>
              <a:rPr lang="en-US" sz="3200"/>
              <a:t>Strongly Agree</a:t>
            </a:r>
          </a:p>
          <a:p>
            <a:pPr marL="342900" indent="-342900">
              <a:buFont typeface="Arial" pitchFamily="34" charset="0"/>
              <a:buAutoNum type="alphaUcPeriod"/>
            </a:pPr>
            <a:r>
              <a:rPr lang="en-US" sz="3200"/>
              <a:t>Agree</a:t>
            </a:r>
          </a:p>
          <a:p>
            <a:pPr marL="342900" indent="-342900">
              <a:buFont typeface="Arial" pitchFamily="34" charset="0"/>
              <a:buAutoNum type="alphaUcPeriod"/>
            </a:pPr>
            <a:r>
              <a:rPr lang="en-US" sz="3200"/>
              <a:t>Somewhat Agree</a:t>
            </a:r>
          </a:p>
          <a:p>
            <a:pPr marL="342900" indent="-342900">
              <a:buFont typeface="Arial" pitchFamily="34" charset="0"/>
              <a:buAutoNum type="alphaUcPeriod"/>
            </a:pPr>
            <a:r>
              <a:rPr lang="en-US" sz="3200"/>
              <a:t>Neutral</a:t>
            </a:r>
          </a:p>
          <a:p>
            <a:pPr marL="342900" indent="-342900">
              <a:buFont typeface="Arial" pitchFamily="34" charset="0"/>
              <a:buAutoNum type="alphaUcPeriod"/>
            </a:pPr>
            <a:r>
              <a:rPr lang="en-US" sz="3200"/>
              <a:t>Somewhat Disagree</a:t>
            </a:r>
          </a:p>
          <a:p>
            <a:pPr marL="342900" indent="-342900">
              <a:buFont typeface="Arial" pitchFamily="34" charset="0"/>
              <a:buAutoNum type="alphaUcPeriod"/>
            </a:pPr>
            <a:r>
              <a:rPr lang="en-US" sz="3200"/>
              <a:t>Disagree</a:t>
            </a:r>
          </a:p>
          <a:p>
            <a:pPr marL="342900" indent="-3429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667349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980432" y="1545336"/>
            <a:ext cx="4224528" cy="5007864"/>
          </a:xfrm>
        </p:spPr>
        <p:txBody>
          <a:bodyPr>
            <a:normAutofit fontScale="92500" lnSpcReduction="10000"/>
          </a:bodyPr>
          <a:lstStyle/>
          <a:p>
            <a:pPr marL="0" indent="0">
              <a:buNone/>
            </a:pPr>
            <a:r>
              <a:rPr lang="en-US" sz="2600" b="1" i="0" u="sng" dirty="0"/>
              <a:t>The Reductionist Move</a:t>
            </a:r>
          </a:p>
          <a:p>
            <a:pPr marL="0" indent="0">
              <a:buNone/>
            </a:pPr>
            <a:r>
              <a:rPr lang="en-US" b="1" dirty="0" smtClean="0">
                <a:solidFill>
                  <a:srgbClr val="FFFF00"/>
                </a:solidFill>
              </a:rPr>
              <a:t>The Fetishism Problem</a:t>
            </a:r>
          </a:p>
          <a:p>
            <a:pPr marL="0" indent="0">
              <a:buNone/>
            </a:pPr>
            <a:r>
              <a:rPr lang="en-US" i="0" dirty="0" smtClean="0"/>
              <a:t>All other apparent values are only instrumentally valuable.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b="1" i="0" u="sng" dirty="0" smtClean="0"/>
          </a:p>
          <a:p>
            <a:pPr marL="0" indent="0">
              <a:buNone/>
            </a:pPr>
            <a:endParaRPr lang="en-US" b="1" i="0" u="sng" dirty="0" smtClean="0"/>
          </a:p>
          <a:p>
            <a:pPr marL="0" indent="0">
              <a:buNone/>
            </a:pPr>
            <a:endParaRPr lang="en-US" b="1" i="0" u="sng" dirty="0"/>
          </a:p>
          <a:p>
            <a:pPr marL="0" indent="0">
              <a:buNone/>
            </a:pPr>
            <a:endParaRPr lang="en-US" b="1" i="0" u="sng" dirty="0"/>
          </a:p>
          <a:p>
            <a:pPr marL="0" indent="0">
              <a:buNone/>
            </a:pPr>
            <a:r>
              <a:rPr lang="en-US" i="0" u="sng" dirty="0" smtClean="0"/>
              <a:t>Hedonism</a:t>
            </a:r>
            <a:r>
              <a:rPr lang="en-US" i="0" dirty="0"/>
              <a:t>: Pleasure is the one and only value and pain is the one and only disvalue. </a:t>
            </a:r>
          </a:p>
          <a:p>
            <a:pPr marL="0" indent="0">
              <a:buNone/>
            </a:pPr>
            <a:endParaRPr lang="en-US" dirty="0"/>
          </a:p>
        </p:txBody>
      </p:sp>
      <p:sp>
        <p:nvSpPr>
          <p:cNvPr id="3" name="Title 2"/>
          <p:cNvSpPr>
            <a:spLocks noGrp="1"/>
          </p:cNvSpPr>
          <p:nvPr>
            <p:ph type="title"/>
          </p:nvPr>
        </p:nvSpPr>
        <p:spPr>
          <a:xfrm>
            <a:off x="1752600" y="1554480"/>
            <a:ext cx="2914596" cy="1979466"/>
          </a:xfrm>
        </p:spPr>
        <p:txBody>
          <a:bodyPr>
            <a:normAutofit/>
          </a:bodyPr>
          <a:lstStyle/>
          <a:p>
            <a:r>
              <a:rPr lang="en-US" sz="3200" dirty="0" smtClean="0"/>
              <a:t>Objection</a:t>
            </a:r>
            <a:br>
              <a:rPr lang="en-US" sz="3200" dirty="0" smtClean="0"/>
            </a:br>
            <a:r>
              <a:rPr lang="en-US" sz="3200" dirty="0" smtClean="0"/>
              <a:t>to </a:t>
            </a:r>
            <a:r>
              <a:rPr lang="en-US" sz="3200" dirty="0" err="1" smtClean="0"/>
              <a:t>Nozick</a:t>
            </a:r>
            <a:endParaRPr lang="en-US" sz="3200" dirty="0"/>
          </a:p>
        </p:txBody>
      </p:sp>
    </p:spTree>
    <p:extLst>
      <p:ext uri="{BB962C8B-B14F-4D97-AF65-F5344CB8AC3E}">
        <p14:creationId xmlns:p14="http://schemas.microsoft.com/office/powerpoint/2010/main" val="16051258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en-US" sz="2800" dirty="0" smtClean="0">
                <a:solidFill>
                  <a:srgbClr val="FFFF00"/>
                </a:solidFill>
              </a:rPr>
              <a:t>One last objection about the distribution of pleasure. </a:t>
            </a:r>
            <a:endParaRPr lang="en-US" sz="2800" dirty="0">
              <a:solidFill>
                <a:srgbClr val="FFFF00"/>
              </a:solidFill>
            </a:endParaRPr>
          </a:p>
        </p:txBody>
      </p:sp>
      <p:sp>
        <p:nvSpPr>
          <p:cNvPr id="3" name="Title 2"/>
          <p:cNvSpPr>
            <a:spLocks noGrp="1"/>
          </p:cNvSpPr>
          <p:nvPr>
            <p:ph type="title"/>
          </p:nvPr>
        </p:nvSpPr>
        <p:spPr/>
        <p:txBody>
          <a:bodyPr/>
          <a:lstStyle/>
          <a:p>
            <a:r>
              <a:rPr lang="en-US" dirty="0" smtClean="0"/>
              <a:t>Bentham’s Hedonistic Utilitarianism </a:t>
            </a:r>
            <a:endParaRPr lang="en-US" dirty="0"/>
          </a:p>
        </p:txBody>
      </p:sp>
      <p:pic>
        <p:nvPicPr>
          <p:cNvPr id="4" name="Picture 3"/>
          <p:cNvPicPr>
            <a:picLocks noChangeAspect="1"/>
          </p:cNvPicPr>
          <p:nvPr/>
        </p:nvPicPr>
        <p:blipFill>
          <a:blip r:embed="rId2"/>
          <a:stretch>
            <a:fillRect/>
          </a:stretch>
        </p:blipFill>
        <p:spPr>
          <a:xfrm>
            <a:off x="8820603" y="3879396"/>
            <a:ext cx="1838325" cy="2495550"/>
          </a:xfrm>
          <a:prstGeom prst="rect">
            <a:avLst/>
          </a:prstGeom>
          <a:ln>
            <a:noFill/>
          </a:ln>
          <a:effectLst>
            <a:softEdge rad="112500"/>
          </a:effectLst>
        </p:spPr>
      </p:pic>
    </p:spTree>
    <p:extLst>
      <p:ext uri="{BB962C8B-B14F-4D97-AF65-F5344CB8AC3E}">
        <p14:creationId xmlns:p14="http://schemas.microsoft.com/office/powerpoint/2010/main" val="321126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nSpc>
                <a:spcPct val="90000"/>
              </a:lnSpc>
              <a:buFont typeface="Wingdings" pitchFamily="2" charset="2"/>
              <a:buNone/>
            </a:pPr>
            <a:r>
              <a:rPr lang="en-US" u="sng" dirty="0"/>
              <a:t>Distribution</a:t>
            </a:r>
            <a:r>
              <a:rPr lang="en-US" dirty="0"/>
              <a:t>.  Utilitarianism only wants the total to be maximized; it doesn’t care about the distribution.  This can lead to some results we might not be able to accept</a:t>
            </a:r>
            <a:r>
              <a:rPr lang="en-US" dirty="0" smtClean="0"/>
              <a:t>.</a:t>
            </a:r>
          </a:p>
          <a:p>
            <a:pPr>
              <a:lnSpc>
                <a:spcPct val="90000"/>
              </a:lnSpc>
              <a:buFont typeface="Wingdings" pitchFamily="2" charset="2"/>
              <a:buNone/>
            </a:pPr>
            <a:endParaRPr lang="en-US" dirty="0"/>
          </a:p>
          <a:p>
            <a:pPr>
              <a:lnSpc>
                <a:spcPct val="90000"/>
              </a:lnSpc>
              <a:buNone/>
            </a:pPr>
            <a:endParaRPr lang="en-US" u="sng" dirty="0" smtClean="0"/>
          </a:p>
          <a:p>
            <a:pPr>
              <a:lnSpc>
                <a:spcPct val="90000"/>
              </a:lnSpc>
              <a:buNone/>
            </a:pPr>
            <a:endParaRPr lang="en-US" u="sng" dirty="0"/>
          </a:p>
          <a:p>
            <a:pPr>
              <a:lnSpc>
                <a:spcPct val="90000"/>
              </a:lnSpc>
              <a:buNone/>
            </a:pPr>
            <a:endParaRPr lang="en-US" u="sng" dirty="0" smtClean="0"/>
          </a:p>
          <a:p>
            <a:pPr>
              <a:lnSpc>
                <a:spcPct val="90000"/>
              </a:lnSpc>
              <a:buNone/>
            </a:pPr>
            <a:endParaRPr lang="en-US" u="sng" dirty="0"/>
          </a:p>
          <a:p>
            <a:pPr>
              <a:lnSpc>
                <a:spcPct val="90000"/>
              </a:lnSpc>
              <a:buNone/>
            </a:pPr>
            <a:endParaRPr lang="en-US" u="sng" dirty="0" smtClean="0"/>
          </a:p>
          <a:p>
            <a:pPr>
              <a:lnSpc>
                <a:spcPct val="90000"/>
              </a:lnSpc>
              <a:buNone/>
            </a:pPr>
            <a:endParaRPr lang="en-US" u="sng" dirty="0"/>
          </a:p>
          <a:p>
            <a:pPr>
              <a:lnSpc>
                <a:spcPct val="90000"/>
              </a:lnSpc>
              <a:buNone/>
            </a:pPr>
            <a:endParaRPr lang="en-US" u="sng" dirty="0" smtClean="0"/>
          </a:p>
          <a:p>
            <a:pPr>
              <a:lnSpc>
                <a:spcPct val="90000"/>
              </a:lnSpc>
              <a:buNone/>
            </a:pPr>
            <a:r>
              <a:rPr lang="en-US" u="sng" dirty="0" smtClean="0"/>
              <a:t>Variants</a:t>
            </a:r>
            <a:r>
              <a:rPr lang="en-US" dirty="0"/>
              <a:t>: Aggregation objection, scapegoat objection, justice objection, rights objection, fairness objection.</a:t>
            </a:r>
          </a:p>
          <a:p>
            <a:pPr>
              <a:lnSpc>
                <a:spcPct val="90000"/>
              </a:lnSpc>
              <a:buFont typeface="Wingdings" pitchFamily="2" charset="2"/>
              <a:buNone/>
            </a:pPr>
            <a:endParaRPr lang="en-US" dirty="0"/>
          </a:p>
        </p:txBody>
      </p:sp>
      <p:sp>
        <p:nvSpPr>
          <p:cNvPr id="3" name="Title 2"/>
          <p:cNvSpPr>
            <a:spLocks noGrp="1"/>
          </p:cNvSpPr>
          <p:nvPr>
            <p:ph type="title"/>
          </p:nvPr>
        </p:nvSpPr>
        <p:spPr/>
        <p:txBody>
          <a:bodyPr/>
          <a:lstStyle/>
          <a:p>
            <a:r>
              <a:rPr lang="en-US" dirty="0" smtClean="0"/>
              <a:t>Problems with Bentham’s Hedonistic Utilitarianism</a:t>
            </a:r>
            <a:endParaRPr lang="en-US" dirty="0"/>
          </a:p>
        </p:txBody>
      </p:sp>
    </p:spTree>
    <p:extLst>
      <p:ext uri="{BB962C8B-B14F-4D97-AF65-F5344CB8AC3E}">
        <p14:creationId xmlns:p14="http://schemas.microsoft.com/office/powerpoint/2010/main" val="3793383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895600" y="685801"/>
            <a:ext cx="3733800" cy="3554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dirty="0"/>
              <a:t>Imagine the following case:</a:t>
            </a:r>
          </a:p>
          <a:p>
            <a:pPr>
              <a:spcBef>
                <a:spcPct val="50000"/>
              </a:spcBef>
            </a:pPr>
            <a:endParaRPr lang="en-US" dirty="0"/>
          </a:p>
          <a:p>
            <a:pPr>
              <a:spcBef>
                <a:spcPct val="50000"/>
              </a:spcBef>
            </a:pPr>
            <a:r>
              <a:rPr lang="en-US" dirty="0"/>
              <a:t>You are a sheriff, and in your jail is a man you know to be innocent.  A mob is threatening to riot unless they are allowed to kill the man.  You know that the riot will cause more pain, including more death, than the killing of the innocent man.  </a:t>
            </a:r>
            <a:endParaRPr lang="en-US" dirty="0" smtClean="0"/>
          </a:p>
          <a:p>
            <a:pPr marL="285750" indent="-285750">
              <a:spcBef>
                <a:spcPct val="50000"/>
              </a:spcBef>
              <a:buFont typeface="Arial" panose="020B0604020202020204" pitchFamily="34" charset="0"/>
              <a:buChar char="•"/>
            </a:pPr>
            <a:r>
              <a:rPr lang="en-US" dirty="0" smtClean="0"/>
              <a:t>Do </a:t>
            </a:r>
            <a:r>
              <a:rPr lang="en-US" dirty="0"/>
              <a:t>you allow the mob to kill your prisoner?</a:t>
            </a:r>
          </a:p>
        </p:txBody>
      </p:sp>
      <p:pic>
        <p:nvPicPr>
          <p:cNvPr id="56323" name="Picture 3" descr="1800's sherr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222" y="979714"/>
            <a:ext cx="3125788" cy="4953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76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895600" y="457200"/>
            <a:ext cx="7772400" cy="1143000"/>
          </a:xfrm>
        </p:spPr>
        <p:txBody>
          <a:bodyPr>
            <a:normAutofit/>
          </a:bodyPr>
          <a:lstStyle/>
          <a:p>
            <a:r>
              <a:rPr lang="en-US"/>
              <a:t>Consider the following two worlds:</a:t>
            </a:r>
          </a:p>
        </p:txBody>
      </p:sp>
      <p:sp>
        <p:nvSpPr>
          <p:cNvPr id="53252" name="Text Box 4"/>
          <p:cNvSpPr txBox="1">
            <a:spLocks noChangeArrowheads="1"/>
          </p:cNvSpPr>
          <p:nvPr/>
        </p:nvSpPr>
        <p:spPr bwMode="auto">
          <a:xfrm>
            <a:off x="2895600" y="1905001"/>
            <a:ext cx="3276600" cy="203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dirty="0"/>
              <a:t>World one:</a:t>
            </a:r>
            <a:endParaRPr lang="en-US" dirty="0"/>
          </a:p>
          <a:p>
            <a:pPr>
              <a:spcBef>
                <a:spcPct val="50000"/>
              </a:spcBef>
            </a:pPr>
            <a:r>
              <a:rPr lang="en-US" dirty="0"/>
              <a:t>100 people</a:t>
            </a:r>
          </a:p>
          <a:p>
            <a:pPr>
              <a:spcBef>
                <a:spcPct val="50000"/>
              </a:spcBef>
            </a:pPr>
            <a:r>
              <a:rPr lang="en-US" dirty="0"/>
              <a:t>10 </a:t>
            </a:r>
            <a:r>
              <a:rPr lang="en-US" dirty="0" err="1"/>
              <a:t>utils</a:t>
            </a:r>
            <a:r>
              <a:rPr lang="en-US" dirty="0"/>
              <a:t> per person</a:t>
            </a:r>
          </a:p>
          <a:p>
            <a:pPr>
              <a:spcBef>
                <a:spcPct val="50000"/>
              </a:spcBef>
            </a:pPr>
            <a:r>
              <a:rPr lang="en-US" dirty="0"/>
              <a:t>= 1000 </a:t>
            </a:r>
            <a:r>
              <a:rPr lang="en-US" dirty="0" err="1"/>
              <a:t>utils</a:t>
            </a:r>
            <a:endParaRPr lang="en-US" dirty="0"/>
          </a:p>
          <a:p>
            <a:pPr>
              <a:spcBef>
                <a:spcPct val="50000"/>
              </a:spcBef>
            </a:pPr>
            <a:endParaRPr lang="en-US" dirty="0"/>
          </a:p>
        </p:txBody>
      </p:sp>
      <p:sp>
        <p:nvSpPr>
          <p:cNvPr id="53253" name="Text Box 5"/>
          <p:cNvSpPr txBox="1">
            <a:spLocks noChangeArrowheads="1"/>
          </p:cNvSpPr>
          <p:nvPr/>
        </p:nvSpPr>
        <p:spPr bwMode="auto">
          <a:xfrm>
            <a:off x="6477000" y="1905001"/>
            <a:ext cx="3733800" cy="203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dirty="0"/>
              <a:t>World two:</a:t>
            </a:r>
          </a:p>
          <a:p>
            <a:pPr>
              <a:spcBef>
                <a:spcPct val="50000"/>
              </a:spcBef>
            </a:pPr>
            <a:r>
              <a:rPr lang="en-US" b="1" i="1" dirty="0" smtClean="0"/>
              <a:t>Ron gets </a:t>
            </a:r>
            <a:r>
              <a:rPr lang="en-US" b="1" i="1" dirty="0"/>
              <a:t>ritually beaten.</a:t>
            </a:r>
          </a:p>
          <a:p>
            <a:pPr>
              <a:spcBef>
                <a:spcPct val="50000"/>
              </a:spcBef>
            </a:pPr>
            <a:r>
              <a:rPr lang="en-US" dirty="0" smtClean="0"/>
              <a:t>Ron </a:t>
            </a:r>
            <a:r>
              <a:rPr lang="en-US" dirty="0" smtClean="0"/>
              <a:t>at </a:t>
            </a:r>
            <a:r>
              <a:rPr lang="en-US" i="1" dirty="0"/>
              <a:t>negative </a:t>
            </a:r>
            <a:r>
              <a:rPr lang="en-US" dirty="0"/>
              <a:t>100 </a:t>
            </a:r>
            <a:r>
              <a:rPr lang="en-US" dirty="0" err="1"/>
              <a:t>utils</a:t>
            </a:r>
            <a:r>
              <a:rPr lang="en-US" dirty="0"/>
              <a:t>;</a:t>
            </a:r>
          </a:p>
          <a:p>
            <a:pPr>
              <a:spcBef>
                <a:spcPct val="50000"/>
              </a:spcBef>
            </a:pPr>
            <a:r>
              <a:rPr lang="en-US" dirty="0"/>
              <a:t>99 people get 12 </a:t>
            </a:r>
            <a:r>
              <a:rPr lang="en-US" dirty="0" err="1"/>
              <a:t>utils</a:t>
            </a:r>
            <a:r>
              <a:rPr lang="en-US" dirty="0"/>
              <a:t> per person</a:t>
            </a:r>
          </a:p>
          <a:p>
            <a:pPr>
              <a:spcBef>
                <a:spcPct val="50000"/>
              </a:spcBef>
            </a:pPr>
            <a:r>
              <a:rPr lang="en-US" dirty="0"/>
              <a:t>= 1088 </a:t>
            </a:r>
            <a:r>
              <a:rPr lang="en-US" dirty="0" err="1"/>
              <a:t>utils</a:t>
            </a:r>
            <a:endParaRPr lang="en-US" b="1" dirty="0"/>
          </a:p>
        </p:txBody>
      </p:sp>
      <p:sp>
        <p:nvSpPr>
          <p:cNvPr id="53254" name="Text Box 6"/>
          <p:cNvSpPr txBox="1">
            <a:spLocks noChangeArrowheads="1"/>
          </p:cNvSpPr>
          <p:nvPr/>
        </p:nvSpPr>
        <p:spPr bwMode="auto">
          <a:xfrm>
            <a:off x="1752600" y="4800601"/>
            <a:ext cx="7086600"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en-US" sz="2400" b="1" i="1" dirty="0" smtClean="0"/>
              <a:t>Ron Keller being </a:t>
            </a:r>
            <a:r>
              <a:rPr lang="en-US" sz="2400" b="1" i="1" dirty="0"/>
              <a:t>scapegoated makes the world happier, but is it </a:t>
            </a:r>
            <a:r>
              <a:rPr lang="en-US" sz="2400" b="1" i="1" dirty="0" smtClean="0"/>
              <a:t>fair?</a:t>
            </a:r>
            <a:endParaRPr lang="en-US" sz="2400" b="1" i="1" dirty="0"/>
          </a:p>
        </p:txBody>
      </p:sp>
      <p:pic>
        <p:nvPicPr>
          <p:cNvPr id="2" name="Picture 1"/>
          <p:cNvPicPr>
            <a:picLocks noChangeAspect="1"/>
          </p:cNvPicPr>
          <p:nvPr/>
        </p:nvPicPr>
        <p:blipFill>
          <a:blip r:embed="rId3"/>
          <a:stretch>
            <a:fillRect/>
          </a:stretch>
        </p:blipFill>
        <p:spPr>
          <a:xfrm>
            <a:off x="10306142" y="4732846"/>
            <a:ext cx="1545680" cy="1797504"/>
          </a:xfrm>
          <a:prstGeom prst="rect">
            <a:avLst/>
          </a:prstGeom>
          <a:ln>
            <a:noFill/>
          </a:ln>
          <a:effectLst>
            <a:softEdge rad="112500"/>
          </a:effectLst>
        </p:spPr>
      </p:pic>
    </p:spTree>
    <p:extLst>
      <p:ext uri="{BB962C8B-B14F-4D97-AF65-F5344CB8AC3E}">
        <p14:creationId xmlns:p14="http://schemas.microsoft.com/office/powerpoint/2010/main" val="555362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5"/>
          <p:cNvSpPr txBox="1">
            <a:spLocks noChangeArrowheads="1"/>
          </p:cNvSpPr>
          <p:nvPr/>
        </p:nvSpPr>
        <p:spPr bwMode="auto">
          <a:xfrm>
            <a:off x="2819400" y="762001"/>
            <a:ext cx="7239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2800" b="1" dirty="0">
                <a:latin typeface="Arial"/>
              </a:rPr>
              <a:t>Consider the following two islands:</a:t>
            </a:r>
          </a:p>
        </p:txBody>
      </p:sp>
      <p:sp>
        <p:nvSpPr>
          <p:cNvPr id="51206" name="Text Box 6"/>
          <p:cNvSpPr txBox="1">
            <a:spLocks noChangeArrowheads="1"/>
          </p:cNvSpPr>
          <p:nvPr/>
        </p:nvSpPr>
        <p:spPr bwMode="auto">
          <a:xfrm>
            <a:off x="3048000" y="1828800"/>
            <a:ext cx="34290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sp>
        <p:nvSpPr>
          <p:cNvPr id="51207" name="Text Box 7"/>
          <p:cNvSpPr txBox="1">
            <a:spLocks noChangeArrowheads="1"/>
          </p:cNvSpPr>
          <p:nvPr/>
        </p:nvSpPr>
        <p:spPr bwMode="auto">
          <a:xfrm>
            <a:off x="3124200" y="1676401"/>
            <a:ext cx="2590800" cy="161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dirty="0" err="1"/>
              <a:t>Normalia</a:t>
            </a:r>
            <a:r>
              <a:rPr lang="en-US" b="1" dirty="0"/>
              <a:t>:</a:t>
            </a:r>
            <a:endParaRPr lang="en-US" dirty="0"/>
          </a:p>
          <a:p>
            <a:pPr>
              <a:spcBef>
                <a:spcPct val="50000"/>
              </a:spcBef>
            </a:pPr>
            <a:r>
              <a:rPr lang="en-US" dirty="0"/>
              <a:t>10 people</a:t>
            </a:r>
          </a:p>
          <a:p>
            <a:pPr>
              <a:spcBef>
                <a:spcPct val="50000"/>
              </a:spcBef>
            </a:pPr>
            <a:r>
              <a:rPr lang="en-US" dirty="0"/>
              <a:t>10 </a:t>
            </a:r>
            <a:r>
              <a:rPr lang="en-US" dirty="0" err="1"/>
              <a:t>utils</a:t>
            </a:r>
            <a:r>
              <a:rPr lang="en-US" dirty="0"/>
              <a:t> each</a:t>
            </a:r>
          </a:p>
          <a:p>
            <a:pPr>
              <a:spcBef>
                <a:spcPct val="50000"/>
              </a:spcBef>
            </a:pPr>
            <a:r>
              <a:rPr lang="en-US" dirty="0"/>
              <a:t>= 100 total </a:t>
            </a:r>
            <a:r>
              <a:rPr lang="en-US" dirty="0" err="1"/>
              <a:t>utils</a:t>
            </a:r>
            <a:endParaRPr lang="en-US" dirty="0"/>
          </a:p>
        </p:txBody>
      </p:sp>
      <p:sp>
        <p:nvSpPr>
          <p:cNvPr id="51208" name="Text Box 8"/>
          <p:cNvSpPr txBox="1">
            <a:spLocks noChangeArrowheads="1"/>
          </p:cNvSpPr>
          <p:nvPr/>
        </p:nvSpPr>
        <p:spPr bwMode="auto">
          <a:xfrm>
            <a:off x="6248400" y="1676400"/>
            <a:ext cx="297180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endParaRPr lang="en-US">
              <a:solidFill>
                <a:srgbClr val="000000"/>
              </a:solidFill>
            </a:endParaRPr>
          </a:p>
        </p:txBody>
      </p:sp>
      <p:sp>
        <p:nvSpPr>
          <p:cNvPr id="51209" name="Text Box 9"/>
          <p:cNvSpPr txBox="1">
            <a:spLocks noChangeArrowheads="1"/>
          </p:cNvSpPr>
          <p:nvPr/>
        </p:nvSpPr>
        <p:spPr bwMode="auto">
          <a:xfrm>
            <a:off x="6324600" y="1600201"/>
            <a:ext cx="3352800" cy="203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dirty="0" err="1"/>
              <a:t>Denseria</a:t>
            </a:r>
            <a:r>
              <a:rPr lang="en-US" b="1" dirty="0"/>
              <a:t>:</a:t>
            </a:r>
            <a:endParaRPr lang="en-US" dirty="0"/>
          </a:p>
          <a:p>
            <a:pPr>
              <a:spcBef>
                <a:spcPct val="50000"/>
              </a:spcBef>
            </a:pPr>
            <a:r>
              <a:rPr lang="en-US" dirty="0"/>
              <a:t>100 people</a:t>
            </a:r>
          </a:p>
          <a:p>
            <a:pPr>
              <a:spcBef>
                <a:spcPct val="50000"/>
              </a:spcBef>
            </a:pPr>
            <a:r>
              <a:rPr lang="en-US" dirty="0"/>
              <a:t>2 </a:t>
            </a:r>
            <a:r>
              <a:rPr lang="en-US" dirty="0" err="1"/>
              <a:t>utils</a:t>
            </a:r>
            <a:r>
              <a:rPr lang="en-US" dirty="0"/>
              <a:t> each</a:t>
            </a:r>
          </a:p>
          <a:p>
            <a:pPr>
              <a:spcBef>
                <a:spcPct val="50000"/>
              </a:spcBef>
            </a:pPr>
            <a:r>
              <a:rPr lang="en-US" dirty="0"/>
              <a:t>= 200 </a:t>
            </a:r>
            <a:r>
              <a:rPr lang="en-US" dirty="0" err="1"/>
              <a:t>utils</a:t>
            </a:r>
            <a:endParaRPr lang="en-US" dirty="0"/>
          </a:p>
          <a:p>
            <a:pPr>
              <a:spcBef>
                <a:spcPct val="50000"/>
              </a:spcBef>
            </a:pPr>
            <a:endParaRPr lang="en-US" b="1" dirty="0"/>
          </a:p>
        </p:txBody>
      </p:sp>
      <p:pic>
        <p:nvPicPr>
          <p:cNvPr id="51210" name="Picture 10" descr="dreamland-beach-ba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429000"/>
            <a:ext cx="4114800" cy="30861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11" name="Picture 11" descr="crowded-bea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354538"/>
            <a:ext cx="4191000" cy="314151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2495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828800" y="685800"/>
            <a:ext cx="8382000" cy="1143000"/>
          </a:xfrm>
        </p:spPr>
        <p:txBody>
          <a:bodyPr>
            <a:normAutofit/>
          </a:bodyPr>
          <a:lstStyle/>
          <a:p>
            <a:r>
              <a:rPr lang="en-US" sz="2400" dirty="0"/>
              <a:t>According to Bentham, considerations of pain and pleasure determine:</a:t>
            </a:r>
          </a:p>
        </p:txBody>
      </p:sp>
      <p:sp>
        <p:nvSpPr>
          <p:cNvPr id="3" name="TPAnswers"/>
          <p:cNvSpPr>
            <a:spLocks noGrp="1"/>
          </p:cNvSpPr>
          <p:nvPr>
            <p:ph type="body" idx="1"/>
            <p:custDataLst>
              <p:tags r:id="rId3"/>
            </p:custDataLst>
          </p:nvPr>
        </p:nvSpPr>
        <p:spPr>
          <a:xfrm>
            <a:off x="2514600" y="2743200"/>
            <a:ext cx="4114800" cy="4114800"/>
          </a:xfrm>
        </p:spPr>
        <p:txBody>
          <a:bodyPr>
            <a:normAutofit/>
          </a:bodyPr>
          <a:lstStyle/>
          <a:p>
            <a:pPr marL="514350" indent="-514350">
              <a:buFont typeface="Wingdings" pitchFamily="2" charset="2"/>
              <a:buAutoNum type="alphaUcPeriod"/>
            </a:pPr>
            <a:r>
              <a:rPr lang="en-US" sz="3200" dirty="0"/>
              <a:t>what we ought to do.</a:t>
            </a:r>
          </a:p>
          <a:p>
            <a:pPr marL="514350" indent="-514350">
              <a:buFont typeface="Wingdings" pitchFamily="2" charset="2"/>
              <a:buAutoNum type="alphaUcPeriod"/>
            </a:pPr>
            <a:r>
              <a:rPr lang="en-US" sz="3200" dirty="0"/>
              <a:t>what we will do.</a:t>
            </a:r>
          </a:p>
          <a:p>
            <a:pPr marL="514350" indent="-514350">
              <a:buFont typeface="Wingdings" pitchFamily="2" charset="2"/>
              <a:buAutoNum type="alphaUcPeriod"/>
            </a:pPr>
            <a:r>
              <a:rPr lang="en-US" sz="3200" dirty="0"/>
              <a:t>both a and b.</a:t>
            </a:r>
          </a:p>
          <a:p>
            <a:pPr marL="514350" indent="-514350">
              <a:buFont typeface="Wingdings" pitchFamily="2" charset="2"/>
              <a:buAutoNum type="alphaUcPeriod"/>
            </a:pPr>
            <a:r>
              <a:rPr lang="en-US" sz="3200" dirty="0"/>
              <a:t>neither a nor b.</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9756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305800" cy="1249362"/>
          </a:xfrm>
        </p:spPr>
        <p:txBody>
          <a:bodyPr>
            <a:normAutofit/>
          </a:bodyPr>
          <a:lstStyle/>
          <a:p>
            <a:r>
              <a:rPr lang="en-US" dirty="0"/>
              <a:t>Bentham’s Hedonistic Utilitarianism</a:t>
            </a:r>
            <a:endParaRPr lang="en-US" b="1" dirty="0"/>
          </a:p>
        </p:txBody>
      </p:sp>
      <p:sp>
        <p:nvSpPr>
          <p:cNvPr id="3" name="TPAnswers"/>
          <p:cNvSpPr>
            <a:spLocks noGrp="1"/>
          </p:cNvSpPr>
          <p:nvPr>
            <p:ph type="body" idx="1"/>
            <p:custDataLst>
              <p:tags r:id="rId3"/>
            </p:custDataLst>
          </p:nvPr>
        </p:nvSpPr>
        <p:spPr>
          <a:xfrm>
            <a:off x="1981200" y="1600200"/>
            <a:ext cx="4114800" cy="3886202"/>
          </a:xfrm>
        </p:spPr>
        <p:txBody>
          <a:bodyPr>
            <a:normAutofit lnSpcReduction="10000"/>
          </a:bodyPr>
          <a:lstStyle/>
          <a:p>
            <a:pPr marL="342900" indent="-342900">
              <a:buFont typeface="Arial" pitchFamily="34" charset="0"/>
              <a:buAutoNum type="alphaUcPeriod"/>
            </a:pPr>
            <a:r>
              <a:rPr lang="en-US" sz="3200"/>
              <a:t>Strongly Agree</a:t>
            </a:r>
          </a:p>
          <a:p>
            <a:pPr marL="342900" indent="-342900">
              <a:buFont typeface="Arial" pitchFamily="34" charset="0"/>
              <a:buAutoNum type="alphaUcPeriod"/>
            </a:pPr>
            <a:r>
              <a:rPr lang="en-US" sz="3200"/>
              <a:t>Agree</a:t>
            </a:r>
          </a:p>
          <a:p>
            <a:pPr marL="342900" indent="-342900">
              <a:buFont typeface="Arial" pitchFamily="34" charset="0"/>
              <a:buAutoNum type="alphaUcPeriod"/>
            </a:pPr>
            <a:r>
              <a:rPr lang="en-US" sz="3200"/>
              <a:t>Somewhat Agree</a:t>
            </a:r>
          </a:p>
          <a:p>
            <a:pPr marL="342900" indent="-342900">
              <a:buFont typeface="Arial" pitchFamily="34" charset="0"/>
              <a:buAutoNum type="alphaUcPeriod"/>
            </a:pPr>
            <a:r>
              <a:rPr lang="en-US" sz="3200"/>
              <a:t>Neutral</a:t>
            </a:r>
          </a:p>
          <a:p>
            <a:pPr marL="342900" indent="-342900">
              <a:buFont typeface="Arial" pitchFamily="34" charset="0"/>
              <a:buAutoNum type="alphaUcPeriod"/>
            </a:pPr>
            <a:r>
              <a:rPr lang="en-US" sz="3200"/>
              <a:t>Somewhat Disagree</a:t>
            </a:r>
          </a:p>
          <a:p>
            <a:pPr marL="342900" indent="-342900">
              <a:buFont typeface="Arial" pitchFamily="34" charset="0"/>
              <a:buAutoNum type="alphaUcPeriod"/>
            </a:pPr>
            <a:r>
              <a:rPr lang="en-US" sz="3200"/>
              <a:t>Disagree</a:t>
            </a:r>
          </a:p>
          <a:p>
            <a:pPr marL="342900" indent="-3429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203"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982587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382000" cy="1979466"/>
          </a:xfrm>
        </p:spPr>
        <p:txBody>
          <a:bodyPr>
            <a:normAutofit/>
          </a:bodyPr>
          <a:lstStyle/>
          <a:p>
            <a:r>
              <a:rPr lang="en-US" sz="2800" cap="none" dirty="0" smtClean="0">
                <a:latin typeface="+mn-lt"/>
              </a:rPr>
              <a:t>What </a:t>
            </a:r>
            <a:r>
              <a:rPr lang="en-US" sz="2800" cap="none" dirty="0">
                <a:latin typeface="+mn-lt"/>
              </a:rPr>
              <a:t>does </a:t>
            </a:r>
            <a:r>
              <a:rPr lang="en-US" sz="2800" cap="none" dirty="0" err="1">
                <a:latin typeface="+mn-lt"/>
              </a:rPr>
              <a:t>Nozick</a:t>
            </a:r>
            <a:r>
              <a:rPr lang="en-US" sz="2800" cap="none" dirty="0">
                <a:latin typeface="+mn-lt"/>
              </a:rPr>
              <a:t> think we should conclude from the experience machine thought experiment?</a:t>
            </a:r>
          </a:p>
        </p:txBody>
      </p:sp>
      <p:sp>
        <p:nvSpPr>
          <p:cNvPr id="3" name="TPAnswers"/>
          <p:cNvSpPr>
            <a:spLocks noGrp="1"/>
          </p:cNvSpPr>
          <p:nvPr>
            <p:ph type="body" idx="1"/>
            <p:custDataLst>
              <p:tags r:id="rId3"/>
            </p:custDataLst>
          </p:nvPr>
        </p:nvSpPr>
        <p:spPr>
          <a:xfrm>
            <a:off x="1981200" y="1600200"/>
            <a:ext cx="4114800" cy="4953000"/>
          </a:xfrm>
        </p:spPr>
        <p:txBody>
          <a:bodyPr>
            <a:normAutofit/>
          </a:bodyPr>
          <a:lstStyle/>
          <a:p>
            <a:pPr marL="457200" indent="-457200">
              <a:buAutoNum type="alphaUcPeriod"/>
            </a:pPr>
            <a:r>
              <a:rPr lang="en-US" sz="2000" i="0" dirty="0"/>
              <a:t>Our experiences are not the only things that have value for us.</a:t>
            </a:r>
          </a:p>
          <a:p>
            <a:pPr marL="457200" indent="-457200">
              <a:buFont typeface="Arial" pitchFamily="34" charset="0"/>
              <a:buAutoNum type="alphaUcPeriod"/>
            </a:pPr>
            <a:r>
              <a:rPr lang="en-US" sz="2000" i="0" dirty="0"/>
              <a:t>Pleasure and pain are the only things that are valuable for their own sakes.</a:t>
            </a:r>
          </a:p>
          <a:p>
            <a:pPr marL="457200" indent="-457200">
              <a:buFont typeface="Arial" pitchFamily="34" charset="0"/>
              <a:buAutoNum type="alphaUcPeriod"/>
            </a:pPr>
            <a:r>
              <a:rPr lang="en-US" sz="2000" i="0" dirty="0"/>
              <a:t>Technological progress can have disastrous consequences. </a:t>
            </a:r>
          </a:p>
          <a:p>
            <a:pPr marL="457200" indent="-457200">
              <a:buAutoNum type="alphaUcPeriod"/>
            </a:pPr>
            <a:r>
              <a:rPr lang="en-US" sz="2000" i="0" dirty="0"/>
              <a:t>We could be stuck in the Matrix.</a:t>
            </a:r>
          </a:p>
          <a:p>
            <a:pPr marL="457200" indent="-457200">
              <a:buFont typeface="Arial" pitchFamily="34" charset="0"/>
              <a:buAutoNum type="alphaUcPeriod"/>
            </a:pPr>
            <a:r>
              <a:rPr lang="en-US" sz="2000" i="0" dirty="0"/>
              <a:t>Serving other people by improving </a:t>
            </a:r>
            <a:r>
              <a:rPr lang="en-US" sz="2000" dirty="0"/>
              <a:t>their </a:t>
            </a:r>
            <a:r>
              <a:rPr lang="en-US" sz="2000" i="0" dirty="0"/>
              <a:t>mental states is more important than seeking our own pleasure.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14123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382000" cy="1979466"/>
          </a:xfrm>
        </p:spPr>
        <p:txBody>
          <a:bodyPr>
            <a:normAutofit/>
          </a:bodyPr>
          <a:lstStyle/>
          <a:p>
            <a:r>
              <a:rPr lang="en-US" sz="2800" cap="none" dirty="0" smtClean="0">
                <a:latin typeface="+mn-lt"/>
              </a:rPr>
              <a:t>What </a:t>
            </a:r>
            <a:r>
              <a:rPr lang="en-US" sz="2800" cap="none" dirty="0">
                <a:latin typeface="+mn-lt"/>
              </a:rPr>
              <a:t>does </a:t>
            </a:r>
            <a:r>
              <a:rPr lang="en-US" sz="2800" cap="none" dirty="0" err="1">
                <a:latin typeface="+mn-lt"/>
              </a:rPr>
              <a:t>Nozick</a:t>
            </a:r>
            <a:r>
              <a:rPr lang="en-US" sz="2800" cap="none" dirty="0">
                <a:latin typeface="+mn-lt"/>
              </a:rPr>
              <a:t> suggest that we desire that the experience machine can't provide?</a:t>
            </a:r>
          </a:p>
        </p:txBody>
      </p:sp>
      <p:sp>
        <p:nvSpPr>
          <p:cNvPr id="3" name="TPAnswers"/>
          <p:cNvSpPr>
            <a:spLocks noGrp="1"/>
          </p:cNvSpPr>
          <p:nvPr>
            <p:ph type="body" idx="1"/>
            <p:custDataLst>
              <p:tags r:id="rId3"/>
            </p:custDataLst>
          </p:nvPr>
        </p:nvSpPr>
        <p:spPr>
          <a:xfrm>
            <a:off x="1981200" y="1600200"/>
            <a:ext cx="4114800" cy="3886202"/>
          </a:xfrm>
        </p:spPr>
        <p:txBody>
          <a:bodyPr>
            <a:noAutofit/>
          </a:bodyPr>
          <a:lstStyle/>
          <a:p>
            <a:pPr marL="514350" indent="-514350">
              <a:buAutoNum type="alphaLcPeriod"/>
            </a:pPr>
            <a:r>
              <a:rPr lang="en-US" sz="2400" i="0" dirty="0"/>
              <a:t>To </a:t>
            </a:r>
            <a:r>
              <a:rPr lang="en-US" sz="2400" dirty="0"/>
              <a:t>live</a:t>
            </a:r>
            <a:r>
              <a:rPr lang="en-US" sz="2400" i="0" dirty="0"/>
              <a:t> in contact with reality. </a:t>
            </a:r>
          </a:p>
          <a:p>
            <a:pPr marL="514350" indent="-514350">
              <a:buAutoNum type="alphaLcPeriod"/>
            </a:pPr>
            <a:r>
              <a:rPr lang="en-US" sz="2400" i="0" dirty="0"/>
              <a:t>To </a:t>
            </a:r>
            <a:r>
              <a:rPr lang="en-US" sz="2400" dirty="0"/>
              <a:t>feel</a:t>
            </a:r>
            <a:r>
              <a:rPr lang="en-US" sz="2400" i="0" dirty="0"/>
              <a:t> deeply loved. </a:t>
            </a:r>
          </a:p>
          <a:p>
            <a:pPr marL="514350" indent="-514350">
              <a:buAutoNum type="alphaLcPeriod"/>
            </a:pPr>
            <a:r>
              <a:rPr lang="en-US" sz="2400" i="0" dirty="0"/>
              <a:t>To </a:t>
            </a:r>
            <a:r>
              <a:rPr lang="en-US" sz="2400" dirty="0"/>
              <a:t>feel</a:t>
            </a:r>
            <a:r>
              <a:rPr lang="en-US" sz="2400" i="0" dirty="0"/>
              <a:t> that we've achieved something truly great.</a:t>
            </a:r>
          </a:p>
          <a:p>
            <a:pPr marL="514350" indent="-514350">
              <a:buAutoNum type="alphaLcPeriod"/>
            </a:pPr>
            <a:r>
              <a:rPr lang="en-US" sz="2400" i="0" dirty="0"/>
              <a:t>To never have to </a:t>
            </a:r>
            <a:r>
              <a:rPr lang="en-US" sz="2400" dirty="0"/>
              <a:t>worry</a:t>
            </a:r>
            <a:r>
              <a:rPr lang="en-US" sz="2400" i="0" dirty="0"/>
              <a:t> about the future. </a:t>
            </a:r>
          </a:p>
          <a:p>
            <a:pPr marL="514350" indent="-514350">
              <a:buAutoNum type="alphaLcPeriod"/>
            </a:pPr>
            <a:r>
              <a:rPr lang="en-US" sz="2400" i="0" dirty="0"/>
              <a:t>All the above</a:t>
            </a:r>
          </a:p>
          <a:p>
            <a:pPr marL="514350" indent="-514350">
              <a:buAutoNum type="alphaLcPeriod"/>
            </a:pPr>
            <a:r>
              <a:rPr lang="en-US" sz="2400" i="0" dirty="0"/>
              <a:t>None of the above</a:t>
            </a:r>
            <a:r>
              <a:rPr lang="en-US" sz="2400" dirty="0"/>
              <a:t/>
            </a:r>
            <a:br>
              <a:rPr lang="en-US" sz="2400" dirty="0"/>
            </a:br>
            <a:r>
              <a:rPr lang="en-US" sz="2400" i="0" dirty="0"/>
              <a:t/>
            </a:r>
            <a:br>
              <a:rPr lang="en-US" sz="2400" i="0" dirty="0"/>
            </a:br>
            <a:endParaRPr lang="en-US" sz="2400" i="0" dirty="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900057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724400" y="152400"/>
            <a:ext cx="5672328" cy="3886200"/>
          </a:xfrm>
        </p:spPr>
        <p:txBody>
          <a:bodyPr/>
          <a:lstStyle/>
          <a:p>
            <a:pPr marL="0" indent="0">
              <a:buNone/>
            </a:pPr>
            <a:r>
              <a:rPr lang="en-US" sz="2400" b="1" dirty="0"/>
              <a:t>“are employed … by philosophers … to examine the implications of theories and to explore the boundaries of certain concepts” </a:t>
            </a:r>
          </a:p>
          <a:p>
            <a:pPr marL="0" indent="0">
              <a:buNone/>
            </a:pPr>
            <a:endParaRPr lang="en-US" sz="600" b="1" dirty="0"/>
          </a:p>
          <a:p>
            <a:pPr marL="0" indent="0">
              <a:buNone/>
            </a:pPr>
            <a:r>
              <a:rPr lang="en-US" sz="1050" b="1" dirty="0"/>
              <a:t>(</a:t>
            </a:r>
            <a:r>
              <a:rPr lang="en-US" sz="1050" b="1" dirty="0" err="1"/>
              <a:t>Honderich</a:t>
            </a:r>
            <a:r>
              <a:rPr lang="en-US" sz="1050" b="1" dirty="0"/>
              <a:t>, T., The Oxford Companion to Philosophy, 2</a:t>
            </a:r>
            <a:r>
              <a:rPr lang="en-US" sz="1050" b="1" baseline="30000" dirty="0"/>
              <a:t>nd</a:t>
            </a:r>
            <a:r>
              <a:rPr lang="en-US" sz="1050" b="1" dirty="0"/>
              <a:t> </a:t>
            </a:r>
            <a:r>
              <a:rPr lang="en-US" sz="1050" b="1" dirty="0" err="1"/>
              <a:t>eds</a:t>
            </a:r>
            <a:r>
              <a:rPr lang="en-US" sz="1050" b="1" dirty="0"/>
              <a:t>, OUP 2005, pg. 919)</a:t>
            </a:r>
          </a:p>
          <a:p>
            <a:pPr marL="0" indent="0">
              <a:buNone/>
            </a:pPr>
            <a:endParaRPr lang="en-US" dirty="0" smtClean="0"/>
          </a:p>
          <a:p>
            <a:pPr marL="0" indent="0">
              <a:buNone/>
            </a:pPr>
            <a:endParaRPr lang="en-US" dirty="0"/>
          </a:p>
        </p:txBody>
      </p:sp>
      <p:sp>
        <p:nvSpPr>
          <p:cNvPr id="3" name="Title 2"/>
          <p:cNvSpPr>
            <a:spLocks noGrp="1"/>
          </p:cNvSpPr>
          <p:nvPr>
            <p:ph type="title"/>
          </p:nvPr>
        </p:nvSpPr>
        <p:spPr>
          <a:xfrm>
            <a:off x="1660452" y="152400"/>
            <a:ext cx="2073348" cy="1979466"/>
          </a:xfrm>
        </p:spPr>
        <p:txBody>
          <a:bodyPr/>
          <a:lstStyle/>
          <a:p>
            <a:r>
              <a:rPr lang="en-US" dirty="0" smtClean="0"/>
              <a:t>Thought Experiments</a:t>
            </a:r>
            <a:endParaRPr lang="en-US" dirty="0"/>
          </a:p>
        </p:txBody>
      </p:sp>
      <p:pic>
        <p:nvPicPr>
          <p:cNvPr id="9220" name="Picture 4" descr="http://upload.wikimedia.org/wikipedia/commons/b/b2/Inverted_qualia_of_colour_strawber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4" y="3723558"/>
            <a:ext cx="4773839" cy="27393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348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Theory of the good: HEDONISM</a:t>
            </a:r>
          </a:p>
          <a:p>
            <a:r>
              <a:rPr lang="en-US" dirty="0" smtClean="0"/>
              <a:t>Theory of the right: UTILITARIANISM</a:t>
            </a:r>
          </a:p>
          <a:p>
            <a:endParaRPr lang="en-US" dirty="0"/>
          </a:p>
        </p:txBody>
      </p:sp>
      <p:sp>
        <p:nvSpPr>
          <p:cNvPr id="3" name="Title 2"/>
          <p:cNvSpPr>
            <a:spLocks noGrp="1"/>
          </p:cNvSpPr>
          <p:nvPr>
            <p:ph type="title"/>
          </p:nvPr>
        </p:nvSpPr>
        <p:spPr/>
        <p:txBody>
          <a:bodyPr/>
          <a:lstStyle/>
          <a:p>
            <a:r>
              <a:rPr lang="en-US" dirty="0" smtClean="0"/>
              <a:t>Summary of Bentham’s Hedonistic Utilitarianism </a:t>
            </a:r>
            <a:endParaRPr lang="en-US" dirty="0"/>
          </a:p>
        </p:txBody>
      </p:sp>
      <p:pic>
        <p:nvPicPr>
          <p:cNvPr id="4" name="Picture 3"/>
          <p:cNvPicPr>
            <a:picLocks noChangeAspect="1"/>
          </p:cNvPicPr>
          <p:nvPr/>
        </p:nvPicPr>
        <p:blipFill>
          <a:blip r:embed="rId2"/>
          <a:stretch>
            <a:fillRect/>
          </a:stretch>
        </p:blipFill>
        <p:spPr>
          <a:xfrm>
            <a:off x="8066315" y="2855439"/>
            <a:ext cx="2592614" cy="3519507"/>
          </a:xfrm>
          <a:prstGeom prst="rect">
            <a:avLst/>
          </a:prstGeom>
          <a:ln>
            <a:noFill/>
          </a:ln>
          <a:effectLst>
            <a:softEdge rad="112500"/>
          </a:effectLst>
        </p:spPr>
      </p:pic>
    </p:spTree>
    <p:extLst>
      <p:ext uri="{BB962C8B-B14F-4D97-AF65-F5344CB8AC3E}">
        <p14:creationId xmlns:p14="http://schemas.microsoft.com/office/powerpoint/2010/main" val="188889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980481" y="273630"/>
            <a:ext cx="8228160" cy="1144921"/>
          </a:xfrm>
          <a:ln/>
        </p:spPr>
        <p:txBody>
          <a:bodyPr vert="horz" lIns="91440" tIns="35268" rIns="91440" bIns="45720" rtlCol="0" anchor="t">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Theories of </a:t>
            </a:r>
            <a:r>
              <a:rPr lang="en-US" dirty="0" smtClean="0"/>
              <a:t>Well-Being</a:t>
            </a:r>
            <a:br>
              <a:rPr lang="en-US" dirty="0" smtClean="0"/>
            </a:br>
            <a:r>
              <a:rPr lang="en-US" dirty="0" smtClean="0"/>
              <a:t>(Consequential Theories of Value)</a:t>
            </a:r>
            <a:endParaRPr lang="en-US" dirty="0"/>
          </a:p>
        </p:txBody>
      </p:sp>
      <p:sp>
        <p:nvSpPr>
          <p:cNvPr id="3074" name="Rectangle 2"/>
          <p:cNvSpPr>
            <a:spLocks noGrp="1" noChangeArrowheads="1"/>
          </p:cNvSpPr>
          <p:nvPr>
            <p:ph idx="4294967295"/>
          </p:nvPr>
        </p:nvSpPr>
        <p:spPr>
          <a:xfrm>
            <a:off x="2004960" y="1569766"/>
            <a:ext cx="8228160" cy="4444307"/>
          </a:xfrm>
          <a:prstGeom prst="rect">
            <a:avLst/>
          </a:prstGeom>
          <a:ln/>
        </p:spPr>
        <p:txBody>
          <a:bodyPr/>
          <a:lstStyle/>
          <a:p>
            <a:pPr marL="390246" indent="-293764">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Theories of </a:t>
            </a:r>
            <a:r>
              <a:rPr lang="en-US" dirty="0" smtClean="0"/>
              <a:t>well-being (or sometimes “happiness”) </a:t>
            </a:r>
            <a:r>
              <a:rPr lang="en-US" dirty="0"/>
              <a:t>attempt to state what it is for a life to go well, and what kind of things make a life go better. They seek to specify what is </a:t>
            </a:r>
            <a:r>
              <a:rPr lang="en-US" dirty="0">
                <a:solidFill>
                  <a:srgbClr val="FFFF00"/>
                </a:solidFill>
              </a:rPr>
              <a:t>intrinsically</a:t>
            </a:r>
            <a:r>
              <a:rPr lang="en-US" dirty="0"/>
              <a:t> good for us</a:t>
            </a:r>
            <a:r>
              <a:rPr lang="en-US" dirty="0" smtClean="0"/>
              <a:t>.</a:t>
            </a:r>
          </a:p>
          <a:p>
            <a:pPr marL="390246" indent="-293764">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390246" indent="-293764">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Utilitarians ethical theory is value-based on a “</a:t>
            </a:r>
            <a:r>
              <a:rPr lang="en-US" dirty="0" smtClean="0"/>
              <a:t>Theory </a:t>
            </a:r>
            <a:r>
              <a:rPr lang="en-US" dirty="0" smtClean="0"/>
              <a:t>of the Good” about well-being. </a:t>
            </a:r>
            <a:endParaRPr lang="en-US" dirty="0"/>
          </a:p>
          <a:p>
            <a:pPr marL="390246" indent="-293764">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390246" indent="-293764">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u="sng" dirty="0" smtClean="0"/>
              <a:t>Theories of Well-Being</a:t>
            </a:r>
            <a:endParaRPr lang="en-US" u="sng" dirty="0"/>
          </a:p>
          <a:p>
            <a:pPr marL="439382" indent="-342900">
              <a:buSzPct val="4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solidFill>
                  <a:srgbClr val="FFC000"/>
                </a:solidFill>
              </a:rPr>
              <a:t>Hedonism </a:t>
            </a:r>
          </a:p>
          <a:p>
            <a:pPr marL="439382" indent="-342900">
              <a:buSzPct val="4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solidFill>
                  <a:srgbClr val="FFC000"/>
                </a:solidFill>
              </a:rPr>
              <a:t>Desire Satisfaction Theory</a:t>
            </a:r>
          </a:p>
          <a:p>
            <a:pPr marL="439382" indent="-342900">
              <a:buSzPct val="4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solidFill>
                  <a:srgbClr val="FFC000"/>
                </a:solidFill>
              </a:rPr>
              <a:t>Objective List / Perfectionist </a:t>
            </a:r>
            <a:endParaRPr lang="en-US" dirty="0">
              <a:solidFill>
                <a:srgbClr val="FFC000"/>
              </a:solidFill>
            </a:endParaRPr>
          </a:p>
        </p:txBody>
      </p:sp>
    </p:spTree>
    <p:extLst>
      <p:ext uri="{BB962C8B-B14F-4D97-AF65-F5344CB8AC3E}">
        <p14:creationId xmlns:p14="http://schemas.microsoft.com/office/powerpoint/2010/main" val="3271550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481" y="313953"/>
            <a:ext cx="8228160" cy="1062832"/>
          </a:xfrm>
          <a:ln/>
        </p:spPr>
        <p:txBody>
          <a:bodyPr vert="horz" lIns="91440" tIns="35268" rIns="91440" bIns="45720" rtlCol="0" anchor="t">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t>Hedonism</a:t>
            </a:r>
          </a:p>
        </p:txBody>
      </p:sp>
      <p:sp>
        <p:nvSpPr>
          <p:cNvPr id="5122" name="Rectangle 2"/>
          <p:cNvSpPr>
            <a:spLocks noGrp="1" noChangeArrowheads="1"/>
          </p:cNvSpPr>
          <p:nvPr>
            <p:ph idx="4294967295"/>
          </p:nvPr>
        </p:nvSpPr>
        <p:spPr>
          <a:xfrm>
            <a:off x="1980481" y="1604330"/>
            <a:ext cx="8228160" cy="4444307"/>
          </a:xfrm>
          <a:prstGeom prst="rect">
            <a:avLst/>
          </a:prstGeom>
          <a:ln/>
        </p:spPr>
        <p:txBody>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Hedonism states:</a:t>
            </a:r>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Pleasure is the only thing that is intrinsically good for people.</a:t>
            </a:r>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Pain is the only thing that is intrinsically bad for people</a:t>
            </a:r>
            <a:r>
              <a:rPr lang="en-US" dirty="0" smtClean="0"/>
              <a:t>.</a:t>
            </a:r>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781932" lvl="1" indent="-292325">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smtClean="0"/>
          </a:p>
          <a:p>
            <a:pPr marL="889657" lvl="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u="sng" dirty="0"/>
          </a:p>
          <a:p>
            <a:pPr marL="889657" lvl="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u="sng" dirty="0" smtClean="0">
                <a:solidFill>
                  <a:srgbClr val="FFC000"/>
                </a:solidFill>
              </a:rPr>
              <a:t>Hedonism</a:t>
            </a:r>
            <a:r>
              <a:rPr lang="en-US" dirty="0" smtClean="0">
                <a:solidFill>
                  <a:srgbClr val="FFC000"/>
                </a:solidFill>
              </a:rPr>
              <a:t>: X is valuable if and only if (and because) X is pleasurable. </a:t>
            </a:r>
          </a:p>
        </p:txBody>
      </p:sp>
    </p:spTree>
    <p:extLst>
      <p:ext uri="{BB962C8B-B14F-4D97-AF65-F5344CB8AC3E}">
        <p14:creationId xmlns:p14="http://schemas.microsoft.com/office/powerpoint/2010/main" val="3562642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90D9EC9CB174858840762DED9878924&lt;/guid&gt;&#10;        &lt;description /&gt;&#10;        &lt;date&gt;7/7/2013 6:46: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4EBF910A60349F0AB03BDB33B216ED9&lt;/guid&gt;&#10;            &lt;repollguid&gt;93379AB1C001474D8266A1FB7E5F3C72&lt;/repollguid&gt;&#10;            &lt;sourceid&gt;D8247DAE00ED4AD396D78BEB8B934FE2&lt;/sourceid&gt;&#10;            &lt;questiontext&gt;According to Bentham, considerations of pain and pleasure determ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336D36D3E92401E98DB1FFE3BF044C9&lt;/guid&gt;&#10;                    &lt;answertext&gt;what we ought to do.&lt;/answertext&gt;&#10;                    &lt;valuetype&gt;-1&lt;/valuetype&gt;&#10;                &lt;/answer&gt;&#10;                &lt;answer&gt;&#10;                    &lt;guid&gt;78B17860589548BF82A1DF0A0A232A91&lt;/guid&gt;&#10;                    &lt;answertext&gt;what we will do.&lt;/answertext&gt;&#10;                    &lt;valuetype&gt;-1&lt;/valuetype&gt;&#10;                &lt;/answer&gt;&#10;                &lt;answer&gt;&#10;                    &lt;guid&gt;3B2CA4A1CBE540A5BF5683D60D105D68&lt;/guid&gt;&#10;                    &lt;answertext&gt;both a and b.&lt;/answertext&gt;&#10;                    &lt;valuetype&gt;1&lt;/valuetype&gt;&#10;                &lt;/answer&gt;&#10;                &lt;answer&gt;&#10;                    &lt;guid&gt;61FB3D40DFDB4503A92FAB6F36AD4C88&lt;/guid&gt;&#10;                    &lt;answertext&gt;neither a nor b.&lt;/answertext&gt;&#10;                    &lt;valuetype&gt;-1&lt;/valuetype&gt;&#10;                &lt;/answer&gt;&#10;            &lt;/answers&gt;&#10;        &lt;/multichoice&gt;&#10;    &lt;/questions&gt;&#10;&lt;/questionlist&gt;"/>
  <p:tag name="RESULTS" val="According to Bentham, considerations of pain and pleasure determine:[;crlf;]22[;]23[;]22[;]False[;]5[;][;crlf;]1.95454545454545[;]2[;]1.02146386610201[;]1.04338842975207[;crlf;]10[;]-1[;]what we ought to do.1[;]what we ought to do.[;][;crlf;]5[;]-1[;]what we will do.2[;]what we will do.[;][;crlf;]5[;]1[;]both a and b.3[;]both a and b.[;][;crlf;]2[;]-1[;]neither a nor b.4[;]neither a nor b.[;]"/>
  <p:tag name="HASRESULTS" val="True"/>
</p:tagLst>
</file>

<file path=ppt/tags/tag10.xml><?xml version="1.0" encoding="utf-8"?>
<p:tagLst xmlns:a="http://schemas.openxmlformats.org/drawingml/2006/main" xmlns:r="http://schemas.openxmlformats.org/officeDocument/2006/relationships" xmlns:p="http://schemas.openxmlformats.org/presentationml/2006/main">
  <p:tag name="RESULTS" val="PREMISE 2: “we [I] would not plug into the machine.”[;crlf;]22[;]22[;]22[;]False[;]0[;][;crlf;]2.81818181818182[;]2[;]1.77447466326756[;]3.14876033057851[;crlf;]6[;]0[;]Strongly Agree1[;]Strongly Agree[;][;crlf;]7[;]0[;]Agree2[;]Agree[;][;crlf;]3[;]0[;]Somewhat Agree3[;]Somewhat Agree[;][;crlf;]0[;]0[;]Neutral4[;]Neutral[;][;crlf;]3[;]0[;]Somewhat Disagree5[;]Somewhat Disagree[;][;crlf;]3[;]0[;]Disagree6[;]Disagree[;][;crlf;]0[;]0[;]Strongly Disagree7[;]Strongly Disagree[;]"/>
  <p:tag name="HASRESULTS" val="True"/>
  <p:tag name="AUTOOPENPOLL" val="True"/>
  <p:tag name="AUTOFORMATCHART" val="True"/>
  <p:tag name="LIVECHARTING" val="False"/>
  <p:tag name="TYPE" val="MultiChoiceSlide"/>
  <p:tag name="TPQUESTIONXML" val="﻿&lt;?xml version=&quot;1.0&quot; encoding=&quot;utf-8&quot;?&gt;&#10;&lt;questionlist&gt;&#10;    &lt;properties&gt;&#10;        &lt;guid&gt;420CDFBE7A234277B26C9DD562424BD9&lt;/guid&gt;&#10;        &lt;description /&gt;&#10;        &lt;date&gt;7/7/2013 4:07: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2C79A73CA3349E8995BC36D84366C5F&lt;/guid&gt;&#10;            &lt;repollguid&gt;7E955065587042749A3450AB87397BA0&lt;/repollguid&gt;&#10;            &lt;sourceid&gt;D1661BD454FA49C4BAF3B8B39EDBCD34&lt;/sourceid&gt;&#10;            &lt;questiontext&gt;PREMISE 2: “we [I] would not plug into the mach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2386D81DC3E41F9A82AC86BFF400EC8&lt;/guid&gt;&#10;                    &lt;answertext&gt;Strongly Agree&lt;/answertext&gt;&#10;                    &lt;valuetype&gt;0&lt;/valuetype&gt;&#10;                &lt;/answer&gt;&#10;                &lt;answer&gt;&#10;                    &lt;guid&gt;6C9F635CE3CB4CB88B8BE58D08F0A755&lt;/guid&gt;&#10;                    &lt;answertext&gt;Agree&lt;/answertext&gt;&#10;                    &lt;valuetype&gt;0&lt;/valuetype&gt;&#10;                &lt;/answer&gt;&#10;                &lt;answer&gt;&#10;                    &lt;guid&gt;07CB7F5F0B174B3CA62107ABD0DC16CD&lt;/guid&gt;&#10;                    &lt;answertext&gt;Somewhat Agree&lt;/answertext&gt;&#10;                    &lt;valuetype&gt;0&lt;/valuetype&gt;&#10;                &lt;/answer&gt;&#10;                &lt;answer&gt;&#10;                    &lt;guid&gt;BF1A55361B7F418693DEC61D05C0FC2D&lt;/guid&gt;&#10;                    &lt;answertext&gt;Neutral&lt;/answertext&gt;&#10;                    &lt;valuetype&gt;0&lt;/valuetype&gt;&#10;                &lt;/answer&gt;&#10;                &lt;answer&gt;&#10;                    &lt;guid&gt;9D5DDC621259443EA408C189F144213E&lt;/guid&gt;&#10;                    &lt;answertext&gt;Somewhat Disagree&lt;/answertext&gt;&#10;                    &lt;valuetype&gt;0&lt;/valuetype&gt;&#10;                &lt;/answer&gt;&#10;                &lt;answer&gt;&#10;                    &lt;guid&gt;0E83170B7C4E45AF9316D13C1614D4B7&lt;/guid&gt;&#10;                    &lt;answertext&gt;Disagree&lt;/answertext&gt;&#10;                    &lt;valuetype&gt;0&lt;/valuetype&gt;&#10;                &lt;/answer&gt;&#10;                &lt;answer&gt;&#10;                    &lt;guid&gt;F53D4321757E424F83F622FA26A2648E&lt;/guid&gt;&#10;                    &lt;answertext&gt;Strongly Disagree&lt;/answertext&gt;&#10;                    &lt;valuetype&gt;0&lt;/valuetype&gt;&#10;                &lt;/answer&gt;&#10;            &lt;/answers&gt;&#10;        &lt;/multichoice&gt;&#10;    &lt;/questions&gt;&#10;&lt;/questionlist&gt;"/>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3.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004BFADCE99548FBABE8AC3DA1EEF280&lt;/guid&gt;&#10;        &lt;description /&gt;&#10;        &lt;date&gt;7/7/2013 12:20: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B69B7FF88BC4741818107237628BE33&lt;/guid&gt;&#10;            &lt;repollguid&gt;E2655925F7E54062B3745C6352DD62CB&lt;/repollguid&gt;&#10;            &lt;sourceid&gt;A5AEE218D1E94979A5F72362CA008529&lt;/sourceid&gt;&#10;            &lt;questiontext&gt;Hedonism: Pleasure is the one and only value and pain is the one and only disvalu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4F8DD77A5D749B8A5818592F22E34DA&lt;/guid&gt;&#10;                    &lt;answertext&gt;Strongly Agree&lt;/answertext&gt;&#10;                    &lt;valuetype&gt;0&lt;/valuetype&gt;&#10;                &lt;/answer&gt;&#10;                &lt;answer&gt;&#10;                    &lt;guid&gt;BDF7A889318547DEA708FE532C89744A&lt;/guid&gt;&#10;                    &lt;answertext&gt;Agree&lt;/answertext&gt;&#10;                    &lt;valuetype&gt;0&lt;/valuetype&gt;&#10;                &lt;/answer&gt;&#10;                &lt;answer&gt;&#10;                    &lt;guid&gt;91D42302CD0C46ADA450C7FD89C5CE10&lt;/guid&gt;&#10;                    &lt;answertext&gt;Somewhat Agree&lt;/answertext&gt;&#10;                    &lt;valuetype&gt;0&lt;/valuetype&gt;&#10;                &lt;/answer&gt;&#10;                &lt;answer&gt;&#10;                    &lt;guid&gt;1EF48F211EA1431CA2CE2315DA2D1A55&lt;/guid&gt;&#10;                    &lt;answertext&gt;Neutral&lt;/answertext&gt;&#10;                    &lt;valuetype&gt;0&lt;/valuetype&gt;&#10;                &lt;/answer&gt;&#10;                &lt;answer&gt;&#10;                    &lt;guid&gt;60DA0A3230E14881A4C1782449BC68EA&lt;/guid&gt;&#10;                    &lt;answertext&gt;Somewhat Disagree&lt;/answertext&gt;&#10;                    &lt;valuetype&gt;0&lt;/valuetype&gt;&#10;                &lt;/answer&gt;&#10;                &lt;answer&gt;&#10;                    &lt;guid&gt;308D779F57BD43FFA94315CC3D9EA3CD&lt;/guid&gt;&#10;                    &lt;answertext&gt;Disagree&lt;/answertext&gt;&#10;                    &lt;valuetype&gt;0&lt;/valuetype&gt;&#10;                &lt;/answer&gt;&#10;                &lt;answer&gt;&#10;                    &lt;guid&gt;61D0BFF1D0454D3E953BFA357533AD96&lt;/guid&gt;&#10;                    &lt;answertext&gt;Strongly Disagree&lt;/answertext&gt;&#10;                    &lt;valuetype&gt;0&lt;/valuetype&gt;&#10;                &lt;/answer&gt;&#10;            &lt;/answers&gt;&#10;        &lt;/multichoice&gt;&#10;    &lt;/questions&gt;&#10;&lt;/questionlist&gt;"/>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6.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004BFADCE99548FBABE8AC3DA1EEF280&lt;/guid&gt;&#10;        &lt;description /&gt;&#10;        &lt;date&gt;7/7/2013 12:20: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B69B7FF88BC4741818107237628BE33&lt;/guid&gt;&#10;            &lt;repollguid&gt;E2655925F7E54062B3745C6352DD62CB&lt;/repollguid&gt;&#10;            &lt;sourceid&gt;A5AEE218D1E94979A5F72362CA008529&lt;/sourceid&gt;&#10;            &lt;questiontext&gt;Hedonism: Pleasure is the one and only value and pain is the one and only disvalu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4F8DD77A5D749B8A5818592F22E34DA&lt;/guid&gt;&#10;                    &lt;answertext&gt;Strongly Agree&lt;/answertext&gt;&#10;                    &lt;valuetype&gt;0&lt;/valuetype&gt;&#10;                &lt;/answer&gt;&#10;                &lt;answer&gt;&#10;                    &lt;guid&gt;BDF7A889318547DEA708FE532C89744A&lt;/guid&gt;&#10;                    &lt;answertext&gt;Agree&lt;/answertext&gt;&#10;                    &lt;valuetype&gt;0&lt;/valuetype&gt;&#10;                &lt;/answer&gt;&#10;                &lt;answer&gt;&#10;                    &lt;guid&gt;91D42302CD0C46ADA450C7FD89C5CE10&lt;/guid&gt;&#10;                    &lt;answertext&gt;Somewhat Agree&lt;/answertext&gt;&#10;                    &lt;valuetype&gt;0&lt;/valuetype&gt;&#10;                &lt;/answer&gt;&#10;                &lt;answer&gt;&#10;                    &lt;guid&gt;1EF48F211EA1431CA2CE2315DA2D1A55&lt;/guid&gt;&#10;                    &lt;answertext&gt;Neutral&lt;/answertext&gt;&#10;                    &lt;valuetype&gt;0&lt;/valuetype&gt;&#10;                &lt;/answer&gt;&#10;                &lt;answer&gt;&#10;                    &lt;guid&gt;60DA0A3230E14881A4C1782449BC68EA&lt;/guid&gt;&#10;                    &lt;answertext&gt;Somewhat Disagree&lt;/answertext&gt;&#10;                    &lt;valuetype&gt;0&lt;/valuetype&gt;&#10;                &lt;/answer&gt;&#10;                &lt;answer&gt;&#10;                    &lt;guid&gt;308D779F57BD43FFA94315CC3D9EA3CD&lt;/guid&gt;&#10;                    &lt;answertext&gt;Disagree&lt;/answertext&gt;&#10;                    &lt;valuetype&gt;0&lt;/valuetype&gt;&#10;                &lt;/answer&gt;&#10;                &lt;answer&gt;&#10;                    &lt;guid&gt;61D0BFF1D0454D3E953BFA357533AD96&lt;/guid&gt;&#10;                    &lt;answertext&gt;Strongly Disagree&lt;/answertext&gt;&#10;                    &lt;valuetype&gt;0&lt;/valuetype&gt;&#10;                &lt;/answer&gt;&#10;            &lt;/answers&gt;&#10;        &lt;/multichoice&gt;&#10;    &lt;/questions&gt;&#10;&lt;/questionlist&gt;"/>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2373508491A34A92A61481846A76720A&lt;/guid&gt;&#10;        &lt;description /&gt;&#10;        &lt;date&gt;7/7/2013 4:01:1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8D36EBA57034CF598D17F519D31264B&lt;/guid&gt;&#10;            &lt;repollguid&gt;D1C275B3850A4F038167AAC14A7E442E&lt;/repollguid&gt;&#10;            &lt;sourceid&gt;1572BEF67720431EB045631E186AA6D5&lt;/sourceid&gt;&#10;            &lt;questiontext&gt;1. What does Nozick think we should conclude from the experience machine thought experimen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9518FFC14D049179D5C7BEF20F43583&lt;/guid&gt;&#10;                    &lt;answertext&gt;Our experiences are not the only things that have value for us.&lt;/answertext&gt;&#10;                    &lt;valuetype&gt;1&lt;/valuetype&gt;&#10;                &lt;/answer&gt;&#10;                &lt;answer&gt;&#10;                    &lt;guid&gt;376A14B0CD9045B68DA172648A1A8302&lt;/guid&gt;&#10;                    &lt;answertext&gt;Pleasure and pain are the only things that are valuable for their own sakes.&lt;/answertext&gt;&#10;                    &lt;valuetype&gt;-1&lt;/valuetype&gt;&#10;                &lt;/answer&gt;&#10;                &lt;answer&gt;&#10;                    &lt;guid&gt;42719865099A4DE18BCB6C0E7F26F4CE&lt;/guid&gt;&#10;                    &lt;answertext&gt;Technological progress can have disastrous consequences. &lt;/answertext&gt;&#10;                    &lt;valuetype&gt;-1&lt;/valuetype&gt;&#10;                &lt;/answer&gt;&#10;                &lt;answer&gt;&#10;                    &lt;guid&gt;661172A610E44388880B9A537E662E32&lt;/guid&gt;&#10;                    &lt;answertext&gt;We could be stuck in the Matrix.&lt;/answertext&gt;&#10;                    &lt;valuetype&gt;-1&lt;/valuetype&gt;&#10;                &lt;/answer&gt;&#10;                &lt;answer&gt;&#10;                    &lt;guid&gt;3B2C4B13A4AA4F5386C045344310F265&lt;/guid&gt;&#10;                    &lt;answertext&gt;Serving other people is more important than seeking our own pleasure.&lt;/answertext&gt;&#10;                    &lt;valuetype&gt;-1&lt;/valuetype&gt;&#10;                &lt;/answer&gt;&#10;            &lt;/answers&gt;&#10;        &lt;/multichoice&gt;&#10;    &lt;/questions&gt;&#10;&lt;/questionlist&gt;"/>
  <p:tag name="RESULTS" val="1. What does Nozick think we should conclude from the experience machine thought experiment?[;crlf;]22[;]22[;]22[;]False[;]20[;][;crlf;]1.13636363636364[;]1[;]0.456812528232768[;]0.208677685950413[;crlf;]20[;]1[;]Our experiences are not the only things that have value for us.1[;]Our experiences are not the only things that have value for us.[;][;crlf;]1[;]-1[;]Pleasure and pain are the only things that are valuable for their own sakes.2[;]Pleasure and pain are the only things that are valuable for their own sakes.[;][;crlf;]1[;]-1[;]Technological progress can have disastrous consequences. 3[;]Technological progress can have disastrous consequences. [;][;crlf;]0[;]-1[;]We could be stuck in the Matrix.4[;]We could be stuck in the Matrix.[;][;crlf;]0[;]-1[;]Serving other people by improving their mental states is more important than seeking our own pleasure.5[;]Serving other people by improving their mental states is more important than seeking our own pleasure.[;]"/>
  <p:tag name="HASRESULTS"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1114FD96A004A21854482AAE53B9348&lt;/guid&gt;&#10;        &lt;description /&gt;&#10;        &lt;date&gt;7/7/2013 4:14: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C2822C5D4DD46FA86B68862A44AE1FB&lt;/guid&gt;&#10;            &lt;repollguid&gt;64E42211A4B0429986FDDF61CC7D4752&lt;/repollguid&gt;&#10;            &lt;sourceid&gt;6839E680C33C4A2D85C42F4F1EF38143&lt;/sourceid&gt;&#10;            &lt;questiontext&gt;3. What does Nozick suggest that we desire that the experience machine can't provi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3&lt;/bulletstyle&gt;&#10;            &lt;correctanswerindicator&gt;True&lt;/correctanswerindicator&gt;&#10;            &lt;answers&gt;&#10;                &lt;answer&gt;&#10;                    &lt;guid&gt;DC9C4E6469A848ECB2841E28759C5ECB&lt;/guid&gt;&#10;                    &lt;answertext&gt;To live in contact with reality. &lt;/answertext&gt;&#10;                    &lt;valuetype&gt;1&lt;/valuetype&gt;&#10;                &lt;/answer&gt;&#10;                &lt;answer&gt;&#10;                    &lt;guid&gt;246019189467400CAF488D659295A57E&lt;/guid&gt;&#10;                    &lt;answertext&gt;To feel deeply loved. &lt;/answertext&gt;&#10;                    &lt;valuetype&gt;-1&lt;/valuetype&gt;&#10;                &lt;/answer&gt;&#10;                &lt;answer&gt;&#10;                    &lt;guid&gt;FE14069AEF1A4B4789A93541F3406DCF&lt;/guid&gt;&#10;                    &lt;answertext&gt;To feel that we've achieved something truly great.&lt;/answertext&gt;&#10;                    &lt;valuetype&gt;-1&lt;/valuetype&gt;&#10;                &lt;/answer&gt;&#10;                &lt;answer&gt;&#10;                    &lt;guid&gt;A240B07735F44E1E8A3D4753385F3BB6&lt;/guid&gt;&#10;                    &lt;answertext&gt;To never have to worry about the future. &lt;/answertext&gt;&#10;                    &lt;valuetype&gt;-1&lt;/valuetype&gt;&#10;                &lt;/answer&gt;&#10;                &lt;answer&gt;&#10;                    &lt;guid&gt;95185C64EE744D3C8F4AF277075BC129&lt;/guid&gt;&#10;                    &lt;answertext&gt;All the above&lt;/answertext&gt;&#10;                    &lt;valuetype&gt;-1&lt;/valuetype&gt;&#10;                &lt;/answer&gt;&#10;                &lt;answer&gt;&#10;                    &lt;guid&gt;065F35BFD4D541CEAEA23069673F3F43&lt;/guid&gt;&#10;                    &lt;answertext&gt;None of the above&lt;/answertext&gt;&#10;                    &lt;valuetype&gt;-1&lt;/valuetype&gt;&#10;                &lt;/answer&gt;&#10;            &lt;/answers&gt;&#10;        &lt;/multichoice&gt;&#10;    &lt;/questions&gt;&#10;&lt;/questionlist&gt;"/>
  <p:tag name="RESULTS" val="3. What does Nozick suggest that we desire that the experience machine can't provide?[;crlf;]22[;]22[;]22[;]False[;]18[;][;crlf;]1.40909090909091[;]1[;]0.93706946036765[;]0.878099173553719[;crlf;]18[;]1[;]To live in contact with reality. 1[;]To live in contact with reality. [;][;crlf;]1[;]-1[;]To feel deeply loved. 2[;]To feel deeply loved. [;][;crlf;]1[;]-1[;]To feel that we've achieved something truly great.3[;]To feel that we've achieved something truly great.[;][;crlf;]2[;]-1[;]To never have to worry about the future. 4[;]To never have to worry about the future. [;][;crlf;]0[;]-1[;]All the above5[;]All the above[;][;crlf;]0[;]-1[;]None of the above6[;]None of the above[;]"/>
  <p:tag name="HASRESULTS" val="Tru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theme1.xml><?xml version="1.0" encoding="utf-8"?>
<a:theme xmlns:a="http://schemas.openxmlformats.org/drawingml/2006/main" name="Tradesh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1_Tradesh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1154</Words>
  <Application>Microsoft Office PowerPoint</Application>
  <PresentationFormat>Widescreen</PresentationFormat>
  <Paragraphs>219</Paragraphs>
  <Slides>30</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8" baseType="lpstr">
      <vt:lpstr>Arial</vt:lpstr>
      <vt:lpstr>Arial Black</vt:lpstr>
      <vt:lpstr>Calibri</vt:lpstr>
      <vt:lpstr>Candara</vt:lpstr>
      <vt:lpstr>Wingdings</vt:lpstr>
      <vt:lpstr>Tradeshow</vt:lpstr>
      <vt:lpstr>1_Tradeshow</vt:lpstr>
      <vt:lpstr>Chart</vt:lpstr>
      <vt:lpstr>Contemporary Moral Problems</vt:lpstr>
      <vt:lpstr>Today’s Class</vt:lpstr>
      <vt:lpstr>According to Bentham, considerations of pain and pleasure determine:</vt:lpstr>
      <vt:lpstr>What does Nozick think we should conclude from the experience machine thought experiment?</vt:lpstr>
      <vt:lpstr>What does Nozick suggest that we desire that the experience machine can't provide?</vt:lpstr>
      <vt:lpstr>Thought Experiments</vt:lpstr>
      <vt:lpstr>Summary of Bentham’s Hedonistic Utilitarianism </vt:lpstr>
      <vt:lpstr>Theories of Well-Being (Consequential Theories of Value)</vt:lpstr>
      <vt:lpstr>Hedonism</vt:lpstr>
      <vt:lpstr>Desire Satisfaction Theory</vt:lpstr>
      <vt:lpstr>Objective List / Perfectionist Theory</vt:lpstr>
      <vt:lpstr>Bentham’s Hedonistic Utilitarianism </vt:lpstr>
      <vt:lpstr>Problems with Bentham’s Hedonistic utilitarianism</vt:lpstr>
      <vt:lpstr>Problems with Bentham’s Hedonistic utilitarianism</vt:lpstr>
      <vt:lpstr>Hedonism</vt:lpstr>
      <vt:lpstr>Robert Nozick</vt:lpstr>
      <vt:lpstr>Nozick</vt:lpstr>
      <vt:lpstr>PREMISE 2: “we [I] would not plug into the machine.”</vt:lpstr>
      <vt:lpstr>Nozick</vt:lpstr>
      <vt:lpstr>Nozick</vt:lpstr>
      <vt:lpstr>Nozick</vt:lpstr>
      <vt:lpstr>Nozick</vt:lpstr>
      <vt:lpstr>Hedonism: Pleasure is the one and only value and pain is the one and only disvalue. </vt:lpstr>
      <vt:lpstr>Objection to Nozick</vt:lpstr>
      <vt:lpstr>Bentham’s Hedonistic Utilitarianism </vt:lpstr>
      <vt:lpstr>Problems with Bentham’s Hedonistic Utilitarianism</vt:lpstr>
      <vt:lpstr>PowerPoint Presentation</vt:lpstr>
      <vt:lpstr>Consider the following two worlds:</vt:lpstr>
      <vt:lpstr>PowerPoint Presentation</vt:lpstr>
      <vt:lpstr>Bentham’s Hedonistic Utilitarianism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cp:lastModifiedBy>
  <cp:revision>10</cp:revision>
  <dcterms:created xsi:type="dcterms:W3CDTF">2014-07-02T16:42:24Z</dcterms:created>
  <dcterms:modified xsi:type="dcterms:W3CDTF">2014-07-03T16:21:22Z</dcterms:modified>
</cp:coreProperties>
</file>