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85" r:id="rId2"/>
    <p:sldId id="289" r:id="rId3"/>
    <p:sldId id="284" r:id="rId4"/>
    <p:sldId id="287" r:id="rId5"/>
    <p:sldId id="288" r:id="rId6"/>
    <p:sldId id="286" r:id="rId7"/>
    <p:sldId id="291" r:id="rId8"/>
    <p:sldId id="258" r:id="rId9"/>
    <p:sldId id="290" r:id="rId10"/>
    <p:sldId id="276" r:id="rId11"/>
    <p:sldId id="259" r:id="rId12"/>
    <p:sldId id="260" r:id="rId13"/>
    <p:sldId id="261" r:id="rId14"/>
    <p:sldId id="262" r:id="rId15"/>
    <p:sldId id="263" r:id="rId16"/>
    <p:sldId id="264" r:id="rId17"/>
    <p:sldId id="274" r:id="rId18"/>
    <p:sldId id="292" r:id="rId19"/>
    <p:sldId id="293" r:id="rId20"/>
    <p:sldId id="294" r:id="rId21"/>
    <p:sldId id="265" r:id="rId22"/>
    <p:sldId id="266" r:id="rId23"/>
    <p:sldId id="267" r:id="rId24"/>
    <p:sldId id="268" r:id="rId25"/>
    <p:sldId id="269" r:id="rId26"/>
    <p:sldId id="277" r:id="rId27"/>
    <p:sldId id="278" r:id="rId28"/>
    <p:sldId id="279" r:id="rId29"/>
    <p:sldId id="280" r:id="rId30"/>
    <p:sldId id="281" r:id="rId31"/>
    <p:sldId id="271" r:id="rId32"/>
    <p:sldId id="283" r:id="rId33"/>
    <p:sldId id="272" r:id="rId34"/>
    <p:sldId id="273" r:id="rId35"/>
  </p:sldIdLst>
  <p:sldSz cx="12192000" cy="6858000"/>
  <p:notesSz cx="6858000" cy="9144000"/>
  <p:custDataLst>
    <p:tags r:id="rId3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8" d="100"/>
          <a:sy n="88" d="100"/>
        </p:scale>
        <p:origin x="576"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17044B-71D4-4633-AC86-CB4BA0EC40EC}" type="doc">
      <dgm:prSet loTypeId="urn:microsoft.com/office/officeart/2008/layout/HalfCircleOrganizationChart" loCatId="hierarchy" qsTypeId="urn:microsoft.com/office/officeart/2005/8/quickstyle/simple1#1" qsCatId="simple" csTypeId="urn:microsoft.com/office/officeart/2005/8/colors/accent1_2#1" csCatId="accent1" phldr="1"/>
      <dgm:spPr/>
      <dgm:t>
        <a:bodyPr/>
        <a:lstStyle/>
        <a:p>
          <a:endParaRPr lang="en-US"/>
        </a:p>
      </dgm:t>
    </dgm:pt>
    <dgm:pt modelId="{1C192C95-BC35-4824-8092-1A1BE4E9C5C1}">
      <dgm:prSet phldrT="[Text]"/>
      <dgm:spPr/>
      <dgm:t>
        <a:bodyPr/>
        <a:lstStyle/>
        <a:p>
          <a:r>
            <a:rPr lang="en-US" dirty="0" smtClean="0"/>
            <a:t>Does RC admit exception cases?</a:t>
          </a:r>
          <a:endParaRPr lang="en-US" dirty="0"/>
        </a:p>
      </dgm:t>
    </dgm:pt>
    <dgm:pt modelId="{D6C35493-37D8-458E-BCDF-F6A0A7C76BFB}" type="parTrans" cxnId="{0945CA0E-9C01-4ADA-9ABF-25A081F9FEBB}">
      <dgm:prSet/>
      <dgm:spPr/>
      <dgm:t>
        <a:bodyPr/>
        <a:lstStyle/>
        <a:p>
          <a:endParaRPr lang="en-US"/>
        </a:p>
      </dgm:t>
    </dgm:pt>
    <dgm:pt modelId="{BEDC0AA3-CD5C-40D8-A0B4-80A93738F389}" type="sibTrans" cxnId="{0945CA0E-9C01-4ADA-9ABF-25A081F9FEBB}">
      <dgm:prSet/>
      <dgm:spPr/>
      <dgm:t>
        <a:bodyPr/>
        <a:lstStyle/>
        <a:p>
          <a:endParaRPr lang="en-US"/>
        </a:p>
      </dgm:t>
    </dgm:pt>
    <dgm:pt modelId="{AA83E7BE-3AE9-496F-87F4-D2FF8E40B16F}">
      <dgm:prSet phldrT="[Text]"/>
      <dgm:spPr/>
      <dgm:t>
        <a:bodyPr/>
        <a:lstStyle/>
        <a:p>
          <a:r>
            <a:rPr lang="en-US" u="sng" dirty="0" smtClean="0"/>
            <a:t>If no</a:t>
          </a:r>
        </a:p>
        <a:p>
          <a:endParaRPr lang="en-US" i="1" u="none" dirty="0" smtClean="0"/>
        </a:p>
      </dgm:t>
    </dgm:pt>
    <dgm:pt modelId="{7A6856A4-07DD-4E17-892D-DCB8AC6760D8}" type="parTrans" cxnId="{AF985071-487E-4E17-93D4-784C94CC2CC1}">
      <dgm:prSet/>
      <dgm:spPr/>
      <dgm:t>
        <a:bodyPr/>
        <a:lstStyle/>
        <a:p>
          <a:endParaRPr lang="en-US"/>
        </a:p>
      </dgm:t>
    </dgm:pt>
    <dgm:pt modelId="{5D6D1AAD-F816-475F-BAEF-B1B70778F7BF}" type="sibTrans" cxnId="{AF985071-487E-4E17-93D4-784C94CC2CC1}">
      <dgm:prSet/>
      <dgm:spPr/>
      <dgm:t>
        <a:bodyPr/>
        <a:lstStyle/>
        <a:p>
          <a:endParaRPr lang="en-US"/>
        </a:p>
      </dgm:t>
    </dgm:pt>
    <dgm:pt modelId="{FF02E5BD-C413-4D37-9AF8-15A8F09D61E3}">
      <dgm:prSet phldrT="[Text]"/>
      <dgm:spPr/>
      <dgm:t>
        <a:bodyPr/>
        <a:lstStyle/>
        <a:p>
          <a:r>
            <a:rPr lang="en-US" u="sng" dirty="0" smtClean="0"/>
            <a:t>If yes</a:t>
          </a:r>
        </a:p>
        <a:p>
          <a:endParaRPr lang="en-US" i="1" u="none" dirty="0" smtClean="0"/>
        </a:p>
      </dgm:t>
    </dgm:pt>
    <dgm:pt modelId="{1908C57C-D484-4A28-A310-98FE3F035F4A}" type="sibTrans" cxnId="{F9679A21-4EB1-494D-B1B0-ED0966CBAA42}">
      <dgm:prSet/>
      <dgm:spPr/>
      <dgm:t>
        <a:bodyPr/>
        <a:lstStyle/>
        <a:p>
          <a:endParaRPr lang="en-US"/>
        </a:p>
      </dgm:t>
    </dgm:pt>
    <dgm:pt modelId="{50804977-9BA4-4A79-AA41-D4DD35D581D2}" type="parTrans" cxnId="{F9679A21-4EB1-494D-B1B0-ED0966CBAA42}">
      <dgm:prSet/>
      <dgm:spPr/>
      <dgm:t>
        <a:bodyPr/>
        <a:lstStyle/>
        <a:p>
          <a:endParaRPr lang="en-US"/>
        </a:p>
      </dgm:t>
    </dgm:pt>
    <dgm:pt modelId="{90D2CF91-DA0E-49D3-8B89-62782FBB353B}" type="pres">
      <dgm:prSet presAssocID="{2E17044B-71D4-4633-AC86-CB4BA0EC40EC}" presName="Name0" presStyleCnt="0">
        <dgm:presLayoutVars>
          <dgm:orgChart val="1"/>
          <dgm:chPref val="1"/>
          <dgm:dir/>
          <dgm:animOne val="branch"/>
          <dgm:animLvl val="lvl"/>
          <dgm:resizeHandles/>
        </dgm:presLayoutVars>
      </dgm:prSet>
      <dgm:spPr/>
      <dgm:t>
        <a:bodyPr/>
        <a:lstStyle/>
        <a:p>
          <a:endParaRPr lang="en-US"/>
        </a:p>
      </dgm:t>
    </dgm:pt>
    <dgm:pt modelId="{4A0AD175-7826-4C7E-A3F6-DF8104EEA157}" type="pres">
      <dgm:prSet presAssocID="{1C192C95-BC35-4824-8092-1A1BE4E9C5C1}" presName="hierRoot1" presStyleCnt="0">
        <dgm:presLayoutVars>
          <dgm:hierBranch val="init"/>
        </dgm:presLayoutVars>
      </dgm:prSet>
      <dgm:spPr/>
    </dgm:pt>
    <dgm:pt modelId="{1CFF4810-FAAA-4DA8-B945-BF4DE3E11E11}" type="pres">
      <dgm:prSet presAssocID="{1C192C95-BC35-4824-8092-1A1BE4E9C5C1}" presName="rootComposite1" presStyleCnt="0"/>
      <dgm:spPr/>
    </dgm:pt>
    <dgm:pt modelId="{546829B4-9A2A-4CE9-936D-D74E8CDBDB55}" type="pres">
      <dgm:prSet presAssocID="{1C192C95-BC35-4824-8092-1A1BE4E9C5C1}" presName="rootText1" presStyleLbl="alignAcc1" presStyleIdx="0" presStyleCnt="0">
        <dgm:presLayoutVars>
          <dgm:chPref val="3"/>
        </dgm:presLayoutVars>
      </dgm:prSet>
      <dgm:spPr/>
      <dgm:t>
        <a:bodyPr/>
        <a:lstStyle/>
        <a:p>
          <a:endParaRPr lang="en-US"/>
        </a:p>
      </dgm:t>
    </dgm:pt>
    <dgm:pt modelId="{9224A8DF-B6CE-41E7-B684-F81E49C6E2C5}" type="pres">
      <dgm:prSet presAssocID="{1C192C95-BC35-4824-8092-1A1BE4E9C5C1}" presName="topArc1" presStyleLbl="parChTrans1D1" presStyleIdx="0" presStyleCnt="6"/>
      <dgm:spPr/>
    </dgm:pt>
    <dgm:pt modelId="{B2E69190-9522-4560-857C-6E4DE853E039}" type="pres">
      <dgm:prSet presAssocID="{1C192C95-BC35-4824-8092-1A1BE4E9C5C1}" presName="bottomArc1" presStyleLbl="parChTrans1D1" presStyleIdx="1" presStyleCnt="6"/>
      <dgm:spPr/>
    </dgm:pt>
    <dgm:pt modelId="{3102DF99-A1F2-43EA-A5D0-DAD57F76D97B}" type="pres">
      <dgm:prSet presAssocID="{1C192C95-BC35-4824-8092-1A1BE4E9C5C1}" presName="topConnNode1" presStyleLbl="node1" presStyleIdx="0" presStyleCnt="0"/>
      <dgm:spPr/>
      <dgm:t>
        <a:bodyPr/>
        <a:lstStyle/>
        <a:p>
          <a:endParaRPr lang="en-US"/>
        </a:p>
      </dgm:t>
    </dgm:pt>
    <dgm:pt modelId="{76866C96-04B7-4EC4-92B0-D9BB3F4B516A}" type="pres">
      <dgm:prSet presAssocID="{1C192C95-BC35-4824-8092-1A1BE4E9C5C1}" presName="hierChild2" presStyleCnt="0"/>
      <dgm:spPr/>
    </dgm:pt>
    <dgm:pt modelId="{19905ABF-D63C-4049-A37F-C8C136D16F15}" type="pres">
      <dgm:prSet presAssocID="{50804977-9BA4-4A79-AA41-D4DD35D581D2}" presName="Name28" presStyleLbl="parChTrans1D2" presStyleIdx="0" presStyleCnt="2"/>
      <dgm:spPr/>
      <dgm:t>
        <a:bodyPr/>
        <a:lstStyle/>
        <a:p>
          <a:endParaRPr lang="en-US"/>
        </a:p>
      </dgm:t>
    </dgm:pt>
    <dgm:pt modelId="{B66D510A-3A27-47E2-9AC8-3AF9AF3E5144}" type="pres">
      <dgm:prSet presAssocID="{FF02E5BD-C413-4D37-9AF8-15A8F09D61E3}" presName="hierRoot2" presStyleCnt="0">
        <dgm:presLayoutVars>
          <dgm:hierBranch val="init"/>
        </dgm:presLayoutVars>
      </dgm:prSet>
      <dgm:spPr/>
    </dgm:pt>
    <dgm:pt modelId="{9E2BB855-1397-4A4F-86DC-D389D4EB5057}" type="pres">
      <dgm:prSet presAssocID="{FF02E5BD-C413-4D37-9AF8-15A8F09D61E3}" presName="rootComposite2" presStyleCnt="0"/>
      <dgm:spPr/>
    </dgm:pt>
    <dgm:pt modelId="{3323F44D-559A-490A-B9C4-2D358C5525D9}" type="pres">
      <dgm:prSet presAssocID="{FF02E5BD-C413-4D37-9AF8-15A8F09D61E3}" presName="rootText2" presStyleLbl="alignAcc1" presStyleIdx="0" presStyleCnt="0">
        <dgm:presLayoutVars>
          <dgm:chPref val="3"/>
        </dgm:presLayoutVars>
      </dgm:prSet>
      <dgm:spPr/>
      <dgm:t>
        <a:bodyPr/>
        <a:lstStyle/>
        <a:p>
          <a:endParaRPr lang="en-US"/>
        </a:p>
      </dgm:t>
    </dgm:pt>
    <dgm:pt modelId="{00B6C48D-D9C3-4B04-ADF8-C686F286D2CC}" type="pres">
      <dgm:prSet presAssocID="{FF02E5BD-C413-4D37-9AF8-15A8F09D61E3}" presName="topArc2" presStyleLbl="parChTrans1D1" presStyleIdx="2" presStyleCnt="6"/>
      <dgm:spPr/>
    </dgm:pt>
    <dgm:pt modelId="{6AC29303-0EDD-406E-AC49-E48AEEB59C33}" type="pres">
      <dgm:prSet presAssocID="{FF02E5BD-C413-4D37-9AF8-15A8F09D61E3}" presName="bottomArc2" presStyleLbl="parChTrans1D1" presStyleIdx="3" presStyleCnt="6"/>
      <dgm:spPr/>
    </dgm:pt>
    <dgm:pt modelId="{AABFFD13-09F8-424D-AFF5-BE3457BDCF78}" type="pres">
      <dgm:prSet presAssocID="{FF02E5BD-C413-4D37-9AF8-15A8F09D61E3}" presName="topConnNode2" presStyleLbl="node2" presStyleIdx="0" presStyleCnt="0"/>
      <dgm:spPr/>
      <dgm:t>
        <a:bodyPr/>
        <a:lstStyle/>
        <a:p>
          <a:endParaRPr lang="en-US"/>
        </a:p>
      </dgm:t>
    </dgm:pt>
    <dgm:pt modelId="{1BA75459-8B0F-48B2-BD54-ED78D39966AE}" type="pres">
      <dgm:prSet presAssocID="{FF02E5BD-C413-4D37-9AF8-15A8F09D61E3}" presName="hierChild4" presStyleCnt="0"/>
      <dgm:spPr/>
    </dgm:pt>
    <dgm:pt modelId="{DCB0E3A6-A025-4552-9C9C-6C8611A890EB}" type="pres">
      <dgm:prSet presAssocID="{FF02E5BD-C413-4D37-9AF8-15A8F09D61E3}" presName="hierChild5" presStyleCnt="0"/>
      <dgm:spPr/>
    </dgm:pt>
    <dgm:pt modelId="{CD00C13D-2569-4795-86D8-4D6FB10A9ECA}" type="pres">
      <dgm:prSet presAssocID="{7A6856A4-07DD-4E17-892D-DCB8AC6760D8}" presName="Name28" presStyleLbl="parChTrans1D2" presStyleIdx="1" presStyleCnt="2"/>
      <dgm:spPr/>
      <dgm:t>
        <a:bodyPr/>
        <a:lstStyle/>
        <a:p>
          <a:endParaRPr lang="en-US"/>
        </a:p>
      </dgm:t>
    </dgm:pt>
    <dgm:pt modelId="{55721F27-F7E9-4B72-9976-EFD29610A7DD}" type="pres">
      <dgm:prSet presAssocID="{AA83E7BE-3AE9-496F-87F4-D2FF8E40B16F}" presName="hierRoot2" presStyleCnt="0">
        <dgm:presLayoutVars>
          <dgm:hierBranch val="init"/>
        </dgm:presLayoutVars>
      </dgm:prSet>
      <dgm:spPr/>
    </dgm:pt>
    <dgm:pt modelId="{2012905E-ECE9-46AB-822C-B544CA5D0529}" type="pres">
      <dgm:prSet presAssocID="{AA83E7BE-3AE9-496F-87F4-D2FF8E40B16F}" presName="rootComposite2" presStyleCnt="0"/>
      <dgm:spPr/>
    </dgm:pt>
    <dgm:pt modelId="{3659E66A-68C2-4126-8B0A-2E67B3D9DFC5}" type="pres">
      <dgm:prSet presAssocID="{AA83E7BE-3AE9-496F-87F4-D2FF8E40B16F}" presName="rootText2" presStyleLbl="alignAcc1" presStyleIdx="0" presStyleCnt="0">
        <dgm:presLayoutVars>
          <dgm:chPref val="3"/>
        </dgm:presLayoutVars>
      </dgm:prSet>
      <dgm:spPr/>
      <dgm:t>
        <a:bodyPr/>
        <a:lstStyle/>
        <a:p>
          <a:endParaRPr lang="en-US"/>
        </a:p>
      </dgm:t>
    </dgm:pt>
    <dgm:pt modelId="{FE18E7E6-0ACC-48AD-B91E-B48F9E7CB4D0}" type="pres">
      <dgm:prSet presAssocID="{AA83E7BE-3AE9-496F-87F4-D2FF8E40B16F}" presName="topArc2" presStyleLbl="parChTrans1D1" presStyleIdx="4" presStyleCnt="6"/>
      <dgm:spPr/>
    </dgm:pt>
    <dgm:pt modelId="{F2524BEE-05AE-4512-9329-CF3003287E22}" type="pres">
      <dgm:prSet presAssocID="{AA83E7BE-3AE9-496F-87F4-D2FF8E40B16F}" presName="bottomArc2" presStyleLbl="parChTrans1D1" presStyleIdx="5" presStyleCnt="6"/>
      <dgm:spPr/>
    </dgm:pt>
    <dgm:pt modelId="{DFCD29CC-9F23-494B-BE07-D85BF5C92B92}" type="pres">
      <dgm:prSet presAssocID="{AA83E7BE-3AE9-496F-87F4-D2FF8E40B16F}" presName="topConnNode2" presStyleLbl="node2" presStyleIdx="0" presStyleCnt="0"/>
      <dgm:spPr/>
      <dgm:t>
        <a:bodyPr/>
        <a:lstStyle/>
        <a:p>
          <a:endParaRPr lang="en-US"/>
        </a:p>
      </dgm:t>
    </dgm:pt>
    <dgm:pt modelId="{1C7761A9-2D24-421A-87B8-655E4E1FC81F}" type="pres">
      <dgm:prSet presAssocID="{AA83E7BE-3AE9-496F-87F4-D2FF8E40B16F}" presName="hierChild4" presStyleCnt="0"/>
      <dgm:spPr/>
    </dgm:pt>
    <dgm:pt modelId="{569111A2-B387-46D6-9B27-91D8CEBA8956}" type="pres">
      <dgm:prSet presAssocID="{AA83E7BE-3AE9-496F-87F4-D2FF8E40B16F}" presName="hierChild5" presStyleCnt="0"/>
      <dgm:spPr/>
    </dgm:pt>
    <dgm:pt modelId="{7E4A134F-BEF4-4028-A290-23CDFC20FF0D}" type="pres">
      <dgm:prSet presAssocID="{1C192C95-BC35-4824-8092-1A1BE4E9C5C1}" presName="hierChild3" presStyleCnt="0"/>
      <dgm:spPr/>
    </dgm:pt>
  </dgm:ptLst>
  <dgm:cxnLst>
    <dgm:cxn modelId="{F1830E39-3F83-4EFF-9972-124998BE8EDB}" type="presOf" srcId="{1C192C95-BC35-4824-8092-1A1BE4E9C5C1}" destId="{546829B4-9A2A-4CE9-936D-D74E8CDBDB55}" srcOrd="0" destOrd="0" presId="urn:microsoft.com/office/officeart/2008/layout/HalfCircleOrganizationChart"/>
    <dgm:cxn modelId="{DB771C0E-37AB-41E5-A0BB-A3B7DE1CA448}" type="presOf" srcId="{7A6856A4-07DD-4E17-892D-DCB8AC6760D8}" destId="{CD00C13D-2569-4795-86D8-4D6FB10A9ECA}" srcOrd="0" destOrd="0" presId="urn:microsoft.com/office/officeart/2008/layout/HalfCircleOrganizationChart"/>
    <dgm:cxn modelId="{7B1F16BD-118A-4A50-B755-F945F4E6E563}" type="presOf" srcId="{1C192C95-BC35-4824-8092-1A1BE4E9C5C1}" destId="{3102DF99-A1F2-43EA-A5D0-DAD57F76D97B}" srcOrd="1" destOrd="0" presId="urn:microsoft.com/office/officeart/2008/layout/HalfCircleOrganizationChart"/>
    <dgm:cxn modelId="{09285869-DC74-47CC-9591-19ED70BFBA8F}" type="presOf" srcId="{AA83E7BE-3AE9-496F-87F4-D2FF8E40B16F}" destId="{3659E66A-68C2-4126-8B0A-2E67B3D9DFC5}" srcOrd="0" destOrd="0" presId="urn:microsoft.com/office/officeart/2008/layout/HalfCircleOrganizationChart"/>
    <dgm:cxn modelId="{AF985071-487E-4E17-93D4-784C94CC2CC1}" srcId="{1C192C95-BC35-4824-8092-1A1BE4E9C5C1}" destId="{AA83E7BE-3AE9-496F-87F4-D2FF8E40B16F}" srcOrd="1" destOrd="0" parTransId="{7A6856A4-07DD-4E17-892D-DCB8AC6760D8}" sibTransId="{5D6D1AAD-F816-475F-BAEF-B1B70778F7BF}"/>
    <dgm:cxn modelId="{128E7963-BBAE-4AE7-B66E-7BAD5F34E5C7}" type="presOf" srcId="{50804977-9BA4-4A79-AA41-D4DD35D581D2}" destId="{19905ABF-D63C-4049-A37F-C8C136D16F15}" srcOrd="0" destOrd="0" presId="urn:microsoft.com/office/officeart/2008/layout/HalfCircleOrganizationChart"/>
    <dgm:cxn modelId="{6DF54BEE-4D28-4B35-87DD-AD9426049A3D}" type="presOf" srcId="{2E17044B-71D4-4633-AC86-CB4BA0EC40EC}" destId="{90D2CF91-DA0E-49D3-8B89-62782FBB353B}" srcOrd="0" destOrd="0" presId="urn:microsoft.com/office/officeart/2008/layout/HalfCircleOrganizationChart"/>
    <dgm:cxn modelId="{0945CA0E-9C01-4ADA-9ABF-25A081F9FEBB}" srcId="{2E17044B-71D4-4633-AC86-CB4BA0EC40EC}" destId="{1C192C95-BC35-4824-8092-1A1BE4E9C5C1}" srcOrd="0" destOrd="0" parTransId="{D6C35493-37D8-458E-BCDF-F6A0A7C76BFB}" sibTransId="{BEDC0AA3-CD5C-40D8-A0B4-80A93738F389}"/>
    <dgm:cxn modelId="{1CE2613B-152A-43EF-A6A9-0731FFEA02ED}" type="presOf" srcId="{FF02E5BD-C413-4D37-9AF8-15A8F09D61E3}" destId="{AABFFD13-09F8-424D-AFF5-BE3457BDCF78}" srcOrd="1" destOrd="0" presId="urn:microsoft.com/office/officeart/2008/layout/HalfCircleOrganizationChart"/>
    <dgm:cxn modelId="{DA2AA125-181C-4444-A3F4-F378F99C69C6}" type="presOf" srcId="{FF02E5BD-C413-4D37-9AF8-15A8F09D61E3}" destId="{3323F44D-559A-490A-B9C4-2D358C5525D9}" srcOrd="0" destOrd="0" presId="urn:microsoft.com/office/officeart/2008/layout/HalfCircleOrganizationChart"/>
    <dgm:cxn modelId="{F9679A21-4EB1-494D-B1B0-ED0966CBAA42}" srcId="{1C192C95-BC35-4824-8092-1A1BE4E9C5C1}" destId="{FF02E5BD-C413-4D37-9AF8-15A8F09D61E3}" srcOrd="0" destOrd="0" parTransId="{50804977-9BA4-4A79-AA41-D4DD35D581D2}" sibTransId="{1908C57C-D484-4A28-A310-98FE3F035F4A}"/>
    <dgm:cxn modelId="{368EAAF4-3109-4088-B0A1-910C3D5FD5CE}" type="presOf" srcId="{AA83E7BE-3AE9-496F-87F4-D2FF8E40B16F}" destId="{DFCD29CC-9F23-494B-BE07-D85BF5C92B92}" srcOrd="1" destOrd="0" presId="urn:microsoft.com/office/officeart/2008/layout/HalfCircleOrganizationChart"/>
    <dgm:cxn modelId="{542B23A3-3188-4D6B-88F5-20DD6825FDBE}" type="presParOf" srcId="{90D2CF91-DA0E-49D3-8B89-62782FBB353B}" destId="{4A0AD175-7826-4C7E-A3F6-DF8104EEA157}" srcOrd="0" destOrd="0" presId="urn:microsoft.com/office/officeart/2008/layout/HalfCircleOrganizationChart"/>
    <dgm:cxn modelId="{FFEE4BD7-70AF-4B8D-83B7-566628DA8E2A}" type="presParOf" srcId="{4A0AD175-7826-4C7E-A3F6-DF8104EEA157}" destId="{1CFF4810-FAAA-4DA8-B945-BF4DE3E11E11}" srcOrd="0" destOrd="0" presId="urn:microsoft.com/office/officeart/2008/layout/HalfCircleOrganizationChart"/>
    <dgm:cxn modelId="{96464F6F-F38D-4232-8139-77DF5BB8602A}" type="presParOf" srcId="{1CFF4810-FAAA-4DA8-B945-BF4DE3E11E11}" destId="{546829B4-9A2A-4CE9-936D-D74E8CDBDB55}" srcOrd="0" destOrd="0" presId="urn:microsoft.com/office/officeart/2008/layout/HalfCircleOrganizationChart"/>
    <dgm:cxn modelId="{D04381F6-AFBF-407C-B61F-497B19F1B0D4}" type="presParOf" srcId="{1CFF4810-FAAA-4DA8-B945-BF4DE3E11E11}" destId="{9224A8DF-B6CE-41E7-B684-F81E49C6E2C5}" srcOrd="1" destOrd="0" presId="urn:microsoft.com/office/officeart/2008/layout/HalfCircleOrganizationChart"/>
    <dgm:cxn modelId="{32378534-4EF2-4AB2-BE93-ADB1E81F66C8}" type="presParOf" srcId="{1CFF4810-FAAA-4DA8-B945-BF4DE3E11E11}" destId="{B2E69190-9522-4560-857C-6E4DE853E039}" srcOrd="2" destOrd="0" presId="urn:microsoft.com/office/officeart/2008/layout/HalfCircleOrganizationChart"/>
    <dgm:cxn modelId="{2EA1F6C7-580A-40DA-8AFA-C687020A43D6}" type="presParOf" srcId="{1CFF4810-FAAA-4DA8-B945-BF4DE3E11E11}" destId="{3102DF99-A1F2-43EA-A5D0-DAD57F76D97B}" srcOrd="3" destOrd="0" presId="urn:microsoft.com/office/officeart/2008/layout/HalfCircleOrganizationChart"/>
    <dgm:cxn modelId="{843081B8-64BF-41E9-BA98-81524AE08CED}" type="presParOf" srcId="{4A0AD175-7826-4C7E-A3F6-DF8104EEA157}" destId="{76866C96-04B7-4EC4-92B0-D9BB3F4B516A}" srcOrd="1" destOrd="0" presId="urn:microsoft.com/office/officeart/2008/layout/HalfCircleOrganizationChart"/>
    <dgm:cxn modelId="{95739131-EEFB-48A9-9983-C5C524F694D4}" type="presParOf" srcId="{76866C96-04B7-4EC4-92B0-D9BB3F4B516A}" destId="{19905ABF-D63C-4049-A37F-C8C136D16F15}" srcOrd="0" destOrd="0" presId="urn:microsoft.com/office/officeart/2008/layout/HalfCircleOrganizationChart"/>
    <dgm:cxn modelId="{AC36C4DD-8C0E-4475-83A5-F33606D8619A}" type="presParOf" srcId="{76866C96-04B7-4EC4-92B0-D9BB3F4B516A}" destId="{B66D510A-3A27-47E2-9AC8-3AF9AF3E5144}" srcOrd="1" destOrd="0" presId="urn:microsoft.com/office/officeart/2008/layout/HalfCircleOrganizationChart"/>
    <dgm:cxn modelId="{F9B312C6-858E-4AD3-8718-E91CC5AD0057}" type="presParOf" srcId="{B66D510A-3A27-47E2-9AC8-3AF9AF3E5144}" destId="{9E2BB855-1397-4A4F-86DC-D389D4EB5057}" srcOrd="0" destOrd="0" presId="urn:microsoft.com/office/officeart/2008/layout/HalfCircleOrganizationChart"/>
    <dgm:cxn modelId="{07528D1C-2267-4672-8614-C8562768D913}" type="presParOf" srcId="{9E2BB855-1397-4A4F-86DC-D389D4EB5057}" destId="{3323F44D-559A-490A-B9C4-2D358C5525D9}" srcOrd="0" destOrd="0" presId="urn:microsoft.com/office/officeart/2008/layout/HalfCircleOrganizationChart"/>
    <dgm:cxn modelId="{082B6D53-4893-4370-BFDA-0A79C10CB773}" type="presParOf" srcId="{9E2BB855-1397-4A4F-86DC-D389D4EB5057}" destId="{00B6C48D-D9C3-4B04-ADF8-C686F286D2CC}" srcOrd="1" destOrd="0" presId="urn:microsoft.com/office/officeart/2008/layout/HalfCircleOrganizationChart"/>
    <dgm:cxn modelId="{A5720532-E715-48D5-97A8-57714DFA7C8B}" type="presParOf" srcId="{9E2BB855-1397-4A4F-86DC-D389D4EB5057}" destId="{6AC29303-0EDD-406E-AC49-E48AEEB59C33}" srcOrd="2" destOrd="0" presId="urn:microsoft.com/office/officeart/2008/layout/HalfCircleOrganizationChart"/>
    <dgm:cxn modelId="{DCBB8ACD-D5D0-4EE8-AE6C-C9BD85183506}" type="presParOf" srcId="{9E2BB855-1397-4A4F-86DC-D389D4EB5057}" destId="{AABFFD13-09F8-424D-AFF5-BE3457BDCF78}" srcOrd="3" destOrd="0" presId="urn:microsoft.com/office/officeart/2008/layout/HalfCircleOrganizationChart"/>
    <dgm:cxn modelId="{CF8B2B38-B1E0-44B3-92FD-BE10E5DED946}" type="presParOf" srcId="{B66D510A-3A27-47E2-9AC8-3AF9AF3E5144}" destId="{1BA75459-8B0F-48B2-BD54-ED78D39966AE}" srcOrd="1" destOrd="0" presId="urn:microsoft.com/office/officeart/2008/layout/HalfCircleOrganizationChart"/>
    <dgm:cxn modelId="{7A8A82B2-DADE-42D5-ABE1-08CB6D6BA5EA}" type="presParOf" srcId="{B66D510A-3A27-47E2-9AC8-3AF9AF3E5144}" destId="{DCB0E3A6-A025-4552-9C9C-6C8611A890EB}" srcOrd="2" destOrd="0" presId="urn:microsoft.com/office/officeart/2008/layout/HalfCircleOrganizationChart"/>
    <dgm:cxn modelId="{DDA49BCB-28DB-4A5D-BD2D-5617A879F52F}" type="presParOf" srcId="{76866C96-04B7-4EC4-92B0-D9BB3F4B516A}" destId="{CD00C13D-2569-4795-86D8-4D6FB10A9ECA}" srcOrd="2" destOrd="0" presId="urn:microsoft.com/office/officeart/2008/layout/HalfCircleOrganizationChart"/>
    <dgm:cxn modelId="{CCE1CBE4-6481-495A-AB12-00DC31AB450B}" type="presParOf" srcId="{76866C96-04B7-4EC4-92B0-D9BB3F4B516A}" destId="{55721F27-F7E9-4B72-9976-EFD29610A7DD}" srcOrd="3" destOrd="0" presId="urn:microsoft.com/office/officeart/2008/layout/HalfCircleOrganizationChart"/>
    <dgm:cxn modelId="{58F15CBE-83FB-4334-B3D1-7DD54E63F4B4}" type="presParOf" srcId="{55721F27-F7E9-4B72-9976-EFD29610A7DD}" destId="{2012905E-ECE9-46AB-822C-B544CA5D0529}" srcOrd="0" destOrd="0" presId="urn:microsoft.com/office/officeart/2008/layout/HalfCircleOrganizationChart"/>
    <dgm:cxn modelId="{E5026D9F-D44C-4A49-91CE-1920E42CA4C3}" type="presParOf" srcId="{2012905E-ECE9-46AB-822C-B544CA5D0529}" destId="{3659E66A-68C2-4126-8B0A-2E67B3D9DFC5}" srcOrd="0" destOrd="0" presId="urn:microsoft.com/office/officeart/2008/layout/HalfCircleOrganizationChart"/>
    <dgm:cxn modelId="{0048A113-A2A9-4C91-A713-C226EFCB6DF2}" type="presParOf" srcId="{2012905E-ECE9-46AB-822C-B544CA5D0529}" destId="{FE18E7E6-0ACC-48AD-B91E-B48F9E7CB4D0}" srcOrd="1" destOrd="0" presId="urn:microsoft.com/office/officeart/2008/layout/HalfCircleOrganizationChart"/>
    <dgm:cxn modelId="{1CF7FA99-2888-44B6-87AA-508E3739FE1B}" type="presParOf" srcId="{2012905E-ECE9-46AB-822C-B544CA5D0529}" destId="{F2524BEE-05AE-4512-9329-CF3003287E22}" srcOrd="2" destOrd="0" presId="urn:microsoft.com/office/officeart/2008/layout/HalfCircleOrganizationChart"/>
    <dgm:cxn modelId="{E0316B4A-F77D-48B6-B85E-710C2F7B798B}" type="presParOf" srcId="{2012905E-ECE9-46AB-822C-B544CA5D0529}" destId="{DFCD29CC-9F23-494B-BE07-D85BF5C92B92}" srcOrd="3" destOrd="0" presId="urn:microsoft.com/office/officeart/2008/layout/HalfCircleOrganizationChart"/>
    <dgm:cxn modelId="{FD1CDD51-2A73-4672-915A-EE58EDC91378}" type="presParOf" srcId="{55721F27-F7E9-4B72-9976-EFD29610A7DD}" destId="{1C7761A9-2D24-421A-87B8-655E4E1FC81F}" srcOrd="1" destOrd="0" presId="urn:microsoft.com/office/officeart/2008/layout/HalfCircleOrganizationChart"/>
    <dgm:cxn modelId="{2A3A5960-8F31-4831-A0AD-F8D2E24D6F94}" type="presParOf" srcId="{55721F27-F7E9-4B72-9976-EFD29610A7DD}" destId="{569111A2-B387-46D6-9B27-91D8CEBA8956}" srcOrd="2" destOrd="0" presId="urn:microsoft.com/office/officeart/2008/layout/HalfCircleOrganizationChart"/>
    <dgm:cxn modelId="{5BF30FE2-D684-4959-A1F9-0E91A79A9D9B}" type="presParOf" srcId="{4A0AD175-7826-4C7E-A3F6-DF8104EEA157}" destId="{7E4A134F-BEF4-4028-A290-23CDFC20FF0D}"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00C13D-2569-4795-86D8-4D6FB10A9ECA}">
      <dsp:nvSpPr>
        <dsp:cNvPr id="0" name=""/>
        <dsp:cNvSpPr/>
      </dsp:nvSpPr>
      <dsp:spPr>
        <a:xfrm>
          <a:off x="4114800" y="2047589"/>
          <a:ext cx="2251813" cy="781621"/>
        </a:xfrm>
        <a:custGeom>
          <a:avLst/>
          <a:gdLst/>
          <a:ahLst/>
          <a:cxnLst/>
          <a:rect l="0" t="0" r="0" b="0"/>
          <a:pathLst>
            <a:path>
              <a:moveTo>
                <a:pt x="0" y="0"/>
              </a:moveTo>
              <a:lnTo>
                <a:pt x="0" y="390810"/>
              </a:lnTo>
              <a:lnTo>
                <a:pt x="2251813" y="390810"/>
              </a:lnTo>
              <a:lnTo>
                <a:pt x="2251813" y="781621"/>
              </a:lnTo>
            </a:path>
          </a:pathLst>
        </a:custGeom>
        <a:noFill/>
        <a:ln w="285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905ABF-D63C-4049-A37F-C8C136D16F15}">
      <dsp:nvSpPr>
        <dsp:cNvPr id="0" name=""/>
        <dsp:cNvSpPr/>
      </dsp:nvSpPr>
      <dsp:spPr>
        <a:xfrm>
          <a:off x="1862986" y="2047589"/>
          <a:ext cx="2251813" cy="781621"/>
        </a:xfrm>
        <a:custGeom>
          <a:avLst/>
          <a:gdLst/>
          <a:ahLst/>
          <a:cxnLst/>
          <a:rect l="0" t="0" r="0" b="0"/>
          <a:pathLst>
            <a:path>
              <a:moveTo>
                <a:pt x="2251813" y="0"/>
              </a:moveTo>
              <a:lnTo>
                <a:pt x="2251813" y="390810"/>
              </a:lnTo>
              <a:lnTo>
                <a:pt x="0" y="390810"/>
              </a:lnTo>
              <a:lnTo>
                <a:pt x="0" y="781621"/>
              </a:lnTo>
            </a:path>
          </a:pathLst>
        </a:custGeom>
        <a:noFill/>
        <a:ln w="285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24A8DF-B6CE-41E7-B684-F81E49C6E2C5}">
      <dsp:nvSpPr>
        <dsp:cNvPr id="0" name=""/>
        <dsp:cNvSpPr/>
      </dsp:nvSpPr>
      <dsp:spPr>
        <a:xfrm>
          <a:off x="3184298" y="186586"/>
          <a:ext cx="1861002" cy="1861002"/>
        </a:xfrm>
        <a:prstGeom prst="arc">
          <a:avLst>
            <a:gd name="adj1" fmla="val 13200000"/>
            <a:gd name="adj2" fmla="val 19200000"/>
          </a:avLst>
        </a:prstGeom>
        <a:noFill/>
        <a:ln w="285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2E69190-9522-4560-857C-6E4DE853E039}">
      <dsp:nvSpPr>
        <dsp:cNvPr id="0" name=""/>
        <dsp:cNvSpPr/>
      </dsp:nvSpPr>
      <dsp:spPr>
        <a:xfrm>
          <a:off x="3184298" y="186586"/>
          <a:ext cx="1861002" cy="1861002"/>
        </a:xfrm>
        <a:prstGeom prst="arc">
          <a:avLst>
            <a:gd name="adj1" fmla="val 2400000"/>
            <a:gd name="adj2" fmla="val 8400000"/>
          </a:avLst>
        </a:prstGeom>
        <a:noFill/>
        <a:ln w="285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6829B4-9A2A-4CE9-936D-D74E8CDBDB55}">
      <dsp:nvSpPr>
        <dsp:cNvPr id="0" name=""/>
        <dsp:cNvSpPr/>
      </dsp:nvSpPr>
      <dsp:spPr>
        <a:xfrm>
          <a:off x="2253797" y="521567"/>
          <a:ext cx="3722005" cy="1191041"/>
        </a:xfrm>
        <a:prstGeom prst="rect">
          <a:avLst/>
        </a:prstGeom>
        <a:noFill/>
        <a:ln w="28575"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sz="3600" kern="1200" dirty="0" smtClean="0"/>
            <a:t>Does RC admit exception cases?</a:t>
          </a:r>
          <a:endParaRPr lang="en-US" sz="3600" kern="1200" dirty="0"/>
        </a:p>
      </dsp:txBody>
      <dsp:txXfrm>
        <a:off x="2253797" y="521567"/>
        <a:ext cx="3722005" cy="1191041"/>
      </dsp:txXfrm>
    </dsp:sp>
    <dsp:sp modelId="{00B6C48D-D9C3-4B04-ADF8-C686F286D2CC}">
      <dsp:nvSpPr>
        <dsp:cNvPr id="0" name=""/>
        <dsp:cNvSpPr/>
      </dsp:nvSpPr>
      <dsp:spPr>
        <a:xfrm>
          <a:off x="932485" y="2829210"/>
          <a:ext cx="1861002" cy="1861002"/>
        </a:xfrm>
        <a:prstGeom prst="arc">
          <a:avLst>
            <a:gd name="adj1" fmla="val 13200000"/>
            <a:gd name="adj2" fmla="val 19200000"/>
          </a:avLst>
        </a:prstGeom>
        <a:noFill/>
        <a:ln w="285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C29303-0EDD-406E-AC49-E48AEEB59C33}">
      <dsp:nvSpPr>
        <dsp:cNvPr id="0" name=""/>
        <dsp:cNvSpPr/>
      </dsp:nvSpPr>
      <dsp:spPr>
        <a:xfrm>
          <a:off x="932485" y="2829210"/>
          <a:ext cx="1861002" cy="1861002"/>
        </a:xfrm>
        <a:prstGeom prst="arc">
          <a:avLst>
            <a:gd name="adj1" fmla="val 2400000"/>
            <a:gd name="adj2" fmla="val 8400000"/>
          </a:avLst>
        </a:prstGeom>
        <a:noFill/>
        <a:ln w="285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23F44D-559A-490A-B9C4-2D358C5525D9}">
      <dsp:nvSpPr>
        <dsp:cNvPr id="0" name=""/>
        <dsp:cNvSpPr/>
      </dsp:nvSpPr>
      <dsp:spPr>
        <a:xfrm>
          <a:off x="1984" y="3164191"/>
          <a:ext cx="3722005" cy="1191041"/>
        </a:xfrm>
        <a:prstGeom prst="rect">
          <a:avLst/>
        </a:prstGeom>
        <a:noFill/>
        <a:ln w="28575"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sz="3600" u="sng" kern="1200" dirty="0" smtClean="0"/>
            <a:t>If yes</a:t>
          </a:r>
        </a:p>
        <a:p>
          <a:pPr lvl="0" algn="ctr" defTabSz="1600200">
            <a:lnSpc>
              <a:spcPct val="90000"/>
            </a:lnSpc>
            <a:spcBef>
              <a:spcPct val="0"/>
            </a:spcBef>
            <a:spcAft>
              <a:spcPct val="35000"/>
            </a:spcAft>
          </a:pPr>
          <a:endParaRPr lang="en-US" sz="3600" i="1" u="none" kern="1200" dirty="0" smtClean="0"/>
        </a:p>
      </dsp:txBody>
      <dsp:txXfrm>
        <a:off x="1984" y="3164191"/>
        <a:ext cx="3722005" cy="1191041"/>
      </dsp:txXfrm>
    </dsp:sp>
    <dsp:sp modelId="{FE18E7E6-0ACC-48AD-B91E-B48F9E7CB4D0}">
      <dsp:nvSpPr>
        <dsp:cNvPr id="0" name=""/>
        <dsp:cNvSpPr/>
      </dsp:nvSpPr>
      <dsp:spPr>
        <a:xfrm>
          <a:off x="5436111" y="2829210"/>
          <a:ext cx="1861002" cy="1861002"/>
        </a:xfrm>
        <a:prstGeom prst="arc">
          <a:avLst>
            <a:gd name="adj1" fmla="val 13200000"/>
            <a:gd name="adj2" fmla="val 19200000"/>
          </a:avLst>
        </a:prstGeom>
        <a:noFill/>
        <a:ln w="285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524BEE-05AE-4512-9329-CF3003287E22}">
      <dsp:nvSpPr>
        <dsp:cNvPr id="0" name=""/>
        <dsp:cNvSpPr/>
      </dsp:nvSpPr>
      <dsp:spPr>
        <a:xfrm>
          <a:off x="5436111" y="2829210"/>
          <a:ext cx="1861002" cy="1861002"/>
        </a:xfrm>
        <a:prstGeom prst="arc">
          <a:avLst>
            <a:gd name="adj1" fmla="val 2400000"/>
            <a:gd name="adj2" fmla="val 8400000"/>
          </a:avLst>
        </a:prstGeom>
        <a:noFill/>
        <a:ln w="285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59E66A-68C2-4126-8B0A-2E67B3D9DFC5}">
      <dsp:nvSpPr>
        <dsp:cNvPr id="0" name=""/>
        <dsp:cNvSpPr/>
      </dsp:nvSpPr>
      <dsp:spPr>
        <a:xfrm>
          <a:off x="4505610" y="3164191"/>
          <a:ext cx="3722005" cy="1191041"/>
        </a:xfrm>
        <a:prstGeom prst="rect">
          <a:avLst/>
        </a:prstGeom>
        <a:noFill/>
        <a:ln w="28575"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sz="3600" u="sng" kern="1200" dirty="0" smtClean="0"/>
            <a:t>If no</a:t>
          </a:r>
        </a:p>
        <a:p>
          <a:pPr lvl="0" algn="ctr" defTabSz="1600200">
            <a:lnSpc>
              <a:spcPct val="90000"/>
            </a:lnSpc>
            <a:spcBef>
              <a:spcPct val="0"/>
            </a:spcBef>
            <a:spcAft>
              <a:spcPct val="35000"/>
            </a:spcAft>
          </a:pPr>
          <a:endParaRPr lang="en-US" sz="3600" i="1" u="none" kern="1200" dirty="0" smtClean="0"/>
        </a:p>
      </dsp:txBody>
      <dsp:txXfrm>
        <a:off x="4505610" y="3164191"/>
        <a:ext cx="3722005" cy="1191041"/>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458481-609C-470B-BB63-326605D7BBB6}" type="datetimeFigureOut">
              <a:rPr lang="en-US" smtClean="0"/>
              <a:t>7/7/2014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35319E-1CFC-4327-A93A-201491F430E7}" type="slidenum">
              <a:rPr lang="en-US" smtClean="0"/>
              <a:t>‹#›</a:t>
            </a:fld>
            <a:endParaRPr lang="en-US"/>
          </a:p>
        </p:txBody>
      </p:sp>
    </p:spTree>
    <p:extLst>
      <p:ext uri="{BB962C8B-B14F-4D97-AF65-F5344CB8AC3E}">
        <p14:creationId xmlns:p14="http://schemas.microsoft.com/office/powerpoint/2010/main" val="3787012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A045251-640B-204A-B3E4-79AFC30630D8}" type="slidenum">
              <a:rPr lang="en-US" smtClean="0"/>
              <a:pPr/>
              <a:t>4</a:t>
            </a:fld>
            <a:endParaRPr lang="en-US"/>
          </a:p>
        </p:txBody>
      </p:sp>
    </p:spTree>
    <p:extLst>
      <p:ext uri="{BB962C8B-B14F-4D97-AF65-F5344CB8AC3E}">
        <p14:creationId xmlns:p14="http://schemas.microsoft.com/office/powerpoint/2010/main" val="42924590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8B12AD-1392-4388-A343-7FDC05352B82}" type="slidenum">
              <a:rPr lang="en-US">
                <a:solidFill>
                  <a:prstClr val="black"/>
                </a:solidFill>
              </a:rPr>
              <a:pPr/>
              <a:t>33</a:t>
            </a:fld>
            <a:endParaRPr lang="en-US">
              <a:solidFill>
                <a:prstClr val="black"/>
              </a:solidFill>
            </a:endParaRPr>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94840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0C4E681-915C-4999-B766-C90F885CF551}" type="slidenum">
              <a:rPr lang="en-US">
                <a:solidFill>
                  <a:prstClr val="black"/>
                </a:solidFill>
              </a:rPr>
              <a:pPr fontAlgn="base">
                <a:spcBef>
                  <a:spcPct val="0"/>
                </a:spcBef>
                <a:spcAft>
                  <a:spcPct val="0"/>
                </a:spcAft>
              </a:pPr>
              <a:t>13</a:t>
            </a:fld>
            <a:endParaRPr lang="en-US">
              <a:solidFill>
                <a:prstClr val="black"/>
              </a:solidFill>
            </a:endParaRPr>
          </a:p>
        </p:txBody>
      </p:sp>
      <p:sp>
        <p:nvSpPr>
          <p:cNvPr id="3481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481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1437973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E1BAE19-958B-4D00-AEFD-EF2E4B8BE5E7}" type="slidenum">
              <a:rPr lang="en-US">
                <a:solidFill>
                  <a:prstClr val="black"/>
                </a:solidFill>
              </a:rPr>
              <a:pPr fontAlgn="base">
                <a:spcBef>
                  <a:spcPct val="0"/>
                </a:spcBef>
                <a:spcAft>
                  <a:spcPct val="0"/>
                </a:spcAft>
              </a:pPr>
              <a:t>14</a:t>
            </a:fld>
            <a:endParaRPr lang="en-US">
              <a:solidFill>
                <a:prstClr val="black"/>
              </a:solidFill>
            </a:endParaRPr>
          </a:p>
        </p:txBody>
      </p:sp>
      <p:sp>
        <p:nvSpPr>
          <p:cNvPr id="3686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686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2424980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64CAA06-0537-405C-8E52-73EEC3483C94}" type="slidenum">
              <a:rPr lang="en-US">
                <a:solidFill>
                  <a:prstClr val="black"/>
                </a:solidFill>
              </a:rPr>
              <a:pPr fontAlgn="base">
                <a:spcBef>
                  <a:spcPct val="0"/>
                </a:spcBef>
                <a:spcAft>
                  <a:spcPct val="0"/>
                </a:spcAft>
              </a:pPr>
              <a:t>15</a:t>
            </a:fld>
            <a:endParaRPr lang="en-US">
              <a:solidFill>
                <a:prstClr val="black"/>
              </a:solidFill>
            </a:endParaRPr>
          </a:p>
        </p:txBody>
      </p:sp>
      <p:sp>
        <p:nvSpPr>
          <p:cNvPr id="3891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891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1605272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fontAlgn="base">
              <a:spcBef>
                <a:spcPct val="0"/>
              </a:spcBef>
              <a:spcAft>
                <a:spcPct val="0"/>
              </a:spcAft>
            </a:pPr>
            <a:fld id="{1AA4330F-152C-4A85-87B0-87EB548B47CF}" type="slidenum">
              <a:rPr lang="en-US" sz="1200">
                <a:solidFill>
                  <a:srgbClr val="000000"/>
                </a:solidFill>
              </a:rPr>
              <a:pPr algn="r" fontAlgn="base">
                <a:spcBef>
                  <a:spcPct val="0"/>
                </a:spcBef>
                <a:spcAft>
                  <a:spcPct val="0"/>
                </a:spcAft>
              </a:pPr>
              <a:t>16</a:t>
            </a:fld>
            <a:endParaRPr lang="en-US" sz="1200">
              <a:solidFill>
                <a:srgbClr val="000000"/>
              </a:solidFill>
            </a:endParaRPr>
          </a:p>
        </p:txBody>
      </p:sp>
      <p:sp>
        <p:nvSpPr>
          <p:cNvPr id="5427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427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126531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EE1BAE19-958B-4D00-AEFD-EF2E4B8BE5E7}" type="slidenum">
              <a:rPr lang="en-US">
                <a:solidFill>
                  <a:prstClr val="black"/>
                </a:solidFill>
              </a:rPr>
              <a:pPr/>
              <a:t>17</a:t>
            </a:fld>
            <a:endParaRPr lang="en-US">
              <a:solidFill>
                <a:prstClr val="black"/>
              </a:solidFill>
            </a:endParaRPr>
          </a:p>
        </p:txBody>
      </p:sp>
      <p:sp>
        <p:nvSpPr>
          <p:cNvPr id="3686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686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1525421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01CB3F-2137-42D1-B32B-5B407AFA8EC9}" type="slidenum">
              <a:rPr lang="en-US">
                <a:solidFill>
                  <a:prstClr val="black"/>
                </a:solidFill>
              </a:rPr>
              <a:pPr/>
              <a:t>28</a:t>
            </a:fld>
            <a:endParaRPr lang="en-US">
              <a:solidFill>
                <a:prstClr val="black"/>
              </a:solidFill>
            </a:endParaRPr>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r>
              <a:rPr lang="en-US"/>
              <a:t>These are disgusting - that’s the point.  Now: it’s time to talk about sex, since that’s where many of us start to feel these emotions.</a:t>
            </a:r>
          </a:p>
          <a:p>
            <a:endParaRPr lang="en-US"/>
          </a:p>
        </p:txBody>
      </p:sp>
    </p:spTree>
    <p:extLst>
      <p:ext uri="{BB962C8B-B14F-4D97-AF65-F5344CB8AC3E}">
        <p14:creationId xmlns:p14="http://schemas.microsoft.com/office/powerpoint/2010/main" val="1318172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F05730-5FFD-461E-BBDD-7CA2E8175114}" type="slidenum">
              <a:rPr lang="en-US">
                <a:solidFill>
                  <a:prstClr val="black"/>
                </a:solidFill>
              </a:rPr>
              <a:pPr/>
              <a:t>29</a:t>
            </a:fld>
            <a:endParaRPr lang="en-US">
              <a:solidFill>
                <a:prstClr val="black"/>
              </a:solidFill>
            </a:endParaRPr>
          </a:p>
        </p:txBody>
      </p:sp>
      <p:sp>
        <p:nvSpPr>
          <p:cNvPr id="272386" name="Rectangle 2"/>
          <p:cNvSpPr>
            <a:spLocks noGrp="1" noRot="1" noChangeAspect="1" noChangeArrowheads="1" noTextEdit="1"/>
          </p:cNvSpPr>
          <p:nvPr>
            <p:ph type="sldImg"/>
          </p:nvPr>
        </p:nvSpPr>
        <p:spPr>
          <a:ln/>
        </p:spPr>
      </p:sp>
      <p:sp>
        <p:nvSpPr>
          <p:cNvPr id="2723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07328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F05730-5FFD-461E-BBDD-7CA2E8175114}" type="slidenum">
              <a:rPr lang="en-US">
                <a:solidFill>
                  <a:prstClr val="black"/>
                </a:solidFill>
              </a:rPr>
              <a:pPr/>
              <a:t>30</a:t>
            </a:fld>
            <a:endParaRPr lang="en-US">
              <a:solidFill>
                <a:prstClr val="black"/>
              </a:solidFill>
            </a:endParaRPr>
          </a:p>
        </p:txBody>
      </p:sp>
      <p:sp>
        <p:nvSpPr>
          <p:cNvPr id="272386" name="Rectangle 2"/>
          <p:cNvSpPr>
            <a:spLocks noGrp="1" noRot="1" noChangeAspect="1" noChangeArrowheads="1" noTextEdit="1"/>
          </p:cNvSpPr>
          <p:nvPr>
            <p:ph type="sldImg"/>
          </p:nvPr>
        </p:nvSpPr>
        <p:spPr>
          <a:ln/>
        </p:spPr>
      </p:sp>
      <p:sp>
        <p:nvSpPr>
          <p:cNvPr id="2723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33413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8"/>
          <p:cNvSpPr/>
          <p:nvPr/>
        </p:nvSpPr>
        <p:spPr>
          <a:xfrm>
            <a:off x="12001501" y="4846638"/>
            <a:ext cx="190500" cy="201136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endParaRPr>
          </a:p>
        </p:txBody>
      </p:sp>
      <p:sp>
        <p:nvSpPr>
          <p:cNvPr id="5" name="Rectangle 9"/>
          <p:cNvSpPr/>
          <p:nvPr/>
        </p:nvSpPr>
        <p:spPr>
          <a:xfrm>
            <a:off x="12001501" y="0"/>
            <a:ext cx="190500" cy="48466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endParaRPr>
          </a:p>
        </p:txBody>
      </p:sp>
      <p:sp>
        <p:nvSpPr>
          <p:cNvPr id="2" name="Title 1"/>
          <p:cNvSpPr>
            <a:spLocks noGrp="1"/>
          </p:cNvSpPr>
          <p:nvPr>
            <p:ph type="ctrTitle"/>
          </p:nvPr>
        </p:nvSpPr>
        <p:spPr>
          <a:xfrm>
            <a:off x="609600" y="228601"/>
            <a:ext cx="103632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09600" y="4800600"/>
            <a:ext cx="9144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pPr>
              <a:defRPr/>
            </a:pPr>
            <a:fld id="{148BD60F-A6FE-4595-973B-524B04FC2FEC}" type="datetimeFigureOut">
              <a:rPr lang="en-US">
                <a:solidFill>
                  <a:srgbClr val="000000"/>
                </a:solidFill>
              </a:rPr>
              <a:pPr>
                <a:defRPr/>
              </a:pPr>
              <a:t>7/7/2014</a:t>
            </a:fld>
            <a:endParaRPr lang="en-US">
              <a:solidFill>
                <a:srgbClr val="000000"/>
              </a:solidFill>
            </a:endParaRPr>
          </a:p>
        </p:txBody>
      </p:sp>
      <p:sp>
        <p:nvSpPr>
          <p:cNvPr id="7" name="Footer Placeholder 4"/>
          <p:cNvSpPr>
            <a:spLocks noGrp="1"/>
          </p:cNvSpPr>
          <p:nvPr>
            <p:ph type="ftr" sz="quarter" idx="11"/>
          </p:nvPr>
        </p:nvSpPr>
        <p:spPr/>
        <p:txBody>
          <a:bodyPr/>
          <a:lstStyle>
            <a:lvl1pPr>
              <a:defRPr/>
            </a:lvl1pPr>
          </a:lstStyle>
          <a:p>
            <a:pPr>
              <a:defRPr/>
            </a:pPr>
            <a:endParaRPr lang="en-US">
              <a:solidFill>
                <a:srgbClr val="000000"/>
              </a:solidFill>
            </a:endParaRPr>
          </a:p>
        </p:txBody>
      </p:sp>
      <p:sp>
        <p:nvSpPr>
          <p:cNvPr id="8" name="Slide Number Placeholder 5"/>
          <p:cNvSpPr>
            <a:spLocks noGrp="1"/>
          </p:cNvSpPr>
          <p:nvPr>
            <p:ph type="sldNum" sz="quarter" idx="12"/>
          </p:nvPr>
        </p:nvSpPr>
        <p:spPr/>
        <p:txBody>
          <a:bodyPr/>
          <a:lstStyle>
            <a:lvl1pPr>
              <a:defRPr smtClean="0">
                <a:solidFill>
                  <a:schemeClr val="tx1"/>
                </a:solidFill>
              </a:defRPr>
            </a:lvl1pPr>
          </a:lstStyle>
          <a:p>
            <a:pPr>
              <a:defRPr/>
            </a:pPr>
            <a:fld id="{DA8A5C68-AE76-4E2B-8315-F6B0042596A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029084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E6442F9-058A-450A-9FE4-6818F7BFF184}" type="datetimeFigureOut">
              <a:rPr lang="en-US">
                <a:solidFill>
                  <a:srgbClr val="000000"/>
                </a:solidFill>
              </a:rPr>
              <a:pPr>
                <a:defRPr/>
              </a:pPr>
              <a:t>7/7/2014</a:t>
            </a:fld>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pPr>
              <a:defRPr/>
            </a:pPr>
            <a:fld id="{906A0E65-51B7-44E3-890F-E416B4702C67}" type="slidenum">
              <a:rPr lang="en-US">
                <a:solidFill>
                  <a:srgbClr val="D1282E"/>
                </a:solidFill>
              </a:rPr>
              <a:pPr>
                <a:defRPr/>
              </a:pPr>
              <a:t>‹#›</a:t>
            </a:fld>
            <a:endParaRPr lang="en-US">
              <a:solidFill>
                <a:srgbClr val="D1282E"/>
              </a:solidFill>
            </a:endParaRPr>
          </a:p>
        </p:txBody>
      </p:sp>
    </p:spTree>
    <p:extLst>
      <p:ext uri="{BB962C8B-B14F-4D97-AF65-F5344CB8AC3E}">
        <p14:creationId xmlns:p14="http://schemas.microsoft.com/office/powerpoint/2010/main" val="1191055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22D4226-7011-4583-BD67-4DE78D20B997}" type="datetimeFigureOut">
              <a:rPr lang="en-US">
                <a:solidFill>
                  <a:srgbClr val="000000"/>
                </a:solidFill>
              </a:rPr>
              <a:pPr>
                <a:defRPr/>
              </a:pPr>
              <a:t>7/7/2014</a:t>
            </a:fld>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pPr>
              <a:defRPr/>
            </a:pPr>
            <a:fld id="{AC5FECE5-FC43-4496-AD3C-920E388F8EB8}" type="slidenum">
              <a:rPr lang="en-US">
                <a:solidFill>
                  <a:srgbClr val="D1282E"/>
                </a:solidFill>
              </a:rPr>
              <a:pPr>
                <a:defRPr/>
              </a:pPr>
              <a:t>‹#›</a:t>
            </a:fld>
            <a:endParaRPr lang="en-US">
              <a:solidFill>
                <a:srgbClr val="D1282E"/>
              </a:solidFill>
            </a:endParaRPr>
          </a:p>
        </p:txBody>
      </p:sp>
    </p:spTree>
    <p:extLst>
      <p:ext uri="{BB962C8B-B14F-4D97-AF65-F5344CB8AC3E}">
        <p14:creationId xmlns:p14="http://schemas.microsoft.com/office/powerpoint/2010/main" val="12198105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fontAlgn="base">
              <a:spcAft>
                <a:spcPct val="0"/>
              </a:spcAft>
              <a:defRPr>
                <a:solidFill>
                  <a:srgbClr val="000000"/>
                </a:solidFill>
              </a:defRPr>
            </a:lvl1pPr>
          </a:lstStyle>
          <a:p>
            <a:pPr>
              <a:defRPr/>
            </a:pPr>
            <a:endParaRPr lang="en-US"/>
          </a:p>
        </p:txBody>
      </p:sp>
      <p:sp>
        <p:nvSpPr>
          <p:cNvPr id="5" name="Footer Placeholder 4"/>
          <p:cNvSpPr>
            <a:spLocks noGrp="1"/>
          </p:cNvSpPr>
          <p:nvPr>
            <p:ph type="ftr" sz="quarter" idx="11"/>
          </p:nvPr>
        </p:nvSpPr>
        <p:spPr/>
        <p:txBody>
          <a:bodyPr/>
          <a:lstStyle>
            <a:lvl1pPr fontAlgn="base">
              <a:spcAft>
                <a:spcPct val="0"/>
              </a:spcAft>
              <a:defRPr>
                <a:solidFill>
                  <a:srgbClr val="000000"/>
                </a:solidFill>
              </a:defRPr>
            </a:lvl1pPr>
          </a:lstStyle>
          <a:p>
            <a:pPr>
              <a:defRPr/>
            </a:pPr>
            <a:endParaRPr lang="en-US"/>
          </a:p>
        </p:txBody>
      </p:sp>
      <p:sp>
        <p:nvSpPr>
          <p:cNvPr id="6" name="Slide Number Placeholder 5"/>
          <p:cNvSpPr>
            <a:spLocks noGrp="1"/>
          </p:cNvSpPr>
          <p:nvPr>
            <p:ph type="sldNum" sz="quarter" idx="12"/>
          </p:nvPr>
        </p:nvSpPr>
        <p:spPr/>
        <p:txBody>
          <a:bodyPr/>
          <a:lstStyle>
            <a:lvl1pPr fontAlgn="base">
              <a:spcAft>
                <a:spcPct val="0"/>
              </a:spcAft>
              <a:defRPr>
                <a:solidFill>
                  <a:srgbClr val="000000"/>
                </a:solidFill>
              </a:defRPr>
            </a:lvl1pPr>
          </a:lstStyle>
          <a:p>
            <a:pPr>
              <a:defRPr/>
            </a:pPr>
            <a:fld id="{58D12929-66AC-465C-ABEF-1D09DF054A02}" type="slidenum">
              <a:rPr lang="en-US"/>
              <a:pPr>
                <a:defRPr/>
              </a:pPr>
              <a:t>‹#›</a:t>
            </a:fld>
            <a:endParaRPr lang="en-US"/>
          </a:p>
        </p:txBody>
      </p:sp>
    </p:spTree>
    <p:extLst>
      <p:ext uri="{BB962C8B-B14F-4D97-AF65-F5344CB8AC3E}">
        <p14:creationId xmlns:p14="http://schemas.microsoft.com/office/powerpoint/2010/main" val="3589672333"/>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F9B79546-DE74-4F74-BC62-21F39742F36D}" type="datetimeFigureOut">
              <a:rPr lang="en-US">
                <a:solidFill>
                  <a:srgbClr val="000000"/>
                </a:solidFill>
              </a:rPr>
              <a:pPr>
                <a:defRPr/>
              </a:pPr>
              <a:t>7/7/2014</a:t>
            </a:fld>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pPr>
              <a:defRPr/>
            </a:pPr>
            <a:fld id="{0AADEEA2-994F-46D7-9874-12FF1404011E}" type="slidenum">
              <a:rPr lang="en-US">
                <a:solidFill>
                  <a:srgbClr val="D1282E"/>
                </a:solidFill>
              </a:rPr>
              <a:pPr>
                <a:defRPr/>
              </a:pPr>
              <a:t>‹#›</a:t>
            </a:fld>
            <a:endParaRPr lang="en-US">
              <a:solidFill>
                <a:srgbClr val="D1282E"/>
              </a:solidFill>
            </a:endParaRPr>
          </a:p>
        </p:txBody>
      </p:sp>
    </p:spTree>
    <p:extLst>
      <p:ext uri="{BB962C8B-B14F-4D97-AF65-F5344CB8AC3E}">
        <p14:creationId xmlns:p14="http://schemas.microsoft.com/office/powerpoint/2010/main" val="1935945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1447801"/>
            <a:ext cx="103632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228601"/>
            <a:ext cx="103632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7DE7BE7D-9518-4F80-A31D-57FA203C69EC}" type="datetimeFigureOut">
              <a:rPr lang="en-US">
                <a:solidFill>
                  <a:srgbClr val="000000"/>
                </a:solidFill>
              </a:rPr>
              <a:pPr>
                <a:defRPr/>
              </a:pPr>
              <a:t>7/7/2014</a:t>
            </a:fld>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pPr>
              <a:defRPr/>
            </a:pPr>
            <a:fld id="{9BBE6FFE-CD76-4178-9B64-A27DD29792DF}" type="slidenum">
              <a:rPr lang="en-US">
                <a:solidFill>
                  <a:srgbClr val="D1282E"/>
                </a:solidFill>
              </a:rPr>
              <a:pPr>
                <a:defRPr/>
              </a:pPr>
              <a:t>‹#›</a:t>
            </a:fld>
            <a:endParaRPr lang="en-US">
              <a:solidFill>
                <a:srgbClr val="D1282E"/>
              </a:solidFill>
            </a:endParaRPr>
          </a:p>
        </p:txBody>
      </p:sp>
    </p:spTree>
    <p:extLst>
      <p:ext uri="{BB962C8B-B14F-4D97-AF65-F5344CB8AC3E}">
        <p14:creationId xmlns:p14="http://schemas.microsoft.com/office/powerpoint/2010/main" val="3191167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74240" y="1574800"/>
            <a:ext cx="438912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786880" y="1574800"/>
            <a:ext cx="438912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6765134F-DBDD-49A6-9D3C-1667F8541F9D}" type="datetimeFigureOut">
              <a:rPr lang="en-US">
                <a:solidFill>
                  <a:srgbClr val="000000"/>
                </a:solidFill>
              </a:rPr>
              <a:pPr>
                <a:defRPr/>
              </a:pPr>
              <a:t>7/7/2014</a:t>
            </a:fld>
            <a:endParaRPr lang="en-US">
              <a:solidFill>
                <a:srgbClr val="000000"/>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srgbClr val="000000"/>
              </a:solidFill>
            </a:endParaRPr>
          </a:p>
        </p:txBody>
      </p:sp>
      <p:sp>
        <p:nvSpPr>
          <p:cNvPr id="7" name="Slide Number Placeholder 5"/>
          <p:cNvSpPr>
            <a:spLocks noGrp="1"/>
          </p:cNvSpPr>
          <p:nvPr>
            <p:ph type="sldNum" sz="quarter" idx="12"/>
          </p:nvPr>
        </p:nvSpPr>
        <p:spPr/>
        <p:txBody>
          <a:bodyPr/>
          <a:lstStyle>
            <a:lvl1pPr>
              <a:defRPr/>
            </a:lvl1pPr>
          </a:lstStyle>
          <a:p>
            <a:pPr>
              <a:defRPr/>
            </a:pPr>
            <a:fld id="{816BB6D7-945C-4F3C-8C6B-F6BA66425EFF}" type="slidenum">
              <a:rPr lang="en-US">
                <a:solidFill>
                  <a:srgbClr val="D1282E"/>
                </a:solidFill>
              </a:rPr>
              <a:pPr>
                <a:defRPr/>
              </a:pPr>
              <a:t>‹#›</a:t>
            </a:fld>
            <a:endParaRPr lang="en-US">
              <a:solidFill>
                <a:srgbClr val="D1282E"/>
              </a:solidFill>
            </a:endParaRPr>
          </a:p>
        </p:txBody>
      </p:sp>
    </p:spTree>
    <p:extLst>
      <p:ext uri="{BB962C8B-B14F-4D97-AF65-F5344CB8AC3E}">
        <p14:creationId xmlns:p14="http://schemas.microsoft.com/office/powerpoint/2010/main" val="4139649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70176" y="1572768"/>
            <a:ext cx="438912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70176" y="2259366"/>
            <a:ext cx="438912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790944" y="1572768"/>
            <a:ext cx="438912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790944" y="2259366"/>
            <a:ext cx="438912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E2B3B9C3-ADD5-4045-BB53-EB50E53C9CD0}" type="datetimeFigureOut">
              <a:rPr lang="en-US">
                <a:solidFill>
                  <a:srgbClr val="000000"/>
                </a:solidFill>
              </a:rPr>
              <a:pPr>
                <a:defRPr/>
              </a:pPr>
              <a:t>7/7/2014</a:t>
            </a:fld>
            <a:endParaRPr lang="en-US">
              <a:solidFill>
                <a:srgbClr val="000000"/>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srgbClr val="000000"/>
              </a:solidFill>
            </a:endParaRPr>
          </a:p>
        </p:txBody>
      </p:sp>
      <p:sp>
        <p:nvSpPr>
          <p:cNvPr id="9" name="Slide Number Placeholder 5"/>
          <p:cNvSpPr>
            <a:spLocks noGrp="1"/>
          </p:cNvSpPr>
          <p:nvPr>
            <p:ph type="sldNum" sz="quarter" idx="12"/>
          </p:nvPr>
        </p:nvSpPr>
        <p:spPr/>
        <p:txBody>
          <a:bodyPr/>
          <a:lstStyle>
            <a:lvl1pPr>
              <a:defRPr/>
            </a:lvl1pPr>
          </a:lstStyle>
          <a:p>
            <a:pPr>
              <a:defRPr/>
            </a:pPr>
            <a:fld id="{6EE13B8B-399E-47E7-B76B-F9E1A6E973C0}" type="slidenum">
              <a:rPr lang="en-US">
                <a:solidFill>
                  <a:srgbClr val="D1282E"/>
                </a:solidFill>
              </a:rPr>
              <a:pPr>
                <a:defRPr/>
              </a:pPr>
              <a:t>‹#›</a:t>
            </a:fld>
            <a:endParaRPr lang="en-US">
              <a:solidFill>
                <a:srgbClr val="D1282E"/>
              </a:solidFill>
            </a:endParaRPr>
          </a:p>
        </p:txBody>
      </p:sp>
    </p:spTree>
    <p:extLst>
      <p:ext uri="{BB962C8B-B14F-4D97-AF65-F5344CB8AC3E}">
        <p14:creationId xmlns:p14="http://schemas.microsoft.com/office/powerpoint/2010/main" val="2444948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F935D7B3-5742-4CF9-80BF-25F6A1DF72D3}" type="datetimeFigureOut">
              <a:rPr lang="en-US">
                <a:solidFill>
                  <a:srgbClr val="000000"/>
                </a:solidFill>
              </a:rPr>
              <a:pPr>
                <a:defRPr/>
              </a:pPr>
              <a:t>7/7/2014</a:t>
            </a:fld>
            <a:endParaRPr lang="en-US">
              <a:solidFill>
                <a:srgbClr val="000000"/>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srgbClr val="000000"/>
              </a:solidFill>
            </a:endParaRPr>
          </a:p>
        </p:txBody>
      </p:sp>
      <p:sp>
        <p:nvSpPr>
          <p:cNvPr id="5" name="Slide Number Placeholder 5"/>
          <p:cNvSpPr>
            <a:spLocks noGrp="1"/>
          </p:cNvSpPr>
          <p:nvPr>
            <p:ph type="sldNum" sz="quarter" idx="12"/>
          </p:nvPr>
        </p:nvSpPr>
        <p:spPr/>
        <p:txBody>
          <a:bodyPr/>
          <a:lstStyle>
            <a:lvl1pPr>
              <a:defRPr/>
            </a:lvl1pPr>
          </a:lstStyle>
          <a:p>
            <a:pPr>
              <a:defRPr/>
            </a:pPr>
            <a:fld id="{CB4E1625-9C44-4F1D-AF09-984E5FE890B2}" type="slidenum">
              <a:rPr lang="en-US">
                <a:solidFill>
                  <a:srgbClr val="D1282E"/>
                </a:solidFill>
              </a:rPr>
              <a:pPr>
                <a:defRPr/>
              </a:pPr>
              <a:t>‹#›</a:t>
            </a:fld>
            <a:endParaRPr lang="en-US">
              <a:solidFill>
                <a:srgbClr val="D1282E"/>
              </a:solidFill>
            </a:endParaRPr>
          </a:p>
        </p:txBody>
      </p:sp>
    </p:spTree>
    <p:extLst>
      <p:ext uri="{BB962C8B-B14F-4D97-AF65-F5344CB8AC3E}">
        <p14:creationId xmlns:p14="http://schemas.microsoft.com/office/powerpoint/2010/main" val="3167918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65FEFC9-837E-44D3-9AD9-76FF891F19F4}" type="datetimeFigureOut">
              <a:rPr lang="en-US">
                <a:solidFill>
                  <a:srgbClr val="000000"/>
                </a:solidFill>
              </a:rPr>
              <a:pPr>
                <a:defRPr/>
              </a:pPr>
              <a:t>7/7/2014</a:t>
            </a:fld>
            <a:endParaRPr lang="en-US">
              <a:solidFill>
                <a:srgbClr val="000000"/>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srgbClr val="000000"/>
              </a:solidFill>
            </a:endParaRPr>
          </a:p>
        </p:txBody>
      </p:sp>
      <p:sp>
        <p:nvSpPr>
          <p:cNvPr id="4" name="Slide Number Placeholder 5"/>
          <p:cNvSpPr>
            <a:spLocks noGrp="1"/>
          </p:cNvSpPr>
          <p:nvPr>
            <p:ph type="sldNum" sz="quarter" idx="12"/>
          </p:nvPr>
        </p:nvSpPr>
        <p:spPr/>
        <p:txBody>
          <a:bodyPr/>
          <a:lstStyle>
            <a:lvl1pPr>
              <a:defRPr/>
            </a:lvl1pPr>
          </a:lstStyle>
          <a:p>
            <a:pPr>
              <a:defRPr/>
            </a:pPr>
            <a:fld id="{40C03B09-A9F7-44C5-A767-2CFCC10875B3}" type="slidenum">
              <a:rPr lang="en-US">
                <a:solidFill>
                  <a:srgbClr val="D1282E"/>
                </a:solidFill>
              </a:rPr>
              <a:pPr>
                <a:defRPr/>
              </a:pPr>
              <a:t>‹#›</a:t>
            </a:fld>
            <a:endParaRPr lang="en-US">
              <a:solidFill>
                <a:srgbClr val="D1282E"/>
              </a:solidFill>
            </a:endParaRPr>
          </a:p>
        </p:txBody>
      </p:sp>
    </p:spTree>
    <p:extLst>
      <p:ext uri="{BB962C8B-B14F-4D97-AF65-F5344CB8AC3E}">
        <p14:creationId xmlns:p14="http://schemas.microsoft.com/office/powerpoint/2010/main" val="2639598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6733" y="1600200"/>
            <a:ext cx="6815667"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601" y="1600200"/>
            <a:ext cx="4011084"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itle 7"/>
          <p:cNvSpPr>
            <a:spLocks noGrp="1"/>
          </p:cNvSpPr>
          <p:nvPr>
            <p:ph type="title"/>
          </p:nvPr>
        </p:nvSpPr>
        <p:spPr/>
        <p:txBody>
          <a:bodyPr/>
          <a:lstStyle/>
          <a:p>
            <a:r>
              <a:rPr lang="en-US" smtClean="0"/>
              <a:t>Click to edit Master title style</a:t>
            </a:r>
            <a:endParaRPr lang="en-US"/>
          </a:p>
        </p:txBody>
      </p:sp>
      <p:sp>
        <p:nvSpPr>
          <p:cNvPr id="5" name="Date Placeholder 3"/>
          <p:cNvSpPr>
            <a:spLocks noGrp="1"/>
          </p:cNvSpPr>
          <p:nvPr>
            <p:ph type="dt" sz="half" idx="10"/>
          </p:nvPr>
        </p:nvSpPr>
        <p:spPr/>
        <p:txBody>
          <a:bodyPr/>
          <a:lstStyle>
            <a:lvl1pPr>
              <a:defRPr/>
            </a:lvl1pPr>
          </a:lstStyle>
          <a:p>
            <a:pPr>
              <a:defRPr/>
            </a:pPr>
            <a:fld id="{026AC0CD-E8FB-4249-8AC6-1328D3F2EBA0}" type="datetimeFigureOut">
              <a:rPr lang="en-US">
                <a:solidFill>
                  <a:srgbClr val="000000"/>
                </a:solidFill>
              </a:rPr>
              <a:pPr>
                <a:defRPr/>
              </a:pPr>
              <a:t>7/7/2014</a:t>
            </a:fld>
            <a:endParaRPr lang="en-US">
              <a:solidFill>
                <a:srgbClr val="000000"/>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srgbClr val="000000"/>
              </a:solidFill>
            </a:endParaRPr>
          </a:p>
        </p:txBody>
      </p:sp>
      <p:sp>
        <p:nvSpPr>
          <p:cNvPr id="7" name="Slide Number Placeholder 5"/>
          <p:cNvSpPr>
            <a:spLocks noGrp="1"/>
          </p:cNvSpPr>
          <p:nvPr>
            <p:ph type="sldNum" sz="quarter" idx="12"/>
          </p:nvPr>
        </p:nvSpPr>
        <p:spPr/>
        <p:txBody>
          <a:bodyPr/>
          <a:lstStyle>
            <a:lvl1pPr>
              <a:defRPr/>
            </a:lvl1pPr>
          </a:lstStyle>
          <a:p>
            <a:pPr>
              <a:defRPr/>
            </a:pPr>
            <a:fld id="{2EFC563B-9189-440A-A565-E5997494BCA3}" type="slidenum">
              <a:rPr lang="en-US">
                <a:solidFill>
                  <a:srgbClr val="D1282E"/>
                </a:solidFill>
              </a:rPr>
              <a:pPr>
                <a:defRPr/>
              </a:pPr>
              <a:t>‹#›</a:t>
            </a:fld>
            <a:endParaRPr lang="en-US">
              <a:solidFill>
                <a:srgbClr val="D1282E"/>
              </a:solidFill>
            </a:endParaRPr>
          </a:p>
        </p:txBody>
      </p:sp>
    </p:spTree>
    <p:extLst>
      <p:ext uri="{BB962C8B-B14F-4D97-AF65-F5344CB8AC3E}">
        <p14:creationId xmlns:p14="http://schemas.microsoft.com/office/powerpoint/2010/main" val="2946560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8"/>
          <p:cNvSpPr/>
          <p:nvPr/>
        </p:nvSpPr>
        <p:spPr>
          <a:xfrm>
            <a:off x="12001501" y="4846638"/>
            <a:ext cx="190500" cy="201136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endParaRPr>
          </a:p>
        </p:txBody>
      </p:sp>
      <p:sp>
        <p:nvSpPr>
          <p:cNvPr id="6" name="Rectangle 9"/>
          <p:cNvSpPr/>
          <p:nvPr/>
        </p:nvSpPr>
        <p:spPr>
          <a:xfrm>
            <a:off x="12001501" y="0"/>
            <a:ext cx="190500" cy="48466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endParaRPr>
          </a:p>
        </p:txBody>
      </p:sp>
      <p:sp>
        <p:nvSpPr>
          <p:cNvPr id="3" name="Picture Placeholder 2"/>
          <p:cNvSpPr>
            <a:spLocks noGrp="1"/>
          </p:cNvSpPr>
          <p:nvPr>
            <p:ph type="pic" idx="1"/>
          </p:nvPr>
        </p:nvSpPr>
        <p:spPr>
          <a:xfrm>
            <a:off x="-1" y="0"/>
            <a:ext cx="12001169" cy="4846320"/>
          </a:xfrm>
          <a:solidFill>
            <a:schemeClr val="bg1">
              <a:lumMod val="75000"/>
            </a:schemeClr>
          </a:solid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609600" y="5715000"/>
            <a:ext cx="108712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itle 7"/>
          <p:cNvSpPr>
            <a:spLocks noGrp="1"/>
          </p:cNvSpPr>
          <p:nvPr>
            <p:ph type="title"/>
          </p:nvPr>
        </p:nvSpPr>
        <p:spPr>
          <a:xfrm>
            <a:off x="609600" y="4953000"/>
            <a:ext cx="10871200" cy="762000"/>
          </a:xfrm>
        </p:spPr>
        <p:txBody>
          <a:bodyPr anchor="t"/>
          <a:lstStyle>
            <a:lvl1pPr>
              <a:defRPr sz="3200"/>
            </a:lvl1pPr>
          </a:lstStyle>
          <a:p>
            <a:r>
              <a:rPr lang="en-US" smtClean="0"/>
              <a:t>Click to edit Master title style</a:t>
            </a:r>
            <a:endParaRPr lang="en-US" dirty="0"/>
          </a:p>
        </p:txBody>
      </p:sp>
      <p:sp>
        <p:nvSpPr>
          <p:cNvPr id="7" name="Date Placeholder 4"/>
          <p:cNvSpPr>
            <a:spLocks noGrp="1"/>
          </p:cNvSpPr>
          <p:nvPr>
            <p:ph type="dt" sz="half" idx="10"/>
          </p:nvPr>
        </p:nvSpPr>
        <p:spPr/>
        <p:txBody>
          <a:bodyPr/>
          <a:lstStyle>
            <a:lvl1pPr>
              <a:defRPr/>
            </a:lvl1pPr>
          </a:lstStyle>
          <a:p>
            <a:pPr>
              <a:defRPr/>
            </a:pPr>
            <a:fld id="{BE3D8522-F7ED-40EA-B91C-7E5AC7A68C7D}" type="datetimeFigureOut">
              <a:rPr lang="en-US">
                <a:solidFill>
                  <a:srgbClr val="000000"/>
                </a:solidFill>
              </a:rPr>
              <a:pPr>
                <a:defRPr/>
              </a:pPr>
              <a:t>7/7/2014</a:t>
            </a:fld>
            <a:endParaRPr lang="en-US">
              <a:solidFill>
                <a:srgbClr val="000000"/>
              </a:solidFill>
            </a:endParaRPr>
          </a:p>
        </p:txBody>
      </p:sp>
      <p:sp>
        <p:nvSpPr>
          <p:cNvPr id="9" name="Footer Placeholder 5"/>
          <p:cNvSpPr>
            <a:spLocks noGrp="1"/>
          </p:cNvSpPr>
          <p:nvPr>
            <p:ph type="ftr" sz="quarter" idx="11"/>
          </p:nvPr>
        </p:nvSpPr>
        <p:spPr/>
        <p:txBody>
          <a:bodyPr/>
          <a:lstStyle>
            <a:lvl1pPr>
              <a:defRPr/>
            </a:lvl1pPr>
          </a:lstStyle>
          <a:p>
            <a:pPr>
              <a:defRPr/>
            </a:pPr>
            <a:endParaRPr lang="en-US">
              <a:solidFill>
                <a:srgbClr val="000000"/>
              </a:solidFill>
            </a:endParaRPr>
          </a:p>
        </p:txBody>
      </p:sp>
      <p:sp>
        <p:nvSpPr>
          <p:cNvPr id="10" name="Slide Number Placeholder 6"/>
          <p:cNvSpPr>
            <a:spLocks noGrp="1"/>
          </p:cNvSpPr>
          <p:nvPr>
            <p:ph type="sldNum" sz="quarter" idx="12"/>
          </p:nvPr>
        </p:nvSpPr>
        <p:spPr/>
        <p:txBody>
          <a:bodyPr/>
          <a:lstStyle>
            <a:lvl1pPr>
              <a:defRPr smtClean="0">
                <a:solidFill>
                  <a:schemeClr val="tx1"/>
                </a:solidFill>
              </a:defRPr>
            </a:lvl1pPr>
          </a:lstStyle>
          <a:p>
            <a:pPr>
              <a:defRPr/>
            </a:pPr>
            <a:fld id="{B831C930-47B7-43F3-AAA8-25EF4D75C5F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983620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52400"/>
            <a:ext cx="77216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18435" name="Text Placeholder 2"/>
          <p:cNvSpPr>
            <a:spLocks noGrp="1"/>
          </p:cNvSpPr>
          <p:nvPr>
            <p:ph type="body" idx="1"/>
          </p:nvPr>
        </p:nvSpPr>
        <p:spPr bwMode="auto">
          <a:xfrm>
            <a:off x="609600" y="1752601"/>
            <a:ext cx="10160000" cy="4373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609600" y="6172200"/>
            <a:ext cx="4572000" cy="304800"/>
          </a:xfrm>
          <a:prstGeom prst="rect">
            <a:avLst/>
          </a:prstGeom>
        </p:spPr>
        <p:txBody>
          <a:bodyPr vert="horz" lIns="91440" tIns="45720" rIns="91440" bIns="0" rtlCol="0" anchor="b"/>
          <a:lstStyle>
            <a:lvl1pPr algn="l" fontAlgn="auto">
              <a:spcBef>
                <a:spcPts val="0"/>
              </a:spcBef>
              <a:spcAft>
                <a:spcPts val="0"/>
              </a:spcAft>
              <a:defRPr sz="1000" smtClean="0">
                <a:solidFill>
                  <a:schemeClr val="tx1"/>
                </a:solidFill>
                <a:latin typeface="+mn-lt"/>
              </a:defRPr>
            </a:lvl1pPr>
          </a:lstStyle>
          <a:p>
            <a:pPr>
              <a:defRPr/>
            </a:pPr>
            <a:fld id="{1BC2ADA7-AB95-412D-BFBC-933127F18A07}" type="datetimeFigureOut">
              <a:rPr lang="en-US">
                <a:solidFill>
                  <a:srgbClr val="000000"/>
                </a:solidFill>
              </a:rPr>
              <a:pPr>
                <a:defRPr/>
              </a:pPr>
              <a:t>7/7/2014</a:t>
            </a:fld>
            <a:endParaRPr lang="en-US">
              <a:solidFill>
                <a:srgbClr val="000000"/>
              </a:solidFill>
            </a:endParaRPr>
          </a:p>
        </p:txBody>
      </p:sp>
      <p:sp>
        <p:nvSpPr>
          <p:cNvPr id="5" name="Footer Placeholder 4"/>
          <p:cNvSpPr>
            <a:spLocks noGrp="1"/>
          </p:cNvSpPr>
          <p:nvPr>
            <p:ph type="ftr" sz="quarter" idx="3"/>
          </p:nvPr>
        </p:nvSpPr>
        <p:spPr>
          <a:xfrm>
            <a:off x="609600" y="6492876"/>
            <a:ext cx="4572000" cy="284163"/>
          </a:xfrm>
          <a:prstGeom prst="rect">
            <a:avLst/>
          </a:prstGeom>
        </p:spPr>
        <p:txBody>
          <a:bodyPr vert="horz" lIns="91440" tIns="45720" rIns="91440" bIns="45720" rtlCol="0" anchor="t"/>
          <a:lstStyle>
            <a:lvl1pPr algn="l" fontAlgn="auto">
              <a:spcBef>
                <a:spcPts val="0"/>
              </a:spcBef>
              <a:spcAft>
                <a:spcPts val="0"/>
              </a:spcAft>
              <a:defRPr sz="1000">
                <a:solidFill>
                  <a:schemeClr val="tx1"/>
                </a:solidFill>
                <a:latin typeface="+mn-lt"/>
              </a:defRPr>
            </a:lvl1pPr>
          </a:lstStyle>
          <a:p>
            <a:pPr>
              <a:defRPr/>
            </a:pPr>
            <a:endParaRPr lang="en-US">
              <a:solidFill>
                <a:srgbClr val="000000"/>
              </a:solidFill>
            </a:endParaRPr>
          </a:p>
        </p:txBody>
      </p:sp>
      <p:sp>
        <p:nvSpPr>
          <p:cNvPr id="6" name="Slide Number Placeholder 5"/>
          <p:cNvSpPr>
            <a:spLocks noGrp="1"/>
          </p:cNvSpPr>
          <p:nvPr>
            <p:ph type="sldNum" sz="quarter" idx="4"/>
          </p:nvPr>
        </p:nvSpPr>
        <p:spPr>
          <a:xfrm rot="16200000">
            <a:off x="11188965" y="5824803"/>
            <a:ext cx="1316038" cy="486833"/>
          </a:xfrm>
          <a:prstGeom prst="rect">
            <a:avLst/>
          </a:prstGeom>
        </p:spPr>
        <p:txBody>
          <a:bodyPr vert="horz" lIns="91440" tIns="45720" rIns="91440" bIns="45720" rtlCol="0" anchor="ctr"/>
          <a:lstStyle>
            <a:lvl1pPr algn="l" fontAlgn="auto">
              <a:spcBef>
                <a:spcPts val="0"/>
              </a:spcBef>
              <a:spcAft>
                <a:spcPts val="0"/>
              </a:spcAft>
              <a:defRPr sz="2400" b="1" smtClean="0">
                <a:solidFill>
                  <a:schemeClr val="tx2"/>
                </a:solidFill>
                <a:latin typeface="+mn-lt"/>
              </a:defRPr>
            </a:lvl1pPr>
          </a:lstStyle>
          <a:p>
            <a:pPr>
              <a:defRPr/>
            </a:pPr>
            <a:fld id="{23E1619C-D7B2-4A5F-A595-B887C1DACEB7}" type="slidenum">
              <a:rPr lang="en-US">
                <a:solidFill>
                  <a:srgbClr val="D1282E"/>
                </a:solidFill>
              </a:rPr>
              <a:pPr>
                <a:defRPr/>
              </a:pPr>
              <a:t>‹#›</a:t>
            </a:fld>
            <a:endParaRPr lang="en-US">
              <a:solidFill>
                <a:srgbClr val="D1282E"/>
              </a:solidFill>
            </a:endParaRPr>
          </a:p>
        </p:txBody>
      </p:sp>
      <p:sp>
        <p:nvSpPr>
          <p:cNvPr id="7" name="Rectangle 6"/>
          <p:cNvSpPr/>
          <p:nvPr/>
        </p:nvSpPr>
        <p:spPr>
          <a:xfrm>
            <a:off x="12001501" y="0"/>
            <a:ext cx="190500"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endParaRPr>
          </a:p>
        </p:txBody>
      </p:sp>
      <p:sp>
        <p:nvSpPr>
          <p:cNvPr id="8" name="Rectangle 7"/>
          <p:cNvSpPr/>
          <p:nvPr/>
        </p:nvSpPr>
        <p:spPr>
          <a:xfrm>
            <a:off x="12001501" y="1371600"/>
            <a:ext cx="190500"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endParaRPr>
          </a:p>
        </p:txBody>
      </p:sp>
    </p:spTree>
    <p:extLst>
      <p:ext uri="{BB962C8B-B14F-4D97-AF65-F5344CB8AC3E}">
        <p14:creationId xmlns:p14="http://schemas.microsoft.com/office/powerpoint/2010/main" val="7567179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fontAlgn="base">
        <a:spcBef>
          <a:spcPct val="0"/>
        </a:spcBef>
        <a:spcAft>
          <a:spcPct val="0"/>
        </a:spcAft>
        <a:defRPr sz="3600" kern="1200" cap="all" spc="-60">
          <a:solidFill>
            <a:schemeClr val="tx2"/>
          </a:solidFill>
          <a:latin typeface="+mj-lt"/>
          <a:ea typeface="+mj-ea"/>
          <a:cs typeface="+mj-cs"/>
        </a:defRPr>
      </a:lvl1pPr>
      <a:lvl2pPr algn="l" rtl="0" fontAlgn="base">
        <a:spcBef>
          <a:spcPct val="0"/>
        </a:spcBef>
        <a:spcAft>
          <a:spcPct val="0"/>
        </a:spcAft>
        <a:defRPr sz="3600">
          <a:solidFill>
            <a:schemeClr val="tx2"/>
          </a:solidFill>
          <a:latin typeface="Arial Black" pitchFamily="34" charset="0"/>
        </a:defRPr>
      </a:lvl2pPr>
      <a:lvl3pPr algn="l" rtl="0" fontAlgn="base">
        <a:spcBef>
          <a:spcPct val="0"/>
        </a:spcBef>
        <a:spcAft>
          <a:spcPct val="0"/>
        </a:spcAft>
        <a:defRPr sz="3600">
          <a:solidFill>
            <a:schemeClr val="tx2"/>
          </a:solidFill>
          <a:latin typeface="Arial Black" pitchFamily="34" charset="0"/>
        </a:defRPr>
      </a:lvl3pPr>
      <a:lvl4pPr algn="l" rtl="0" fontAlgn="base">
        <a:spcBef>
          <a:spcPct val="0"/>
        </a:spcBef>
        <a:spcAft>
          <a:spcPct val="0"/>
        </a:spcAft>
        <a:defRPr sz="3600">
          <a:solidFill>
            <a:schemeClr val="tx2"/>
          </a:solidFill>
          <a:latin typeface="Arial Black" pitchFamily="34" charset="0"/>
        </a:defRPr>
      </a:lvl4pPr>
      <a:lvl5pPr algn="l" rtl="0" fontAlgn="base">
        <a:spcBef>
          <a:spcPct val="0"/>
        </a:spcBef>
        <a:spcAft>
          <a:spcPct val="0"/>
        </a:spcAft>
        <a:defRPr sz="3600">
          <a:solidFill>
            <a:schemeClr val="tx2"/>
          </a:solidFill>
          <a:latin typeface="Arial Black" pitchFamily="34" charset="0"/>
        </a:defRPr>
      </a:lvl5pPr>
      <a:lvl6pPr marL="457200" algn="l" rtl="0" fontAlgn="base">
        <a:spcBef>
          <a:spcPct val="0"/>
        </a:spcBef>
        <a:spcAft>
          <a:spcPct val="0"/>
        </a:spcAft>
        <a:defRPr sz="3600">
          <a:solidFill>
            <a:schemeClr val="tx2"/>
          </a:solidFill>
          <a:latin typeface="Arial Black" pitchFamily="34" charset="0"/>
        </a:defRPr>
      </a:lvl6pPr>
      <a:lvl7pPr marL="914400" algn="l" rtl="0" fontAlgn="base">
        <a:spcBef>
          <a:spcPct val="0"/>
        </a:spcBef>
        <a:spcAft>
          <a:spcPct val="0"/>
        </a:spcAft>
        <a:defRPr sz="3600">
          <a:solidFill>
            <a:schemeClr val="tx2"/>
          </a:solidFill>
          <a:latin typeface="Arial Black" pitchFamily="34" charset="0"/>
        </a:defRPr>
      </a:lvl7pPr>
      <a:lvl8pPr marL="1371600" algn="l" rtl="0" fontAlgn="base">
        <a:spcBef>
          <a:spcPct val="0"/>
        </a:spcBef>
        <a:spcAft>
          <a:spcPct val="0"/>
        </a:spcAft>
        <a:defRPr sz="3600">
          <a:solidFill>
            <a:schemeClr val="tx2"/>
          </a:solidFill>
          <a:latin typeface="Arial Black" pitchFamily="34" charset="0"/>
        </a:defRPr>
      </a:lvl8pPr>
      <a:lvl9pPr marL="1828800" algn="l" rtl="0" fontAlgn="base">
        <a:spcBef>
          <a:spcPct val="0"/>
        </a:spcBef>
        <a:spcAft>
          <a:spcPct val="0"/>
        </a:spcAft>
        <a:defRPr sz="3600">
          <a:solidFill>
            <a:schemeClr val="tx2"/>
          </a:solidFill>
          <a:latin typeface="Arial Black" pitchFamily="34" charset="0"/>
        </a:defRPr>
      </a:lvl9pPr>
    </p:titleStyle>
    <p:bodyStyle>
      <a:lvl1pPr algn="l" rtl="0" fontAlgn="base">
        <a:spcBef>
          <a:spcPct val="20000"/>
        </a:spcBef>
        <a:spcAft>
          <a:spcPts val="600"/>
        </a:spcAft>
        <a:buFont typeface="Arial" charset="0"/>
        <a:defRPr sz="2000" b="1" kern="1200">
          <a:solidFill>
            <a:schemeClr val="tx1"/>
          </a:solidFill>
          <a:latin typeface="+mn-lt"/>
          <a:ea typeface="+mn-ea"/>
          <a:cs typeface="+mn-cs"/>
        </a:defRPr>
      </a:lvl1pPr>
      <a:lvl2pPr marL="457200" indent="-182563" algn="l" rtl="0" fontAlgn="base">
        <a:spcBef>
          <a:spcPct val="20000"/>
        </a:spcBef>
        <a:spcAft>
          <a:spcPct val="0"/>
        </a:spcAft>
        <a:buClr>
          <a:schemeClr val="tx2"/>
        </a:buClr>
        <a:buFont typeface="Arial" charset="0"/>
        <a:buChar char="•"/>
        <a:defRPr sz="2000" kern="1200">
          <a:solidFill>
            <a:schemeClr val="tx1"/>
          </a:solidFill>
          <a:latin typeface="+mn-lt"/>
          <a:ea typeface="+mn-ea"/>
          <a:cs typeface="+mn-cs"/>
        </a:defRPr>
      </a:lvl2pPr>
      <a:lvl3pPr marL="1143000" indent="-228600" algn="l" rtl="0" fontAlgn="base">
        <a:spcBef>
          <a:spcPct val="20000"/>
        </a:spcBef>
        <a:spcAft>
          <a:spcPct val="0"/>
        </a:spcAft>
        <a:buClr>
          <a:schemeClr val="tx2"/>
        </a:buClr>
        <a:buFont typeface="Arial" charset="0"/>
        <a:buChar char="•"/>
        <a:defRPr kern="1200">
          <a:solidFill>
            <a:schemeClr val="tx1"/>
          </a:solidFill>
          <a:latin typeface="+mn-lt"/>
          <a:ea typeface="+mn-ea"/>
          <a:cs typeface="+mn-cs"/>
        </a:defRPr>
      </a:lvl3pPr>
      <a:lvl4pPr marL="1600200" indent="-228600" algn="l" rtl="0" fontAlgn="base">
        <a:spcBef>
          <a:spcPct val="20000"/>
        </a:spcBef>
        <a:spcAft>
          <a:spcPct val="0"/>
        </a:spcAft>
        <a:buClr>
          <a:schemeClr val="tx2"/>
        </a:buClr>
        <a:buFont typeface="Arial" charset="0"/>
        <a:buChar char="•"/>
        <a:defRPr kern="1200">
          <a:solidFill>
            <a:schemeClr val="tx1"/>
          </a:solidFill>
          <a:latin typeface="+mn-lt"/>
          <a:ea typeface="+mn-ea"/>
          <a:cs typeface="+mn-cs"/>
        </a:defRPr>
      </a:lvl4pPr>
      <a:lvl5pPr marL="2057400" indent="-228600" algn="l" rtl="0" fontAlgn="base">
        <a:spcBef>
          <a:spcPct val="20000"/>
        </a:spcBef>
        <a:spcAft>
          <a:spcPct val="0"/>
        </a:spcAft>
        <a:buClr>
          <a:schemeClr val="tx2"/>
        </a:buClr>
        <a:buFont typeface="Arial"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utilitarianism.com/millauto/five.html" TargetMode="External"/><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3.emf"/><Relationship Id="rId2" Type="http://schemas.openxmlformats.org/officeDocument/2006/relationships/tags" Target="../tags/tag11.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Layout" Target="../slideLayouts/slideLayout12.xml"/><Relationship Id="rId4" Type="http://schemas.openxmlformats.org/officeDocument/2006/relationships/tags" Target="../tags/tag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2" Type="http://schemas.openxmlformats.org/officeDocument/2006/relationships/hyperlink" Target="http://plato.stanford.edu/entries/consequentialism-rule/"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14.emf"/><Relationship Id="rId2" Type="http://schemas.openxmlformats.org/officeDocument/2006/relationships/tags" Target="../tags/tag14.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Layout" Target="../slideLayouts/slideLayout12.xml"/><Relationship Id="rId4" Type="http://schemas.openxmlformats.org/officeDocument/2006/relationships/tags" Target="../tags/tag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utilitarianism.com/ol/one.html"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plato.stanford.edu/entries/liberalis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16.emf"/><Relationship Id="rId2" Type="http://schemas.openxmlformats.org/officeDocument/2006/relationships/tags" Target="../tags/tag17.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slideLayout" Target="../slideLayouts/slideLayout12.xml"/><Relationship Id="rId4" Type="http://schemas.openxmlformats.org/officeDocument/2006/relationships/tags" Target="../tags/tag19.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3.e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Layout" Target="../slideLayouts/slideLayout12.xml"/><Relationship Id="rId4"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4.emf"/><Relationship Id="rId2" Type="http://schemas.openxmlformats.org/officeDocument/2006/relationships/tags" Target="../tags/tag5.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Layout" Target="../slideLayouts/slideLayout12.xml"/><Relationship Id="rId4"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5.emf"/><Relationship Id="rId2" Type="http://schemas.openxmlformats.org/officeDocument/2006/relationships/tags" Target="../tags/tag8.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Layout" Target="../slideLayouts/slideLayout12.xml"/><Relationship Id="rId4" Type="http://schemas.openxmlformats.org/officeDocument/2006/relationships/tags" Target="../tags/tag10.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7200" dirty="0" smtClean="0"/>
              <a:t>Contemporary Moral Problems</a:t>
            </a:r>
            <a:endParaRPr lang="en-US" sz="7200" dirty="0"/>
          </a:p>
        </p:txBody>
      </p:sp>
      <p:sp>
        <p:nvSpPr>
          <p:cNvPr id="3" name="Subtitle 2"/>
          <p:cNvSpPr>
            <a:spLocks noGrp="1"/>
          </p:cNvSpPr>
          <p:nvPr>
            <p:ph type="subTitle" idx="1"/>
          </p:nvPr>
        </p:nvSpPr>
        <p:spPr/>
        <p:txBody>
          <a:bodyPr/>
          <a:lstStyle/>
          <a:p>
            <a:r>
              <a:rPr lang="en-US" b="1" dirty="0"/>
              <a:t>M-F12:00-1:00SAV 264</a:t>
            </a:r>
            <a:endParaRPr lang="en-US" dirty="0"/>
          </a:p>
          <a:p>
            <a:r>
              <a:rPr lang="en-US" b="1" dirty="0"/>
              <a:t>Instructor: Benjamin Hole</a:t>
            </a:r>
            <a:endParaRPr lang="en-US" dirty="0"/>
          </a:p>
          <a:p>
            <a:r>
              <a:rPr lang="en-US" dirty="0"/>
              <a:t>Office Hours: everyday after class</a:t>
            </a:r>
          </a:p>
          <a:p>
            <a:r>
              <a:rPr lang="en-US" dirty="0"/>
              <a:t>Email: bvhole@uw.edu</a:t>
            </a:r>
          </a:p>
          <a:p>
            <a:endParaRPr lang="en-US" dirty="0"/>
          </a:p>
        </p:txBody>
      </p:sp>
    </p:spTree>
    <p:extLst>
      <p:ext uri="{BB962C8B-B14F-4D97-AF65-F5344CB8AC3E}">
        <p14:creationId xmlns:p14="http://schemas.microsoft.com/office/powerpoint/2010/main" val="17463143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John Stuart Mill</a:t>
            </a:r>
            <a:endParaRPr lang="en-US" dirty="0"/>
          </a:p>
        </p:txBody>
      </p:sp>
      <p:sp>
        <p:nvSpPr>
          <p:cNvPr id="30722" name="Content Placeholder 2"/>
          <p:cNvSpPr>
            <a:spLocks noGrp="1"/>
          </p:cNvSpPr>
          <p:nvPr>
            <p:ph idx="1"/>
          </p:nvPr>
        </p:nvSpPr>
        <p:spPr>
          <a:xfrm>
            <a:off x="1981200" y="1600200"/>
            <a:ext cx="5029200" cy="5029200"/>
          </a:xfrm>
        </p:spPr>
        <p:txBody>
          <a:bodyPr/>
          <a:lstStyle/>
          <a:p>
            <a:r>
              <a:rPr lang="en-US" smtClean="0"/>
              <a:t>(1806-1873)</a:t>
            </a:r>
          </a:p>
          <a:p>
            <a:endParaRPr lang="en-US" smtClean="0"/>
          </a:p>
          <a:p>
            <a:pPr>
              <a:spcAft>
                <a:spcPts val="1425"/>
              </a:spcAft>
              <a:buSzPct val="45000"/>
            </a:pPr>
            <a:r>
              <a:rPr lang="en-US" sz="3200"/>
              <a:t>Greatest happiness principle</a:t>
            </a:r>
          </a:p>
          <a:p>
            <a:pPr marL="273050" lvl="1" indent="0">
              <a:spcAft>
                <a:spcPts val="1138"/>
              </a:spcAft>
              <a:buSzPct val="45000"/>
              <a:buNone/>
            </a:pPr>
            <a:r>
              <a:rPr lang="en-US" sz="2800"/>
              <a:t>“Actions are right in proportion as they tend to promote happiness; wrong as they tend to produce the reverse of happiness.”</a:t>
            </a:r>
            <a:endParaRPr lang="en-US" smtClean="0"/>
          </a:p>
        </p:txBody>
      </p:sp>
      <p:pic>
        <p:nvPicPr>
          <p:cNvPr id="30723" name="Picture 2" descr="http://www.utilitarian.net/jsmill.jpg"/>
          <p:cNvPicPr>
            <a:picLocks noChangeAspect="1" noChangeArrowheads="1"/>
          </p:cNvPicPr>
          <p:nvPr/>
        </p:nvPicPr>
        <p:blipFill>
          <a:blip r:embed="rId2"/>
          <a:srcRect/>
          <a:stretch>
            <a:fillRect/>
          </a:stretch>
        </p:blipFill>
        <p:spPr bwMode="auto">
          <a:xfrm>
            <a:off x="7239001" y="2362200"/>
            <a:ext cx="2714625" cy="3333750"/>
          </a:xfrm>
          <a:prstGeom prst="rect">
            <a:avLst/>
          </a:prstGeom>
          <a:noFill/>
          <a:ln w="9525">
            <a:noFill/>
            <a:miter lim="800000"/>
            <a:headEnd/>
            <a:tailEnd/>
          </a:ln>
        </p:spPr>
      </p:pic>
    </p:spTree>
    <p:extLst>
      <p:ext uri="{BB962C8B-B14F-4D97-AF65-F5344CB8AC3E}">
        <p14:creationId xmlns:p14="http://schemas.microsoft.com/office/powerpoint/2010/main" val="1327438288"/>
      </p:ext>
    </p:extLst>
  </p:cSld>
  <p:clrMapOvr>
    <a:masterClrMapping/>
  </p:clrMapOvr>
  <p:transition spd="slow">
    <p:circl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John Stuart Mill</a:t>
            </a:r>
            <a:endParaRPr lang="en-US" dirty="0"/>
          </a:p>
        </p:txBody>
      </p:sp>
      <p:sp>
        <p:nvSpPr>
          <p:cNvPr id="3" name="Content Placeholder 2"/>
          <p:cNvSpPr>
            <a:spLocks noGrp="1"/>
          </p:cNvSpPr>
          <p:nvPr>
            <p:ph idx="1"/>
          </p:nvPr>
        </p:nvSpPr>
        <p:spPr>
          <a:xfrm>
            <a:off x="1981200" y="1600200"/>
            <a:ext cx="4419600" cy="5029200"/>
          </a:xfrm>
        </p:spPr>
        <p:txBody>
          <a:bodyPr>
            <a:normAutofit/>
          </a:bodyPr>
          <a:lstStyle/>
          <a:p>
            <a:pPr marL="342900" indent="-342900"/>
            <a:r>
              <a:rPr lang="en-US" smtClean="0"/>
              <a:t>(1806-1873)</a:t>
            </a:r>
          </a:p>
          <a:p>
            <a:pPr marL="342900" indent="-342900">
              <a:buFont typeface="Arial" charset="0"/>
              <a:buChar char="•"/>
            </a:pPr>
            <a:endParaRPr lang="en-US" smtClean="0"/>
          </a:p>
          <a:p>
            <a:pPr marL="342900" indent="-342900">
              <a:buFont typeface="Arial" charset="0"/>
              <a:buChar char="•"/>
            </a:pPr>
            <a:r>
              <a:rPr lang="en-US" smtClean="0"/>
              <a:t>Child of James Mill, who was a close friend of Bentham</a:t>
            </a:r>
          </a:p>
          <a:p>
            <a:pPr marL="342900" indent="-342900">
              <a:buFont typeface="Arial" charset="0"/>
              <a:buChar char="•"/>
            </a:pPr>
            <a:r>
              <a:rPr lang="en-US" smtClean="0"/>
              <a:t>Raised as a living exhibit of the power of utilitarianism</a:t>
            </a:r>
          </a:p>
          <a:p>
            <a:pPr marL="342900" indent="-342900">
              <a:lnSpc>
                <a:spcPct val="90000"/>
              </a:lnSpc>
              <a:buFont typeface="Arial" charset="0"/>
              <a:buChar char="•"/>
            </a:pPr>
            <a:r>
              <a:rPr lang="en-US" smtClean="0"/>
              <a:t>A celebrity as a child, touring Europe to defend utilitarianism</a:t>
            </a:r>
          </a:p>
          <a:p>
            <a:pPr marL="342900" indent="-342900">
              <a:lnSpc>
                <a:spcPct val="90000"/>
              </a:lnSpc>
              <a:buFont typeface="Arial" charset="0"/>
              <a:buChar char="•"/>
            </a:pPr>
            <a:r>
              <a:rPr lang="en-US" smtClean="0"/>
              <a:t>Read Greek at three …</a:t>
            </a:r>
          </a:p>
          <a:p>
            <a:pPr marL="342900" indent="-342900"/>
            <a:endParaRPr lang="en-US" smtClean="0"/>
          </a:p>
        </p:txBody>
      </p:sp>
      <p:pic>
        <p:nvPicPr>
          <p:cNvPr id="31747" name="Picture 2" descr="http://www.utilitarian.net/jsmill.jpg"/>
          <p:cNvPicPr>
            <a:picLocks noChangeAspect="1" noChangeArrowheads="1"/>
          </p:cNvPicPr>
          <p:nvPr/>
        </p:nvPicPr>
        <p:blipFill>
          <a:blip r:embed="rId2"/>
          <a:srcRect/>
          <a:stretch>
            <a:fillRect/>
          </a:stretch>
        </p:blipFill>
        <p:spPr bwMode="auto">
          <a:xfrm>
            <a:off x="7239001" y="2362200"/>
            <a:ext cx="2714625" cy="3333750"/>
          </a:xfrm>
          <a:prstGeom prst="rect">
            <a:avLst/>
          </a:prstGeom>
          <a:noFill/>
          <a:ln w="9525">
            <a:noFill/>
            <a:miter lim="800000"/>
            <a:headEnd/>
            <a:tailEnd/>
          </a:ln>
        </p:spPr>
      </p:pic>
    </p:spTree>
    <p:extLst>
      <p:ext uri="{BB962C8B-B14F-4D97-AF65-F5344CB8AC3E}">
        <p14:creationId xmlns:p14="http://schemas.microsoft.com/office/powerpoint/2010/main" val="813454116"/>
      </p:ext>
    </p:extLst>
  </p:cSld>
  <p:clrMapOvr>
    <a:masterClrMapping/>
  </p:clrMapOvr>
  <p:transition spd="slow">
    <p:circl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69" name="Picture 2" descr="http://www.utilitarian.net/jsmill.jpg"/>
          <p:cNvPicPr>
            <a:picLocks noChangeAspect="1" noChangeArrowheads="1"/>
          </p:cNvPicPr>
          <p:nvPr/>
        </p:nvPicPr>
        <p:blipFill>
          <a:blip r:embed="rId2"/>
          <a:srcRect/>
          <a:stretch>
            <a:fillRect/>
          </a:stretch>
        </p:blipFill>
        <p:spPr bwMode="auto">
          <a:xfrm>
            <a:off x="7239001" y="2362200"/>
            <a:ext cx="2714625" cy="3333750"/>
          </a:xfrm>
          <a:prstGeom prst="rect">
            <a:avLst/>
          </a:prstGeom>
          <a:noFill/>
          <a:ln w="9525">
            <a:noFill/>
            <a:miter lim="800000"/>
            <a:headEnd/>
            <a:tailEnd/>
          </a:ln>
        </p:spPr>
      </p:pic>
      <p:sp>
        <p:nvSpPr>
          <p:cNvPr id="2" name="Title 1"/>
          <p:cNvSpPr>
            <a:spLocks noGrp="1"/>
          </p:cNvSpPr>
          <p:nvPr>
            <p:ph type="title"/>
          </p:nvPr>
        </p:nvSpPr>
        <p:spPr/>
        <p:txBody>
          <a:bodyPr>
            <a:normAutofit/>
          </a:bodyPr>
          <a:lstStyle/>
          <a:p>
            <a:pPr fontAlgn="auto">
              <a:lnSpc>
                <a:spcPct val="90000"/>
              </a:lnSpc>
              <a:spcAft>
                <a:spcPts val="0"/>
              </a:spcAft>
              <a:defRPr/>
            </a:pPr>
            <a:r>
              <a:rPr lang="en-US" sz="3400" dirty="0"/>
              <a:t>Mill has a mental breakdown at age 20</a:t>
            </a:r>
          </a:p>
        </p:txBody>
      </p:sp>
      <p:sp>
        <p:nvSpPr>
          <p:cNvPr id="3" name="Content Placeholder 2"/>
          <p:cNvSpPr>
            <a:spLocks noGrp="1"/>
          </p:cNvSpPr>
          <p:nvPr>
            <p:ph idx="1"/>
          </p:nvPr>
        </p:nvSpPr>
        <p:spPr>
          <a:xfrm>
            <a:off x="0" y="914401"/>
            <a:ext cx="7358743" cy="5921375"/>
          </a:xfrm>
        </p:spPr>
        <p:txBody>
          <a:bodyPr rtlCol="0">
            <a:normAutofit fontScale="85000" lnSpcReduction="10000"/>
          </a:bodyPr>
          <a:lstStyle/>
          <a:p>
            <a:pPr fontAlgn="auto">
              <a:lnSpc>
                <a:spcPct val="120000"/>
              </a:lnSpc>
              <a:buFont typeface="Arial" pitchFamily="34" charset="0"/>
              <a:buNone/>
              <a:defRPr/>
            </a:pPr>
            <a:r>
              <a:rPr lang="en-US" sz="7800" dirty="0"/>
              <a:t>“</a:t>
            </a:r>
            <a:r>
              <a:rPr lang="en-US" i="1" dirty="0" smtClean="0"/>
              <a:t>[</a:t>
            </a:r>
            <a:r>
              <a:rPr lang="en-US" i="1" dirty="0"/>
              <a:t>I] had what might truly be called an object in life; </a:t>
            </a:r>
            <a:r>
              <a:rPr lang="en-US" i="1" dirty="0" smtClean="0"/>
              <a:t>to </a:t>
            </a:r>
            <a:r>
              <a:rPr lang="en-US" i="1" dirty="0"/>
              <a:t>be a reformer of the world. My conception of my own happiness was entirely identified with this object. . . </a:t>
            </a:r>
            <a:r>
              <a:rPr lang="en-US" i="1" dirty="0" smtClean="0"/>
              <a:t>[</a:t>
            </a:r>
            <a:r>
              <a:rPr lang="en-US" i="1" dirty="0"/>
              <a:t>I]t occurred to me to put the question directly to myself: </a:t>
            </a:r>
            <a:endParaRPr lang="en-US" i="1" dirty="0" smtClean="0"/>
          </a:p>
          <a:p>
            <a:pPr fontAlgn="auto">
              <a:lnSpc>
                <a:spcPct val="90000"/>
              </a:lnSpc>
              <a:buFont typeface="Arial" pitchFamily="34" charset="0"/>
              <a:buNone/>
              <a:defRPr/>
            </a:pPr>
            <a:endParaRPr lang="en-US" i="1" dirty="0" smtClean="0"/>
          </a:p>
          <a:p>
            <a:pPr fontAlgn="auto">
              <a:lnSpc>
                <a:spcPct val="90000"/>
              </a:lnSpc>
              <a:buFont typeface="Arial" pitchFamily="34" charset="0"/>
              <a:buNone/>
              <a:defRPr/>
            </a:pPr>
            <a:r>
              <a:rPr lang="en-US" i="1" dirty="0" smtClean="0"/>
              <a:t>"</a:t>
            </a:r>
            <a:r>
              <a:rPr lang="en-US" i="1" dirty="0"/>
              <a:t>Suppose that all your objects in life were realized; that all the changes in institutions and opinions which you are looking forward to, could be completely effected at this very instant: would this be a great joy and happiness to you?" </a:t>
            </a:r>
            <a:endParaRPr lang="en-US" i="1" dirty="0" smtClean="0"/>
          </a:p>
          <a:p>
            <a:pPr fontAlgn="auto">
              <a:lnSpc>
                <a:spcPct val="90000"/>
              </a:lnSpc>
              <a:buFont typeface="Arial" pitchFamily="34" charset="0"/>
              <a:buNone/>
              <a:defRPr/>
            </a:pPr>
            <a:endParaRPr lang="en-US" i="1" dirty="0" smtClean="0"/>
          </a:p>
          <a:p>
            <a:pPr fontAlgn="auto">
              <a:lnSpc>
                <a:spcPct val="90000"/>
              </a:lnSpc>
              <a:buFont typeface="Arial" pitchFamily="34" charset="0"/>
              <a:buNone/>
              <a:defRPr/>
            </a:pPr>
            <a:r>
              <a:rPr lang="en-US" i="1" dirty="0" smtClean="0"/>
              <a:t>And </a:t>
            </a:r>
            <a:r>
              <a:rPr lang="en-US" i="1" dirty="0"/>
              <a:t>an irrepressible self-consciousness distinctly answered, "No!" </a:t>
            </a:r>
            <a:endParaRPr lang="en-US" i="1" dirty="0" smtClean="0"/>
          </a:p>
          <a:p>
            <a:pPr fontAlgn="auto">
              <a:lnSpc>
                <a:spcPct val="90000"/>
              </a:lnSpc>
              <a:buFont typeface="Arial" pitchFamily="34" charset="0"/>
              <a:buNone/>
              <a:defRPr/>
            </a:pPr>
            <a:endParaRPr lang="en-US" i="1" dirty="0"/>
          </a:p>
          <a:p>
            <a:pPr fontAlgn="auto">
              <a:lnSpc>
                <a:spcPct val="90000"/>
              </a:lnSpc>
              <a:buFont typeface="Arial" pitchFamily="34" charset="0"/>
              <a:buNone/>
              <a:defRPr/>
            </a:pPr>
            <a:r>
              <a:rPr lang="en-US" i="1" dirty="0" smtClean="0"/>
              <a:t>At </a:t>
            </a:r>
            <a:r>
              <a:rPr lang="en-US" i="1" dirty="0"/>
              <a:t>this my heart sank within me: the whole foundation on which my life was constructed fell down</a:t>
            </a:r>
            <a:r>
              <a:rPr lang="en-US" i="1" dirty="0" smtClean="0"/>
              <a:t>.</a:t>
            </a:r>
          </a:p>
          <a:p>
            <a:pPr fontAlgn="auto">
              <a:lnSpc>
                <a:spcPct val="90000"/>
              </a:lnSpc>
              <a:buFont typeface="Arial" pitchFamily="34" charset="0"/>
              <a:buNone/>
              <a:defRPr/>
            </a:pPr>
            <a:endParaRPr lang="en-US" sz="1500" dirty="0"/>
          </a:p>
          <a:p>
            <a:pPr fontAlgn="auto">
              <a:lnSpc>
                <a:spcPct val="90000"/>
              </a:lnSpc>
              <a:buFont typeface="Arial" pitchFamily="34" charset="0"/>
              <a:buNone/>
              <a:defRPr/>
            </a:pPr>
            <a:endParaRPr lang="en-US" sz="1500" dirty="0"/>
          </a:p>
          <a:p>
            <a:pPr fontAlgn="auto">
              <a:lnSpc>
                <a:spcPct val="90000"/>
              </a:lnSpc>
              <a:buFont typeface="Arial" pitchFamily="34" charset="0"/>
              <a:buNone/>
              <a:defRPr/>
            </a:pPr>
            <a:r>
              <a:rPr lang="en-US" sz="1500" dirty="0"/>
              <a:t>(From Mill’s </a:t>
            </a:r>
            <a:r>
              <a:rPr lang="en-US" sz="1500" i="1" dirty="0"/>
              <a:t>Autobiography:  </a:t>
            </a:r>
            <a:r>
              <a:rPr lang="en-US" sz="900" dirty="0">
                <a:hlinkClick r:id="rId3"/>
              </a:rPr>
              <a:t>http://www.utilitarianism.com/millauto/five.html</a:t>
            </a:r>
            <a:r>
              <a:rPr lang="en-US" sz="1500" dirty="0"/>
              <a:t>) </a:t>
            </a:r>
          </a:p>
          <a:p>
            <a:pPr fontAlgn="auto">
              <a:buFont typeface="Arial" pitchFamily="34" charset="0"/>
              <a:buNone/>
              <a:defRPr/>
            </a:pPr>
            <a:endParaRPr lang="en-US" dirty="0" smtClean="0"/>
          </a:p>
        </p:txBody>
      </p:sp>
    </p:spTree>
    <p:extLst>
      <p:ext uri="{BB962C8B-B14F-4D97-AF65-F5344CB8AC3E}">
        <p14:creationId xmlns:p14="http://schemas.microsoft.com/office/powerpoint/2010/main" val="2155741665"/>
      </p:ext>
    </p:extLst>
  </p:cSld>
  <p:clrMapOvr>
    <a:masterClrMapping/>
  </p:clrMapOvr>
  <p:transition spd="slow">
    <p:circl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pPr fontAlgn="auto">
              <a:spcAft>
                <a:spcPts val="0"/>
              </a:spcAft>
              <a:defRPr/>
            </a:pPr>
            <a:r>
              <a:rPr lang="en-US" dirty="0"/>
              <a:t>At age </a:t>
            </a:r>
            <a:r>
              <a:rPr lang="en-US" dirty="0" smtClean="0"/>
              <a:t>twenty-five</a:t>
            </a:r>
            <a:endParaRPr lang="en-US" dirty="0"/>
          </a:p>
        </p:txBody>
      </p:sp>
      <p:sp>
        <p:nvSpPr>
          <p:cNvPr id="166915" name="Rectangle 3"/>
          <p:cNvSpPr>
            <a:spLocks noGrp="1" noChangeArrowheads="1"/>
          </p:cNvSpPr>
          <p:nvPr>
            <p:ph type="body" idx="1"/>
          </p:nvPr>
        </p:nvSpPr>
        <p:spPr>
          <a:xfrm>
            <a:off x="6096001" y="1981200"/>
            <a:ext cx="4373563" cy="4572000"/>
          </a:xfrm>
        </p:spPr>
        <p:txBody>
          <a:bodyPr rtlCol="0">
            <a:normAutofit fontScale="92500" lnSpcReduction="20000"/>
          </a:bodyPr>
          <a:lstStyle/>
          <a:p>
            <a:pPr marL="457200" indent="-457200" fontAlgn="auto">
              <a:lnSpc>
                <a:spcPct val="90000"/>
              </a:lnSpc>
              <a:buFont typeface="Arial" pitchFamily="34" charset="0"/>
              <a:buChar char="•"/>
              <a:defRPr/>
            </a:pPr>
            <a:r>
              <a:rPr lang="en-US" sz="2800" dirty="0"/>
              <a:t>Mill meets Harriet Taylor, who is already married to John Taylor</a:t>
            </a:r>
          </a:p>
          <a:p>
            <a:pPr marL="457200" indent="-457200" fontAlgn="auto">
              <a:lnSpc>
                <a:spcPct val="90000"/>
              </a:lnSpc>
              <a:buFont typeface="Arial" pitchFamily="34" charset="0"/>
              <a:buChar char="•"/>
              <a:defRPr/>
            </a:pPr>
            <a:endParaRPr lang="en-US" sz="2800" dirty="0"/>
          </a:p>
          <a:p>
            <a:pPr marL="457200" indent="-457200" fontAlgn="auto">
              <a:lnSpc>
                <a:spcPct val="90000"/>
              </a:lnSpc>
              <a:buFont typeface="Arial" pitchFamily="34" charset="0"/>
              <a:buChar char="•"/>
              <a:defRPr/>
            </a:pPr>
            <a:r>
              <a:rPr lang="en-US" sz="2800" dirty="0"/>
              <a:t>They write together in a chaste relationship for twenty-one years</a:t>
            </a:r>
          </a:p>
          <a:p>
            <a:pPr marL="457200" indent="-457200" fontAlgn="auto">
              <a:lnSpc>
                <a:spcPct val="90000"/>
              </a:lnSpc>
              <a:buFont typeface="Arial" pitchFamily="34" charset="0"/>
              <a:buChar char="•"/>
              <a:defRPr/>
            </a:pPr>
            <a:endParaRPr lang="en-US" sz="2800" dirty="0"/>
          </a:p>
          <a:p>
            <a:pPr marL="457200" indent="-457200" fontAlgn="auto">
              <a:lnSpc>
                <a:spcPct val="90000"/>
              </a:lnSpc>
              <a:buFont typeface="Arial" pitchFamily="34" charset="0"/>
              <a:buChar char="•"/>
              <a:defRPr/>
            </a:pPr>
            <a:r>
              <a:rPr lang="en-US" sz="2800" dirty="0"/>
              <a:t>They are married in 1851, two years after the death of John Taylor</a:t>
            </a:r>
          </a:p>
          <a:p>
            <a:pPr fontAlgn="auto">
              <a:lnSpc>
                <a:spcPct val="90000"/>
              </a:lnSpc>
              <a:buFont typeface="Arial" pitchFamily="34" charset="0"/>
              <a:buNone/>
              <a:defRPr/>
            </a:pPr>
            <a:endParaRPr lang="en-US" sz="2800" dirty="0"/>
          </a:p>
        </p:txBody>
      </p:sp>
      <p:pic>
        <p:nvPicPr>
          <p:cNvPr id="33795" name="Picture 4" descr="taylor_harriet"/>
          <p:cNvPicPr>
            <a:picLocks noChangeAspect="1" noChangeArrowheads="1"/>
          </p:cNvPicPr>
          <p:nvPr/>
        </p:nvPicPr>
        <p:blipFill>
          <a:blip r:embed="rId3"/>
          <a:srcRect/>
          <a:stretch>
            <a:fillRect/>
          </a:stretch>
        </p:blipFill>
        <p:spPr bwMode="auto">
          <a:xfrm>
            <a:off x="2819401" y="1981200"/>
            <a:ext cx="2855913" cy="3886200"/>
          </a:xfrm>
          <a:prstGeom prst="rect">
            <a:avLst/>
          </a:prstGeom>
          <a:noFill/>
          <a:ln w="9525">
            <a:noFill/>
            <a:miter lim="800000"/>
            <a:headEnd/>
            <a:tailEnd/>
          </a:ln>
        </p:spPr>
      </p:pic>
    </p:spTree>
    <p:extLst>
      <p:ext uri="{BB962C8B-B14F-4D97-AF65-F5344CB8AC3E}">
        <p14:creationId xmlns:p14="http://schemas.microsoft.com/office/powerpoint/2010/main" val="443509825"/>
      </p:ext>
    </p:extLst>
  </p:cSld>
  <p:clrMapOvr>
    <a:masterClrMapping/>
  </p:clrMapOvr>
  <p:transition spd="slow">
    <p:circl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pPr fontAlgn="auto">
              <a:spcAft>
                <a:spcPts val="0"/>
              </a:spcAft>
              <a:defRPr/>
            </a:pPr>
            <a:r>
              <a:rPr lang="en-US" dirty="0" smtClean="0"/>
              <a:t>Relevance? </a:t>
            </a:r>
            <a:endParaRPr lang="en-US" dirty="0"/>
          </a:p>
        </p:txBody>
      </p:sp>
      <p:sp>
        <p:nvSpPr>
          <p:cNvPr id="166915" name="Rectangle 3"/>
          <p:cNvSpPr>
            <a:spLocks noGrp="1" noChangeArrowheads="1"/>
          </p:cNvSpPr>
          <p:nvPr>
            <p:ph type="body" idx="1"/>
          </p:nvPr>
        </p:nvSpPr>
        <p:spPr>
          <a:xfrm>
            <a:off x="6096001" y="1981200"/>
            <a:ext cx="4373563" cy="4572000"/>
          </a:xfrm>
        </p:spPr>
        <p:txBody>
          <a:bodyPr rtlCol="0">
            <a:normAutofit fontScale="85000" lnSpcReduction="20000"/>
          </a:bodyPr>
          <a:lstStyle/>
          <a:p>
            <a:pPr marL="609600" indent="-609600" fontAlgn="auto">
              <a:buFont typeface="Arial" charset="0"/>
              <a:buAutoNum type="arabicPeriod"/>
              <a:defRPr/>
            </a:pPr>
            <a:r>
              <a:rPr lang="en-US" sz="2800" dirty="0"/>
              <a:t>Experiments in living</a:t>
            </a:r>
          </a:p>
          <a:p>
            <a:pPr marL="609600" indent="-609600" fontAlgn="auto">
              <a:buFont typeface="Arial" charset="0"/>
              <a:buAutoNum type="arabicPeriod"/>
              <a:defRPr/>
            </a:pPr>
            <a:endParaRPr lang="en-US" sz="2800" dirty="0"/>
          </a:p>
          <a:p>
            <a:pPr marL="609600" indent="-609600" fontAlgn="auto">
              <a:buFont typeface="Arial" charset="0"/>
              <a:buAutoNum type="arabicPeriod"/>
              <a:defRPr/>
            </a:pPr>
            <a:r>
              <a:rPr lang="en-US" sz="2800" dirty="0"/>
              <a:t>Truths not easily captured by single systems</a:t>
            </a:r>
          </a:p>
          <a:p>
            <a:pPr marL="609600" indent="-609600" fontAlgn="auto">
              <a:buFont typeface="Arial" charset="0"/>
              <a:buAutoNum type="arabicPeriod"/>
              <a:defRPr/>
            </a:pPr>
            <a:endParaRPr lang="en-US" sz="2800" dirty="0"/>
          </a:p>
          <a:p>
            <a:pPr marL="609600" indent="-609600" fontAlgn="auto">
              <a:buFont typeface="Arial" charset="0"/>
              <a:buAutoNum type="arabicPeriod"/>
              <a:defRPr/>
            </a:pPr>
            <a:r>
              <a:rPr lang="en-US" sz="2800" dirty="0"/>
              <a:t>Feminism</a:t>
            </a:r>
          </a:p>
          <a:p>
            <a:pPr marL="609600" indent="-609600" fontAlgn="auto">
              <a:buFont typeface="Arial" charset="0"/>
              <a:buAutoNum type="arabicPeriod"/>
              <a:defRPr/>
            </a:pPr>
            <a:endParaRPr lang="en-US" sz="2800" dirty="0"/>
          </a:p>
          <a:p>
            <a:pPr marL="609600" indent="-609600" fontAlgn="auto">
              <a:buFont typeface="Arial" charset="0"/>
              <a:buAutoNum type="arabicPeriod"/>
              <a:defRPr/>
            </a:pPr>
            <a:r>
              <a:rPr lang="en-US" sz="2800" dirty="0"/>
              <a:t>Aspects of human well-being not captured by pleasure or pain</a:t>
            </a:r>
          </a:p>
        </p:txBody>
      </p:sp>
      <p:pic>
        <p:nvPicPr>
          <p:cNvPr id="35843" name="Picture 4" descr="taylor_harriet"/>
          <p:cNvPicPr>
            <a:picLocks noChangeAspect="1" noChangeArrowheads="1"/>
          </p:cNvPicPr>
          <p:nvPr/>
        </p:nvPicPr>
        <p:blipFill>
          <a:blip r:embed="rId3"/>
          <a:srcRect/>
          <a:stretch>
            <a:fillRect/>
          </a:stretch>
        </p:blipFill>
        <p:spPr bwMode="auto">
          <a:xfrm>
            <a:off x="2819401" y="1981200"/>
            <a:ext cx="2855913" cy="3886200"/>
          </a:xfrm>
          <a:prstGeom prst="rect">
            <a:avLst/>
          </a:prstGeom>
          <a:ln>
            <a:noFill/>
          </a:ln>
          <a:effectLst>
            <a:softEdge rad="112500"/>
          </a:effectLst>
        </p:spPr>
      </p:pic>
      <p:sp>
        <p:nvSpPr>
          <p:cNvPr id="5" name="TextBox 4"/>
          <p:cNvSpPr txBox="1"/>
          <p:nvPr/>
        </p:nvSpPr>
        <p:spPr>
          <a:xfrm>
            <a:off x="6019800" y="1447800"/>
            <a:ext cx="4191000" cy="369888"/>
          </a:xfrm>
          <a:prstGeom prst="rect">
            <a:avLst/>
          </a:prstGeom>
          <a:noFill/>
        </p:spPr>
        <p:txBody>
          <a:bodyPr>
            <a:spAutoFit/>
          </a:bodyPr>
          <a:lstStyle/>
          <a:p>
            <a:pPr>
              <a:defRPr/>
            </a:pPr>
            <a:r>
              <a:rPr lang="en-US" cap="small" dirty="0">
                <a:solidFill>
                  <a:srgbClr val="000000"/>
                </a:solidFill>
              </a:rPr>
              <a:t>Themes:</a:t>
            </a:r>
          </a:p>
        </p:txBody>
      </p:sp>
    </p:spTree>
    <p:extLst>
      <p:ext uri="{BB962C8B-B14F-4D97-AF65-F5344CB8AC3E}">
        <p14:creationId xmlns:p14="http://schemas.microsoft.com/office/powerpoint/2010/main" val="1152423202"/>
      </p:ext>
    </p:extLst>
  </p:cSld>
  <p:clrMapOvr>
    <a:masterClrMapping/>
  </p:clrMapOvr>
  <p:transition spd="slow">
    <p:circl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pPr fontAlgn="auto">
              <a:spcAft>
                <a:spcPts val="0"/>
              </a:spcAft>
              <a:defRPr/>
            </a:pPr>
            <a:r>
              <a:rPr lang="en-US" dirty="0" smtClean="0"/>
              <a:t>Relevance? </a:t>
            </a:r>
            <a:endParaRPr lang="en-US" dirty="0"/>
          </a:p>
        </p:txBody>
      </p:sp>
      <p:sp>
        <p:nvSpPr>
          <p:cNvPr id="166915" name="Rectangle 3"/>
          <p:cNvSpPr>
            <a:spLocks noGrp="1" noChangeArrowheads="1"/>
          </p:cNvSpPr>
          <p:nvPr>
            <p:ph type="body" idx="1"/>
          </p:nvPr>
        </p:nvSpPr>
        <p:spPr>
          <a:xfrm>
            <a:off x="5867401" y="1981200"/>
            <a:ext cx="4602163" cy="4572000"/>
          </a:xfrm>
        </p:spPr>
        <p:txBody>
          <a:bodyPr rtlCol="0">
            <a:normAutofit fontScale="92500" lnSpcReduction="10000"/>
          </a:bodyPr>
          <a:lstStyle/>
          <a:p>
            <a:pPr marL="457200" indent="-457200" fontAlgn="auto">
              <a:lnSpc>
                <a:spcPct val="90000"/>
              </a:lnSpc>
              <a:buFont typeface="Arial" pitchFamily="34" charset="0"/>
              <a:buChar char="•"/>
              <a:defRPr/>
            </a:pPr>
            <a:r>
              <a:rPr lang="en-US" sz="2800" dirty="0"/>
              <a:t>A revised version of utilitarianism, in which we judge actions and social policy with reference to the “</a:t>
            </a:r>
            <a:r>
              <a:rPr lang="en-US" sz="2800" dirty="0">
                <a:solidFill>
                  <a:srgbClr val="FF0000"/>
                </a:solidFill>
              </a:rPr>
              <a:t>permanent interests of man as a progressive being</a:t>
            </a:r>
            <a:r>
              <a:rPr lang="en-US" sz="2800" dirty="0"/>
              <a:t>.”</a:t>
            </a:r>
          </a:p>
          <a:p>
            <a:pPr marL="457200" indent="-457200" fontAlgn="auto">
              <a:lnSpc>
                <a:spcPct val="90000"/>
              </a:lnSpc>
              <a:buFont typeface="Arial" pitchFamily="34" charset="0"/>
              <a:buChar char="•"/>
              <a:defRPr/>
            </a:pPr>
            <a:endParaRPr lang="en-US" sz="2800" dirty="0"/>
          </a:p>
          <a:p>
            <a:pPr marL="457200" indent="-457200" fontAlgn="auto">
              <a:lnSpc>
                <a:spcPct val="90000"/>
              </a:lnSpc>
              <a:buFont typeface="Arial" pitchFamily="34" charset="0"/>
              <a:buChar char="•"/>
              <a:defRPr/>
            </a:pPr>
            <a:r>
              <a:rPr lang="en-US" sz="2800" dirty="0"/>
              <a:t>It will avoid some of the more implausible bits of Bentham</a:t>
            </a:r>
          </a:p>
        </p:txBody>
      </p:sp>
      <p:pic>
        <p:nvPicPr>
          <p:cNvPr id="37891" name="Picture 4" descr="taylor_harriet"/>
          <p:cNvPicPr>
            <a:picLocks noChangeAspect="1" noChangeArrowheads="1"/>
          </p:cNvPicPr>
          <p:nvPr/>
        </p:nvPicPr>
        <p:blipFill>
          <a:blip r:embed="rId3"/>
          <a:srcRect/>
          <a:stretch>
            <a:fillRect/>
          </a:stretch>
        </p:blipFill>
        <p:spPr bwMode="auto">
          <a:xfrm>
            <a:off x="2819401" y="1981200"/>
            <a:ext cx="2855913" cy="3886200"/>
          </a:xfrm>
          <a:prstGeom prst="rect">
            <a:avLst/>
          </a:prstGeom>
          <a:ln>
            <a:noFill/>
          </a:ln>
          <a:effectLst>
            <a:softEdge rad="112500"/>
          </a:effectLst>
        </p:spPr>
      </p:pic>
      <p:sp>
        <p:nvSpPr>
          <p:cNvPr id="2" name="TextBox 1"/>
          <p:cNvSpPr txBox="1"/>
          <p:nvPr/>
        </p:nvSpPr>
        <p:spPr>
          <a:xfrm>
            <a:off x="6019800" y="1447800"/>
            <a:ext cx="4191000" cy="369888"/>
          </a:xfrm>
          <a:prstGeom prst="rect">
            <a:avLst/>
          </a:prstGeom>
          <a:noFill/>
        </p:spPr>
        <p:txBody>
          <a:bodyPr>
            <a:spAutoFit/>
          </a:bodyPr>
          <a:lstStyle/>
          <a:p>
            <a:pPr>
              <a:defRPr/>
            </a:pPr>
            <a:r>
              <a:rPr lang="en-US" cap="small" dirty="0">
                <a:solidFill>
                  <a:srgbClr val="000000"/>
                </a:solidFill>
              </a:rPr>
              <a:t>What this will lead to:</a:t>
            </a:r>
          </a:p>
        </p:txBody>
      </p:sp>
    </p:spTree>
    <p:extLst>
      <p:ext uri="{BB962C8B-B14F-4D97-AF65-F5344CB8AC3E}">
        <p14:creationId xmlns:p14="http://schemas.microsoft.com/office/powerpoint/2010/main" val="1969389968"/>
      </p:ext>
    </p:extLst>
  </p:cSld>
  <p:clrMapOvr>
    <a:masterClrMapping/>
  </p:clrMapOvr>
  <p:transition spd="slow">
    <p:circl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p:txBody>
          <a:bodyPr wrap="square" numCol="1" anchor="ctr" anchorCtr="0" compatLnSpc="1">
            <a:prstTxWarp prst="textNoShape">
              <a:avLst/>
            </a:prstTxWarp>
          </a:bodyPr>
          <a:lstStyle/>
          <a:p>
            <a:r>
              <a:rPr lang="en-US" sz="3200" cap="none"/>
              <a:t>The Big Problems Bentham’s Utilitarianism</a:t>
            </a:r>
          </a:p>
        </p:txBody>
      </p:sp>
      <p:sp>
        <p:nvSpPr>
          <p:cNvPr id="53251" name="Rectangle 3"/>
          <p:cNvSpPr>
            <a:spLocks noGrp="1" noChangeArrowheads="1"/>
          </p:cNvSpPr>
          <p:nvPr>
            <p:ph type="body" sz="half" idx="1"/>
          </p:nvPr>
        </p:nvSpPr>
        <p:spPr>
          <a:xfrm>
            <a:off x="1981200" y="1752601"/>
            <a:ext cx="3733800" cy="4373563"/>
          </a:xfrm>
        </p:spPr>
        <p:txBody>
          <a:bodyPr/>
          <a:lstStyle/>
          <a:p>
            <a:pPr marL="365125" indent="-255588">
              <a:lnSpc>
                <a:spcPct val="90000"/>
              </a:lnSpc>
            </a:pPr>
            <a:endParaRPr lang="en-US" sz="1800" dirty="0"/>
          </a:p>
          <a:p>
            <a:pPr marL="365125" indent="-255588">
              <a:lnSpc>
                <a:spcPct val="90000"/>
              </a:lnSpc>
            </a:pPr>
            <a:r>
              <a:rPr lang="en-US" sz="1800" u="sng" dirty="0"/>
              <a:t>Distribution Objection</a:t>
            </a:r>
            <a:r>
              <a:rPr lang="en-US" sz="1800" dirty="0"/>
              <a:t>  </a:t>
            </a:r>
          </a:p>
          <a:p>
            <a:pPr marL="365125" indent="-255588">
              <a:lnSpc>
                <a:spcPct val="90000"/>
              </a:lnSpc>
              <a:buFont typeface="Arial" pitchFamily="34" charset="0"/>
              <a:buChar char="•"/>
            </a:pPr>
            <a:r>
              <a:rPr lang="en-US" sz="1200" dirty="0"/>
              <a:t>Aggregation objection, scapegoat objection, justice objection, rights objection, fairness objection.</a:t>
            </a:r>
          </a:p>
          <a:p>
            <a:pPr marL="365125" indent="-255588">
              <a:lnSpc>
                <a:spcPct val="90000"/>
              </a:lnSpc>
            </a:pPr>
            <a:endParaRPr lang="en-US" sz="1800" dirty="0"/>
          </a:p>
          <a:p>
            <a:pPr marL="365125" indent="-255588">
              <a:lnSpc>
                <a:spcPct val="90000"/>
              </a:lnSpc>
            </a:pPr>
            <a:r>
              <a:rPr lang="en-US" sz="1800" dirty="0"/>
              <a:t> </a:t>
            </a:r>
          </a:p>
          <a:p>
            <a:pPr marL="365125" indent="-255588">
              <a:lnSpc>
                <a:spcPct val="90000"/>
              </a:lnSpc>
            </a:pPr>
            <a:endParaRPr lang="en-US" sz="1800" dirty="0"/>
          </a:p>
        </p:txBody>
      </p:sp>
      <p:sp>
        <p:nvSpPr>
          <p:cNvPr id="53252" name="Rectangle 4"/>
          <p:cNvSpPr>
            <a:spLocks noGrp="1"/>
          </p:cNvSpPr>
          <p:nvPr>
            <p:ph type="body" sz="half" idx="2"/>
          </p:nvPr>
        </p:nvSpPr>
        <p:spPr>
          <a:xfrm>
            <a:off x="7162800" y="2743201"/>
            <a:ext cx="3124200" cy="3382963"/>
          </a:xfrm>
        </p:spPr>
        <p:txBody>
          <a:bodyPr/>
          <a:lstStyle/>
          <a:p>
            <a:r>
              <a:rPr lang="en-US" sz="1800" u="sng" dirty="0"/>
              <a:t>Demandingness </a:t>
            </a:r>
            <a:r>
              <a:rPr lang="en-US" sz="1800" u="sng" dirty="0" smtClean="0"/>
              <a:t>Objection</a:t>
            </a:r>
            <a:endParaRPr lang="en-US" sz="1800" u="sng" dirty="0"/>
          </a:p>
        </p:txBody>
      </p:sp>
      <p:sp>
        <p:nvSpPr>
          <p:cNvPr id="2" name="AutoShape 2" descr="data:image/jpeg;base64,/9j/4AAQSkZJRgABAQAAAQABAAD/2wCEAAkGBhQSEBQUExQUFRQUGBcUFRQUFBQVFxQUFBQVFBQVFBgXHCYeFxkkGRQVHy8gIycpLCwsFR4xNTAqNSYrLCkBCQoKDgwOGg8PGikkHyQsLCkpLCksLCwsLCwpLCwpLCksLCwpLCwsLCksLCksLCwsLCwsKSwpLCwsLCksLCwsKf/AABEIAMIBAwMBIgACEQEDEQH/xAAcAAABBQEBAQAAAAAAAAAAAAADAAECBAUGBwj/xABCEAABAgMEBwYDBQcCBwAAAAABAAIDESEEMUFhBRJRcYGR8AYiMqGxwRPR4UJicoLxBxQjUpKywiSiFRYlNEOD0v/EABoBAAIDAQEAAAAAAAAAAAAAAAIDAAEEBQb/xAApEQACAgEEAQMEAgMAAAAAAAAAAQIRAwQSITFBIjJCE1FhcTOxFIGR/9oADAMBAAIRAxEAPwDyMhMQiPamLUJYniiZiMWdyeY9ENgUL8iTFSkmcKKFsipOTJOVkRB5QyVJyjJAMGKQRYNmc8yaJrdsXZ5oE31OzD6pOTNHH2MjjcujAZCLrgTuCsw9ExDhLeurZZmtuACmZLHLWPwh6wLyzlf+Bvy81F2h3jYea6gxUKI5UtVMjwxOTiWRzbwUJdTEAKoWmxNctENRfYqWL7GMmKNHsxackIhak0+hDVEXXKThVO5tCpuCsohJSkk5qm1qosUNsy38QUIIp1miAykdhHqowbuPuVChipsCg5EYFZRfs0CYK1LHZVkWaLJX4NtkRvWXIpeC0dXovs1rNLndURH9ljrXKjZe1DmgCmxaULtECZ64BGFVz5fVTLpAomgCCRI0ySWo3tEMSEkvdkKpHkkUzKZ1yYpivQCy04ShDN3shMCsxmfwGn73+KqQ0MeUG1yiUk7m93iPdSaFJzO6TmPdWE1wVyEzwiEJiFGyRQAhSs9nL3SCctWvouDqieJWfJk2qx0IWy/YbE2G33Vp0ZABmjwLI5/gaTuwXJk7dyZtX2RDXTLTgdnYhv1W7Jm/FXmdlbtZ5zk2l+0nilPLBeS9rOcKjJdhC7PwG3ycb5l2Qw3zVkQoDJarRScpME+M8j5Jb1K8Jk2HCfujnXNcdzSVMdnbQ66GRvLW77yu6NoAFxO830lhzQYlouMmg3yEutvmp/lT8In00ca/sdGcK/DH5pnEG4ZdVkD/AJCiYxGSyDz7Zjnun24tRumBu1RTZdkOQ2JjGfXvH9bsES1mZdNFPDF9nER+wrwCBFYRI11XzypLGY57pjd2PiACTobsg6XqN3Ndw8m/XmfxEb7woxItb+Hcdz5lGtdm+4P0IHnto0JEZLWY4DbKnMIIsl69CiHaGz2gEX/hKoWmC1xqAeRP+4AhaYa6T9yAeBeDhrTZS1jTtI9UOxQdaeR9102kdFh7ZA6sjMUldsn81n2PRpha+sRWrTxzWyGojKP5M7xNMps0cS4jYrbNEGRMjyWno9oOtvWxZhDDXAkzwrJDPNJBRgjnbNoIvRzoGWK3oLwBegueJJTyzbC2RMGNYQDegasitGO8TKzojhVNi2+wJRRP4x2pITXJI6FbTHSNyU0luEGjGP8Apm/iH9qoQ1dd/wBt+YehVNiCHT/YyXaCsRD4Dvb7obVJ57p4eqjGeAblEqUiaATJwC6LRPY9z5GNNolPVF5ndM3NCz5s0MauTGY4OXRzsGzue6TQXHYBNddo7svEdIv7g2XuluC6Gw6NhwWyYA0HZed5vPkrjIgFQPanW5cbPrZT4gqNsMSj2VbJoGEwXEna6tch1crwYG7NgAEpYSpwQX2vPIYDedqrG23yOVx30WFqUuxvRc+LWhuz+WfomiWgbOf1yAWVFt2FZIBtZ+Qx+aNYirNV77sPS5DMUZnd9FlOthun5V80xtXDj7y69TWJks0vjDoe5O5MbUBuvpKeU5Desw2nMeV2VVE2kTz3D1qi+kVZpG0ms5gfm8/JRfbM+TnZyWabSOpfTYhfvmFZbzl95GsRVms23ZnMTO++SYWgVNw3g1uxWT+8bTu6mU7n0B2XYfJX9JFWXIkSZoAdwcL9yaetSc9xB30PoqjXyuMt2PH6orX0y4GfHHmr20Syb4UqfQ/0m9Vn2aYlslStJ08N44IpiC4edZjcajgoxIw978dgd7FWrKZRiMLKj6GR24ItmtwdPDIqUYTJwuyJ43FZsV2q+Y47s8s1rxyvhiJxrlGu6NRBMb0Vd0aYCgIt6dtFleNGqqr31UopVZzqrRGIMmW4bxJJVtdJVtJZRSSSW0xF3/wcR7qsxHaf4R4IVmgue4NaCXG4BAuLsY+WiQWlo7QUSOKDVbTvm6/Daug0P2Qa0B0XvOv1a6rcROV5yXRBsqDAAAAASntwaPNcnUa9L04/+nQx6fzIztFdnYcDwjvSq50tbPJo+S1XuAH0xx1Ricyguj3Gl9B9mf3Ric1Xj23njUT3fdC5D3ZHcuTWqiqRYdElO/P6uwVaLabpGuEvOpVWLaSb7ssN5VeLagBWaZHGVYeJajLPiTvr1XJAdaM/O4KlHtuCpRLT11ctMcQDkaMS09eaAbQBj17qg+0KvFtYAqVojiFuRqfvagbZ1LqaxHaS2A+iGbY83ADmU1YAHlRuG1nozSFp/VYHxom3yTi0xBii+igfqfg2/jlTEZZMLSkvE3lVXYMdjqgoZY68BKSZaEbeiNtHV3ogNhZm9FbCzSmkHbDiJ10R7qYidfr7oIhulv64pmlBSLDmJ89g4jDeEgcr+r7nBQB6y2hOHbvKo90NFif9JS9lSiMoTyyzGWSsxG/T33FBit7pxxGHVUcQGZ8OLSWw0UhEoq8V0ioMi0W9LgQTBQcUviUQg6qagZBCUkMlJQECkkktJkLtkgOe3UaJucQAOK7rQWhG2dsqGIfE67gDg31Wd2W0X8Nge4d54mPutIx2TBrwW+T85Gk/vO2NGxcXWZ3JuEev7OpgxUlJ9hnPldwpUj7o+yM0CLFoZypeJ90XeI/aKg605muIMi7JuwXVQnvnI5TAGEt929ctRNZCJaJ473Y7h/KMr1VfFA6rx/lHmUo7z17bBmalUYpPXXma7lohABsJFtWfLDIbPXcqkaP18uuKDFi9ddb0Aiq1RgkLbHiRiUEhTe4C/wDRUXExT93ZtzKfFANjvjk0bdt+SeFYJmsyVes9iAvV5rJC7ihlmriISx+ZGdD0Yjt0XkrjYg28vojB8PbzB+SQ8kg6iZ7tGjYEE2Nq2fht28gVTjQh97lJVGbI0jMjWRqz41mLatotiJxVeM0SWrHNoROKYKwaRJvvxHV4WsxhOWPzXNvaWuBG1bmjrQDTHDIhTNGvUgccr4ZfZDOB6wUjmjthg7Nsv7h7p4kDZU+5ExzCx7jRRXaMPoKX7inNMOtu9SLOvMe4T6npOu0b9quyASOq8DvVW1Gnn7OHurjwOHDwuuPNZ9rP133H2KZDlgyMu3HrrJAb4VPSTpSQWnuroRXpMvyJFyGHJONCoTTEDImXJIZckrKJq3oqziJGY03F1dwqfIKmFs9lWTtAng0+ch6EpmWW2Df4EY1ckjuoQpLyw21yHqUOJEwNZ1r9s/zHLYMU4aMeO4d53mQFXiOONCZzOwAVOWwLzT5O0DfOs5T23/qclF0SnRr/AJO8ki4nLISpP7I+8cShPO0jnQbZZeqtIgKPGvu6z258As6NE1jej2mJOg4064BVtXrrNaYKhTZF1LuuushqwIBJ6xu8gSg21wY0nG/5fNNTt0U+OTMtb9Z2oLh4t+xaVls+qFX0XZbibzU8RP5LRiGUgjyy+CAxK/UwsNsqorYbnYUVqx6PJE3clebqNGCwSnzwaUjPbYMpb00WwUNBvC0Rboe0IhtDSJAXpe+SLoqaPggtnijWuxtkNpU7JB1Glx204qhpLS0nSA1jgok5S4K6QCNYhiFRtGjNiaPbIk5E12DDeSjst7pSInPmtajOPKYtpMwbZZiL1OyPoD0fqtS1QA5pPksaHEkC0Dva3kJn5LVGW+NGaS2Ss3Idq9j7FWGRvfPwmYWdYrUHUN9BcNq0GsE+LuUllmqdMfF2gmt1u7w8inDpcD5Y+RHJM2VN4v8Aw1SbdwH9qWECjUnlrD3CzrS6Z6yWhaXX8eHdksq1RRXZjzKfiQuTMbScSbgEzDRVYsTWcSrTBRdRqopGSLttjOUHFTmhEqIjIuKZMUkYJZWz2Uf/ABnDa3/JqxC5WdEWz4cdjjdORyBxVZ1uxtIDC6mmd98am/Df3iOZCGY0zLohlXc3JnEEdXyP/wAqL2iokT4h/UA5edOwTLedOb6k8lXiYf1flHhHNH+JOu3VPAjVqhEU/JKd/hcESKZQe03HozkPMlPChyu6nT0mjxL9v0DjNQ1Kc/JgTd3AFDE0305/QLPtEHXIBuNT+EVWpFbKRl9r1bRZJi1O009k3F3aAydE7Ke/lf5rUsNnm4uOFyxLK+b3f0gT2Y+S3rE/u9bVWfgvDyaHxKyCq2l/8ontJ9lCJENZTmqVobE1JtcJmYLQDSlK41SMcOR057UTaQTKUitCwAgrK0dY4hq6etPGUpZ48lrPOreVeXj0okHas07WR8NcpY6xHE3i5aca0uIksdsTVib0OGLSYM2XHhjG6zjImpKoWu2tJLQXawwIO9a37uCHV8dDcZjZW5UImi2MmQTM7k/HKHm7FSUr46BWe0lzaLn7cC2KSNtFtQu65Zul4VZ5rXhpTFZuYfoezxjMHG/iuggRjIbPbFcxBfXLD5rc0dHmJdZD3Q6iHkHDLwaPXEi7gEnGl8p+kvl6qLTy29bUKPEzWNI0sr2iNP366uWNpONJssStGPGDakrn7RF1nE8ty6GCHJmyypAWhXGhV2MVoLVMVjRBwoguVh6ruQxCkgckk6SYLHc5DJSJTKxaR1vZ3S5ezUJ7wpPaBUHyW6HbqSJlWerQ+UuS4HRsQgki8LrNG6QERoIvxGwjDrBcjU4dsrXR0sM7VM0XCXL+1wIlwKjEZPH+ceesFBsT9NuFd4optINN0jmPDzFOCycoeClypXITB8nApy2Q9tw1XDlIpxlw34j25KER5lPdficCd4oiBKdsiG4nADlc7ks2Me9671cjGpJ6+6VnxVtxIzTY1jb3uMvmumsDe6Fzej6xBvXQWM0kl6kdp+i48/Uo0JhKhMSqnZbj9kLCaCw6GGqo5msZorGOealEjvawSVdFFZkMElYVvb/E3rf0fZTFcdXPksnTtiMOIDfI+qfiaU6FT6DWOPKjkS0SwTQbOIjNZqrRobgr4bJ0is+HVZelR3eK1IkQ4rK0lULZi9yE5PaylCK0NHxa+SzWOVuC+Vy1ZFaMkHTNo2iirRbQgutUhVZFr0hrGQuSMeG2PnkpBrXaC85eqr6iZrkQLYltVGZu+RNbRFF6iETFDIZAFENFXRopohAK0XIiknkkiAAJJkkYst2C89YJWK3OhPm3iMCM01gvQHXlLpNtMZdJNHb2O3NiNmDvbiPpmrbSOuuiFxMGKW1BkVs2HTE6PoduH0XMyadrmJujkvs3yRK/9bpzwB9UKJj533Yzy9EOHaZ9Xqb4lM1mpoOzMjPnPq+6fDFZ0UUV+M3vEjDqSoxTQrfjMswmjHar271vwD6lYNlZOW1bME7d6TnVs0Yei+3vFW7PZ5lV7Kya04LZLBJmmhokhQXLOtsJ8iQNYyMhOXmrzqlRtEXWuuQxdMFlbQ2kvht7w1Hb575FZHaDSXxXhjcTMk3ALXtFnGoJ3EyVbSOj2iDNolI1KdBxU91C5dUG0FC1WnYSSp2+y4hZej7cWGRuW2+KHtoqmmpWXGmjn7RDksK3rpbS2q53SrVt07tiMy4MqGaoro0lWguUY166e2zn2KPai7cghMVJiOqB7YeGbkdr1XBuUgaoWMRabgpONShMfcniOvS2NXAKIUgouKeaMCxJJppKEK6SSSMWWbD4kGL4jvRbF4kON4jvQL3B/EstFFOGVCFciBqUzQuiVmtLmuMib7sLti0YWmTcRLMLJYe8eHoplDKEZPkpSaRr/vAIv4bVUtLpccEIupMJrT9UEYUypvgEbU5jpjltW5onSPxZmUpSCwoh1mHayR/KcOcuat9mYsnuGFPdXmgnBvyisM2ppXwdxZBcr2res2yRLlsiHMA4Y8lwp8M6t8Gedk771CPaGjFDisnPfIblCFZK1RpLyCq8k4ukWFgaZjGdfkq9ot41NVoLgbyRs2LYdCYGgSreTIeqrxWt1fqrUo/Yu4nLRbSNhW5oDvTncTRUbRZwTQK3oGJqP6on5GnDgTfIHSNHyXP6aFF0GmW94FcvpmL3U7Sq2hWZ8MxoZUIjkmPkneuwcwgpw2qIRYN6jLS5ChlygSiPdVCJQIayQNQpOfehg3JE3qUQclIlQDlJxVgiSTyTKEBJJJIgA9kPeUbV4zvT2XxJWwd8ofkM+IaCaBGQINwRWpMlyaIvggPEeCkSoHxFEhjFExYQ0CjGizG6imWEoVoeJyFw881SAmxB2rDcdshyqV0vYDQ/xoFqIv7mqfvDWcOd3FclaHzC9D/ZC+YtDMe48D+oHrNL1NxxNr8FYn60V7HGkZHoreskShVHtXo0wY+u0dyJ3hk77Q9+KjY7XTJcecdy3I6kZWi3FaJo4s02qkIoJWj8eTaJL4CAPs52qrGAC14EFmoXPMzgFRfGDqBoUTZRnnVVWKNW5WbTDlcs62WkSmVogr6AfA0a1azTPCi5PS0WZkt1xlDJN5rLZO4LntKwyHid5E/M0XS00EpGTPL0lLVTIzQouat9mIi1Fg3obQpwb1TDj2Te6qgUkiFQTEMEinZgmKhZBSJTFIqygk0ybWTqiAkyU000QAaznvBTtvjKFBPeCJbT3uA9EPyGfEnAuCsQgqsB1EV0fYlSTbGxnGKtiieIpxEQ9dRmjoQ5t9B2OE770M3qIKJrKwQMe5dR+znSnwbfDn4Ys4R/NVv+4DmuXjGiJAcRIgyIkQdhFxCHJHfBxZIunZ9CaU0YyOww33OqDi14xHW1cLa9AxbM6Tmzbg4XHPI5eq7Ps9pT96scKKTV7RrZRG913+4HmtdrQ9snCe2a8+m43E6Kl5PKnMIMxy2K3Aj7V02lOxTaugnVP8hmWHcPsHdTIrkLXOE/UjMdCnQONWH849wEfE+hima0S1t1ZKoLUBNV4sE7TyCqxIefmqUEw2x7dbljRZuIvWmLJrTlheR3pb5XLptCdjqB8UUlMNx4p6lHGhMnZydh0K5/eIIAuBxOCye2+j/hRIY2s51r6r1u0WRrQ0yk0Oa0AbXGQPmvOv2pOHxYIxDXcptkmabO55kv2Z8q9LZxguUCnhlM4rrmMaakwyKgkHKyJ0FDgk+5QmmmhoNT+5NqiSnmoEqBjzTJppTRAjzSUSUlCiASTpKFEoXiCNa/ENwSSQP3Br2sSSSSgsYJ0klRB06ZJQhCNciwrgmSUfREez/srP8A0/8A9sT1C7Kx3u3+wSSXnsv8sv2zdH2osFZ2lIDXNIc1rgbwQCPNMklS6CR5dYTJ8Zoo1sQhrcGjY0XAIGlohBEiRMtBkbwSJhMktkfeG/ad1omC34TRqiRImJCR7wvXRvvSSWKXZTMbSJ8P42+pXl/7Tz/qYX4P8kklr0H8q/2Kzew5BmKi9JJd4wkSkmSREJJFJJUQcKJTJKDF0JIJJKyhFJJJQo//2Q=="/>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a:solidFill>
                <a:srgbClr val="000000"/>
              </a:solidFill>
            </a:endParaRP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1" y="3476756"/>
            <a:ext cx="4111625" cy="307975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8011886" y="5519057"/>
            <a:ext cx="3548743" cy="369332"/>
          </a:xfrm>
          <a:prstGeom prst="rect">
            <a:avLst/>
          </a:prstGeom>
          <a:noFill/>
        </p:spPr>
        <p:txBody>
          <a:bodyPr wrap="square" rtlCol="0">
            <a:spAutoFit/>
          </a:bodyPr>
          <a:lstStyle/>
          <a:p>
            <a:r>
              <a:rPr lang="en-US" u="sng" dirty="0" smtClean="0"/>
              <a:t>Hedonism Objections</a:t>
            </a:r>
            <a:endParaRPr lang="en-US" u="sng" dirty="0"/>
          </a:p>
        </p:txBody>
      </p:sp>
    </p:spTree>
    <p:extLst>
      <p:ext uri="{BB962C8B-B14F-4D97-AF65-F5344CB8AC3E}">
        <p14:creationId xmlns:p14="http://schemas.microsoft.com/office/powerpoint/2010/main" val="2638653295"/>
      </p:ext>
    </p:extLst>
  </p:cSld>
  <p:clrMapOvr>
    <a:masterClrMapping/>
  </p:clrMapOvr>
  <p:transition spd="slow">
    <p:circl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pPr fontAlgn="auto">
              <a:spcAft>
                <a:spcPts val="0"/>
              </a:spcAft>
              <a:defRPr/>
            </a:pPr>
            <a:r>
              <a:rPr lang="en-US" dirty="0" smtClean="0"/>
              <a:t>MILL’S ON LIBERTY</a:t>
            </a:r>
            <a:endParaRPr lang="en-US" dirty="0"/>
          </a:p>
        </p:txBody>
      </p:sp>
      <p:sp>
        <p:nvSpPr>
          <p:cNvPr id="166915" name="Rectangle 3"/>
          <p:cNvSpPr>
            <a:spLocks noGrp="1" noChangeArrowheads="1"/>
          </p:cNvSpPr>
          <p:nvPr>
            <p:ph type="body" idx="1"/>
          </p:nvPr>
        </p:nvSpPr>
        <p:spPr>
          <a:xfrm>
            <a:off x="4800601" y="1981200"/>
            <a:ext cx="5668963" cy="4572000"/>
          </a:xfrm>
        </p:spPr>
        <p:txBody>
          <a:bodyPr rtlCol="0">
            <a:normAutofit fontScale="92500" lnSpcReduction="10000"/>
          </a:bodyPr>
          <a:lstStyle/>
          <a:p>
            <a:pPr marL="1066800" lvl="1" indent="-268288" fontAlgn="auto">
              <a:buFont typeface="Arial" pitchFamily="34" charset="0"/>
              <a:buChar char="•"/>
              <a:defRPr/>
            </a:pPr>
            <a:r>
              <a:rPr lang="en-US" sz="2800" dirty="0"/>
              <a:t>Rejects Bentham’s Quantitative Hedonistic Utilitarianism</a:t>
            </a:r>
          </a:p>
          <a:p>
            <a:pPr marL="1066800" lvl="1" indent="-268288" fontAlgn="auto">
              <a:buFont typeface="Arial" pitchFamily="34" charset="0"/>
              <a:buChar char="•"/>
              <a:defRPr/>
            </a:pPr>
            <a:endParaRPr lang="en-US" sz="2800" dirty="0"/>
          </a:p>
          <a:p>
            <a:pPr marL="1066800" lvl="1" indent="-268288" fontAlgn="auto">
              <a:buFont typeface="Arial" pitchFamily="34" charset="0"/>
              <a:buChar char="•"/>
              <a:defRPr/>
            </a:pPr>
            <a:r>
              <a:rPr lang="en-US" sz="2600" dirty="0"/>
              <a:t>Responds to (a) Distribution and (b) </a:t>
            </a:r>
            <a:r>
              <a:rPr lang="en-US" sz="2600" dirty="0" err="1"/>
              <a:t>Demandingess</a:t>
            </a:r>
            <a:r>
              <a:rPr lang="en-US" sz="2600" dirty="0"/>
              <a:t> Objections</a:t>
            </a:r>
          </a:p>
          <a:p>
            <a:pPr marL="1066800" lvl="1" indent="-268288" fontAlgn="auto">
              <a:buFont typeface="Arial" pitchFamily="34" charset="0"/>
              <a:buChar char="•"/>
              <a:defRPr/>
            </a:pPr>
            <a:endParaRPr lang="en-US" sz="2600" dirty="0"/>
          </a:p>
          <a:p>
            <a:pPr marL="1066800" lvl="1" indent="-268288" fontAlgn="auto">
              <a:buFont typeface="Arial" pitchFamily="34" charset="0"/>
              <a:buChar char="•"/>
              <a:defRPr/>
            </a:pPr>
            <a:r>
              <a:rPr lang="en-US" sz="2800" dirty="0"/>
              <a:t>Proposes the </a:t>
            </a:r>
            <a:r>
              <a:rPr lang="en-US" sz="2800" i="1" dirty="0"/>
              <a:t>Harm Principle</a:t>
            </a:r>
          </a:p>
          <a:p>
            <a:pPr marL="1066800" lvl="1" indent="-268288" fontAlgn="auto">
              <a:buFont typeface="Arial" pitchFamily="34" charset="0"/>
              <a:buChar char="•"/>
              <a:defRPr/>
            </a:pPr>
            <a:endParaRPr lang="en-US" sz="2800" i="1" dirty="0"/>
          </a:p>
          <a:p>
            <a:pPr marL="1066800" lvl="1" indent="-268288" fontAlgn="auto">
              <a:buFont typeface="Arial" pitchFamily="34" charset="0"/>
              <a:buChar char="•"/>
              <a:defRPr/>
            </a:pPr>
            <a:r>
              <a:rPr lang="en-US" sz="2800" dirty="0"/>
              <a:t>Champions “experiments in living”</a:t>
            </a:r>
          </a:p>
          <a:p>
            <a:pPr marL="609600" indent="-609600" fontAlgn="auto">
              <a:buFont typeface="Arial" pitchFamily="34" charset="0"/>
              <a:buChar char="•"/>
              <a:defRPr/>
            </a:pPr>
            <a:endParaRPr lang="en-US" sz="28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611963"/>
            <a:ext cx="3467100" cy="4486275"/>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8175769"/>
      </p:ext>
    </p:extLst>
  </p:cSld>
  <p:clrMapOvr>
    <a:masterClrMapping/>
  </p:clrMapOvr>
  <p:transition spd="slow">
    <p:circl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Mill revises Bentham’s Hedonism</a:t>
            </a:r>
            <a:endParaRPr lang="en-US" dirty="0"/>
          </a:p>
        </p:txBody>
      </p:sp>
      <p:sp>
        <p:nvSpPr>
          <p:cNvPr id="5" name="Text Placeholder 4"/>
          <p:cNvSpPr>
            <a:spLocks noGrp="1"/>
          </p:cNvSpPr>
          <p:nvPr>
            <p:ph type="body" idx="1"/>
          </p:nvPr>
        </p:nvSpPr>
        <p:spPr/>
        <p:txBody>
          <a:bodyPr/>
          <a:lstStyle/>
          <a:p>
            <a:r>
              <a:rPr lang="en-US" dirty="0" smtClean="0"/>
              <a:t>Objection</a:t>
            </a:r>
            <a:endParaRPr lang="en-US" dirty="0"/>
          </a:p>
        </p:txBody>
      </p:sp>
      <p:sp>
        <p:nvSpPr>
          <p:cNvPr id="6" name="Content Placeholder 5"/>
          <p:cNvSpPr>
            <a:spLocks noGrp="1"/>
          </p:cNvSpPr>
          <p:nvPr>
            <p:ph sz="half" idx="2"/>
          </p:nvPr>
        </p:nvSpPr>
        <p:spPr/>
        <p:txBody>
          <a:bodyPr/>
          <a:lstStyle/>
          <a:p>
            <a:r>
              <a:rPr lang="en-US" dirty="0" smtClean="0"/>
              <a:t>Hedonism is a “doctrine worthy of a swine”</a:t>
            </a:r>
            <a:endParaRPr lang="en-US" dirty="0"/>
          </a:p>
        </p:txBody>
      </p:sp>
      <p:sp>
        <p:nvSpPr>
          <p:cNvPr id="7" name="Text Placeholder 6"/>
          <p:cNvSpPr>
            <a:spLocks noGrp="1"/>
          </p:cNvSpPr>
          <p:nvPr>
            <p:ph type="body" sz="quarter" idx="3"/>
          </p:nvPr>
        </p:nvSpPr>
        <p:spPr/>
        <p:txBody>
          <a:bodyPr/>
          <a:lstStyle/>
          <a:p>
            <a:r>
              <a:rPr lang="en-US" dirty="0" smtClean="0"/>
              <a:t>Response</a:t>
            </a:r>
            <a:endParaRPr lang="en-US" dirty="0"/>
          </a:p>
        </p:txBody>
      </p:sp>
      <p:sp>
        <p:nvSpPr>
          <p:cNvPr id="8" name="Content Placeholder 7"/>
          <p:cNvSpPr>
            <a:spLocks noGrp="1"/>
          </p:cNvSpPr>
          <p:nvPr>
            <p:ph sz="quarter" idx="4"/>
          </p:nvPr>
        </p:nvSpPr>
        <p:spPr/>
        <p:txBody>
          <a:bodyPr/>
          <a:lstStyle/>
          <a:p>
            <a:pPr marL="342900" indent="-342900">
              <a:buFontTx/>
              <a:buChar char="-"/>
            </a:pPr>
            <a:r>
              <a:rPr lang="en-US" dirty="0" smtClean="0"/>
              <a:t>The objection depends on an improvised idea of pleasure</a:t>
            </a:r>
          </a:p>
          <a:p>
            <a:pPr marL="342900" indent="-342900">
              <a:buFontTx/>
              <a:buChar char="-"/>
            </a:pPr>
            <a:r>
              <a:rPr lang="en-US" dirty="0" smtClean="0"/>
              <a:t>Rather there are higher and lower pleasures</a:t>
            </a:r>
            <a:endParaRPr lang="en-US" dirty="0"/>
          </a:p>
        </p:txBody>
      </p:sp>
    </p:spTree>
    <p:extLst>
      <p:ext uri="{BB962C8B-B14F-4D97-AF65-F5344CB8AC3E}">
        <p14:creationId xmlns:p14="http://schemas.microsoft.com/office/powerpoint/2010/main" val="4794743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Mill revises Bentham’s Hedonism</a:t>
            </a:r>
            <a:endParaRPr lang="en-US" dirty="0"/>
          </a:p>
        </p:txBody>
      </p:sp>
      <p:sp>
        <p:nvSpPr>
          <p:cNvPr id="18" name="TextBox 17"/>
          <p:cNvSpPr txBox="1"/>
          <p:nvPr/>
        </p:nvSpPr>
        <p:spPr>
          <a:xfrm>
            <a:off x="971550" y="5612130"/>
            <a:ext cx="10732770" cy="954107"/>
          </a:xfrm>
          <a:prstGeom prst="rect">
            <a:avLst/>
          </a:prstGeom>
          <a:noFill/>
        </p:spPr>
        <p:txBody>
          <a:bodyPr wrap="square" rtlCol="0">
            <a:spAutoFit/>
          </a:bodyPr>
          <a:lstStyle/>
          <a:p>
            <a:r>
              <a:rPr lang="en-US" sz="2800" dirty="0" smtClean="0"/>
              <a:t>“</a:t>
            </a:r>
            <a:r>
              <a:rPr lang="en-US" sz="2800" dirty="0"/>
              <a:t>"</a:t>
            </a:r>
            <a:r>
              <a:rPr lang="en-US" sz="2800" b="1" dirty="0"/>
              <a:t>it is better</a:t>
            </a:r>
            <a:r>
              <a:rPr lang="en-US" sz="2800" dirty="0"/>
              <a:t> to be a human being dissatisfied than a </a:t>
            </a:r>
            <a:r>
              <a:rPr lang="en-US" sz="2800" b="1" dirty="0"/>
              <a:t>pig satisfied</a:t>
            </a:r>
            <a:r>
              <a:rPr lang="en-US" sz="2800" dirty="0"/>
              <a:t>; </a:t>
            </a:r>
            <a:r>
              <a:rPr lang="en-US" sz="2800" b="1" dirty="0"/>
              <a:t>better</a:t>
            </a:r>
            <a:r>
              <a:rPr lang="en-US" sz="2800" dirty="0"/>
              <a:t> to be Socrates dissatisfied than a fool </a:t>
            </a:r>
            <a:r>
              <a:rPr lang="en-US" sz="2800" dirty="0" smtClean="0"/>
              <a:t>satisfied“”</a:t>
            </a:r>
            <a:endParaRPr lang="en-US" sz="2800" dirty="0"/>
          </a:p>
        </p:txBody>
      </p:sp>
      <p:sp>
        <p:nvSpPr>
          <p:cNvPr id="19" name="AutoShape 2" descr="data:image/jpeg;base64,/9j/4AAQSkZJRgABAQAAAQABAAD/2wCEAAkGBxMTEhUUEhQWFhUXGBwaGRgWGBsXGhsXGBgYGxogGCAfHSggGCAlHB0YITEiJSosLi4uFyAzODMtNygtLisBCgoKDg0OGxAQGywmHyQ0LCwsNC4sLCwsLDQwLCw0LCwsLCwsLC4sLC8sLDQsLCwsLCwsLCwsLCwsLCwsLCwsLP/AABEIAMUBAAMBIgACEQEDEQH/xAAbAAEAAgMBAQAAAAAAAAAAAAAABQYDBAcCAf/EAEUQAAIBAwIDBQUEBwUGBwAAAAECAwAEEQUhEjFBBhNRYXEHIoGRoRQyUrEjM0JDYnKCU5LB0fAVNJOisuEkRGNzg8Px/8QAGQEBAAMBAQAAAAAAAAAAAAAAAAECAwQF/8QALBEAAgIBBAEDAwMFAQAAAAAAAAECEQMEEiExQRMiMlFhcQUUkYGhseHwQv/aAAwDAQACEQMRAD8A7jSlKAUpSgFKUoBSlKAUpSgFK+E1VtY9omnW7cBnEsv9nADM+fD3MgH1IoC1Urnr9tNRn/3TTTGp5SXkgj+ca+/9awvY6vP+v1FIFPNLWEA+gdySPWo3I0WKb6R0gmo+71y2iz3lxCmOfFIoP1NUA9gLdgftVxd3Pj39w5X5AjasI0fSItktIXx4xh/q/Osp54Q+TNY6Wci3T+0LS0530H9Lhv8ApzWhJ7WtHHO8HwimP5R1o2I0/IC28MZ5DMKKPmBgVPLbJ0RfgopDPGauPJZ6SS7ZHJ7WtHJwLwfGKYfnHUpa9vdMkxwXtvk8gZAp+TYNeTbp+Bf7orVu9Etpf1tvC/8APGjfmKvvI/bP6lotbyOQZjdHHijBh9DWeuZ3Ps7sGbijjaB+j28jRsPTBx9K+JpmrWu9pf8A2lR+6vV4if8A5F97PyqVJGcsE0dNpVE0/wBowQiPU7eSyc7Bz+kt2PlIowvoeWRvV3t7hJFDxsrqwyGUhgR4gjY1YyarsyUpShApSlAKUpQClKUApSlAKUpQClKUApXiaZUUs7BVUZLMQAAOZJPKqJddtZ7smPSYwyA4a8mBEII590v3piPgMihKTbpFz1PU4beMyTypEg5s7BR9eZ8qo+p+0SR8iwtyR0nucxR+RRMd5KPP3R51X5rJBL3krvdXA2M8+Dwnr3Mf3Ih6DPnXpjnc7mvMz/qKi9uPn/B6GHQN8zZq38M11/v1zLOD+6UmCD04EOW9WbNb+lTrbbQRQxjqEjVc+pHvH4msNfVUkgAZJ5AV50tVmk/kzvjp8cekXjTrwSxhwMdCPAjnWzUfodo0cWG5k5x4ZxtUhXs4nJwTl2csqvgrvae9OREOWMt5+A/xqv1L9pZ1aXAG6jBPj1x8P8aiK8bVS3ZXydmJVFCrD2ZvyT3Tb7ZXyxzFV6pHQrpI5Mv1GAegzjnUaaezIndDIriy41paXZNEGDOXyc1uA55V9r3HFNp/Q4r4ow3F0iffYL6mvUM6uMowYeRBqkXszPIzNzyfhjp8KWNyY3Vh0O/mOorz/wB/76rg6PQ475LxLErAqwDKdiGAII8wedVRtG+zOW0u5W3kzk27HitpD4FM/oz5pg+VWyQHBA54OPWqAQRsefX1ro1Gplhql2Yxwxy3ZdOz3bdJZRbXcZtbvpG5ykvnA/KQeXMbjpVtrnyaXFe2gjuU4wCcHkykHZlbmpHj5Vj0PtDPp8qWmouZIHPDb3h556R3Hg3g3X547ceRTipfU8/NgcHwdFpSlaGApSlAKUpQClKUApWG8ukiRpJWCIgLMzHAAHMk1VrD2h2sjASJPBG36ua4iaOJ9s5DHZB4F+HPSgLfUN2o7TW9hEZJ33/YjXBkkbosa82JPwHXFQN32knvSU05hHADh7tl4uIjmLZTs/8A7jZXwDdPel6DDAeMAvMfvTSnvJW9WO49BgeVVckjaGGUuSlSXV9qbiS6spmgzmO2ZlghXBOGmLHvJm8uHhHhXQNO4+6XvI1jbGCiNxKuNgFOB0x0FbNa1/fJCheQ4UYGwJJJOFCgbsxOAANzWbdnXCCgimXls0blWGMHbzHQisIqTmGp3SmRBDaoATHDNGJpJOeO9IYCIHbYZI61I9ktXS4jP6MQzxngmhwA0bj81PMHqK8yX6dzxLg6lqvDRG2WiyvzHAvi3+A51YrLT44Bnr1dv9bCt6oLtXIQiL0JJPwxj8619HHp4OaVtEb5ZHRK297G5wjgnwB3rYqh2ZPeJw8+IY9c1fK002d5U7XRGSG1lDvGzI5P4m/M1hqb7RaaVYyqPdP3vI+PofzqEryM0HCbTOqEk1aFKUrIuT3ZvUcHumOx+75Hw9Kslc+ViCCOY3HqKvdnPxxq/wCIA/Hr9a9bQ5nKOx+DkzQp2QWsaK5cvEMhtyuQCD1xnnWtZaHKzDjXhXO+SM48sGrZStJaLG5biFmklQrRudJic8TLv1IJGfWt6ta9vkiALnnyA3JroyKDXvqvuZxu+DLBCqKFUYA5CsOp6fHcRPDMoeNxhlP+tiDuD0xXmz1OKTZW38Dsfh4/CtyphKLXt6Ikn0yA7FatLaTDTLx+LYmzmbnLEvON/wD1EGPUfW/1Se02iLdwlCeCRSHikH3o5V3R19Dz8RmpDsH2ia7hZJwEu4G7u4QfjHJ1/hce8PUjpW8XZwZsex/Ys1KUqxiKUpQClKpfarXmmkbT7Jv0hH/iJl3FvGeYB5d8wyFHTmeQoSk26RC9qdWF208jDisLEMxX9m5uIlLYP4o4yMY5F/5aqlpZ67wm7Nwjsw4vsjboUIzwhfuqemBv4tVo7UWkcdvbadAvCszqnCN8QRYeYnxyAFJ6mTzrZ7QpcSBbe2yhlyHm6RRjHFjxc5wB6npWTkd+PCqd+Pp9TX9n9yJ4xPBKVtyOE2mARDMPvqrY4gm4IXYDPhsLhWloulRWsKQQrwogwPM9SfEk7k1u1Vl4qkKh5B3t6FIytugkHh30vGo+Kxq3/FqYqB0B83OoEnlPGo8lFtCR9WapQfgnqgte7Pd663Fu/cXSDCyAZV1/BMv7xD8xzFTtfGYAEk4A3JOwAHjUEtJ9lfse03Cwhvk+zTE4BY5hkPTupCACT+A4byPOpm9s0lXhceYI2I9K5j2k9q9uZ1t4oFuIOMLKzjiDgnB7pf2vU88bDrV67IxcEUkWSRFPMi53wnGWQDyCMoHlSUE1TRSGTmkzcstHijbiAJYcixzj0qQpSqwhGCqKo1bb7PjKCMHcHpVb1PQSMtFuPw9R6eP51ZaVTLhjlVSJjNxfBz5lIOCMHwOxr5V9mt0f76q3qM1qHRID+7/5mH+NefL9Pn/5a/7+TdZ15RT40LEBRknkBV5sIOCNEPMAZ9etebWwjj+4oB8dyfmd62a6tNpvStt8meTJu6FK+E43NadhqccpITOR4jGR4iulzimk3yzOmbtU3XpS075/ZwB6Yq5VWe01kQ3ejk2x8iOXzH5Vy66LeLjwaYWlIhAcbjY+Iq6aRd97EGPMbN6j/tg/GqVVp7LKRExPItt8gD/ryrj0MmsleGa50ttkzVS7TubG5i1OMHgGIrtQCeKBjs+BzMZx54OOVW2sN5bJLG8cg4kdSrA9VYYP0r2U6ZxTjujRZI3DAMpBBGQRuCDyIr1VH9lV84glspjmWyk7rJ5tCRxQt5e7t/TV4rY85quBSlKEFE9q6uIreRpporUShbnuX7s8EmFRmbGeEPwggdHNbmk6bBawiOBVjiUZ267bsxO7HzNWi+tEmjeKVQyOpVlPIqRgiqNpvs9lThgmvDLYxn3YeDDuufdjmfPvRrywAOIbHbaqyVm2LIoXaILUrWWZor+OVo5J5kt7RSAUNsctI8inc8aq8gwQcKniavEUIG/OoXtzrkFvfWizuI444ZpRkE8TlookCAAktwmTYVqz9vrSPeZbmFfxy20qr/0k1SS5N8OT2u32TFtrlvJcSWySBpogGdRnYHz5E8sjpkV61nWYLVBJcSCNGYICc44m5cgcdd+QxVR7GWlgl3cXUV2sr3TEqG9wqrNxMFzu5z18BUh7T+zsl7YmOEAyq6uqkgcWMgjJ2BwTz8KiuTTc9rfktiMCAQcg7gjkQfCq5pLd3qV5Ef3qQzr54BhfHpwL862OxFlLDYW0U4xIkYDDIONzgZG2wwPhWbXOz0F3w96GDLkK8btGwB5jKkEg4Gx8KE8tJmTWNetrVS1xMkfkT7x/lUe8x9BVP1P7XqyFUDW1oeQcESTkcuIAgpGfXJFWLSOxdjbNxQwKG/Gcu395skVPIgHKo/Bar+Rz6bstLM9pCbOO3ht5RKzpIrqeEbJGBhzxHGSyj7vM9bvYWfdtMcg95KZNumURfzUn41uV5kUkEA4JGxGMg+O+1LI282eqVD6XqLCU207AygFo3AAEsYOCcDYOuwYeYIABwJihKdilKUJFKUoBXkOM4yM+Gd69VULO1m+0DIIYNxMfLO5z1BGRWGbK8bSSuy8Y7r5LcRnY1p2GmJCWKZyfE5wPAVu0rVxTabXKK2xXl0BBBGQeYNeqVYgjRocGc8PwycVIqoAwNhX2vLvgZNUjCMfiqJbbPVK8QvkZr3VyGqKrDL9m16E5wl7btGR072Al1J/o2HrU/wBsO0k1vLFFAsPvK0kkk7ERxopVVBwQQXchQd/Q71WvaASkumzjnHfRqfJZcg5+X1qO9oS99czRFSTLKtsgxkFjbZi4unCrTSy+sdap8HDkivUZ0/QNU+0Q8ZTgdWZJEJzwyRsVYA/tDIyD1BB61JVzTR+1ncgw28YnubiWWYIZBGqxFysTOxzjijRWCgEnfbG9XPsnrX2y1jnKd2zcQZM8XC6OyOAR94BlO/WpsycWiYqK7Ua2llay3DjIQbKObuThFHmzED41K1SPadFxf7PVv1ZvouPwyFcoG9X4R6mpIXZCaRaolxHNfHvtRufeAxx9xH+GMcoo0zgv1JO5zVsu541Ud6VCswX3sYLMcKN+pOBVQttAvxrEt0ZUFs4UFfvMyohCpgrlAHJY4O58a3/aHoVzeWndWsixtxqx4sgMFOQAwBKEMFYEfh6Vk+Wd8fbF0jS1Ts9Jas09gqtFjMtiQO7cdTCOUT46AYb85vQ9Zt5UiMGQkoYoMYAZfvoR+ww393yOOVSdoH4E7zBfhHFw8uLA4seWc1TuzVnxXN73ZHdRXwkTB2DtFicD4scjxzUdk/F8F2pSlQaClK0tWuHSPijXiOR0zgb74Hw+dVlJRTbJSt0btK1ftoWNWlIQkDIPjjl41sRyBgCpBB5EUUkyKKd21sWWWKaM8PE6gP8A2Vxyhc/wP+pcdQyeFWXRdRFxCsoHCTkMp5pIpKup81YEfCmu2XfW00WcccbAEcw2DwkeYbB+FQfZK94pD0FxDHcgeD4VJceX6o+rE9auV6ZaqUpUFhSlKAUpSgFfHBwcHBxsfCvtKAj9HhmVWEzZOdsni29fDyqQpSqwjtjtRLduxWlPJk+VZZp+g+dYEXJAo2awjXLNyEe6PSvdKxXNwsalnOAP9beNS2krZj2yqe1WTh08uOaTQsN8biVevStDtBLNcSzShD3iKEf7JxTi2VhwSPnCiW5MbEAAZjQE75AbP7U51l0twhDcckS/EyLt4g10/T7CKCNYoUWONeSoAAPlWkHuVo4872z6OA9ltNlubsm3jWSdX7zvyjokYKtHGT3iqURAGxEvEWZAC2Fru+gaSlpbxW8eSsahcnmx5sx8yxJPmaqGg6NPY6pKRG0lrchgsi+93Td48oVxzVeKSYBuW6ir/V0YSditPVtMiuYXgnQPG4wynqPLqCDuCNwQDW5SpKnKe0PYpbd7WNb2+7ua44Cr3HuBBG78CkKGy3CFHvcs9cVsJ7O7NMmJriJj+3HcSBvqSD8RXRdQsIp0Mc0aSIeauoZT8DXMtQsjZ3ZhuJLhYJnJtZhPJwbgHuX97CsDxcOdmXHUYqkvqdGBpvazLP2OuirKNVuuEggAhCfiwwflilhPNpsSRSWgaBdhLZ8UhBJ3aWNvfBPMkF+vlVns2wOEknHInc/GtqqXZ1vHtZXY+2tm36tpJG/AkEpfJ6EcHu/HArLpM988vHNHFFbsCFiJzMuMcLOwJXJ3yo5bb86nc0oKflite4vURlVmwW5f9/CtitW7sEkZWYbry8/I+IrOe6vb2XVeSH7UWzllYAlcY23wcn89vlUh2ftmSL3tiSWx4Agf5Z+NZJtXhVuEuM+QJA9SBit1Tnccqxhih6rmnbLuT2qLRjupQqOx2CqSc+ABNU7stCVOnZGG+ySA+jCBsfML8qtWrwCSJo2+7ICrDxQ7MPiMj419shg4HLH+VdFlFC02bdKUqSBSlKAUpSgFKUoBWG6fbHj+VJZwOXOtUnNVbNIQ8s8O4AyTjcD4k4H1rcto8DPj+VVpLgz6gsKn9HbJ3kuOskg4Y0PopZyP5atlSkJzvhContFZvIi8G5U5I8cjp/rrUtSq5IKcXF+SkXTs51rmnOWsIG2ae9jYqf7OEMzZ9dvlXZa5tpEf2vXC/OLT4SoOP/MT88HriPY+BFdJrXDjWOCijz9RPfkbFKUrUxFKUoBWpqmnR3ETwzKHjcEMCM7Hw8COYNbdKA5po9zJDIbK6P6eIfo3P7+EfdkU9Wxsw6EHxqwLcnrvUt2h7PwXkYSdTlTlHUlZI2/FGw3U/n1zXPILeaO4ayubmcOmWhkHAv2iA4wSeE5dDlWxjoetYyhXKPRwahTqElyW43J8BWeJ8jNR1nEEAXLMB1ZixOTncnnUkjA8qqjomkl0a11qMcbBXbBPlyHifCtXtFdFIsKd3OM+WN/9edZ73SkldXbO22ByIG+/1pqdukicLHcbgjoawmsrjJcfYiO21/cpdXLSMpAnFzxy64JyPpUTbaMA2WbiA6Yx86la5tJgljblI6Mnu4PckmTmvdqwzv1rDSu6yriqokaV5ibIBr1VzmFKUoBXiOVWBKsCASCQQQCpIYHzBBBHQivdVbs3JkXK9FvLgD+p+M/VjTwIq5UWRrgDzrBJOT5VipVLOhQSFamq36W8Mk0n3Y1LHzwOQ8ydvjW3VT11RfXkVipzFERNdY3GFI7uNv5juR4AVKVjJLaiW9n+nulsZphie5czSeXF9xf6UwMetSeuai0IXhAPETueW1bGpXywoDjJOwHL/wDBWnpusLMwR1AbmOoJG/wNY5csW/TUqkzGEWldWjR1jU5QyYzH7obHiSN8+OOWK2e0ev8A2SyNw4/ScICJ+KVh7qgc+f0BqYl4CwVuEtzUHBO3UZqsaVanU9SMrDNnYOQmeUt2ObeYj/P1NXw4pKbblZnnyqMOFyWP2cdnms7NVmObiVjNO3UyybkH0GF+B8atNKV2HmClKUApSlAKUpQCoTtX2bjvYgrEpIh4oZk+/FJ0I8R4ryI+BE3SgOVJrstpILfVFETk4S4X9RN4EH923irYqxqwIyNweoq131lHMhjmRZEbYq4DKfUGqXL7NY4yWsbm4tM/u1IlhzknPA4OOfQisnj+h3YtY0qnybWaVoSdmdWUYS7tH/ieB0PyWQisY7D6jL+v1MRr1W2gCn4OxJHyqvps2etx+LPWta5b2q8VxKqDoDux/lUbt8K+aNqbXAL9zJFHtwGXCs4334ckqOWM4JzyFQnan2IQyxcVrPL9pHN7h+8Ev85Ayp6AgfDrWaz7SPbIkeqxSW0wwpkKloJDnAKyLlQSNyCRvUuFIjHq1OXu4LPStezv4pRxRSJIPFGDfka2MVmdlme1ffFbLHAyeQrm152ll02+WO5bjtJyWjkOOKIk+8pxzUE9eQYb7EV0dgGUjmrD5gj/ACq1OjmlJNiGZXGVIYeIr3UG1lDIohikwUbiPUnofI+o5VOCs8c3Luv6P+RJJCqd2MPFHPJ0lu7hx/L3rKP+mpvtXq62lpNO37K+75u3uoP7xH1qs9ntesLe2hhN5BlEUMe8Xd8e8efVs1q+hBrfyWulVa89oemx7G5DHwRXf6hcfWqnr/tfXBWziJb8cvIeig5PxI9Kqotmks+OPbLd2/7Tiyt8pgzye7EvM5PNsdQv54HWt/2ddnTZ2o73e4mPezMdzxtvgn+EH5knrVA9lnZ6a+uP9o3rNIEP6Pj/AG5B1A5BU6AbcXoa7RV6rg51N5HvfXgg+09q7BGUEhc5A3543+lRvZ+0ZpQ2DwruT542HrmrdUd2h1dbW3edwW4QMKNyzsQqKo8SxArklpFLL6lm/q7YURfa7UVhMawqHvZj3dun8R242HREyWJq49mdGW0to4FOeAe8x5u7Es7HzZiT8arns/7JyQlr2+PHfTj3uqwodxHH4Y5HBPL4m713xgo9Hl5cjmxSlKsZClKUApSlAKUpQClKUApSlAKUpQCvMkYYEMAQeYIyDXqlAcp7WdjLOPUIT3KolwjKDETDwTxe/sUxu6M//CqM1H2dBs9ze3cR8DIZFz6ZBPzq6e1n3LNLjkba4hlz/D3gRx6FXOfKsgNYztPg9HSqOSLUl0cQ7V+zm8ijeZrhZ441LEuzKwA54DZHwzXSvZrq0hgSzu0eK5jiDKJBjvID9xkPXAIU+B+IGx2xtRNDHCd1lubdGHipmQt9Aa3valAYZLC+XYW84jkPICG4wjE+QOPnVl7o8meVLFlqPRs6booikL8WRuFGPHx+G1S9KVjjxxxqoo6XJy5ZybtxJNq10bCBliigZi7PnLyJgNwgfeCcS+H3s+FRqexg9bwfCHP/ANgqctIe71JpBtxX88TeklpHIvzZAav1aSk10Z4cUMibkubON9ovZpBawcffyySuwjhjVVHHM5wg5nbmT6VfNK9hNkqDv5JpJOEcWGVVDY3wAucZ5ZNSGm2v2nWEDbx2UPeYzt38x4UyPJAxGeWR410mtI3XJx59qm1FcI5x7OJT9hWJscds8lu+PxROR9Rg/GrPVZ7NIEv9ViHL7SknxmiVj9Qas1Zy7OvE7ghVX0oHUdSJ52mnv5ES3mNvhEDn+bBqS7WambazuJ1+9HGxX+bkv/MRUx2F0ZLSxgiTc8Ad2PN5HAZ2PmSflirQXky1E6W0nqUpWhxilKUApSlAKUpQClKUApSlAKUpQClKUApSlAVT2qIDpN5n+yJ+RBFadixMcZPMopPxUGtPt1q4vXbTLZ87j7ZINxHFn9WD/aORjbkAakVGNqyyPwejoYtXLwRevbG1OcAXcH1kA/MirxrulpdW8tvJ92VGQ+WRsR5g4PwrnxgkvNThtThYLcJdyHJ4pGVyI1HgA4yfSun1bGuDn1ck8nBz7sNfO9sI5v19uzW8v88R4Qf6l4W+NWGoHUoPs2sAr9y/hYsPCa14RxfFHAPmBU8KpJUzfFLdE53szO2dxrZH92zC/wCJ+VXOud6bMzyQRgEmTVby4byWGPgyfAb49a6JUZDXSfGX5MPs5jBm1KXq1ysfwigiA+pNXeqZ7Mv1d5y4vts2f+TGf6cVc62XR5uT5v8AJQbQAavqWOsdoT68E1T1VS0VrfWruKQ8Zu41uI35FUjJj7sj+HmCPjVrrOXZ2YPgip3mny6pdyWpJjsLcoLgqcNPKQsgjU81QArxHn9COlqoAwNgKpXsqYtBdSnOZb2dt/BSqD6KB8Ku1aJUjjnJyk2KUpUlBSlKAUpSgFKUoBSlKAUpSgFKUoBSlKAVUfaTrUkEEcUMixTXUgiWVjgRrgs7jcbhRgebCrdUfrOiW90oW5hSVVOQHUNg8sjwoSjm3YG24YSY1CwMT3ed5JcEgzSt1L8wANhjx21u0vatFmSK2Mk1xFIGeCGN5C8eCrqcDAIDcXkVGatNx7L7blDcXsCfgiuX4APABs4FWXs7oEFlEIoFOMlizHidmY5Yux3Yk1n6fNs63q6htiikdkL5LnVBPbB2jW1eOWQxsihu9RkTLAZYe/kDlXS6+AVq6vfrBBLM/wB2KNnPoilv8KulRyzm5y3MoupXol14IMuttaHdd1jllcFuM8gxQLgevhVighVBhRgZJ+JOTXP2ilhs7VCD9o1C6ja4ONyJiZZQfIRjgx4Zqd1u9lsrWaQt3krELAuC3FK54UUDI5kjYdAaxm/cuP8AR24ajB2/uQPYPSwst3KzlpBcTRBTyjUSlyF/m4lYnyHhWxqOt3k00kelwpP9nGZ2f7pbpFGcjL4yT4Yx5VI6f7JonBmvZZGu5H45JIG7kAkD3VA2wPxYyTV90bSYbWJYbdAka8gOp6lid2J6k7mtNnNsy/ctQ2x4IjsFoLWttmUk3E576c9O9YD3QOQCjC/01ZaUq5y9nI+07smr3l6+HFjZL3SjbDSLIQCd9z7++OTDwqx6lqTrp8lwpHGtq0oJG3EIi429eleO1HYe5nkujBdIkV2oWWOSHjIKpwZRgwI26HbNa0Ps+vJUEV7qLNbhQpit4lh4lGBhn3PCQMEY3BqrjbN8eVRjRO+zbSPs9hHl2d5v08jN/aTAM2B+yPL18atFYrWBY0VEGFRQqjnhVGBz3O1ZasYClKUApSlAKUpQClKUApSlAKUpQClKUApSlAKUpQClKUArFd2ySo0cih0cFWVhkFTzBHWlKAptz7LNPODH38DKcqYriUFSRj3eJiF2yNq2NK9nlvDNHM011O0TcSC4naRVbBAIXlkZNKUJst9KUoQKUpQClKUApSlAKUpQClKUApSlA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2376488"/>
            <a:ext cx="2438400" cy="187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9058" y="1785938"/>
            <a:ext cx="1857375" cy="246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58546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marL="457200" indent="-457200">
              <a:buAutoNum type="arabicPeriod"/>
            </a:pPr>
            <a:r>
              <a:rPr lang="en-US" dirty="0" smtClean="0"/>
              <a:t>Where we are / review upcoming writing assignment</a:t>
            </a:r>
          </a:p>
          <a:p>
            <a:pPr marL="457200" indent="-457200">
              <a:buAutoNum type="arabicPeriod"/>
            </a:pPr>
            <a:r>
              <a:rPr lang="en-US" dirty="0" smtClean="0"/>
              <a:t>Transition from Bentham to Mill</a:t>
            </a:r>
          </a:p>
          <a:p>
            <a:pPr marL="914400" lvl="1" indent="-457200"/>
            <a:r>
              <a:rPr lang="en-US" dirty="0" smtClean="0"/>
              <a:t>Quantitative to qualitative hedonism</a:t>
            </a:r>
          </a:p>
          <a:p>
            <a:pPr marL="914400" lvl="1" indent="-457200"/>
            <a:r>
              <a:rPr lang="en-US" dirty="0" smtClean="0"/>
              <a:t>Act to rule utilitarianism</a:t>
            </a:r>
          </a:p>
          <a:p>
            <a:pPr marL="914400" lvl="1" indent="-457200"/>
            <a:r>
              <a:rPr lang="en-US" dirty="0" smtClean="0"/>
              <a:t>Rejection of moralism / harmless wrongdoing</a:t>
            </a:r>
          </a:p>
          <a:p>
            <a:pPr marL="457200" indent="-457200">
              <a:buAutoNum type="arabicPeriod"/>
            </a:pPr>
            <a:r>
              <a:rPr lang="en-US" dirty="0" smtClean="0"/>
              <a:t>Begin discussion of Mill’s Harm Principle</a:t>
            </a:r>
            <a:endParaRPr lang="en-US" dirty="0"/>
          </a:p>
        </p:txBody>
      </p:sp>
    </p:spTree>
    <p:extLst>
      <p:ext uri="{BB962C8B-B14F-4D97-AF65-F5344CB8AC3E}">
        <p14:creationId xmlns:p14="http://schemas.microsoft.com/office/powerpoint/2010/main" val="21161128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457200" y="274638"/>
            <a:ext cx="7721600" cy="1371600"/>
          </a:xfrm>
        </p:spPr>
        <p:txBody>
          <a:bodyPr>
            <a:normAutofit/>
          </a:bodyPr>
          <a:lstStyle/>
          <a:p>
            <a:r>
              <a:rPr lang="en-US" sz="2000" dirty="0"/>
              <a:t>“"</a:t>
            </a:r>
            <a:r>
              <a:rPr lang="en-US" sz="2000" b="1" dirty="0"/>
              <a:t>it is better</a:t>
            </a:r>
            <a:r>
              <a:rPr lang="en-US" sz="2000" dirty="0"/>
              <a:t> to be a human being dissatisfied than a </a:t>
            </a:r>
            <a:r>
              <a:rPr lang="en-US" sz="2000" b="1" dirty="0"/>
              <a:t>pig satisfied</a:t>
            </a:r>
            <a:r>
              <a:rPr lang="en-US" sz="2000" dirty="0"/>
              <a:t>; </a:t>
            </a:r>
            <a:r>
              <a:rPr lang="en-US" sz="2000" b="1" dirty="0"/>
              <a:t>better</a:t>
            </a:r>
            <a:r>
              <a:rPr lang="en-US" sz="2000" dirty="0"/>
              <a:t> to be Socrates dissatisfied than a fool satisfied“”</a:t>
            </a:r>
          </a:p>
        </p:txBody>
      </p:sp>
      <p:sp>
        <p:nvSpPr>
          <p:cNvPr id="3" name="TPAnswers"/>
          <p:cNvSpPr>
            <a:spLocks noGrp="1"/>
          </p:cNvSpPr>
          <p:nvPr>
            <p:ph type="body" idx="1"/>
            <p:custDataLst>
              <p:tags r:id="rId3"/>
            </p:custDataLst>
          </p:nvPr>
        </p:nvSpPr>
        <p:spPr>
          <a:xfrm>
            <a:off x="457200" y="1600200"/>
            <a:ext cx="5638800" cy="4373563"/>
          </a:xfrm>
        </p:spPr>
        <p:txBody>
          <a:bodyPr>
            <a:normAutofit lnSpcReduction="10000"/>
          </a:bodyPr>
          <a:lstStyle/>
          <a:p>
            <a:pPr marL="457200" indent="-457200">
              <a:buFont typeface="Arial" charset="0"/>
              <a:buAutoNum type="alphaUcPeriod"/>
            </a:pPr>
            <a:r>
              <a:rPr lang="en-US" sz="3200" dirty="0" smtClean="0"/>
              <a:t>Strongly Agree</a:t>
            </a:r>
          </a:p>
          <a:p>
            <a:pPr marL="457200" indent="-457200">
              <a:buFont typeface="Arial" charset="0"/>
              <a:buAutoNum type="alphaUcPeriod"/>
            </a:pPr>
            <a:r>
              <a:rPr lang="en-US" sz="3200" dirty="0" smtClean="0"/>
              <a:t>Agree</a:t>
            </a:r>
          </a:p>
          <a:p>
            <a:pPr marL="457200" indent="-457200">
              <a:buFont typeface="Arial" charset="0"/>
              <a:buAutoNum type="alphaUcPeriod"/>
            </a:pPr>
            <a:r>
              <a:rPr lang="en-US" sz="3200" dirty="0" smtClean="0"/>
              <a:t>Somewhat Agree</a:t>
            </a:r>
          </a:p>
          <a:p>
            <a:pPr marL="457200" indent="-457200">
              <a:buFont typeface="Arial" charset="0"/>
              <a:buAutoNum type="alphaUcPeriod"/>
            </a:pPr>
            <a:r>
              <a:rPr lang="en-US" sz="3200" dirty="0" smtClean="0"/>
              <a:t>Neutral</a:t>
            </a:r>
          </a:p>
          <a:p>
            <a:pPr marL="457200" indent="-457200">
              <a:buFont typeface="Arial" charset="0"/>
              <a:buAutoNum type="alphaUcPeriod"/>
            </a:pPr>
            <a:r>
              <a:rPr lang="en-US" sz="3200" dirty="0" smtClean="0"/>
              <a:t>Somewhat Disagree</a:t>
            </a:r>
          </a:p>
          <a:p>
            <a:pPr marL="457200" indent="-457200">
              <a:buFont typeface="Arial" charset="0"/>
              <a:buAutoNum type="alphaUcPeriod"/>
            </a:pPr>
            <a:r>
              <a:rPr lang="en-US" sz="3200" dirty="0" smtClean="0"/>
              <a:t>Disagree</a:t>
            </a:r>
          </a:p>
          <a:p>
            <a:pPr marL="457200" indent="-457200">
              <a:buFont typeface="Arial" charset="0"/>
              <a:buAutoNum type="alphaUcPeriod"/>
            </a:pPr>
            <a:r>
              <a:rPr lang="en-US" sz="3200" dirty="0" smtClean="0"/>
              <a:t>Strongly Disagree</a:t>
            </a:r>
            <a:endParaRPr lang="en-US" sz="3200" dirty="0"/>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975109887"/>
              </p:ext>
            </p:extLst>
          </p:nvPr>
        </p:nvGraphicFramePr>
        <p:xfrm>
          <a:off x="6032500" y="1600200"/>
          <a:ext cx="6096000" cy="5143500"/>
        </p:xfrm>
        <a:graphic>
          <a:graphicData uri="http://schemas.openxmlformats.org/presentationml/2006/ole">
            <mc:AlternateContent xmlns:mc="http://schemas.openxmlformats.org/markup-compatibility/2006">
              <mc:Choice xmlns:v="urn:schemas-microsoft-com:vml" Requires="v">
                <p:oleObj spid="_x0000_s9222" name="Chart" r:id="rId6" imgW="6096000" imgH="5143500" progId="MSGraph.Chart.8">
                  <p:embed followColorScheme="full"/>
                </p:oleObj>
              </mc:Choice>
              <mc:Fallback>
                <p:oleObj name="Chart" r:id="rId6" imgW="6096000" imgH="5143500" progId="MSGraph.Chart.8">
                  <p:embed followColorScheme="full"/>
                  <p:pic>
                    <p:nvPicPr>
                      <p:cNvPr id="0" name=""/>
                      <p:cNvPicPr/>
                      <p:nvPr/>
                    </p:nvPicPr>
                    <p:blipFill>
                      <a:blip r:embed="rId7"/>
                      <a:stretch>
                        <a:fillRect/>
                      </a:stretch>
                    </p:blipFill>
                    <p:spPr>
                      <a:xfrm>
                        <a:off x="6032500" y="1600200"/>
                        <a:ext cx="6096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235631499"/>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wrap="square" numCol="1" anchor="ctr" anchorCtr="0" compatLnSpc="1">
            <a:prstTxWarp prst="textNoShape">
              <a:avLst/>
            </a:prstTxWarp>
          </a:bodyPr>
          <a:lstStyle/>
          <a:p>
            <a:r>
              <a:rPr lang="en-US" cap="none" dirty="0" smtClean="0"/>
              <a:t>Mill responds …</a:t>
            </a:r>
          </a:p>
        </p:txBody>
      </p:sp>
      <p:sp>
        <p:nvSpPr>
          <p:cNvPr id="57347" name="Text Placeholder 2"/>
          <p:cNvSpPr>
            <a:spLocks noGrp="1"/>
          </p:cNvSpPr>
          <p:nvPr>
            <p:ph type="body" idx="4294967295"/>
          </p:nvPr>
        </p:nvSpPr>
        <p:spPr>
          <a:xfrm>
            <a:off x="1981201" y="1820864"/>
            <a:ext cx="3641725" cy="573087"/>
          </a:xfrm>
          <a:ln/>
        </p:spPr>
        <p:txBody>
          <a:bodyPr anchor="ctr"/>
          <a:lstStyle/>
          <a:p>
            <a:pPr algn="ctr"/>
            <a:r>
              <a:rPr lang="en-US" sz="1800">
                <a:solidFill>
                  <a:schemeClr val="tx2"/>
                </a:solidFill>
              </a:rPr>
              <a:t>Objection</a:t>
            </a:r>
          </a:p>
        </p:txBody>
      </p:sp>
      <p:sp>
        <p:nvSpPr>
          <p:cNvPr id="57348" name="Content Placeholder 3"/>
          <p:cNvSpPr>
            <a:spLocks noGrp="1"/>
          </p:cNvSpPr>
          <p:nvPr>
            <p:ph sz="half" idx="4294967295"/>
          </p:nvPr>
        </p:nvSpPr>
        <p:spPr>
          <a:xfrm>
            <a:off x="1981201" y="2505075"/>
            <a:ext cx="3641725" cy="3543300"/>
          </a:xfrm>
        </p:spPr>
        <p:txBody>
          <a:bodyPr/>
          <a:lstStyle/>
          <a:p>
            <a:r>
              <a:rPr lang="en-US" u="sng" smtClean="0"/>
              <a:t>Demandingness</a:t>
            </a:r>
            <a:endParaRPr lang="en-US" smtClean="0"/>
          </a:p>
          <a:p>
            <a:r>
              <a:rPr lang="en-US" smtClean="0"/>
              <a:t>“there is not time, previous to action, for calculating and weighing the effects”</a:t>
            </a:r>
          </a:p>
        </p:txBody>
      </p:sp>
      <p:sp>
        <p:nvSpPr>
          <p:cNvPr id="57349" name="Text Placeholder 4"/>
          <p:cNvSpPr>
            <a:spLocks noGrp="1"/>
          </p:cNvSpPr>
          <p:nvPr>
            <p:ph type="body" sz="quarter" idx="4294967295"/>
          </p:nvPr>
        </p:nvSpPr>
        <p:spPr>
          <a:xfrm>
            <a:off x="5959476" y="1820864"/>
            <a:ext cx="3641725" cy="573087"/>
          </a:xfrm>
          <a:ln/>
        </p:spPr>
        <p:txBody>
          <a:bodyPr anchor="ctr"/>
          <a:lstStyle/>
          <a:p>
            <a:pPr algn="ctr"/>
            <a:r>
              <a:rPr lang="en-US" sz="1800">
                <a:solidFill>
                  <a:schemeClr val="tx2"/>
                </a:solidFill>
              </a:rPr>
              <a:t>Response</a:t>
            </a:r>
          </a:p>
        </p:txBody>
      </p:sp>
      <p:sp>
        <p:nvSpPr>
          <p:cNvPr id="57350" name="Content Placeholder 5"/>
          <p:cNvSpPr>
            <a:spLocks noGrp="1"/>
          </p:cNvSpPr>
          <p:nvPr>
            <p:ph sz="quarter" idx="4294967295"/>
          </p:nvPr>
        </p:nvSpPr>
        <p:spPr>
          <a:xfrm>
            <a:off x="5959476" y="2505075"/>
            <a:ext cx="3641725" cy="3543300"/>
          </a:xfrm>
        </p:spPr>
        <p:txBody>
          <a:bodyPr/>
          <a:lstStyle/>
          <a:p>
            <a:r>
              <a:rPr lang="en-US" smtClean="0"/>
              <a:t>“The answer to the objection is that there has been ample time, namely the whole past duration of the human species”</a:t>
            </a:r>
          </a:p>
        </p:txBody>
      </p:sp>
    </p:spTree>
    <p:extLst>
      <p:ext uri="{BB962C8B-B14F-4D97-AF65-F5344CB8AC3E}">
        <p14:creationId xmlns:p14="http://schemas.microsoft.com/office/powerpoint/2010/main" val="963348817"/>
      </p:ext>
    </p:extLst>
  </p:cSld>
  <p:clrMapOvr>
    <a:masterClrMapping/>
  </p:clrMapOvr>
  <p:transition spd="slow">
    <p:circl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wrap="square" numCol="1" anchor="ctr" anchorCtr="0" compatLnSpc="1">
            <a:prstTxWarp prst="textNoShape">
              <a:avLst/>
            </a:prstTxWarp>
          </a:bodyPr>
          <a:lstStyle/>
          <a:p>
            <a:r>
              <a:rPr lang="en-US" cap="none" smtClean="0"/>
              <a:t>Mill’s utilitarianism</a:t>
            </a:r>
          </a:p>
        </p:txBody>
      </p:sp>
      <p:sp>
        <p:nvSpPr>
          <p:cNvPr id="58371" name="Content Placeholder 2"/>
          <p:cNvSpPr>
            <a:spLocks noGrp="1"/>
          </p:cNvSpPr>
          <p:nvPr>
            <p:ph type="body" sz="half" idx="1"/>
          </p:nvPr>
        </p:nvSpPr>
        <p:spPr>
          <a:xfrm>
            <a:off x="1981200" y="1752601"/>
            <a:ext cx="3733800" cy="4373563"/>
          </a:xfrm>
        </p:spPr>
        <p:txBody>
          <a:bodyPr/>
          <a:lstStyle/>
          <a:p>
            <a:pPr marL="273050" lvl="1" indent="0">
              <a:spcAft>
                <a:spcPts val="1138"/>
              </a:spcAft>
              <a:buSzPct val="45000"/>
              <a:buNone/>
            </a:pPr>
            <a:endParaRPr lang="en-US" dirty="0" smtClean="0"/>
          </a:p>
          <a:p>
            <a:pPr marL="273050" lvl="1" indent="0">
              <a:spcAft>
                <a:spcPts val="1138"/>
              </a:spcAft>
              <a:buSzPct val="45000"/>
              <a:buNone/>
            </a:pPr>
            <a:endParaRPr lang="en-US" dirty="0" smtClean="0"/>
          </a:p>
          <a:p>
            <a:pPr marL="273050" lvl="1" indent="0">
              <a:spcAft>
                <a:spcPts val="1138"/>
              </a:spcAft>
              <a:buSzPct val="45000"/>
              <a:buNone/>
            </a:pPr>
            <a:r>
              <a:rPr lang="en-US" b="1" u="sng" dirty="0" smtClean="0">
                <a:solidFill>
                  <a:srgbClr val="FF0000"/>
                </a:solidFill>
              </a:rPr>
              <a:t>Rules of Thumb</a:t>
            </a:r>
            <a:endParaRPr lang="en-US" sz="2000" b="1" u="sng" dirty="0">
              <a:solidFill>
                <a:srgbClr val="FF0000"/>
              </a:solidFill>
            </a:endParaRPr>
          </a:p>
          <a:p>
            <a:pPr marL="547688" lvl="2" indent="0">
              <a:spcAft>
                <a:spcPts val="850"/>
              </a:spcAft>
              <a:buSzPct val="75000"/>
              <a:buNone/>
            </a:pPr>
            <a:r>
              <a:rPr lang="en-US" dirty="0" smtClean="0"/>
              <a:t>On the basis of human experience, we can derive</a:t>
            </a:r>
            <a:r>
              <a:rPr lang="en-US" i="1" dirty="0" smtClean="0"/>
              <a:t> rules of thumb </a:t>
            </a:r>
            <a:r>
              <a:rPr lang="en-US" dirty="0" smtClean="0"/>
              <a:t>about which kinds actions produce the best consequences. </a:t>
            </a:r>
          </a:p>
          <a:p>
            <a:pPr marL="182563" indent="-182563"/>
            <a:endParaRPr lang="en-US" sz="1800" dirty="0"/>
          </a:p>
        </p:txBody>
      </p:sp>
      <p:sp>
        <p:nvSpPr>
          <p:cNvPr id="58374" name="Rectangle 6"/>
          <p:cNvSpPr>
            <a:spLocks noGrp="1"/>
          </p:cNvSpPr>
          <p:nvPr>
            <p:ph type="body" sz="half" idx="2"/>
          </p:nvPr>
        </p:nvSpPr>
        <p:spPr>
          <a:xfrm>
            <a:off x="5867400" y="1752600"/>
            <a:ext cx="4572000" cy="5029200"/>
          </a:xfrm>
        </p:spPr>
        <p:txBody>
          <a:bodyPr/>
          <a:lstStyle/>
          <a:p>
            <a:r>
              <a:rPr lang="en-US" sz="1800" u="sng" dirty="0"/>
              <a:t>The Harm Principle</a:t>
            </a:r>
          </a:p>
          <a:p>
            <a:r>
              <a:rPr lang="en-US" sz="2400" dirty="0">
                <a:solidFill>
                  <a:srgbClr val="FF0000"/>
                </a:solidFill>
              </a:rPr>
              <a:t>In the absence of some direct harm to a non-consenting other person, there is no justification for coercion designed to prevent an action.</a:t>
            </a:r>
          </a:p>
        </p:txBody>
      </p:sp>
    </p:spTree>
    <p:extLst>
      <p:ext uri="{BB962C8B-B14F-4D97-AF65-F5344CB8AC3E}">
        <p14:creationId xmlns:p14="http://schemas.microsoft.com/office/powerpoint/2010/main" val="25807219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33400"/>
            <a:ext cx="8382000" cy="990600"/>
          </a:xfrm>
        </p:spPr>
        <p:txBody>
          <a:bodyPr>
            <a:normAutofit fontScale="90000"/>
          </a:bodyPr>
          <a:lstStyle/>
          <a:p>
            <a:pPr fontAlgn="auto">
              <a:spcAft>
                <a:spcPts val="0"/>
              </a:spcAft>
              <a:defRPr/>
            </a:pPr>
            <a:r>
              <a:rPr lang="en-US" dirty="0" smtClean="0"/>
              <a:t>The Collapse of RC Argument</a:t>
            </a:r>
            <a:endParaRPr lang="en-US" dirty="0"/>
          </a:p>
        </p:txBody>
      </p:sp>
      <p:graphicFrame>
        <p:nvGraphicFramePr>
          <p:cNvPr id="4" name="Content Placeholder 3"/>
          <p:cNvGraphicFramePr>
            <a:graphicFrameLocks noGrp="1"/>
          </p:cNvGraphicFramePr>
          <p:nvPr>
            <p:ph idx="1"/>
          </p:nvPr>
        </p:nvGraphicFramePr>
        <p:xfrm>
          <a:off x="1981200" y="1600200"/>
          <a:ext cx="82296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a:spLocks noChangeArrowheads="1"/>
          </p:cNvSpPr>
          <p:nvPr/>
        </p:nvSpPr>
        <p:spPr bwMode="auto">
          <a:xfrm>
            <a:off x="2286000" y="5334000"/>
            <a:ext cx="3124200" cy="369888"/>
          </a:xfrm>
          <a:prstGeom prst="rect">
            <a:avLst/>
          </a:prstGeom>
          <a:noFill/>
          <a:ln w="9525">
            <a:noFill/>
            <a:miter lim="800000"/>
            <a:headEnd/>
            <a:tailEnd/>
          </a:ln>
        </p:spPr>
        <p:txBody>
          <a:bodyPr>
            <a:spAutoFit/>
          </a:bodyPr>
          <a:lstStyle/>
          <a:p>
            <a:pPr algn="ctr" fontAlgn="base">
              <a:spcBef>
                <a:spcPct val="0"/>
              </a:spcBef>
              <a:spcAft>
                <a:spcPct val="0"/>
              </a:spcAft>
            </a:pPr>
            <a:r>
              <a:rPr lang="en-US" i="1">
                <a:solidFill>
                  <a:srgbClr val="000000"/>
                </a:solidFill>
              </a:rPr>
              <a:t>Distribution objection</a:t>
            </a:r>
          </a:p>
        </p:txBody>
      </p:sp>
      <p:grpSp>
        <p:nvGrpSpPr>
          <p:cNvPr id="39940" name="Group 4"/>
          <p:cNvGrpSpPr>
            <a:grpSpLocks/>
          </p:cNvGrpSpPr>
          <p:nvPr/>
        </p:nvGrpSpPr>
        <p:grpSpPr bwMode="auto">
          <a:xfrm>
            <a:off x="4235450" y="2833688"/>
            <a:ext cx="4287838" cy="2800350"/>
            <a:chOff x="1984" y="3164191"/>
            <a:chExt cx="4287608" cy="2801272"/>
          </a:xfrm>
        </p:grpSpPr>
        <p:sp>
          <p:nvSpPr>
            <p:cNvPr id="6" name="Rectangle 5"/>
            <p:cNvSpPr/>
            <p:nvPr/>
          </p:nvSpPr>
          <p:spPr>
            <a:xfrm>
              <a:off x="1984" y="3164191"/>
              <a:ext cx="3722005" cy="1191041"/>
            </a:xfrm>
            <a:prstGeom prst="rect">
              <a:avLst/>
            </a:prstGeom>
            <a:noFill/>
            <a:ln>
              <a:no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7" name="Rectangle 6"/>
            <p:cNvSpPr/>
            <p:nvPr/>
          </p:nvSpPr>
          <p:spPr>
            <a:xfrm>
              <a:off x="1634387" y="5588511"/>
              <a:ext cx="2655205" cy="376952"/>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lIns="19685" tIns="19685" rIns="19685" bIns="19685" spcCol="1270" anchor="ctr"/>
            <a:lstStyle/>
            <a:p>
              <a:pPr algn="ctr" defTabSz="1377950">
                <a:lnSpc>
                  <a:spcPct val="90000"/>
                </a:lnSpc>
                <a:spcBef>
                  <a:spcPct val="0"/>
                </a:spcBef>
                <a:spcAft>
                  <a:spcPct val="35000"/>
                </a:spcAft>
                <a:defRPr/>
              </a:pPr>
              <a:endParaRPr lang="en-US" sz="3100" i="1" dirty="0">
                <a:solidFill>
                  <a:srgbClr val="000000">
                    <a:hueOff val="0"/>
                    <a:satOff val="0"/>
                    <a:lumOff val="0"/>
                    <a:alphaOff val="0"/>
                  </a:srgbClr>
                </a:solidFill>
              </a:endParaRPr>
            </a:p>
          </p:txBody>
        </p:sp>
      </p:grpSp>
      <p:sp>
        <p:nvSpPr>
          <p:cNvPr id="8" name="TextBox 7"/>
          <p:cNvSpPr txBox="1">
            <a:spLocks noChangeArrowheads="1"/>
          </p:cNvSpPr>
          <p:nvPr/>
        </p:nvSpPr>
        <p:spPr bwMode="auto">
          <a:xfrm>
            <a:off x="7194550" y="5322888"/>
            <a:ext cx="2514600" cy="368300"/>
          </a:xfrm>
          <a:prstGeom prst="rect">
            <a:avLst/>
          </a:prstGeom>
          <a:noFill/>
          <a:ln w="9525">
            <a:noFill/>
            <a:miter lim="800000"/>
            <a:headEnd/>
            <a:tailEnd/>
          </a:ln>
        </p:spPr>
        <p:txBody>
          <a:bodyPr>
            <a:spAutoFit/>
          </a:bodyPr>
          <a:lstStyle/>
          <a:p>
            <a:pPr algn="ctr" fontAlgn="base">
              <a:spcBef>
                <a:spcPct val="0"/>
              </a:spcBef>
              <a:spcAft>
                <a:spcPct val="0"/>
              </a:spcAft>
            </a:pPr>
            <a:r>
              <a:rPr lang="en-US" i="1">
                <a:solidFill>
                  <a:srgbClr val="000000"/>
                </a:solidFill>
              </a:rPr>
              <a:t>Rule Worship</a:t>
            </a:r>
          </a:p>
        </p:txBody>
      </p:sp>
    </p:spTree>
    <p:extLst>
      <p:ext uri="{BB962C8B-B14F-4D97-AF65-F5344CB8AC3E}">
        <p14:creationId xmlns:p14="http://schemas.microsoft.com/office/powerpoint/2010/main" val="1933044126"/>
      </p:ext>
    </p:extLst>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81200" y="533400"/>
            <a:ext cx="8458200" cy="990600"/>
          </a:xfrm>
        </p:spPr>
        <p:txBody>
          <a:bodyPr wrap="square" numCol="1" anchor="ctr" anchorCtr="0" compatLnSpc="1">
            <a:prstTxWarp prst="textNoShape">
              <a:avLst/>
            </a:prstTxWarp>
            <a:normAutofit fontScale="90000"/>
          </a:bodyPr>
          <a:lstStyle/>
          <a:p>
            <a:r>
              <a:rPr lang="en-US" sz="3200" cap="none"/>
              <a:t>The Collapse of Rule Consequentialism</a:t>
            </a:r>
          </a:p>
        </p:txBody>
      </p:sp>
      <p:sp>
        <p:nvSpPr>
          <p:cNvPr id="55299" name="Content Placeholder 9"/>
          <p:cNvSpPr>
            <a:spLocks noGrp="1"/>
          </p:cNvSpPr>
          <p:nvPr>
            <p:ph idx="4294967295"/>
          </p:nvPr>
        </p:nvSpPr>
        <p:spPr>
          <a:xfrm>
            <a:off x="1981200" y="1600200"/>
            <a:ext cx="8305800" cy="5257800"/>
          </a:xfrm>
        </p:spPr>
        <p:txBody>
          <a:bodyPr/>
          <a:lstStyle/>
          <a:p>
            <a:pPr marL="457200" indent="-457200"/>
            <a:r>
              <a:rPr lang="en-US" sz="2400"/>
              <a:t>“Either rule-consequentialism collapses into practical equivalence with the simpler act-consequentialism, or rule-consequentialism is incoherent.” </a:t>
            </a:r>
            <a:r>
              <a:rPr lang="en-US" sz="700"/>
              <a:t>(</a:t>
            </a:r>
            <a:r>
              <a:rPr lang="en-US" sz="700">
                <a:hlinkClick r:id="rId2"/>
              </a:rPr>
              <a:t>http://plato.stanford.edu/entries/consequentialism-rule/</a:t>
            </a:r>
            <a:r>
              <a:rPr lang="en-US" sz="700"/>
              <a:t>)</a:t>
            </a:r>
          </a:p>
          <a:p>
            <a:pPr marL="457200" indent="-457200"/>
            <a:r>
              <a:rPr lang="en-US" sz="2400"/>
              <a:t>If RC collapses, it is not a viable ethical theory.</a:t>
            </a:r>
          </a:p>
          <a:p>
            <a:pPr marL="1004888" lvl="3" indent="-182563"/>
            <a:r>
              <a:rPr lang="en-US" sz="2000"/>
              <a:t>It is not a different theory than act consequentialism (and therefore also vulnerable to the same objections).</a:t>
            </a:r>
          </a:p>
          <a:p>
            <a:pPr marL="457200" indent="-457200"/>
            <a:r>
              <a:rPr lang="en-US" sz="2400"/>
              <a:t>If RC is incoherent, it is not a viable ethical theory.</a:t>
            </a:r>
          </a:p>
          <a:p>
            <a:pPr marL="1004888" lvl="3" indent="-182563"/>
            <a:r>
              <a:rPr lang="en-US" sz="2000"/>
              <a:t>It depends on a theory of </a:t>
            </a:r>
            <a:r>
              <a:rPr lang="en-US" sz="2000" i="1"/>
              <a:t>The Right</a:t>
            </a:r>
            <a:r>
              <a:rPr lang="en-US" sz="2000"/>
              <a:t>; it takes a system or rules as primary and not value (pleasure). </a:t>
            </a:r>
          </a:p>
          <a:p>
            <a:pPr marL="457200" indent="-457200"/>
            <a:r>
              <a:rPr lang="en-US" sz="2400"/>
              <a:t>Therefore, RC is not a viable ethical theory. </a:t>
            </a:r>
          </a:p>
        </p:txBody>
      </p:sp>
      <p:grpSp>
        <p:nvGrpSpPr>
          <p:cNvPr id="55300" name="Group 4"/>
          <p:cNvGrpSpPr>
            <a:grpSpLocks/>
          </p:cNvGrpSpPr>
          <p:nvPr/>
        </p:nvGrpSpPr>
        <p:grpSpPr bwMode="auto">
          <a:xfrm>
            <a:off x="4235450" y="2833688"/>
            <a:ext cx="4287838" cy="2800350"/>
            <a:chOff x="1984" y="3164191"/>
            <a:chExt cx="4287608" cy="2801272"/>
          </a:xfrm>
        </p:grpSpPr>
        <p:sp>
          <p:nvSpPr>
            <p:cNvPr id="6" name="Rectangle 5"/>
            <p:cNvSpPr/>
            <p:nvPr/>
          </p:nvSpPr>
          <p:spPr>
            <a:xfrm>
              <a:off x="1984" y="3164191"/>
              <a:ext cx="3722005" cy="1191041"/>
            </a:xfrm>
            <a:prstGeom prst="rect">
              <a:avLst/>
            </a:prstGeom>
            <a:noFill/>
            <a:ln>
              <a:no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7" name="Rectangle 6"/>
            <p:cNvSpPr/>
            <p:nvPr/>
          </p:nvSpPr>
          <p:spPr>
            <a:xfrm>
              <a:off x="1634387" y="5588511"/>
              <a:ext cx="2655205" cy="376952"/>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lIns="19685" tIns="19685" rIns="19685" bIns="19685" spcCol="1270" anchor="ctr"/>
            <a:lstStyle/>
            <a:p>
              <a:pPr algn="ctr" defTabSz="1377950">
                <a:lnSpc>
                  <a:spcPct val="90000"/>
                </a:lnSpc>
                <a:spcBef>
                  <a:spcPct val="0"/>
                </a:spcBef>
                <a:spcAft>
                  <a:spcPct val="35000"/>
                </a:spcAft>
                <a:defRPr/>
              </a:pPr>
              <a:endParaRPr lang="en-US" sz="3100" i="1" dirty="0">
                <a:solidFill>
                  <a:srgbClr val="000000">
                    <a:hueOff val="0"/>
                    <a:satOff val="0"/>
                    <a:lumOff val="0"/>
                    <a:alphaOff val="0"/>
                  </a:srgbClr>
                </a:solidFill>
              </a:endParaRPr>
            </a:p>
          </p:txBody>
        </p:sp>
      </p:grpSp>
    </p:spTree>
    <p:extLst>
      <p:ext uri="{BB962C8B-B14F-4D97-AF65-F5344CB8AC3E}">
        <p14:creationId xmlns:p14="http://schemas.microsoft.com/office/powerpoint/2010/main" val="2038657654"/>
      </p:ext>
    </p:extLst>
  </p:cSld>
  <p:clrMapOvr>
    <a:masterClrMapping/>
  </p:clrMapOvr>
  <p:transition spd="slow">
    <p:circl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8534400" cy="2087562"/>
          </a:xfrm>
        </p:spPr>
        <p:txBody>
          <a:bodyPr wrap="square" numCol="1" anchorCtr="0" compatLnSpc="1">
            <a:prstTxWarp prst="textNoShape">
              <a:avLst/>
            </a:prstTxWarp>
          </a:bodyPr>
          <a:lstStyle/>
          <a:p>
            <a:r>
              <a:rPr lang="en-US" cap="none" smtClean="0"/>
              <a:t>Is RC a viable ethical theory?</a:t>
            </a:r>
          </a:p>
        </p:txBody>
      </p:sp>
      <p:sp>
        <p:nvSpPr>
          <p:cNvPr id="3089" name="TPAnswers"/>
          <p:cNvSpPr>
            <a:spLocks noGrp="1"/>
          </p:cNvSpPr>
          <p:nvPr>
            <p:ph type="body" idx="1"/>
            <p:custDataLst>
              <p:tags r:id="rId3"/>
            </p:custDataLst>
          </p:nvPr>
        </p:nvSpPr>
        <p:spPr>
          <a:xfrm>
            <a:off x="1981200" y="4038601"/>
            <a:ext cx="4114800" cy="1935163"/>
          </a:xfrm>
        </p:spPr>
        <p:txBody>
          <a:bodyPr/>
          <a:lstStyle/>
          <a:p>
            <a:pPr marL="457200" indent="-457200">
              <a:buFont typeface="Arial" charset="0"/>
              <a:buAutoNum type="alphaUcPeriod"/>
            </a:pPr>
            <a:r>
              <a:rPr lang="en-US" sz="3200"/>
              <a:t>Yes</a:t>
            </a:r>
          </a:p>
          <a:p>
            <a:pPr marL="457200" indent="-457200">
              <a:buFont typeface="Arial" charset="0"/>
              <a:buAutoNum type="alphaUcPeriod"/>
            </a:pPr>
            <a:r>
              <a:rPr lang="en-US" sz="3200"/>
              <a:t>No</a:t>
            </a:r>
          </a:p>
        </p:txBody>
      </p:sp>
      <p:graphicFrame>
        <p:nvGraphicFramePr>
          <p:cNvPr id="4" name="Object 15"/>
          <p:cNvGraphicFramePr>
            <a:graphicFrameLocks noChangeAspect="1"/>
          </p:cNvGraphicFramePr>
          <p:nvPr>
            <p:custDataLst>
              <p:tags r:id="rId4"/>
            </p:custData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1039" name="Chart" r:id="rId6" imgW="4572000" imgH="5143500" progId="MSGraph.Chart.8">
                  <p:embed followColorScheme="full"/>
                </p:oleObj>
              </mc:Choice>
              <mc:Fallback>
                <p:oleObj name="Chart" r:id="rId6" imgW="4572000" imgH="5143500" progId="MSGraph.Chart.8">
                  <p:embed followColorScheme="full"/>
                  <p:pic>
                    <p:nvPicPr>
                      <p:cNvPr id="0" name=""/>
                      <p:cNvPicPr>
                        <a:picLocks noChangeAspect="1" noChangeArrowheads="1"/>
                      </p:cNvPicPr>
                      <p:nvPr/>
                    </p:nvPicPr>
                    <p:blipFill>
                      <a:blip r:embed="rId7"/>
                      <a:srcRect/>
                      <a:stretch>
                        <a:fillRect/>
                      </a:stretch>
                    </p:blipFill>
                    <p:spPr bwMode="auto">
                      <a:xfrm>
                        <a:off x="6032500" y="1600200"/>
                        <a:ext cx="4572000" cy="5143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ustDataLst>
      <p:tags r:id="rId2"/>
    </p:custDataLst>
    <p:extLst>
      <p:ext uri="{BB962C8B-B14F-4D97-AF65-F5344CB8AC3E}">
        <p14:creationId xmlns:p14="http://schemas.microsoft.com/office/powerpoint/2010/main" val="3391137139"/>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dirty="0" smtClean="0"/>
              <a:t>Context for social &amp; Political Ethics</a:t>
            </a:r>
            <a:endParaRPr lang="en-US" sz="6000" dirty="0"/>
          </a:p>
        </p:txBody>
      </p:sp>
      <p:sp>
        <p:nvSpPr>
          <p:cNvPr id="3" name="Subtitle 2"/>
          <p:cNvSpPr>
            <a:spLocks noGrp="1"/>
          </p:cNvSpPr>
          <p:nvPr>
            <p:ph type="subTitle" idx="1"/>
          </p:nvPr>
        </p:nvSpPr>
        <p:spPr/>
        <p:txBody>
          <a:bodyPr/>
          <a:lstStyle/>
          <a:p>
            <a:r>
              <a:rPr lang="en-US" dirty="0" smtClean="0"/>
              <a:t>Background Terminology</a:t>
            </a:r>
            <a:endParaRPr lang="en-US" dirty="0"/>
          </a:p>
        </p:txBody>
      </p:sp>
    </p:spTree>
    <p:extLst>
      <p:ext uri="{BB962C8B-B14F-4D97-AF65-F5344CB8AC3E}">
        <p14:creationId xmlns:p14="http://schemas.microsoft.com/office/powerpoint/2010/main" val="972903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General approaches to </a:t>
            </a:r>
            <a:r>
              <a:rPr lang="en-US" dirty="0"/>
              <a:t>social &amp; Political Ethics</a:t>
            </a:r>
          </a:p>
        </p:txBody>
      </p:sp>
      <p:sp>
        <p:nvSpPr>
          <p:cNvPr id="3" name="Content Placeholder 2"/>
          <p:cNvSpPr>
            <a:spLocks noGrp="1"/>
          </p:cNvSpPr>
          <p:nvPr>
            <p:ph idx="1"/>
          </p:nvPr>
        </p:nvSpPr>
        <p:spPr/>
        <p:txBody>
          <a:bodyPr/>
          <a:lstStyle/>
          <a:p>
            <a:r>
              <a:rPr lang="en-US" dirty="0" smtClean="0"/>
              <a:t>Moralism</a:t>
            </a:r>
          </a:p>
          <a:p>
            <a:r>
              <a:rPr lang="en-US" dirty="0" smtClean="0"/>
              <a:t>Conservatism</a:t>
            </a:r>
          </a:p>
          <a:p>
            <a:r>
              <a:rPr lang="en-US" dirty="0" smtClean="0"/>
              <a:t>Liberalism</a:t>
            </a:r>
            <a:endParaRPr lang="en-US" dirty="0"/>
          </a:p>
        </p:txBody>
      </p:sp>
      <p:sp>
        <p:nvSpPr>
          <p:cNvPr id="4" name="TextBox 3"/>
          <p:cNvSpPr txBox="1"/>
          <p:nvPr/>
        </p:nvSpPr>
        <p:spPr>
          <a:xfrm>
            <a:off x="6324600" y="3505200"/>
            <a:ext cx="4343400" cy="2031325"/>
          </a:xfrm>
          <a:prstGeom prst="rect">
            <a:avLst/>
          </a:prstGeom>
          <a:noFill/>
        </p:spPr>
        <p:txBody>
          <a:bodyPr wrap="square" rtlCol="0">
            <a:spAutoFit/>
          </a:bodyPr>
          <a:lstStyle/>
          <a:p>
            <a:pPr marL="285750" indent="-285750">
              <a:buFontTx/>
              <a:buChar char="-"/>
            </a:pPr>
            <a:r>
              <a:rPr lang="en-US" dirty="0" smtClean="0">
                <a:solidFill>
                  <a:prstClr val="black"/>
                </a:solidFill>
              </a:rPr>
              <a:t>Masturbation</a:t>
            </a:r>
            <a:endParaRPr lang="en-US" dirty="0">
              <a:solidFill>
                <a:prstClr val="black"/>
              </a:solidFill>
            </a:endParaRPr>
          </a:p>
          <a:p>
            <a:pPr marL="285750" indent="-285750">
              <a:buFontTx/>
              <a:buChar char="-"/>
            </a:pPr>
            <a:r>
              <a:rPr lang="en-US" dirty="0">
                <a:solidFill>
                  <a:prstClr val="black"/>
                </a:solidFill>
              </a:rPr>
              <a:t>Sodomy &amp; Oral Sex</a:t>
            </a:r>
          </a:p>
          <a:p>
            <a:pPr marL="285750" indent="-285750">
              <a:buFontTx/>
              <a:buChar char="-"/>
            </a:pPr>
            <a:r>
              <a:rPr lang="en-US" dirty="0">
                <a:solidFill>
                  <a:prstClr val="black"/>
                </a:solidFill>
              </a:rPr>
              <a:t>Premarital sex</a:t>
            </a:r>
          </a:p>
          <a:p>
            <a:pPr marL="285750" indent="-285750">
              <a:buFontTx/>
              <a:buChar char="-"/>
            </a:pPr>
            <a:r>
              <a:rPr lang="en-US" dirty="0">
                <a:solidFill>
                  <a:prstClr val="black"/>
                </a:solidFill>
              </a:rPr>
              <a:t>Homosexuality</a:t>
            </a:r>
          </a:p>
          <a:p>
            <a:pPr marL="285750" indent="-285750">
              <a:buFontTx/>
              <a:buChar char="-"/>
            </a:pPr>
            <a:r>
              <a:rPr lang="en-US" dirty="0" smtClean="0">
                <a:solidFill>
                  <a:prstClr val="black"/>
                </a:solidFill>
              </a:rPr>
              <a:t>Adultery</a:t>
            </a:r>
            <a:endParaRPr lang="en-US" dirty="0">
              <a:solidFill>
                <a:prstClr val="black"/>
              </a:solidFill>
            </a:endParaRPr>
          </a:p>
          <a:p>
            <a:pPr marL="285750" indent="-285750">
              <a:buFontTx/>
              <a:buChar char="-"/>
            </a:pPr>
            <a:r>
              <a:rPr lang="en-US" dirty="0">
                <a:solidFill>
                  <a:prstClr val="black"/>
                </a:solidFill>
              </a:rPr>
              <a:t>Deception, coercion, exploitation (</a:t>
            </a:r>
            <a:r>
              <a:rPr lang="en-US" dirty="0" err="1">
                <a:solidFill>
                  <a:prstClr val="black"/>
                </a:solidFill>
              </a:rPr>
              <a:t>Mappes</a:t>
            </a:r>
            <a:r>
              <a:rPr lang="en-US" dirty="0">
                <a:solidFill>
                  <a:prstClr val="black"/>
                </a:solidFill>
              </a:rPr>
              <a:t>)</a:t>
            </a:r>
          </a:p>
        </p:txBody>
      </p:sp>
      <p:sp>
        <p:nvSpPr>
          <p:cNvPr id="5" name="TextBox 4"/>
          <p:cNvSpPr txBox="1"/>
          <p:nvPr/>
        </p:nvSpPr>
        <p:spPr>
          <a:xfrm>
            <a:off x="2057400" y="4800600"/>
            <a:ext cx="2362200" cy="1200329"/>
          </a:xfrm>
          <a:prstGeom prst="rect">
            <a:avLst/>
          </a:prstGeom>
          <a:noFill/>
        </p:spPr>
        <p:txBody>
          <a:bodyPr wrap="square" rtlCol="0">
            <a:spAutoFit/>
          </a:bodyPr>
          <a:lstStyle/>
          <a:p>
            <a:pPr marL="285750" indent="-285750">
              <a:buFont typeface="Arial" pitchFamily="34" charset="0"/>
              <a:buChar char="•"/>
            </a:pPr>
            <a:r>
              <a:rPr lang="en-US" dirty="0" smtClean="0"/>
              <a:t>Biomedical</a:t>
            </a:r>
            <a:endParaRPr lang="en-US" dirty="0"/>
          </a:p>
          <a:p>
            <a:pPr marL="285750" indent="-285750">
              <a:buFont typeface="Arial" pitchFamily="34" charset="0"/>
              <a:buChar char="•"/>
            </a:pPr>
            <a:r>
              <a:rPr lang="en-US" dirty="0"/>
              <a:t>Social-Political</a:t>
            </a:r>
          </a:p>
          <a:p>
            <a:pPr marL="285750" indent="-285750">
              <a:buFont typeface="Arial" pitchFamily="34" charset="0"/>
              <a:buChar char="•"/>
            </a:pPr>
            <a:r>
              <a:rPr lang="en-US" dirty="0"/>
              <a:t>Pornography and Censorship</a:t>
            </a:r>
          </a:p>
        </p:txBody>
      </p:sp>
    </p:spTree>
    <p:extLst>
      <p:ext uri="{BB962C8B-B14F-4D97-AF65-F5344CB8AC3E}">
        <p14:creationId xmlns:p14="http://schemas.microsoft.com/office/powerpoint/2010/main" val="35614361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p:txBody>
          <a:bodyPr/>
          <a:lstStyle/>
          <a:p>
            <a:r>
              <a:rPr lang="en-US" dirty="0" smtClean="0"/>
              <a:t>Moralism</a:t>
            </a:r>
            <a:endParaRPr lang="en-US" dirty="0"/>
          </a:p>
        </p:txBody>
      </p:sp>
      <p:sp>
        <p:nvSpPr>
          <p:cNvPr id="268291" name="Rectangle 3"/>
          <p:cNvSpPr>
            <a:spLocks noGrp="1" noChangeArrowheads="1"/>
          </p:cNvSpPr>
          <p:nvPr>
            <p:ph type="body" idx="1"/>
          </p:nvPr>
        </p:nvSpPr>
        <p:spPr>
          <a:xfrm>
            <a:off x="2590800" y="1524000"/>
            <a:ext cx="7543800" cy="4648200"/>
          </a:xfrm>
        </p:spPr>
        <p:txBody>
          <a:bodyPr>
            <a:normAutofit lnSpcReduction="10000"/>
          </a:bodyPr>
          <a:lstStyle/>
          <a:p>
            <a:r>
              <a:rPr lang="en-US" sz="2800" dirty="0"/>
              <a:t>Moralism argues that some things may be wrong even if there is no non-consenting person that is harmed.</a:t>
            </a:r>
          </a:p>
          <a:p>
            <a:endParaRPr lang="en-US" sz="2800" dirty="0"/>
          </a:p>
          <a:p>
            <a:r>
              <a:rPr lang="en-US" sz="2800" dirty="0"/>
              <a:t>Also called: harmless wrongdoing, e.g.  </a:t>
            </a:r>
          </a:p>
          <a:p>
            <a:pPr marL="609600" indent="-609600">
              <a:buFont typeface="Arial" pitchFamily="34" charset="0"/>
              <a:buAutoNum type="arabicPeriod"/>
            </a:pPr>
            <a:r>
              <a:rPr lang="en-US" sz="2800" dirty="0"/>
              <a:t>Some forms of pornography</a:t>
            </a:r>
          </a:p>
          <a:p>
            <a:pPr marL="609600" indent="-609600">
              <a:buFont typeface="Arial" pitchFamily="34" charset="0"/>
              <a:buAutoNum type="arabicPeriod"/>
            </a:pPr>
            <a:r>
              <a:rPr lang="en-US" sz="2800" dirty="0"/>
              <a:t>Some forms of bestiality</a:t>
            </a:r>
          </a:p>
          <a:p>
            <a:pPr marL="609600" indent="-609600">
              <a:buFont typeface="Arial" pitchFamily="34" charset="0"/>
              <a:buAutoNum type="arabicPeriod"/>
            </a:pPr>
            <a:r>
              <a:rPr lang="en-US" sz="2800" dirty="0"/>
              <a:t>Some forms of incest</a:t>
            </a:r>
          </a:p>
          <a:p>
            <a:pPr marL="609600" indent="-609600">
              <a:buFont typeface="Arial" pitchFamily="34" charset="0"/>
              <a:buAutoNum type="arabicPeriod"/>
            </a:pPr>
            <a:r>
              <a:rPr lang="en-US" sz="2800" dirty="0"/>
              <a:t>Some forms of consensual cannibalism</a:t>
            </a:r>
            <a:endParaRPr lang="en-US" dirty="0"/>
          </a:p>
          <a:p>
            <a:pPr marL="609600" indent="-609600">
              <a:buFont typeface="Arial" pitchFamily="34" charset="0"/>
              <a:buAutoNum type="arabicPeriod"/>
            </a:pPr>
            <a:endParaRPr lang="en-US" dirty="0"/>
          </a:p>
        </p:txBody>
      </p:sp>
    </p:spTree>
    <p:extLst>
      <p:ext uri="{BB962C8B-B14F-4D97-AF65-F5344CB8AC3E}">
        <p14:creationId xmlns:p14="http://schemas.microsoft.com/office/powerpoint/2010/main" val="31591828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p:txBody>
          <a:bodyPr/>
          <a:lstStyle/>
          <a:p>
            <a:r>
              <a:rPr lang="en-US" dirty="0" err="1" smtClean="0"/>
              <a:t>Conservativism</a:t>
            </a:r>
            <a:endParaRPr lang="en-US" dirty="0"/>
          </a:p>
        </p:txBody>
      </p:sp>
      <p:sp>
        <p:nvSpPr>
          <p:cNvPr id="260099" name="Rectangle 3"/>
          <p:cNvSpPr>
            <a:spLocks noGrp="1" noChangeArrowheads="1"/>
          </p:cNvSpPr>
          <p:nvPr>
            <p:ph type="body" idx="1"/>
          </p:nvPr>
        </p:nvSpPr>
        <p:spPr>
          <a:xfrm>
            <a:off x="2590800" y="1600200"/>
            <a:ext cx="7772400" cy="4114800"/>
          </a:xfrm>
        </p:spPr>
        <p:txBody>
          <a:bodyPr>
            <a:normAutofit fontScale="77500" lnSpcReduction="20000"/>
          </a:bodyPr>
          <a:lstStyle/>
          <a:p>
            <a:pPr>
              <a:lnSpc>
                <a:spcPct val="90000"/>
              </a:lnSpc>
            </a:pPr>
            <a:r>
              <a:rPr lang="en-US" sz="2800" dirty="0"/>
              <a:t>Conservatism isn’t one sort of argument, but many; what links them is some space for moralism as a ground for prohibition</a:t>
            </a:r>
          </a:p>
          <a:p>
            <a:pPr>
              <a:lnSpc>
                <a:spcPct val="90000"/>
              </a:lnSpc>
            </a:pPr>
            <a:endParaRPr lang="en-US" sz="2800" dirty="0"/>
          </a:p>
          <a:p>
            <a:pPr marL="457200" indent="-457200">
              <a:lnSpc>
                <a:spcPct val="90000"/>
              </a:lnSpc>
              <a:buFont typeface="Arial" panose="020B0604020202020204" pitchFamily="34" charset="0"/>
              <a:buChar char="•"/>
            </a:pPr>
            <a:r>
              <a:rPr lang="en-US" sz="2800" dirty="0"/>
              <a:t>Edmund Burke grounds conservative thought in the limited power of human reason, in face of the wisdom of </a:t>
            </a:r>
            <a:r>
              <a:rPr lang="en-US" sz="2800" dirty="0" smtClean="0"/>
              <a:t>tradition</a:t>
            </a:r>
          </a:p>
          <a:p>
            <a:pPr marL="457200" indent="-457200">
              <a:lnSpc>
                <a:spcPct val="90000"/>
              </a:lnSpc>
              <a:buFont typeface="Arial" panose="020B0604020202020204" pitchFamily="34" charset="0"/>
              <a:buChar char="•"/>
            </a:pPr>
            <a:endParaRPr lang="en-US" sz="2800" dirty="0"/>
          </a:p>
          <a:p>
            <a:pPr marL="457200" indent="-457200">
              <a:lnSpc>
                <a:spcPct val="90000"/>
              </a:lnSpc>
              <a:buFont typeface="Arial" panose="020B0604020202020204" pitchFamily="34" charset="0"/>
              <a:buChar char="•"/>
            </a:pPr>
            <a:r>
              <a:rPr lang="en-US" sz="2800" dirty="0" smtClean="0"/>
              <a:t>Lord </a:t>
            </a:r>
            <a:r>
              <a:rPr lang="en-US" sz="2800" dirty="0"/>
              <a:t>Patrick Devlin, grounds it in the need for social unity</a:t>
            </a:r>
          </a:p>
          <a:p>
            <a:pPr marL="457200" indent="-457200">
              <a:lnSpc>
                <a:spcPct val="90000"/>
              </a:lnSpc>
              <a:buFont typeface="Arial" panose="020B0604020202020204" pitchFamily="34" charset="0"/>
              <a:buChar char="•"/>
            </a:pPr>
            <a:endParaRPr lang="en-US" sz="2800" dirty="0" smtClean="0"/>
          </a:p>
          <a:p>
            <a:pPr marL="457200" indent="-457200">
              <a:lnSpc>
                <a:spcPct val="90000"/>
              </a:lnSpc>
              <a:buFont typeface="Arial" panose="020B0604020202020204" pitchFamily="34" charset="0"/>
              <a:buChar char="•"/>
            </a:pPr>
            <a:r>
              <a:rPr lang="en-US" sz="2800" dirty="0" smtClean="0"/>
              <a:t>The </a:t>
            </a:r>
            <a:r>
              <a:rPr lang="en-US" sz="2800" dirty="0"/>
              <a:t>Catholic Church grounds it in the natural purposes found in God’s creation</a:t>
            </a:r>
          </a:p>
        </p:txBody>
      </p:sp>
    </p:spTree>
    <p:extLst>
      <p:ext uri="{BB962C8B-B14F-4D97-AF65-F5344CB8AC3E}">
        <p14:creationId xmlns:p14="http://schemas.microsoft.com/office/powerpoint/2010/main" val="34986352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543208572"/>
              </p:ext>
            </p:extLst>
          </p:nvPr>
        </p:nvGraphicFramePr>
        <p:xfrm>
          <a:off x="0" y="0"/>
          <a:ext cx="12192000" cy="6858000"/>
        </p:xfrm>
        <a:graphic>
          <a:graphicData uri="http://schemas.openxmlformats.org/drawingml/2006/table">
            <a:tbl>
              <a:tblPr firstRow="1" firstCol="1" lastRow="1" lastCol="1" bandRow="1" bandCol="1"/>
              <a:tblGrid>
                <a:gridCol w="2438400"/>
                <a:gridCol w="7924800"/>
                <a:gridCol w="1828800"/>
              </a:tblGrid>
              <a:tr h="299564">
                <a:tc>
                  <a:txBody>
                    <a:bodyPr/>
                    <a:lstStyle/>
                    <a:p>
                      <a:pPr marL="0" marR="0" algn="ctr">
                        <a:lnSpc>
                          <a:spcPct val="107000"/>
                        </a:lnSpc>
                        <a:spcBef>
                          <a:spcPts val="0"/>
                        </a:spcBef>
                        <a:spcAft>
                          <a:spcPts val="0"/>
                        </a:spcAft>
                      </a:pPr>
                      <a:r>
                        <a:rPr lang="en-US" sz="1800" b="1" cap="small" dirty="0">
                          <a:effectLst/>
                          <a:latin typeface="+mn-lt"/>
                          <a:ea typeface="Times New Roman" panose="02020603050405020304" pitchFamily="18" charset="0"/>
                        </a:rPr>
                        <a:t>Week</a:t>
                      </a:r>
                      <a:endParaRPr lang="en-US" sz="180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800" b="1" cap="small" dirty="0">
                          <a:effectLst/>
                          <a:latin typeface="+mn-lt"/>
                          <a:ea typeface="Times New Roman" panose="02020603050405020304" pitchFamily="18" charset="0"/>
                        </a:rPr>
                        <a:t>Required Reading</a:t>
                      </a:r>
                      <a:endParaRPr lang="en-US" sz="180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800" b="1" cap="small" dirty="0">
                          <a:effectLst/>
                          <a:latin typeface="+mn-lt"/>
                          <a:ea typeface="Times New Roman" panose="02020603050405020304" pitchFamily="18" charset="0"/>
                        </a:rPr>
                        <a:t>Assignment</a:t>
                      </a:r>
                      <a:endParaRPr lang="en-US" sz="180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chemeClr val="bg1"/>
                    </a:solidFill>
                  </a:tcPr>
                </a:tc>
              </a:tr>
              <a:tr h="832195">
                <a:tc>
                  <a:txBody>
                    <a:bodyPr/>
                    <a:lstStyle/>
                    <a:p>
                      <a:pPr marL="0" marR="0" lvl="0" indent="0" algn="l">
                        <a:lnSpc>
                          <a:spcPct val="107000"/>
                        </a:lnSpc>
                        <a:spcBef>
                          <a:spcPts val="0"/>
                        </a:spcBef>
                        <a:spcAft>
                          <a:spcPts val="0"/>
                        </a:spcAft>
                        <a:buFont typeface="+mj-lt"/>
                        <a:buNone/>
                      </a:pPr>
                      <a:r>
                        <a:rPr lang="en-US" sz="1250" b="1" i="1" dirty="0">
                          <a:effectLst/>
                          <a:latin typeface="+mn-lt"/>
                          <a:ea typeface="Times New Roman" panose="02020603050405020304" pitchFamily="18" charset="0"/>
                          <a:cs typeface="Times New Roman" panose="02020603050405020304" pitchFamily="18" charset="0"/>
                        </a:rPr>
                        <a:t>Course Mechanics, Theory Primer, and Philosophical Argumentation</a:t>
                      </a:r>
                      <a:endParaRPr lang="en-US" sz="1250" dirty="0">
                        <a:effectLst/>
                        <a:latin typeface="+mn-lt"/>
                        <a:ea typeface="Times New Roman" panose="02020603050405020304" pitchFamily="18" charset="0"/>
                        <a:cs typeface="Times New Roman" panose="02020603050405020304" pitchFamily="18" charset="0"/>
                      </a:endParaRPr>
                    </a:p>
                    <a:p>
                      <a:pPr marL="0" marR="0" algn="l">
                        <a:lnSpc>
                          <a:spcPct val="107000"/>
                        </a:lnSpc>
                        <a:spcBef>
                          <a:spcPts val="0"/>
                        </a:spcBef>
                        <a:spcAft>
                          <a:spcPts val="0"/>
                        </a:spcAft>
                      </a:pPr>
                      <a:r>
                        <a:rPr lang="en-US" sz="1250" i="1" dirty="0">
                          <a:effectLst/>
                          <a:latin typeface="+mn-lt"/>
                          <a:ea typeface="Times New Roman" panose="02020603050405020304" pitchFamily="18" charset="0"/>
                        </a:rPr>
                        <a:t>6/23-6/27</a:t>
                      </a:r>
                      <a:endParaRPr lang="en-US" sz="125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Benjamin Hole, Phil 102 Syllabus </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Lewis Vaughn (posted on website), “How to Read an Argument”</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Mark Timmons, “Moral Theory Primer” </a:t>
                      </a: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marL="10795" marR="0" algn="l">
                        <a:lnSpc>
                          <a:spcPct val="107000"/>
                        </a:lnSpc>
                        <a:spcBef>
                          <a:spcPts val="0"/>
                        </a:spcBef>
                        <a:spcAft>
                          <a:spcPts val="0"/>
                        </a:spcAft>
                      </a:pPr>
                      <a:r>
                        <a:rPr lang="en-US" sz="1250" b="1" i="1" dirty="0" smtClean="0">
                          <a:effectLst/>
                          <a:latin typeface="+mn-lt"/>
                          <a:ea typeface="Times New Roman" panose="02020603050405020304" pitchFamily="18" charset="0"/>
                        </a:rPr>
                        <a:t>WA1</a:t>
                      </a:r>
                      <a:r>
                        <a:rPr lang="en-US" sz="1250" b="1" i="1" dirty="0">
                          <a:effectLst/>
                          <a:latin typeface="+mn-lt"/>
                          <a:ea typeface="Times New Roman" panose="02020603050405020304" pitchFamily="18" charset="0"/>
                        </a:rPr>
                        <a:t>, due 6/27</a:t>
                      </a:r>
                      <a:endParaRPr lang="en-US" sz="1250" dirty="0">
                        <a:effectLst/>
                        <a:latin typeface="+mn-lt"/>
                        <a:ea typeface="Times New Roman" panose="02020603050405020304" pitchFamily="18" charset="0"/>
                      </a:endParaRPr>
                    </a:p>
                    <a:p>
                      <a:pPr marL="0" marR="0" algn="l">
                        <a:lnSpc>
                          <a:spcPct val="107000"/>
                        </a:lnSpc>
                        <a:spcBef>
                          <a:spcPts val="0"/>
                        </a:spcBef>
                        <a:spcAft>
                          <a:spcPts val="0"/>
                        </a:spcAft>
                      </a:pPr>
                      <a:r>
                        <a:rPr lang="en-US" sz="1250" b="1" dirty="0">
                          <a:effectLst/>
                          <a:latin typeface="+mn-lt"/>
                          <a:ea typeface="Times New Roman" panose="02020603050405020304" pitchFamily="18" charset="0"/>
                        </a:rPr>
                        <a:t> </a:t>
                      </a:r>
                      <a:endParaRPr lang="en-US" sz="1250" dirty="0">
                        <a:effectLst/>
                        <a:latin typeface="+mn-lt"/>
                        <a:ea typeface="Times New Roman" panose="02020603050405020304" pitchFamily="18" charset="0"/>
                      </a:endParaRPr>
                    </a:p>
                    <a:p>
                      <a:pPr marL="0" marR="0" algn="l">
                        <a:lnSpc>
                          <a:spcPct val="107000"/>
                        </a:lnSpc>
                        <a:spcBef>
                          <a:spcPts val="0"/>
                        </a:spcBef>
                        <a:spcAft>
                          <a:spcPts val="0"/>
                        </a:spcAft>
                      </a:pPr>
                      <a:r>
                        <a:rPr lang="en-US" sz="1250" b="1" dirty="0">
                          <a:effectLst/>
                          <a:latin typeface="+mn-lt"/>
                          <a:ea typeface="Times New Roman" panose="02020603050405020304" pitchFamily="18" charset="0"/>
                        </a:rPr>
                        <a:t> </a:t>
                      </a:r>
                      <a:endParaRPr lang="en-US" sz="1250" dirty="0">
                        <a:effectLst/>
                        <a:latin typeface="+mn-lt"/>
                        <a:ea typeface="Times New Roman" panose="02020603050405020304" pitchFamily="18" charset="0"/>
                      </a:endParaRPr>
                    </a:p>
                    <a:p>
                      <a:pPr marL="0" marR="0" indent="457200" algn="l">
                        <a:lnSpc>
                          <a:spcPct val="107000"/>
                        </a:lnSpc>
                        <a:spcBef>
                          <a:spcPts val="0"/>
                        </a:spcBef>
                        <a:spcAft>
                          <a:spcPts val="0"/>
                        </a:spcAft>
                      </a:pPr>
                      <a:r>
                        <a:rPr lang="en-US" sz="1250" b="1" dirty="0">
                          <a:effectLst/>
                          <a:latin typeface="+mn-lt"/>
                          <a:ea typeface="Times New Roman" panose="02020603050405020304" pitchFamily="18" charset="0"/>
                        </a:rPr>
                        <a:t> </a:t>
                      </a:r>
                      <a:endParaRPr lang="en-US" sz="125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r>
              <a:tr h="890395">
                <a:tc>
                  <a:txBody>
                    <a:bodyPr/>
                    <a:lstStyle/>
                    <a:p>
                      <a:pPr marL="0" marR="0" lvl="0" indent="0" algn="l">
                        <a:lnSpc>
                          <a:spcPct val="107000"/>
                        </a:lnSpc>
                        <a:spcBef>
                          <a:spcPts val="0"/>
                        </a:spcBef>
                        <a:spcAft>
                          <a:spcPts val="0"/>
                        </a:spcAft>
                        <a:buFont typeface="+mj-lt"/>
                        <a:buNone/>
                      </a:pPr>
                      <a:r>
                        <a:rPr lang="en-US" sz="1250" b="1" i="1" dirty="0">
                          <a:effectLst/>
                          <a:latin typeface="+mn-lt"/>
                          <a:ea typeface="Times New Roman" panose="02020603050405020304" pitchFamily="18" charset="0"/>
                          <a:cs typeface="Times New Roman" panose="02020603050405020304" pitchFamily="18" charset="0"/>
                        </a:rPr>
                        <a:t>Philosophical Writing and Ethical </a:t>
                      </a:r>
                      <a:r>
                        <a:rPr lang="en-US" sz="1250" b="1" i="1" dirty="0" smtClean="0">
                          <a:effectLst/>
                          <a:latin typeface="+mn-lt"/>
                          <a:ea typeface="Times New Roman" panose="02020603050405020304" pitchFamily="18" charset="0"/>
                          <a:cs typeface="Times New Roman" panose="02020603050405020304" pitchFamily="18" charset="0"/>
                        </a:rPr>
                        <a:t>Theory</a:t>
                      </a:r>
                      <a:endParaRPr lang="en-US" sz="1250" dirty="0">
                        <a:effectLst/>
                        <a:latin typeface="+mn-lt"/>
                        <a:ea typeface="Times New Roman" panose="02020603050405020304" pitchFamily="18" charset="0"/>
                      </a:endParaRPr>
                    </a:p>
                    <a:p>
                      <a:pPr marL="114300" marR="0" indent="-114300" algn="l">
                        <a:lnSpc>
                          <a:spcPct val="107000"/>
                        </a:lnSpc>
                        <a:spcBef>
                          <a:spcPts val="0"/>
                        </a:spcBef>
                        <a:spcAft>
                          <a:spcPts val="0"/>
                        </a:spcAft>
                      </a:pPr>
                      <a:r>
                        <a:rPr lang="en-US" sz="1250" i="1" dirty="0">
                          <a:effectLst/>
                          <a:latin typeface="+mn-lt"/>
                          <a:ea typeface="Times New Roman" panose="02020603050405020304" pitchFamily="18" charset="0"/>
                        </a:rPr>
                        <a:t>6/30-7/3</a:t>
                      </a:r>
                      <a:endParaRPr lang="en-US" sz="1250" dirty="0">
                        <a:effectLst/>
                        <a:latin typeface="+mn-lt"/>
                        <a:ea typeface="Times New Roman" panose="02020603050405020304" pitchFamily="18" charset="0"/>
                      </a:endParaRPr>
                    </a:p>
                    <a:p>
                      <a:pPr marL="114300" marR="0" indent="-114300" algn="l">
                        <a:lnSpc>
                          <a:spcPct val="107000"/>
                        </a:lnSpc>
                        <a:spcBef>
                          <a:spcPts val="0"/>
                        </a:spcBef>
                        <a:spcAft>
                          <a:spcPts val="0"/>
                        </a:spcAft>
                      </a:pPr>
                      <a:r>
                        <a:rPr lang="en-US" sz="1250" i="1" dirty="0">
                          <a:effectLst/>
                          <a:latin typeface="+mn-lt"/>
                          <a:ea typeface="Times New Roman" panose="02020603050405020304" pitchFamily="18" charset="0"/>
                        </a:rPr>
                        <a:t>(Holiday, 7/4)</a:t>
                      </a:r>
                      <a:endParaRPr lang="en-US" sz="125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Mark B. Woodhouse (posted on website), “How to Write Philosophy”</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James </a:t>
                      </a:r>
                      <a:r>
                        <a:rPr lang="en-US" sz="1250" dirty="0" err="1">
                          <a:effectLst/>
                          <a:latin typeface="+mn-lt"/>
                          <a:ea typeface="Times New Roman" panose="02020603050405020304" pitchFamily="18" charset="0"/>
                        </a:rPr>
                        <a:t>Rachels</a:t>
                      </a:r>
                      <a:r>
                        <a:rPr lang="en-US" sz="1250" dirty="0">
                          <a:effectLst/>
                          <a:latin typeface="+mn-lt"/>
                          <a:ea typeface="Times New Roman" panose="02020603050405020304" pitchFamily="18" charset="0"/>
                        </a:rPr>
                        <a:t> (posted on website), “The Challenge of Cultural Relativism”</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Jeremy Bentham (posted on website), “The Principle of Utility”</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Robert </a:t>
                      </a:r>
                      <a:r>
                        <a:rPr lang="en-US" sz="1250" dirty="0" err="1">
                          <a:effectLst/>
                          <a:latin typeface="+mn-lt"/>
                          <a:ea typeface="Times New Roman" panose="02020603050405020304" pitchFamily="18" charset="0"/>
                        </a:rPr>
                        <a:t>Nozick</a:t>
                      </a:r>
                      <a:r>
                        <a:rPr lang="en-US" sz="1250" dirty="0">
                          <a:effectLst/>
                          <a:latin typeface="+mn-lt"/>
                          <a:ea typeface="Times New Roman" panose="02020603050405020304" pitchFamily="18" charset="0"/>
                        </a:rPr>
                        <a:t>, “The Experience Machine” (posted on website)</a:t>
                      </a: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marL="10795" marR="0" algn="l">
                        <a:lnSpc>
                          <a:spcPct val="107000"/>
                        </a:lnSpc>
                        <a:spcBef>
                          <a:spcPts val="0"/>
                        </a:spcBef>
                        <a:spcAft>
                          <a:spcPts val="0"/>
                        </a:spcAft>
                      </a:pPr>
                      <a:r>
                        <a:rPr lang="en-US" sz="1250" i="1" dirty="0" smtClean="0">
                          <a:effectLst/>
                          <a:latin typeface="+mn-lt"/>
                          <a:ea typeface="Times New Roman" panose="02020603050405020304" pitchFamily="18" charset="0"/>
                        </a:rPr>
                        <a:t>None</a:t>
                      </a:r>
                      <a:endParaRPr lang="en-US" sz="125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r>
              <a:tr h="624146">
                <a:tc>
                  <a:txBody>
                    <a:bodyPr/>
                    <a:lstStyle/>
                    <a:p>
                      <a:pPr marL="0" marR="0" lvl="0" indent="0" algn="l">
                        <a:lnSpc>
                          <a:spcPct val="107000"/>
                        </a:lnSpc>
                        <a:spcBef>
                          <a:spcPts val="0"/>
                        </a:spcBef>
                        <a:spcAft>
                          <a:spcPts val="0"/>
                        </a:spcAft>
                        <a:buFont typeface="+mj-lt"/>
                        <a:buNone/>
                      </a:pPr>
                      <a:r>
                        <a:rPr lang="en-US" sz="1250" b="1" i="1" dirty="0">
                          <a:effectLst/>
                          <a:latin typeface="+mn-lt"/>
                          <a:ea typeface="Times New Roman" panose="02020603050405020304" pitchFamily="18" charset="0"/>
                          <a:cs typeface="Times New Roman" panose="02020603050405020304" pitchFamily="18" charset="0"/>
                        </a:rPr>
                        <a:t>Ethical </a:t>
                      </a:r>
                      <a:r>
                        <a:rPr lang="en-US" sz="1250" b="1" i="1" dirty="0" smtClean="0">
                          <a:effectLst/>
                          <a:latin typeface="+mn-lt"/>
                          <a:ea typeface="Times New Roman" panose="02020603050405020304" pitchFamily="18" charset="0"/>
                          <a:cs typeface="Times New Roman" panose="02020603050405020304" pitchFamily="18" charset="0"/>
                        </a:rPr>
                        <a:t>Theory</a:t>
                      </a:r>
                      <a:endParaRPr lang="en-US" sz="1250" dirty="0">
                        <a:effectLst/>
                        <a:latin typeface="+mn-lt"/>
                        <a:ea typeface="Times New Roman" panose="02020603050405020304" pitchFamily="18" charset="0"/>
                      </a:endParaRPr>
                    </a:p>
                    <a:p>
                      <a:pPr marL="114300" marR="0" indent="-114300" algn="l">
                        <a:lnSpc>
                          <a:spcPct val="107000"/>
                        </a:lnSpc>
                        <a:spcBef>
                          <a:spcPts val="0"/>
                        </a:spcBef>
                        <a:spcAft>
                          <a:spcPts val="0"/>
                        </a:spcAft>
                      </a:pPr>
                      <a:r>
                        <a:rPr lang="en-US" sz="1250" i="1" dirty="0">
                          <a:effectLst/>
                          <a:latin typeface="+mn-lt"/>
                          <a:ea typeface="Times New Roman" panose="02020603050405020304" pitchFamily="18" charset="0"/>
                        </a:rPr>
                        <a:t>7/7-7/11</a:t>
                      </a:r>
                      <a:endParaRPr lang="en-US" sz="125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marL="342900" marR="0" lvl="0" indent="-342900" algn="l" defTabSz="914400" rtl="0" eaLnBrk="1" fontAlgn="auto" latinLnBrk="0" hangingPunct="1">
                        <a:lnSpc>
                          <a:spcPct val="107000"/>
                        </a:lnSpc>
                        <a:spcBef>
                          <a:spcPts val="0"/>
                        </a:spcBef>
                        <a:spcAft>
                          <a:spcPts val="0"/>
                        </a:spcAft>
                        <a:buClrTx/>
                        <a:buSzTx/>
                        <a:buFont typeface="Symbol" panose="05050102010706020507" pitchFamily="18" charset="2"/>
                        <a:buChar char=""/>
                        <a:tabLst>
                          <a:tab pos="140970" algn="l"/>
                        </a:tabLst>
                        <a:defRPr/>
                      </a:pPr>
                      <a:r>
                        <a:rPr lang="en-US" sz="1250" dirty="0" smtClean="0">
                          <a:effectLst/>
                          <a:latin typeface="+mn-lt"/>
                          <a:ea typeface="Times New Roman" panose="02020603050405020304" pitchFamily="18" charset="0"/>
                        </a:rPr>
                        <a:t>J.S. Mill (</a:t>
                      </a:r>
                      <a:r>
                        <a:rPr lang="en-US" sz="1250" u="sng" dirty="0" smtClean="0">
                          <a:solidFill>
                            <a:srgbClr val="0000FF"/>
                          </a:solidFill>
                          <a:effectLst/>
                          <a:latin typeface="+mn-lt"/>
                          <a:ea typeface="Times New Roman" panose="02020603050405020304" pitchFamily="18" charset="0"/>
                          <a:hlinkClick r:id="rId2"/>
                        </a:rPr>
                        <a:t>electronic</a:t>
                      </a:r>
                      <a:r>
                        <a:rPr lang="en-US" sz="1250" dirty="0" smtClean="0">
                          <a:effectLst/>
                          <a:latin typeface="+mn-lt"/>
                          <a:ea typeface="Times New Roman" panose="02020603050405020304" pitchFamily="18" charset="0"/>
                        </a:rPr>
                        <a:t>), </a:t>
                      </a:r>
                      <a:r>
                        <a:rPr lang="en-US" sz="1250" i="1" dirty="0" smtClean="0">
                          <a:effectLst/>
                          <a:latin typeface="+mn-lt"/>
                          <a:ea typeface="Times New Roman" panose="02020603050405020304" pitchFamily="18" charset="0"/>
                        </a:rPr>
                        <a:t>On Liberty</a:t>
                      </a:r>
                      <a:r>
                        <a:rPr lang="en-US" sz="1250" dirty="0" smtClean="0">
                          <a:effectLst/>
                          <a:latin typeface="+mn-lt"/>
                          <a:ea typeface="Times New Roman" panose="02020603050405020304" pitchFamily="18" charset="0"/>
                        </a:rPr>
                        <a:t>, Chapters 1-2</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smtClean="0">
                          <a:effectLst/>
                          <a:latin typeface="+mn-lt"/>
                          <a:ea typeface="Times New Roman" panose="02020603050405020304" pitchFamily="18" charset="0"/>
                        </a:rPr>
                        <a:t>Immanuel </a:t>
                      </a:r>
                      <a:r>
                        <a:rPr lang="en-US" sz="1250" dirty="0">
                          <a:effectLst/>
                          <a:latin typeface="+mn-lt"/>
                          <a:ea typeface="Times New Roman" panose="02020603050405020304" pitchFamily="18" charset="0"/>
                        </a:rPr>
                        <a:t>Kant (posted on website), “The Moral Law”</a:t>
                      </a:r>
                    </a:p>
                    <a:p>
                      <a:pPr marL="140970" marR="0" algn="l">
                        <a:lnSpc>
                          <a:spcPct val="107000"/>
                        </a:lnSpc>
                        <a:spcBef>
                          <a:spcPts val="0"/>
                        </a:spcBef>
                        <a:spcAft>
                          <a:spcPts val="0"/>
                        </a:spcAft>
                      </a:pPr>
                      <a:r>
                        <a:rPr lang="en-US" sz="1250" dirty="0">
                          <a:effectLst/>
                          <a:latin typeface="+mn-lt"/>
                          <a:ea typeface="Times New Roman" panose="02020603050405020304" pitchFamily="18" charset="0"/>
                        </a:rPr>
                        <a:t> </a:t>
                      </a: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marL="10795" marR="0" algn="l">
                        <a:lnSpc>
                          <a:spcPct val="107000"/>
                        </a:lnSpc>
                        <a:spcBef>
                          <a:spcPts val="0"/>
                        </a:spcBef>
                        <a:spcAft>
                          <a:spcPts val="0"/>
                        </a:spcAft>
                      </a:pPr>
                      <a:r>
                        <a:rPr lang="en-US" sz="1250" b="1" i="1" dirty="0" smtClean="0">
                          <a:effectLst/>
                          <a:latin typeface="+mn-lt"/>
                          <a:ea typeface="Times New Roman" panose="02020603050405020304" pitchFamily="18" charset="0"/>
                        </a:rPr>
                        <a:t>WA2</a:t>
                      </a:r>
                      <a:r>
                        <a:rPr lang="en-US" sz="1250" b="1" i="1" dirty="0">
                          <a:effectLst/>
                          <a:latin typeface="+mn-lt"/>
                          <a:ea typeface="Times New Roman" panose="02020603050405020304" pitchFamily="18" charset="0"/>
                        </a:rPr>
                        <a:t>, due 7/8</a:t>
                      </a:r>
                      <a:endParaRPr lang="en-US" sz="1250" dirty="0">
                        <a:effectLst/>
                        <a:latin typeface="+mn-lt"/>
                        <a:ea typeface="Times New Roman" panose="02020603050405020304" pitchFamily="18" charset="0"/>
                      </a:endParaRPr>
                    </a:p>
                    <a:p>
                      <a:pPr marL="0" marR="0" algn="l">
                        <a:lnSpc>
                          <a:spcPct val="107000"/>
                        </a:lnSpc>
                        <a:spcBef>
                          <a:spcPts val="0"/>
                        </a:spcBef>
                        <a:spcAft>
                          <a:spcPts val="0"/>
                        </a:spcAft>
                      </a:pPr>
                      <a:r>
                        <a:rPr lang="en-US" sz="1250" b="1" dirty="0">
                          <a:effectLst/>
                          <a:latin typeface="+mn-lt"/>
                          <a:ea typeface="Times New Roman" panose="02020603050405020304" pitchFamily="18" charset="0"/>
                        </a:rPr>
                        <a:t> </a:t>
                      </a:r>
                      <a:endParaRPr lang="en-US" sz="125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r>
              <a:tr h="882921">
                <a:tc>
                  <a:txBody>
                    <a:bodyPr/>
                    <a:lstStyle/>
                    <a:p>
                      <a:pPr marL="0" marR="0" lvl="0" indent="0" algn="l">
                        <a:lnSpc>
                          <a:spcPct val="107000"/>
                        </a:lnSpc>
                        <a:spcBef>
                          <a:spcPts val="0"/>
                        </a:spcBef>
                        <a:spcAft>
                          <a:spcPts val="0"/>
                        </a:spcAft>
                        <a:buFont typeface="+mj-lt"/>
                        <a:buNone/>
                      </a:pPr>
                      <a:r>
                        <a:rPr lang="en-US" sz="1250" b="1" i="1" dirty="0">
                          <a:effectLst/>
                          <a:latin typeface="+mn-lt"/>
                          <a:ea typeface="Times New Roman" panose="02020603050405020304" pitchFamily="18" charset="0"/>
                          <a:cs typeface="Times New Roman" panose="02020603050405020304" pitchFamily="18" charset="0"/>
                        </a:rPr>
                        <a:t>Introduction to Sexual </a:t>
                      </a:r>
                      <a:r>
                        <a:rPr lang="en-US" sz="1250" b="1" i="1" dirty="0" smtClean="0">
                          <a:effectLst/>
                          <a:latin typeface="+mn-lt"/>
                          <a:ea typeface="Times New Roman" panose="02020603050405020304" pitchFamily="18" charset="0"/>
                          <a:cs typeface="Times New Roman" panose="02020603050405020304" pitchFamily="18" charset="0"/>
                        </a:rPr>
                        <a:t>Ethics</a:t>
                      </a:r>
                      <a:endParaRPr lang="en-US" sz="1250" dirty="0">
                        <a:effectLst/>
                        <a:latin typeface="+mn-lt"/>
                        <a:ea typeface="Times New Roman" panose="02020603050405020304" pitchFamily="18" charset="0"/>
                      </a:endParaRPr>
                    </a:p>
                    <a:p>
                      <a:pPr marL="114300" marR="0" indent="-114300" algn="l">
                        <a:lnSpc>
                          <a:spcPct val="107000"/>
                        </a:lnSpc>
                        <a:spcBef>
                          <a:spcPts val="0"/>
                        </a:spcBef>
                        <a:spcAft>
                          <a:spcPts val="0"/>
                        </a:spcAft>
                      </a:pPr>
                      <a:r>
                        <a:rPr lang="en-US" sz="1250" i="1" dirty="0">
                          <a:effectLst/>
                          <a:latin typeface="+mn-lt"/>
                          <a:ea typeface="Times New Roman" panose="02020603050405020304" pitchFamily="18" charset="0"/>
                        </a:rPr>
                        <a:t>7/14-7/18</a:t>
                      </a:r>
                      <a:endParaRPr lang="en-US" sz="125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The Catholic Church, “Vatican Declaration on Some Questions in Sexual Ethics”</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John </a:t>
                      </a:r>
                      <a:r>
                        <a:rPr lang="en-US" sz="1250" dirty="0" err="1">
                          <a:effectLst/>
                          <a:latin typeface="+mn-lt"/>
                          <a:ea typeface="Times New Roman" panose="02020603050405020304" pitchFamily="18" charset="0"/>
                        </a:rPr>
                        <a:t>Corvino</a:t>
                      </a:r>
                      <a:r>
                        <a:rPr lang="en-US" sz="1250" dirty="0">
                          <a:effectLst/>
                          <a:latin typeface="+mn-lt"/>
                          <a:ea typeface="Times New Roman" panose="02020603050405020304" pitchFamily="18" charset="0"/>
                        </a:rPr>
                        <a:t>, “A Defense of Homosexuality” </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Thomas </a:t>
                      </a:r>
                      <a:r>
                        <a:rPr lang="en-US" sz="1250" dirty="0" err="1">
                          <a:effectLst/>
                          <a:latin typeface="+mn-lt"/>
                          <a:ea typeface="Times New Roman" panose="02020603050405020304" pitchFamily="18" charset="0"/>
                        </a:rPr>
                        <a:t>Mappes</a:t>
                      </a:r>
                      <a:r>
                        <a:rPr lang="en-US" sz="1250" dirty="0">
                          <a:effectLst/>
                          <a:latin typeface="+mn-lt"/>
                          <a:ea typeface="Times New Roman" panose="02020603050405020304" pitchFamily="18" charset="0"/>
                        </a:rPr>
                        <a:t>, “A Liberal View of Sexual Morality and the concept of Using Another Person”</a:t>
                      </a: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marL="0" marR="0" algn="l">
                        <a:lnSpc>
                          <a:spcPct val="107000"/>
                        </a:lnSpc>
                        <a:spcBef>
                          <a:spcPts val="0"/>
                        </a:spcBef>
                        <a:spcAft>
                          <a:spcPts val="0"/>
                        </a:spcAft>
                      </a:pPr>
                      <a:r>
                        <a:rPr lang="en-US" sz="1250" i="1" dirty="0" smtClean="0">
                          <a:effectLst/>
                          <a:latin typeface="+mn-lt"/>
                          <a:ea typeface="Times New Roman" panose="02020603050405020304" pitchFamily="18" charset="0"/>
                        </a:rPr>
                        <a:t>None</a:t>
                      </a:r>
                      <a:endParaRPr lang="en-US" sz="125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r>
              <a:tr h="624146">
                <a:tc>
                  <a:txBody>
                    <a:bodyPr/>
                    <a:lstStyle/>
                    <a:p>
                      <a:pPr marL="0" marR="0" lvl="0" indent="0" algn="l">
                        <a:lnSpc>
                          <a:spcPct val="107000"/>
                        </a:lnSpc>
                        <a:spcBef>
                          <a:spcPts val="0"/>
                        </a:spcBef>
                        <a:spcAft>
                          <a:spcPts val="0"/>
                        </a:spcAft>
                        <a:buFont typeface="+mj-lt"/>
                        <a:buNone/>
                      </a:pPr>
                      <a:r>
                        <a:rPr lang="en-US" sz="1250" b="1" i="1" dirty="0">
                          <a:effectLst/>
                          <a:latin typeface="+mn-lt"/>
                          <a:ea typeface="Times New Roman" panose="02020603050405020304" pitchFamily="18" charset="0"/>
                          <a:cs typeface="Times New Roman" panose="02020603050405020304" pitchFamily="18" charset="0"/>
                        </a:rPr>
                        <a:t>Introduction to International </a:t>
                      </a:r>
                      <a:r>
                        <a:rPr lang="en-US" sz="1250" b="1" i="1" dirty="0" smtClean="0">
                          <a:effectLst/>
                          <a:latin typeface="+mn-lt"/>
                          <a:ea typeface="Times New Roman" panose="02020603050405020304" pitchFamily="18" charset="0"/>
                          <a:cs typeface="Times New Roman" panose="02020603050405020304" pitchFamily="18" charset="0"/>
                        </a:rPr>
                        <a:t>Ethics</a:t>
                      </a:r>
                      <a:endParaRPr lang="en-US" sz="1250" dirty="0">
                        <a:effectLst/>
                        <a:latin typeface="+mn-lt"/>
                        <a:ea typeface="Times New Roman" panose="02020603050405020304" pitchFamily="18" charset="0"/>
                      </a:endParaRPr>
                    </a:p>
                    <a:p>
                      <a:pPr marL="114300" marR="0" indent="-114300" algn="l">
                        <a:lnSpc>
                          <a:spcPct val="107000"/>
                        </a:lnSpc>
                        <a:spcBef>
                          <a:spcPts val="0"/>
                        </a:spcBef>
                        <a:spcAft>
                          <a:spcPts val="0"/>
                        </a:spcAft>
                      </a:pPr>
                      <a:r>
                        <a:rPr lang="en-US" sz="1250" i="1" dirty="0">
                          <a:effectLst/>
                          <a:latin typeface="+mn-lt"/>
                          <a:ea typeface="Times New Roman" panose="02020603050405020304" pitchFamily="18" charset="0"/>
                        </a:rPr>
                        <a:t>7/21-7/25</a:t>
                      </a:r>
                      <a:endParaRPr lang="en-US" sz="125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Peter Singer, “Famine, Affluence, and Morality” (posted on website)</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Garrett Hardin, “Lifeboat Ethics” (posted on website)</a:t>
                      </a:r>
                    </a:p>
                    <a:p>
                      <a:pPr marL="140970" marR="0" indent="-114300" algn="l">
                        <a:lnSpc>
                          <a:spcPct val="107000"/>
                        </a:lnSpc>
                        <a:spcBef>
                          <a:spcPts val="0"/>
                        </a:spcBef>
                        <a:spcAft>
                          <a:spcPts val="0"/>
                        </a:spcAft>
                        <a:tabLst>
                          <a:tab pos="140970" algn="l"/>
                        </a:tabLst>
                      </a:pPr>
                      <a:r>
                        <a:rPr lang="en-US" sz="1250" dirty="0">
                          <a:effectLst/>
                          <a:latin typeface="+mn-lt"/>
                          <a:ea typeface="Times New Roman" panose="02020603050405020304" pitchFamily="18" charset="0"/>
                        </a:rPr>
                        <a:t> </a:t>
                      </a: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marL="10795" marR="0" algn="l">
                        <a:lnSpc>
                          <a:spcPct val="107000"/>
                        </a:lnSpc>
                        <a:spcBef>
                          <a:spcPts val="0"/>
                        </a:spcBef>
                        <a:spcAft>
                          <a:spcPts val="0"/>
                        </a:spcAft>
                      </a:pPr>
                      <a:r>
                        <a:rPr lang="en-US" sz="1250" b="1" i="1" dirty="0" smtClean="0">
                          <a:effectLst/>
                          <a:latin typeface="+mn-lt"/>
                          <a:ea typeface="Times New Roman" panose="02020603050405020304" pitchFamily="18" charset="0"/>
                        </a:rPr>
                        <a:t>WA3</a:t>
                      </a:r>
                      <a:r>
                        <a:rPr lang="en-US" sz="1250" b="1" i="1" dirty="0">
                          <a:effectLst/>
                          <a:latin typeface="+mn-lt"/>
                          <a:ea typeface="Times New Roman" panose="02020603050405020304" pitchFamily="18" charset="0"/>
                        </a:rPr>
                        <a:t>, due 7/22</a:t>
                      </a:r>
                      <a:endParaRPr lang="en-US" sz="1250" dirty="0">
                        <a:effectLst/>
                        <a:latin typeface="+mn-lt"/>
                        <a:ea typeface="Times New Roman" panose="02020603050405020304" pitchFamily="18" charset="0"/>
                      </a:endParaRPr>
                    </a:p>
                    <a:p>
                      <a:pPr marL="0" marR="0" indent="457200" algn="l">
                        <a:lnSpc>
                          <a:spcPct val="107000"/>
                        </a:lnSpc>
                        <a:spcBef>
                          <a:spcPts val="0"/>
                        </a:spcBef>
                        <a:spcAft>
                          <a:spcPts val="0"/>
                        </a:spcAft>
                      </a:pPr>
                      <a:r>
                        <a:rPr lang="en-US" sz="1250" b="1" dirty="0">
                          <a:effectLst/>
                          <a:latin typeface="+mn-lt"/>
                          <a:ea typeface="Times New Roman" panose="02020603050405020304" pitchFamily="18" charset="0"/>
                        </a:rPr>
                        <a:t> </a:t>
                      </a:r>
                      <a:endParaRPr lang="en-US" sz="125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r>
              <a:tr h="832195">
                <a:tc>
                  <a:txBody>
                    <a:bodyPr/>
                    <a:lstStyle/>
                    <a:p>
                      <a:pPr marL="0" marR="0" lvl="0" indent="0" algn="l">
                        <a:lnSpc>
                          <a:spcPct val="107000"/>
                        </a:lnSpc>
                        <a:spcBef>
                          <a:spcPts val="0"/>
                        </a:spcBef>
                        <a:spcAft>
                          <a:spcPts val="0"/>
                        </a:spcAft>
                        <a:buFont typeface="+mj-lt"/>
                        <a:buNone/>
                      </a:pPr>
                      <a:r>
                        <a:rPr lang="en-US" sz="1250" b="1" i="1" dirty="0">
                          <a:effectLst/>
                          <a:latin typeface="+mn-lt"/>
                          <a:ea typeface="Times New Roman" panose="02020603050405020304" pitchFamily="18" charset="0"/>
                          <a:cs typeface="Times New Roman" panose="02020603050405020304" pitchFamily="18" charset="0"/>
                        </a:rPr>
                        <a:t>Introduction to Social and Political Ethics: Censorship and </a:t>
                      </a:r>
                      <a:r>
                        <a:rPr lang="en-US" sz="1250" b="1" i="1" dirty="0" smtClean="0">
                          <a:effectLst/>
                          <a:latin typeface="+mn-lt"/>
                          <a:ea typeface="Times New Roman" panose="02020603050405020304" pitchFamily="18" charset="0"/>
                          <a:cs typeface="Times New Roman" panose="02020603050405020304" pitchFamily="18" charset="0"/>
                        </a:rPr>
                        <a:t>Pornography</a:t>
                      </a:r>
                      <a:endParaRPr lang="en-US" sz="1250" dirty="0">
                        <a:effectLst/>
                        <a:latin typeface="+mn-lt"/>
                        <a:ea typeface="Times New Roman" panose="02020603050405020304" pitchFamily="18" charset="0"/>
                      </a:endParaRPr>
                    </a:p>
                    <a:p>
                      <a:pPr marL="0" marR="0" algn="l">
                        <a:lnSpc>
                          <a:spcPct val="107000"/>
                        </a:lnSpc>
                        <a:spcBef>
                          <a:spcPts val="0"/>
                        </a:spcBef>
                        <a:spcAft>
                          <a:spcPts val="0"/>
                        </a:spcAft>
                      </a:pPr>
                      <a:r>
                        <a:rPr lang="en-US" sz="1250" i="1" dirty="0">
                          <a:effectLst/>
                          <a:latin typeface="+mn-lt"/>
                          <a:ea typeface="Times New Roman" panose="02020603050405020304" pitchFamily="18" charset="0"/>
                        </a:rPr>
                        <a:t>7/28-8/1</a:t>
                      </a:r>
                      <a:endParaRPr lang="en-US" sz="125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marL="342900" marR="0" lvl="0" indent="-342900" algn="l">
                        <a:lnSpc>
                          <a:spcPct val="107000"/>
                        </a:lnSpc>
                        <a:spcBef>
                          <a:spcPts val="0"/>
                        </a:spcBef>
                        <a:spcAft>
                          <a:spcPts val="0"/>
                        </a:spcAft>
                        <a:buFont typeface="Symbol" panose="05050102010706020507" pitchFamily="18" charset="2"/>
                        <a:buChar char=""/>
                        <a:tabLst>
                          <a:tab pos="102870" algn="l"/>
                        </a:tabLst>
                      </a:pPr>
                      <a:r>
                        <a:rPr lang="en-US" sz="1250" dirty="0">
                          <a:effectLst/>
                          <a:latin typeface="+mn-lt"/>
                          <a:ea typeface="Times New Roman" panose="02020603050405020304" pitchFamily="18" charset="0"/>
                        </a:rPr>
                        <a:t>Ronald </a:t>
                      </a:r>
                      <a:r>
                        <a:rPr lang="en-US" sz="1250" dirty="0" err="1">
                          <a:effectLst/>
                          <a:latin typeface="+mn-lt"/>
                          <a:ea typeface="Times New Roman" panose="02020603050405020304" pitchFamily="18" charset="0"/>
                        </a:rPr>
                        <a:t>Dworkin</a:t>
                      </a:r>
                      <a:r>
                        <a:rPr lang="en-US" sz="1250" dirty="0">
                          <a:effectLst/>
                          <a:latin typeface="+mn-lt"/>
                          <a:ea typeface="Times New Roman" panose="02020603050405020304" pitchFamily="18" charset="0"/>
                        </a:rPr>
                        <a:t>, “Liberty and Pornography” </a:t>
                      </a:r>
                    </a:p>
                    <a:p>
                      <a:pPr marL="342900" marR="0" lvl="0" indent="-342900" algn="l">
                        <a:lnSpc>
                          <a:spcPct val="107000"/>
                        </a:lnSpc>
                        <a:spcBef>
                          <a:spcPts val="0"/>
                        </a:spcBef>
                        <a:spcAft>
                          <a:spcPts val="0"/>
                        </a:spcAft>
                        <a:buFont typeface="Symbol" panose="05050102010706020507" pitchFamily="18" charset="2"/>
                        <a:buChar char=""/>
                        <a:tabLst>
                          <a:tab pos="102870" algn="l"/>
                        </a:tabLst>
                      </a:pPr>
                      <a:r>
                        <a:rPr lang="en-US" sz="1250" dirty="0">
                          <a:effectLst/>
                          <a:latin typeface="+mn-lt"/>
                          <a:ea typeface="Times New Roman" panose="02020603050405020304" pitchFamily="18" charset="0"/>
                        </a:rPr>
                        <a:t>Judith M. Hill, “Pornography and Degradation” </a:t>
                      </a:r>
                    </a:p>
                    <a:p>
                      <a:pPr marL="342900" marR="0" lvl="0" indent="-342900" algn="l">
                        <a:lnSpc>
                          <a:spcPct val="107000"/>
                        </a:lnSpc>
                        <a:spcBef>
                          <a:spcPts val="0"/>
                        </a:spcBef>
                        <a:spcAft>
                          <a:spcPts val="0"/>
                        </a:spcAft>
                        <a:buFont typeface="Symbol" panose="05050102010706020507" pitchFamily="18" charset="2"/>
                        <a:buChar char=""/>
                        <a:tabLst>
                          <a:tab pos="102870" algn="l"/>
                        </a:tabLst>
                      </a:pPr>
                      <a:r>
                        <a:rPr lang="en-US" sz="1250" dirty="0">
                          <a:effectLst/>
                          <a:latin typeface="+mn-lt"/>
                          <a:ea typeface="Times New Roman" panose="02020603050405020304" pitchFamily="18" charset="0"/>
                        </a:rPr>
                        <a:t>Catharine MacKinnon (posted on website), “Pornography, Civil Rights, and Speech” </a:t>
                      </a:r>
                    </a:p>
                    <a:p>
                      <a:pPr marL="102870" marR="0" algn="l">
                        <a:lnSpc>
                          <a:spcPct val="107000"/>
                        </a:lnSpc>
                        <a:spcBef>
                          <a:spcPts val="0"/>
                        </a:spcBef>
                        <a:spcAft>
                          <a:spcPts val="0"/>
                        </a:spcAft>
                      </a:pPr>
                      <a:r>
                        <a:rPr lang="en-US" sz="1250" dirty="0">
                          <a:effectLst/>
                          <a:latin typeface="+mn-lt"/>
                          <a:ea typeface="Times New Roman" panose="02020603050405020304" pitchFamily="18" charset="0"/>
                        </a:rPr>
                        <a:t> </a:t>
                      </a: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marL="10795" marR="0" algn="l">
                        <a:lnSpc>
                          <a:spcPct val="107000"/>
                        </a:lnSpc>
                        <a:spcBef>
                          <a:spcPts val="0"/>
                        </a:spcBef>
                        <a:spcAft>
                          <a:spcPts val="0"/>
                        </a:spcAft>
                      </a:pPr>
                      <a:r>
                        <a:rPr lang="en-US" sz="1250" i="1" dirty="0" smtClean="0">
                          <a:effectLst/>
                          <a:latin typeface="+mn-lt"/>
                          <a:ea typeface="Times New Roman" panose="02020603050405020304" pitchFamily="18" charset="0"/>
                        </a:rPr>
                        <a:t>None</a:t>
                      </a:r>
                      <a:endParaRPr lang="en-US" sz="125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r>
              <a:tr h="624146">
                <a:tc>
                  <a:txBody>
                    <a:bodyPr/>
                    <a:lstStyle/>
                    <a:p>
                      <a:pPr marL="0" marR="0" lvl="0" indent="0" algn="l">
                        <a:lnSpc>
                          <a:spcPct val="107000"/>
                        </a:lnSpc>
                        <a:spcBef>
                          <a:spcPts val="0"/>
                        </a:spcBef>
                        <a:spcAft>
                          <a:spcPts val="0"/>
                        </a:spcAft>
                        <a:buFont typeface="+mj-lt"/>
                        <a:buNone/>
                      </a:pPr>
                      <a:r>
                        <a:rPr lang="en-US" sz="1250" b="1" i="1" dirty="0" smtClean="0">
                          <a:effectLst/>
                          <a:latin typeface="+mn-lt"/>
                          <a:ea typeface="Times New Roman" panose="02020603050405020304" pitchFamily="18" charset="0"/>
                          <a:cs typeface="Times New Roman" panose="02020603050405020304" pitchFamily="18" charset="0"/>
                        </a:rPr>
                        <a:t>Abortion</a:t>
                      </a:r>
                      <a:endParaRPr lang="en-US" sz="1250" dirty="0">
                        <a:effectLst/>
                        <a:latin typeface="+mn-lt"/>
                        <a:ea typeface="Times New Roman" panose="02020603050405020304" pitchFamily="18" charset="0"/>
                      </a:endParaRPr>
                    </a:p>
                    <a:p>
                      <a:pPr marL="114300" marR="0" indent="-114300" algn="l">
                        <a:lnSpc>
                          <a:spcPct val="107000"/>
                        </a:lnSpc>
                        <a:spcBef>
                          <a:spcPts val="0"/>
                        </a:spcBef>
                        <a:spcAft>
                          <a:spcPts val="0"/>
                        </a:spcAft>
                      </a:pPr>
                      <a:r>
                        <a:rPr lang="en-US" sz="1250" i="1" dirty="0">
                          <a:effectLst/>
                          <a:latin typeface="+mn-lt"/>
                          <a:ea typeface="Times New Roman" panose="02020603050405020304" pitchFamily="18" charset="0"/>
                        </a:rPr>
                        <a:t>8/4-8/8</a:t>
                      </a:r>
                      <a:endParaRPr lang="en-US" sz="125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Pope John Paul II, “The Unspeakable Crime of Abortion”</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Mary Anne Warren, “On the Moral and Legal Status of Abortion” </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Don Marquis, “Why Abortion Is Immoral”</a:t>
                      </a: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marL="10795" marR="0" algn="l">
                        <a:lnSpc>
                          <a:spcPct val="107000"/>
                        </a:lnSpc>
                        <a:spcBef>
                          <a:spcPts val="0"/>
                        </a:spcBef>
                        <a:spcAft>
                          <a:spcPts val="0"/>
                        </a:spcAft>
                      </a:pPr>
                      <a:r>
                        <a:rPr lang="en-US" sz="1250" b="1" i="1" dirty="0" smtClean="0">
                          <a:effectLst/>
                          <a:latin typeface="+mn-lt"/>
                          <a:ea typeface="Times New Roman" panose="02020603050405020304" pitchFamily="18" charset="0"/>
                        </a:rPr>
                        <a:t>WA4</a:t>
                      </a:r>
                      <a:r>
                        <a:rPr lang="en-US" sz="1250" b="1" i="1" dirty="0">
                          <a:effectLst/>
                          <a:latin typeface="+mn-lt"/>
                          <a:ea typeface="Times New Roman" panose="02020603050405020304" pitchFamily="18" charset="0"/>
                        </a:rPr>
                        <a:t>, due 8/5</a:t>
                      </a:r>
                      <a:endParaRPr lang="en-US" sz="1250" dirty="0">
                        <a:effectLst/>
                        <a:latin typeface="+mn-lt"/>
                        <a:ea typeface="Times New Roman" panose="02020603050405020304" pitchFamily="18" charset="0"/>
                      </a:endParaRPr>
                    </a:p>
                    <a:p>
                      <a:pPr marL="0" marR="0" indent="457200" algn="l">
                        <a:lnSpc>
                          <a:spcPct val="107000"/>
                        </a:lnSpc>
                        <a:spcBef>
                          <a:spcPts val="0"/>
                        </a:spcBef>
                        <a:spcAft>
                          <a:spcPts val="0"/>
                        </a:spcAft>
                      </a:pPr>
                      <a:r>
                        <a:rPr lang="en-US" sz="1250" b="1" dirty="0">
                          <a:effectLst/>
                          <a:latin typeface="+mn-lt"/>
                          <a:ea typeface="Times New Roman" panose="02020603050405020304" pitchFamily="18" charset="0"/>
                        </a:rPr>
                        <a:t> </a:t>
                      </a:r>
                      <a:endParaRPr lang="en-US" sz="125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r>
              <a:tr h="624146">
                <a:tc>
                  <a:txBody>
                    <a:bodyPr/>
                    <a:lstStyle/>
                    <a:p>
                      <a:pPr marL="0" marR="0" lvl="0" indent="0" algn="l">
                        <a:lnSpc>
                          <a:spcPct val="107000"/>
                        </a:lnSpc>
                        <a:spcBef>
                          <a:spcPts val="0"/>
                        </a:spcBef>
                        <a:spcAft>
                          <a:spcPts val="0"/>
                        </a:spcAft>
                        <a:buFont typeface="+mj-lt"/>
                        <a:buNone/>
                      </a:pPr>
                      <a:r>
                        <a:rPr lang="en-US" sz="1250" b="1" i="1" dirty="0">
                          <a:effectLst/>
                          <a:latin typeface="+mn-lt"/>
                          <a:ea typeface="Times New Roman" panose="02020603050405020304" pitchFamily="18" charset="0"/>
                          <a:cs typeface="Times New Roman" panose="02020603050405020304" pitchFamily="18" charset="0"/>
                        </a:rPr>
                        <a:t>Conference for Final Papers </a:t>
                      </a:r>
                      <a:endParaRPr lang="en-US" sz="1250" dirty="0">
                        <a:effectLst/>
                        <a:latin typeface="+mn-lt"/>
                        <a:ea typeface="Times New Roman" panose="02020603050405020304" pitchFamily="18" charset="0"/>
                      </a:endParaRPr>
                    </a:p>
                    <a:p>
                      <a:pPr marL="114300" marR="0" indent="-114300" algn="l">
                        <a:lnSpc>
                          <a:spcPct val="107000"/>
                        </a:lnSpc>
                        <a:spcBef>
                          <a:spcPts val="0"/>
                        </a:spcBef>
                        <a:spcAft>
                          <a:spcPts val="0"/>
                        </a:spcAft>
                      </a:pPr>
                      <a:r>
                        <a:rPr lang="en-US" sz="1250" i="1" dirty="0">
                          <a:effectLst/>
                          <a:latin typeface="+mn-lt"/>
                          <a:ea typeface="Times New Roman" panose="02020603050405020304" pitchFamily="18" charset="0"/>
                        </a:rPr>
                        <a:t>8/11-8/15</a:t>
                      </a:r>
                      <a:endParaRPr lang="en-US" sz="125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marL="342900" marR="0" lvl="0" indent="-342900" algn="l">
                        <a:lnSpc>
                          <a:spcPct val="107000"/>
                        </a:lnSpc>
                        <a:spcBef>
                          <a:spcPts val="0"/>
                        </a:spcBef>
                        <a:spcAft>
                          <a:spcPts val="0"/>
                        </a:spcAft>
                        <a:buFont typeface="Symbol" panose="05050102010706020507" pitchFamily="18" charset="2"/>
                        <a:buChar char=""/>
                        <a:tabLst>
                          <a:tab pos="102870" algn="l"/>
                        </a:tabLst>
                      </a:pPr>
                      <a:r>
                        <a:rPr lang="en-US" sz="1250" i="1" dirty="0">
                          <a:effectLst/>
                          <a:latin typeface="+mn-lt"/>
                          <a:ea typeface="Times New Roman" panose="02020603050405020304" pitchFamily="18" charset="0"/>
                        </a:rPr>
                        <a:t>Catch-up if we’ve fallen behind</a:t>
                      </a:r>
                      <a:r>
                        <a:rPr lang="en-US" sz="1250" i="1" dirty="0" smtClean="0">
                          <a:effectLst/>
                          <a:latin typeface="+mn-lt"/>
                          <a:ea typeface="Times New Roman" panose="02020603050405020304" pitchFamily="18" charset="0"/>
                        </a:rPr>
                        <a:t>.</a:t>
                      </a:r>
                      <a:endParaRPr lang="en-US" sz="1250" dirty="0">
                        <a:effectLst/>
                        <a:latin typeface="+mn-lt"/>
                        <a:ea typeface="Times New Roman" panose="02020603050405020304" pitchFamily="18" charset="0"/>
                      </a:endParaRPr>
                    </a:p>
                    <a:p>
                      <a:pPr marL="342900" marR="0" lvl="0" indent="-342900" algn="l">
                        <a:lnSpc>
                          <a:spcPct val="107000"/>
                        </a:lnSpc>
                        <a:spcBef>
                          <a:spcPts val="0"/>
                        </a:spcBef>
                        <a:spcAft>
                          <a:spcPts val="0"/>
                        </a:spcAft>
                        <a:buFont typeface="Symbol" panose="05050102010706020507" pitchFamily="18" charset="2"/>
                        <a:buChar char=""/>
                        <a:tabLst>
                          <a:tab pos="102870" algn="l"/>
                        </a:tabLst>
                      </a:pPr>
                      <a:r>
                        <a:rPr lang="en-US" sz="1250" b="1" i="1" dirty="0">
                          <a:effectLst/>
                          <a:latin typeface="+mn-lt"/>
                          <a:ea typeface="Times New Roman" panose="02020603050405020304" pitchFamily="18" charset="0"/>
                        </a:rPr>
                        <a:t>Conference for Final Papers: presentations and discussion </a:t>
                      </a:r>
                      <a:endParaRPr lang="en-US" sz="1250" dirty="0">
                        <a:effectLst/>
                        <a:latin typeface="+mn-lt"/>
                        <a:ea typeface="Times New Roman" panose="02020603050405020304" pitchFamily="18" charset="0"/>
                      </a:endParaRPr>
                    </a:p>
                    <a:p>
                      <a:pPr marL="11430" marR="0" algn="l">
                        <a:lnSpc>
                          <a:spcPct val="107000"/>
                        </a:lnSpc>
                        <a:spcBef>
                          <a:spcPts val="0"/>
                        </a:spcBef>
                        <a:spcAft>
                          <a:spcPts val="0"/>
                        </a:spcAft>
                      </a:pPr>
                      <a:r>
                        <a:rPr lang="en-US" sz="1250" dirty="0">
                          <a:effectLst/>
                          <a:latin typeface="+mn-lt"/>
                          <a:ea typeface="Times New Roman" panose="02020603050405020304" pitchFamily="18" charset="0"/>
                        </a:rPr>
                        <a:t> </a:t>
                      </a: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marL="10795" marR="0" algn="l">
                        <a:lnSpc>
                          <a:spcPct val="107000"/>
                        </a:lnSpc>
                        <a:spcBef>
                          <a:spcPts val="0"/>
                        </a:spcBef>
                        <a:spcAft>
                          <a:spcPts val="0"/>
                        </a:spcAft>
                      </a:pPr>
                      <a:r>
                        <a:rPr lang="en-US" sz="1250" i="1" dirty="0" smtClean="0">
                          <a:effectLst/>
                          <a:latin typeface="+mn-lt"/>
                          <a:ea typeface="Times New Roman" panose="02020603050405020304" pitchFamily="18" charset="0"/>
                        </a:rPr>
                        <a:t>None</a:t>
                      </a:r>
                      <a:endParaRPr lang="en-US" sz="125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r>
              <a:tr h="624146">
                <a:tc>
                  <a:txBody>
                    <a:bodyPr/>
                    <a:lstStyle/>
                    <a:p>
                      <a:pPr marL="0" marR="0" lvl="0" indent="0" algn="l">
                        <a:lnSpc>
                          <a:spcPct val="107000"/>
                        </a:lnSpc>
                        <a:spcBef>
                          <a:spcPts val="0"/>
                        </a:spcBef>
                        <a:spcAft>
                          <a:spcPts val="0"/>
                        </a:spcAft>
                        <a:buFont typeface="+mj-lt"/>
                        <a:buNone/>
                      </a:pPr>
                      <a:r>
                        <a:rPr lang="en-US" sz="1250" b="1" i="1" dirty="0" smtClean="0">
                          <a:effectLst/>
                          <a:latin typeface="+mn-lt"/>
                          <a:ea typeface="Times New Roman" panose="02020603050405020304" pitchFamily="18" charset="0"/>
                          <a:cs typeface="Times New Roman" panose="02020603050405020304" pitchFamily="18" charset="0"/>
                        </a:rPr>
                        <a:t>Abortion</a:t>
                      </a:r>
                      <a:r>
                        <a:rPr lang="en-US" sz="1250" b="1" i="1" dirty="0">
                          <a:effectLst/>
                          <a:latin typeface="+mn-lt"/>
                          <a:ea typeface="Times New Roman" panose="02020603050405020304" pitchFamily="18" charset="0"/>
                        </a:rPr>
                        <a:t> </a:t>
                      </a:r>
                      <a:endParaRPr lang="en-US" sz="1250" dirty="0">
                        <a:effectLst/>
                        <a:latin typeface="+mn-lt"/>
                        <a:ea typeface="Times New Roman" panose="02020603050405020304" pitchFamily="18" charset="0"/>
                      </a:endParaRPr>
                    </a:p>
                    <a:p>
                      <a:pPr marL="0" marR="0" algn="l">
                        <a:lnSpc>
                          <a:spcPct val="107000"/>
                        </a:lnSpc>
                        <a:spcBef>
                          <a:spcPts val="0"/>
                        </a:spcBef>
                        <a:spcAft>
                          <a:spcPts val="0"/>
                        </a:spcAft>
                      </a:pPr>
                      <a:r>
                        <a:rPr lang="en-US" sz="1250" i="1" dirty="0">
                          <a:effectLst/>
                          <a:latin typeface="+mn-lt"/>
                          <a:ea typeface="Times New Roman" panose="02020603050405020304" pitchFamily="18" charset="0"/>
                        </a:rPr>
                        <a:t>8/18-8/22</a:t>
                      </a:r>
                      <a:endParaRPr lang="en-US" sz="125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2"/>
                    </a:solidFill>
                  </a:tcPr>
                </a:tc>
                <a:tc>
                  <a:txBody>
                    <a:bodyPr/>
                    <a:lstStyle/>
                    <a:p>
                      <a:pPr marL="342900" marR="0" lvl="0" indent="-342900" algn="l">
                        <a:lnSpc>
                          <a:spcPct val="107000"/>
                        </a:lnSpc>
                        <a:spcBef>
                          <a:spcPts val="0"/>
                        </a:spcBef>
                        <a:spcAft>
                          <a:spcPts val="0"/>
                        </a:spcAft>
                        <a:buFont typeface="Symbol" panose="05050102010706020507" pitchFamily="18" charset="2"/>
                        <a:buChar char=""/>
                      </a:pPr>
                      <a:r>
                        <a:rPr lang="en-US" sz="1250" dirty="0">
                          <a:effectLst/>
                          <a:latin typeface="+mn-lt"/>
                          <a:ea typeface="Times New Roman" panose="02020603050405020304" pitchFamily="18" charset="0"/>
                        </a:rPr>
                        <a:t>Judith Jarvis Thomson, “A Defense of Abortion”</a:t>
                      </a:r>
                    </a:p>
                    <a:p>
                      <a:pPr marL="342900" marR="0" lvl="0" indent="-342900" algn="l">
                        <a:lnSpc>
                          <a:spcPct val="107000"/>
                        </a:lnSpc>
                        <a:spcBef>
                          <a:spcPts val="0"/>
                        </a:spcBef>
                        <a:spcAft>
                          <a:spcPts val="0"/>
                        </a:spcAft>
                        <a:buFont typeface="Symbol" panose="05050102010706020507" pitchFamily="18" charset="2"/>
                        <a:buChar char=""/>
                        <a:tabLst>
                          <a:tab pos="83820" algn="l"/>
                        </a:tabLst>
                      </a:pPr>
                      <a:r>
                        <a:rPr lang="en-US" sz="1250" dirty="0">
                          <a:effectLst/>
                          <a:latin typeface="+mn-lt"/>
                          <a:ea typeface="Times New Roman" panose="02020603050405020304" pitchFamily="18" charset="0"/>
                        </a:rPr>
                        <a:t>Rosalind </a:t>
                      </a:r>
                      <a:r>
                        <a:rPr lang="en-US" sz="1250" dirty="0" err="1">
                          <a:effectLst/>
                          <a:latin typeface="+mn-lt"/>
                          <a:ea typeface="Times New Roman" panose="02020603050405020304" pitchFamily="18" charset="0"/>
                        </a:rPr>
                        <a:t>Hursthouse</a:t>
                      </a:r>
                      <a:r>
                        <a:rPr lang="en-US" sz="1250" dirty="0">
                          <a:effectLst/>
                          <a:latin typeface="+mn-lt"/>
                          <a:ea typeface="Times New Roman" panose="02020603050405020304" pitchFamily="18" charset="0"/>
                        </a:rPr>
                        <a:t>, “Virtue Ethics and Abortion”</a:t>
                      </a: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2"/>
                    </a:solidFill>
                  </a:tcPr>
                </a:tc>
                <a:tc>
                  <a:txBody>
                    <a:bodyPr/>
                    <a:lstStyle/>
                    <a:p>
                      <a:pPr marL="10795" marR="0" algn="l">
                        <a:lnSpc>
                          <a:spcPct val="107000"/>
                        </a:lnSpc>
                        <a:spcBef>
                          <a:spcPts val="0"/>
                        </a:spcBef>
                        <a:spcAft>
                          <a:spcPts val="0"/>
                        </a:spcAft>
                      </a:pPr>
                      <a:r>
                        <a:rPr lang="en-US" sz="1250" b="1" i="1" dirty="0" smtClean="0">
                          <a:effectLst/>
                          <a:latin typeface="+mn-lt"/>
                          <a:ea typeface="Times New Roman" panose="02020603050405020304" pitchFamily="18" charset="0"/>
                        </a:rPr>
                        <a:t>WA5</a:t>
                      </a:r>
                      <a:r>
                        <a:rPr lang="en-US" sz="1250" b="1" i="1" dirty="0">
                          <a:effectLst/>
                          <a:latin typeface="+mn-lt"/>
                          <a:ea typeface="Times New Roman" panose="02020603050405020304" pitchFamily="18" charset="0"/>
                        </a:rPr>
                        <a:t>, due 8/19</a:t>
                      </a:r>
                      <a:endParaRPr lang="en-US" sz="1250" dirty="0">
                        <a:effectLst/>
                        <a:latin typeface="+mn-lt"/>
                        <a:ea typeface="Times New Roman" panose="02020603050405020304" pitchFamily="18" charset="0"/>
                      </a:endParaRPr>
                    </a:p>
                    <a:p>
                      <a:pPr marL="10795" marR="0" algn="l">
                        <a:lnSpc>
                          <a:spcPct val="107000"/>
                        </a:lnSpc>
                        <a:spcBef>
                          <a:spcPts val="0"/>
                        </a:spcBef>
                        <a:spcAft>
                          <a:spcPts val="0"/>
                        </a:spcAft>
                      </a:pPr>
                      <a:r>
                        <a:rPr lang="en-US" sz="1250" b="1" i="1" dirty="0">
                          <a:effectLst/>
                          <a:latin typeface="+mn-lt"/>
                          <a:ea typeface="Times New Roman" panose="02020603050405020304" pitchFamily="18" charset="0"/>
                        </a:rPr>
                        <a:t>Final Paper, due 8/21</a:t>
                      </a:r>
                      <a:endParaRPr lang="en-US" sz="125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chemeClr val="bg2"/>
                    </a:solidFill>
                  </a:tcPr>
                </a:tc>
              </a:tr>
            </a:tbl>
          </a:graphicData>
        </a:graphic>
      </p:graphicFrame>
    </p:spTree>
    <p:extLst>
      <p:ext uri="{BB962C8B-B14F-4D97-AF65-F5344CB8AC3E}">
        <p14:creationId xmlns:p14="http://schemas.microsoft.com/office/powerpoint/2010/main" val="3806817061"/>
      </p:ext>
    </p:extLst>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p:txBody>
          <a:bodyPr/>
          <a:lstStyle/>
          <a:p>
            <a:r>
              <a:rPr lang="en-US" dirty="0" smtClean="0"/>
              <a:t>Liberalism</a:t>
            </a:r>
            <a:endParaRPr lang="en-US" dirty="0"/>
          </a:p>
        </p:txBody>
      </p:sp>
      <p:sp>
        <p:nvSpPr>
          <p:cNvPr id="260099" name="Rectangle 3"/>
          <p:cNvSpPr>
            <a:spLocks noGrp="1" noChangeArrowheads="1"/>
          </p:cNvSpPr>
          <p:nvPr>
            <p:ph type="body" idx="1"/>
          </p:nvPr>
        </p:nvSpPr>
        <p:spPr>
          <a:xfrm>
            <a:off x="2590800" y="1600200"/>
            <a:ext cx="7772400" cy="4114800"/>
          </a:xfrm>
        </p:spPr>
        <p:txBody>
          <a:bodyPr>
            <a:normAutofit fontScale="92500" lnSpcReduction="10000"/>
          </a:bodyPr>
          <a:lstStyle/>
          <a:p>
            <a:pPr>
              <a:lnSpc>
                <a:spcPct val="90000"/>
              </a:lnSpc>
            </a:pPr>
            <a:r>
              <a:rPr lang="en-US" sz="2800" dirty="0"/>
              <a:t>Like conservatism, liberalism is a family of theories. </a:t>
            </a:r>
          </a:p>
          <a:p>
            <a:pPr>
              <a:lnSpc>
                <a:spcPct val="90000"/>
              </a:lnSpc>
            </a:pPr>
            <a:endParaRPr lang="en-US" sz="2800" dirty="0"/>
          </a:p>
          <a:p>
            <a:pPr>
              <a:lnSpc>
                <a:spcPct val="90000"/>
              </a:lnSpc>
            </a:pPr>
            <a:r>
              <a:rPr lang="en-US" sz="2800" dirty="0"/>
              <a:t>Rejection of moralism.</a:t>
            </a:r>
          </a:p>
          <a:p>
            <a:pPr>
              <a:lnSpc>
                <a:spcPct val="90000"/>
              </a:lnSpc>
            </a:pPr>
            <a:endParaRPr lang="en-US" sz="2800" dirty="0"/>
          </a:p>
          <a:p>
            <a:pPr>
              <a:lnSpc>
                <a:spcPct val="90000"/>
              </a:lnSpc>
            </a:pPr>
            <a:r>
              <a:rPr lang="en-US" sz="2800" dirty="0"/>
              <a:t>“Mill … argued that ‘the burden of proof is supposed to be with those who are against liberty; who contend for any restriction or prohibition…. [the] assumption is in </a:t>
            </a:r>
            <a:r>
              <a:rPr lang="en-US" sz="2800" dirty="0" err="1"/>
              <a:t>favour</a:t>
            </a:r>
            <a:r>
              <a:rPr lang="en-US" sz="2800" dirty="0"/>
              <a:t> of freedom…’” </a:t>
            </a:r>
            <a:r>
              <a:rPr lang="en-US" sz="800" dirty="0"/>
              <a:t>&lt;</a:t>
            </a:r>
            <a:r>
              <a:rPr lang="en-US" sz="800" dirty="0">
                <a:hlinkClick r:id="rId3"/>
              </a:rPr>
              <a:t>http://plato.stanford.edu/entries/liberalism/</a:t>
            </a:r>
            <a:r>
              <a:rPr lang="en-US" sz="800" dirty="0"/>
              <a:t>&gt;</a:t>
            </a:r>
          </a:p>
        </p:txBody>
      </p:sp>
    </p:spTree>
    <p:extLst>
      <p:ext uri="{BB962C8B-B14F-4D97-AF65-F5344CB8AC3E}">
        <p14:creationId xmlns:p14="http://schemas.microsoft.com/office/powerpoint/2010/main" val="7868020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r>
              <a:rPr lang="en-US" b="1" dirty="0" smtClean="0"/>
              <a:t>The Rejection of Moralism</a:t>
            </a:r>
            <a:endParaRPr lang="en-US" dirty="0"/>
          </a:p>
        </p:txBody>
      </p:sp>
      <p:sp>
        <p:nvSpPr>
          <p:cNvPr id="201731" name="Rectangle 3"/>
          <p:cNvSpPr>
            <a:spLocks noGrp="1" noChangeArrowheads="1"/>
          </p:cNvSpPr>
          <p:nvPr>
            <p:ph type="body" idx="1"/>
          </p:nvPr>
        </p:nvSpPr>
        <p:spPr/>
        <p:txBody>
          <a:bodyPr/>
          <a:lstStyle/>
          <a:p>
            <a:r>
              <a:rPr lang="en-US" dirty="0" smtClean="0">
                <a:latin typeface="Times" pitchFamily="16" charset="0"/>
              </a:rPr>
              <a:t>"</a:t>
            </a:r>
            <a:r>
              <a:rPr lang="en-US" dirty="0">
                <a:latin typeface="Times" pitchFamily="16" charset="0"/>
              </a:rPr>
              <a:t>If all mankind minus one were of one opinion, and only one person were of the contrary opinion, mankind would be no more justified in silencing that one person than he, if he had the power, would be justified in silencing mankind." </a:t>
            </a:r>
          </a:p>
        </p:txBody>
      </p:sp>
      <p:pic>
        <p:nvPicPr>
          <p:cNvPr id="3076" name="Picture 4" descr="http://upload.wikimedia.org/wikipedia/commons/8/8b/John-stuart-mill_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7690" y="3049590"/>
            <a:ext cx="1981200" cy="330517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8239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r>
              <a:rPr lang="en-US" b="1"/>
              <a:t>THE HARM PRINCIPLE</a:t>
            </a:r>
            <a:endParaRPr lang="en-US"/>
          </a:p>
        </p:txBody>
      </p:sp>
      <p:sp>
        <p:nvSpPr>
          <p:cNvPr id="201731" name="Rectangle 3"/>
          <p:cNvSpPr>
            <a:spLocks noGrp="1" noChangeArrowheads="1"/>
          </p:cNvSpPr>
          <p:nvPr>
            <p:ph type="body" idx="1"/>
          </p:nvPr>
        </p:nvSpPr>
        <p:spPr/>
        <p:txBody>
          <a:bodyPr/>
          <a:lstStyle/>
          <a:p>
            <a:r>
              <a:rPr lang="en-US" dirty="0" smtClean="0">
                <a:latin typeface="Times" pitchFamily="16" charset="0"/>
              </a:rPr>
              <a:t>"</a:t>
            </a:r>
            <a:r>
              <a:rPr lang="en-US" dirty="0">
                <a:latin typeface="Times" pitchFamily="16" charset="0"/>
              </a:rPr>
              <a:t>If all mankind minus one were of one opinion, and only one person were of the contrary opinion, mankind would be no more justified in silencing that one person than he, if he had the power, would be justified in silencing mankind." </a:t>
            </a:r>
          </a:p>
        </p:txBody>
      </p:sp>
      <p:pic>
        <p:nvPicPr>
          <p:cNvPr id="4" name="Picture 4" descr="http://upload.wikimedia.org/wikipedia/commons/8/8b/John-stuart-mill_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7690" y="3049590"/>
            <a:ext cx="1981200" cy="330517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751278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r>
              <a:rPr lang="en-US" b="1"/>
              <a:t>THE HARM PRINCIPLE</a:t>
            </a:r>
          </a:p>
        </p:txBody>
      </p:sp>
      <p:sp>
        <p:nvSpPr>
          <p:cNvPr id="175107" name="Rectangle 3"/>
          <p:cNvSpPr>
            <a:spLocks noGrp="1" noChangeArrowheads="1"/>
          </p:cNvSpPr>
          <p:nvPr>
            <p:ph type="body" idx="1"/>
          </p:nvPr>
        </p:nvSpPr>
        <p:spPr/>
        <p:txBody>
          <a:bodyPr>
            <a:normAutofit/>
          </a:bodyPr>
          <a:lstStyle/>
          <a:p>
            <a:pPr marL="457200" indent="-457200">
              <a:lnSpc>
                <a:spcPct val="90000"/>
              </a:lnSpc>
              <a:buFont typeface="Arial" pitchFamily="34" charset="0"/>
              <a:buChar char="•"/>
            </a:pPr>
            <a:r>
              <a:rPr lang="en-US" sz="2800" dirty="0"/>
              <a:t>In the absence of some direct harm to a non-consenting other person, there is no justification for coercion designed to prevent an action. </a:t>
            </a:r>
          </a:p>
          <a:p>
            <a:pPr marL="457200" indent="-457200">
              <a:lnSpc>
                <a:spcPct val="90000"/>
              </a:lnSpc>
              <a:buFont typeface="Arial" pitchFamily="34" charset="0"/>
              <a:buChar char="•"/>
            </a:pPr>
            <a:endParaRPr lang="en-US" sz="2800" dirty="0"/>
          </a:p>
          <a:p>
            <a:pPr marL="457200" indent="-457200">
              <a:lnSpc>
                <a:spcPct val="90000"/>
              </a:lnSpc>
              <a:buFont typeface="Arial" pitchFamily="34" charset="0"/>
              <a:buChar char="•"/>
            </a:pPr>
            <a:r>
              <a:rPr lang="en-US" sz="2800" dirty="0"/>
              <a:t>This is a radical principle, since it would allow many things we don’t.  </a:t>
            </a:r>
          </a:p>
        </p:txBody>
      </p:sp>
    </p:spTree>
    <p:extLst>
      <p:ext uri="{BB962C8B-B14F-4D97-AF65-F5344CB8AC3E}">
        <p14:creationId xmlns:p14="http://schemas.microsoft.com/office/powerpoint/2010/main" val="345947552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8229600" cy="990600"/>
          </a:xfrm>
        </p:spPr>
        <p:txBody>
          <a:bodyPr>
            <a:normAutofit/>
          </a:bodyPr>
          <a:lstStyle/>
          <a:p>
            <a:r>
              <a:rPr lang="en-US" sz="2800" dirty="0"/>
              <a:t>The Harm Principle </a:t>
            </a:r>
          </a:p>
        </p:txBody>
      </p:sp>
      <p:sp>
        <p:nvSpPr>
          <p:cNvPr id="3" name="TPAnswers"/>
          <p:cNvSpPr>
            <a:spLocks noGrp="1"/>
          </p:cNvSpPr>
          <p:nvPr>
            <p:ph type="body" idx="1"/>
            <p:custDataLst>
              <p:tags r:id="rId3"/>
            </p:custDataLst>
          </p:nvPr>
        </p:nvSpPr>
        <p:spPr>
          <a:xfrm>
            <a:off x="1981200" y="1600200"/>
            <a:ext cx="4114800" cy="4876800"/>
          </a:xfrm>
        </p:spPr>
        <p:txBody>
          <a:bodyPr>
            <a:normAutofit lnSpcReduction="10000"/>
          </a:bodyPr>
          <a:lstStyle/>
          <a:p>
            <a:pPr marL="457200" indent="-457200">
              <a:buFont typeface="Arial" pitchFamily="34" charset="0"/>
              <a:buAutoNum type="alphaUcPeriod"/>
            </a:pPr>
            <a:r>
              <a:rPr lang="en-US" sz="3200"/>
              <a:t>Strongly Agree</a:t>
            </a:r>
          </a:p>
          <a:p>
            <a:pPr marL="457200" indent="-457200">
              <a:buFont typeface="Arial" pitchFamily="34" charset="0"/>
              <a:buAutoNum type="alphaUcPeriod"/>
            </a:pPr>
            <a:r>
              <a:rPr lang="en-US" sz="3200"/>
              <a:t>Agree</a:t>
            </a:r>
          </a:p>
          <a:p>
            <a:pPr marL="457200" indent="-457200">
              <a:buFont typeface="Arial" pitchFamily="34" charset="0"/>
              <a:buAutoNum type="alphaUcPeriod"/>
            </a:pPr>
            <a:r>
              <a:rPr lang="en-US" sz="3200"/>
              <a:t>Somewhat Agree</a:t>
            </a:r>
          </a:p>
          <a:p>
            <a:pPr marL="457200" indent="-457200">
              <a:buFont typeface="Arial" pitchFamily="34" charset="0"/>
              <a:buAutoNum type="alphaUcPeriod"/>
            </a:pPr>
            <a:r>
              <a:rPr lang="en-US" sz="3200"/>
              <a:t>Neutral</a:t>
            </a:r>
          </a:p>
          <a:p>
            <a:pPr marL="457200" indent="-457200">
              <a:buFont typeface="Arial" pitchFamily="34" charset="0"/>
              <a:buAutoNum type="alphaUcPeriod"/>
            </a:pPr>
            <a:r>
              <a:rPr lang="en-US" sz="3200"/>
              <a:t>Somewhat Disagree</a:t>
            </a:r>
          </a:p>
          <a:p>
            <a:pPr marL="457200" indent="-457200">
              <a:buFont typeface="Arial" pitchFamily="34" charset="0"/>
              <a:buAutoNum type="alphaUcPeriod"/>
            </a:pPr>
            <a:r>
              <a:rPr lang="en-US" sz="3200"/>
              <a:t>Disagree</a:t>
            </a:r>
          </a:p>
          <a:p>
            <a:pPr marL="457200" indent="-457200">
              <a:buFont typeface="Arial" pitchFamily="34" charset="0"/>
              <a:buAutoNum type="alphaUcPeriod"/>
            </a:pPr>
            <a:r>
              <a:rPr lang="en-US" sz="3200"/>
              <a:t>Strongly Disagree</a:t>
            </a:r>
          </a:p>
        </p:txBody>
      </p:sp>
      <p:graphicFrame>
        <p:nvGraphicFramePr>
          <p:cNvPr id="4" name="TPChart"/>
          <p:cNvGraphicFramePr>
            <a:graphicFrameLocks noChangeAspect="1"/>
          </p:cNvGraphicFramePr>
          <p:nvPr>
            <p:custDataLst>
              <p:tags r:id="rId4"/>
            </p:custDataLs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2063" name="Chart" r:id="rId6" imgW="4572000" imgH="5143500" progId="MSGraph.Chart.8">
                  <p:embed followColorScheme="full"/>
                </p:oleObj>
              </mc:Choice>
              <mc:Fallback>
                <p:oleObj name="Chart" r:id="rId6" imgW="4572000" imgH="5143500"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5810582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304800" y="195943"/>
            <a:ext cx="3646966" cy="2881426"/>
          </a:xfrm>
        </p:spPr>
        <p:txBody>
          <a:bodyPr>
            <a:normAutofit fontScale="70000" lnSpcReduction="20000"/>
          </a:bodyPr>
          <a:lstStyle/>
          <a:p>
            <a:pPr marL="114300"/>
            <a:r>
              <a:rPr lang="en-US" sz="4000" dirty="0"/>
              <a:t>Please set your Turning Technology Clicker to channel 41</a:t>
            </a:r>
          </a:p>
          <a:p>
            <a:endParaRPr lang="en-US" sz="4000" dirty="0"/>
          </a:p>
          <a:p>
            <a:pPr marL="228600" lvl="1" indent="0">
              <a:buNone/>
            </a:pPr>
            <a:r>
              <a:rPr lang="en-US" sz="3600" dirty="0"/>
              <a:t>Press “Ch”, then “41”, then “Ch”</a:t>
            </a:r>
          </a:p>
          <a:p>
            <a:endParaRPr lang="en-US" b="1" dirty="0" smtClean="0"/>
          </a:p>
        </p:txBody>
      </p:sp>
      <p:pic>
        <p:nvPicPr>
          <p:cNvPr id="5" name="Picture 4" descr="clicker.jpg"/>
          <p:cNvPicPr>
            <a:picLocks noChangeAspect="1"/>
          </p:cNvPicPr>
          <p:nvPr/>
        </p:nvPicPr>
        <p:blipFill>
          <a:blip r:embed="rId3"/>
          <a:stretch>
            <a:fillRect/>
          </a:stretch>
        </p:blipFill>
        <p:spPr>
          <a:xfrm>
            <a:off x="6553201" y="1371600"/>
            <a:ext cx="2928723" cy="440581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412194137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2057400" y="274638"/>
            <a:ext cx="7237412" cy="1143000"/>
          </a:xfrm>
        </p:spPr>
        <p:txBody>
          <a:bodyPr/>
          <a:lstStyle/>
          <a:p>
            <a:r>
              <a:rPr lang="en-US" sz="2000" dirty="0"/>
              <a:t>Bentham claims that nature has placed mankind under two sovereign masters: </a:t>
            </a:r>
          </a:p>
        </p:txBody>
      </p:sp>
      <p:sp>
        <p:nvSpPr>
          <p:cNvPr id="3" name="TPAnswers"/>
          <p:cNvSpPr>
            <a:spLocks noGrp="1"/>
          </p:cNvSpPr>
          <p:nvPr>
            <p:ph type="body" idx="1"/>
            <p:custDataLst>
              <p:tags r:id="rId3"/>
            </p:custDataLst>
          </p:nvPr>
        </p:nvSpPr>
        <p:spPr>
          <a:xfrm>
            <a:off x="1981200" y="1600200"/>
            <a:ext cx="4114800" cy="4953000"/>
          </a:xfrm>
        </p:spPr>
        <p:txBody>
          <a:bodyPr>
            <a:normAutofit fontScale="92500"/>
          </a:bodyPr>
          <a:lstStyle/>
          <a:p>
            <a:pPr marL="514350" indent="-514350">
              <a:spcAft>
                <a:spcPts val="0"/>
              </a:spcAft>
              <a:buFont typeface="Wingdings" pitchFamily="2" charset="2"/>
              <a:buAutoNum type="alphaUcPeriod"/>
            </a:pPr>
            <a:r>
              <a:rPr lang="en-US" sz="3200" dirty="0"/>
              <a:t>pain and pleasure.</a:t>
            </a:r>
          </a:p>
          <a:p>
            <a:pPr marL="514350" indent="-514350">
              <a:spcAft>
                <a:spcPts val="0"/>
              </a:spcAft>
              <a:buFont typeface="Wingdings" pitchFamily="2" charset="2"/>
              <a:buAutoNum type="alphaUcPeriod"/>
            </a:pPr>
            <a:r>
              <a:rPr lang="en-US" sz="3200" dirty="0"/>
              <a:t>good and evil.</a:t>
            </a:r>
          </a:p>
          <a:p>
            <a:pPr marL="514350" indent="-514350">
              <a:spcAft>
                <a:spcPts val="0"/>
              </a:spcAft>
              <a:buFont typeface="Wingdings" pitchFamily="2" charset="2"/>
              <a:buAutoNum type="alphaUcPeriod"/>
            </a:pPr>
            <a:r>
              <a:rPr lang="en-US" sz="3200" dirty="0"/>
              <a:t>God and the devil.</a:t>
            </a:r>
          </a:p>
          <a:p>
            <a:pPr marL="514350" indent="-514350">
              <a:spcAft>
                <a:spcPts val="0"/>
              </a:spcAft>
              <a:buFont typeface="Wingdings" pitchFamily="2" charset="2"/>
              <a:buAutoNum type="alphaUcPeriod"/>
            </a:pPr>
            <a:r>
              <a:rPr lang="en-US" sz="3200" dirty="0"/>
              <a:t>duty and self-interest.</a:t>
            </a:r>
          </a:p>
          <a:p>
            <a:pPr marL="514350" indent="-514350">
              <a:spcAft>
                <a:spcPts val="0"/>
              </a:spcAft>
              <a:buFont typeface="Wingdings" pitchFamily="2" charset="2"/>
              <a:buAutoNum type="alphaUcPeriod"/>
            </a:pPr>
            <a:r>
              <a:rPr lang="en-US" sz="3200" dirty="0"/>
              <a:t>all the above.</a:t>
            </a:r>
          </a:p>
          <a:p>
            <a:pPr marL="514350" indent="-514350">
              <a:spcAft>
                <a:spcPts val="0"/>
              </a:spcAft>
              <a:buFont typeface="Wingdings" pitchFamily="2" charset="2"/>
              <a:buAutoNum type="alphaUcPeriod"/>
            </a:pPr>
            <a:r>
              <a:rPr lang="en-US" sz="3200" dirty="0"/>
              <a:t>none of the above.</a:t>
            </a:r>
          </a:p>
        </p:txBody>
      </p:sp>
      <p:graphicFrame>
        <p:nvGraphicFramePr>
          <p:cNvPr id="4" name="TPChart"/>
          <p:cNvGraphicFramePr>
            <a:graphicFrameLocks noChangeAspect="1"/>
          </p:cNvGraphicFramePr>
          <p:nvPr>
            <p:custDataLst>
              <p:tags r:id="rId4"/>
            </p:custDataLs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4111" name="Chart" r:id="rId6" imgW="4572000" imgH="5143500" progId="MSGraph.Chart.8">
                  <p:embed followColorScheme="full"/>
                </p:oleObj>
              </mc:Choice>
              <mc:Fallback>
                <p:oleObj name="Chart" r:id="rId6" imgW="4572000" imgH="5143500"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979940569"/>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674370" y="-487362"/>
            <a:ext cx="7936230" cy="1979466"/>
          </a:xfrm>
        </p:spPr>
        <p:txBody>
          <a:bodyPr>
            <a:normAutofit/>
          </a:bodyPr>
          <a:lstStyle/>
          <a:p>
            <a:r>
              <a:rPr lang="en-US" sz="2800" cap="none" dirty="0" smtClean="0">
                <a:latin typeface="+mn-lt"/>
              </a:rPr>
              <a:t>Which </a:t>
            </a:r>
            <a:r>
              <a:rPr lang="en-US" sz="2800" cap="none" dirty="0">
                <a:latin typeface="+mn-lt"/>
              </a:rPr>
              <a:t>of the following is </a:t>
            </a:r>
            <a:r>
              <a:rPr lang="en-US" sz="2800" i="1" u="sng" cap="none" dirty="0">
                <a:latin typeface="+mn-lt"/>
              </a:rPr>
              <a:t>not</a:t>
            </a:r>
            <a:r>
              <a:rPr lang="en-US" sz="2800" cap="none" dirty="0">
                <a:latin typeface="+mn-lt"/>
              </a:rPr>
              <a:t> one of </a:t>
            </a:r>
            <a:r>
              <a:rPr lang="en-US" sz="2800" cap="none" dirty="0" err="1">
                <a:latin typeface="+mn-lt"/>
              </a:rPr>
              <a:t>Nozick's</a:t>
            </a:r>
            <a:r>
              <a:rPr lang="en-US" sz="2800" cap="none" dirty="0">
                <a:latin typeface="+mn-lt"/>
              </a:rPr>
              <a:t> reasons for not plugging in to the experience machine?</a:t>
            </a:r>
          </a:p>
        </p:txBody>
      </p:sp>
      <p:sp>
        <p:nvSpPr>
          <p:cNvPr id="3" name="TPAnswers"/>
          <p:cNvSpPr>
            <a:spLocks noGrp="1"/>
          </p:cNvSpPr>
          <p:nvPr>
            <p:ph type="body" idx="1"/>
            <p:custDataLst>
              <p:tags r:id="rId3"/>
            </p:custDataLst>
          </p:nvPr>
        </p:nvSpPr>
        <p:spPr>
          <a:xfrm>
            <a:off x="1981200" y="1600200"/>
            <a:ext cx="4114800" cy="4953000"/>
          </a:xfrm>
        </p:spPr>
        <p:txBody>
          <a:bodyPr>
            <a:normAutofit fontScale="77500" lnSpcReduction="20000"/>
          </a:bodyPr>
          <a:lstStyle/>
          <a:p>
            <a:pPr marL="514350" indent="-514350">
              <a:buAutoNum type="alphaUcPeriod"/>
            </a:pPr>
            <a:r>
              <a:rPr lang="en-US" sz="3200" dirty="0"/>
              <a:t>We want to </a:t>
            </a:r>
            <a:r>
              <a:rPr lang="en-US" sz="3200" i="1" dirty="0"/>
              <a:t>do</a:t>
            </a:r>
            <a:r>
              <a:rPr lang="en-US" sz="3200" dirty="0"/>
              <a:t> certain things with our lives. </a:t>
            </a:r>
          </a:p>
          <a:p>
            <a:pPr marL="514350" indent="-514350">
              <a:buFont typeface="Arial" pitchFamily="34" charset="0"/>
              <a:buAutoNum type="alphaUcPeriod"/>
            </a:pPr>
            <a:r>
              <a:rPr lang="en-US" sz="3200" dirty="0"/>
              <a:t>We want to </a:t>
            </a:r>
            <a:r>
              <a:rPr lang="en-US" sz="3200" i="1" dirty="0"/>
              <a:t>be</a:t>
            </a:r>
            <a:r>
              <a:rPr lang="en-US" sz="3200" dirty="0"/>
              <a:t> a certain kind of person.</a:t>
            </a:r>
          </a:p>
          <a:p>
            <a:pPr marL="514350" indent="-514350">
              <a:buFont typeface="Arial" pitchFamily="34" charset="0"/>
              <a:buAutoNum type="alphaUcPeriod"/>
            </a:pPr>
            <a:r>
              <a:rPr lang="en-US" sz="3200" dirty="0"/>
              <a:t>There is </a:t>
            </a:r>
            <a:r>
              <a:rPr lang="en-US" sz="3200" i="1" dirty="0"/>
              <a:t>no contact with reality </a:t>
            </a:r>
            <a:r>
              <a:rPr lang="en-US" sz="3200" dirty="0"/>
              <a:t>inside the machine. </a:t>
            </a:r>
          </a:p>
          <a:p>
            <a:pPr marL="514350" indent="-514350">
              <a:buFont typeface="Arial" pitchFamily="34" charset="0"/>
              <a:buAutoNum type="alphaUcPeriod"/>
            </a:pPr>
            <a:r>
              <a:rPr lang="en-US" sz="3200" dirty="0"/>
              <a:t>We </a:t>
            </a:r>
            <a:r>
              <a:rPr lang="en-US" sz="3200" i="1" dirty="0"/>
              <a:t>cannot benefit the mental states</a:t>
            </a:r>
            <a:r>
              <a:rPr lang="en-US" sz="3200" dirty="0"/>
              <a:t> of others once we are inside the machine.</a:t>
            </a:r>
          </a:p>
          <a:p>
            <a:pPr marL="514350" indent="-514350">
              <a:buFont typeface="Arial" pitchFamily="34" charset="0"/>
              <a:buAutoNum type="alphaUcPeriod"/>
            </a:pPr>
            <a:r>
              <a:rPr lang="en-US" sz="3200" dirty="0"/>
              <a:t>None of the above</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248714085"/>
              </p:ex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5135" name="Chart" r:id="rId6" imgW="4571932" imgH="5143500" progId="MSGraph.Chart.8">
                  <p:embed followColorScheme="full"/>
                </p:oleObj>
              </mc:Choice>
              <mc:Fallback>
                <p:oleObj name="Chart" r:id="rId6" imgW="4571932" imgH="5143500"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76384303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457200" y="274638"/>
            <a:ext cx="8492490" cy="1371600"/>
          </a:xfrm>
        </p:spPr>
        <p:txBody>
          <a:bodyPr>
            <a:normAutofit fontScale="90000"/>
          </a:bodyPr>
          <a:lstStyle/>
          <a:p>
            <a:r>
              <a:rPr lang="en-US" dirty="0" smtClean="0"/>
              <a:t>John Stuart Mill claims that the subject of his essay, </a:t>
            </a:r>
            <a:r>
              <a:rPr lang="en-US" i="1" u="sng" dirty="0" smtClean="0"/>
              <a:t>On liberty</a:t>
            </a:r>
            <a:r>
              <a:rPr lang="en-US" dirty="0" smtClean="0"/>
              <a:t>, is:</a:t>
            </a:r>
            <a:endParaRPr lang="en-US" dirty="0"/>
          </a:p>
        </p:txBody>
      </p:sp>
      <p:sp>
        <p:nvSpPr>
          <p:cNvPr id="3" name="TPAnswers"/>
          <p:cNvSpPr>
            <a:spLocks noGrp="1"/>
          </p:cNvSpPr>
          <p:nvPr>
            <p:ph type="body" idx="1"/>
            <p:custDataLst>
              <p:tags r:id="rId3"/>
            </p:custDataLst>
          </p:nvPr>
        </p:nvSpPr>
        <p:spPr>
          <a:xfrm>
            <a:off x="480060" y="2068830"/>
            <a:ext cx="5638800" cy="4373563"/>
          </a:xfrm>
        </p:spPr>
        <p:txBody>
          <a:bodyPr>
            <a:normAutofit fontScale="77500" lnSpcReduction="20000"/>
          </a:bodyPr>
          <a:lstStyle/>
          <a:p>
            <a:pPr marL="457200" indent="-457200">
              <a:buFont typeface="Arial" charset="0"/>
              <a:buAutoNum type="alphaUcPeriod"/>
            </a:pPr>
            <a:r>
              <a:rPr lang="en-US" sz="3200" i="1" dirty="0" smtClean="0"/>
              <a:t>Liberty </a:t>
            </a:r>
            <a:r>
              <a:rPr lang="en-US" sz="3200" i="1" dirty="0"/>
              <a:t>of the </a:t>
            </a:r>
            <a:r>
              <a:rPr lang="en-US" sz="3200" i="1" dirty="0" smtClean="0"/>
              <a:t>Will</a:t>
            </a:r>
            <a:r>
              <a:rPr lang="en-US" sz="3200" dirty="0" smtClean="0"/>
              <a:t>: how “free will” is metaphysically possible</a:t>
            </a:r>
          </a:p>
          <a:p>
            <a:pPr marL="457200" indent="-457200">
              <a:buFont typeface="Arial" charset="0"/>
              <a:buAutoNum type="alphaUcPeriod"/>
            </a:pPr>
            <a:r>
              <a:rPr lang="en-US" sz="3200" dirty="0" smtClean="0"/>
              <a:t>Quantitative hedonism</a:t>
            </a:r>
          </a:p>
          <a:p>
            <a:pPr marL="457200" indent="-457200">
              <a:buFont typeface="Arial" charset="0"/>
              <a:buAutoNum type="alphaUcPeriod"/>
            </a:pPr>
            <a:r>
              <a:rPr lang="en-US" sz="3200" dirty="0" smtClean="0"/>
              <a:t>Deontology</a:t>
            </a:r>
          </a:p>
          <a:p>
            <a:pPr marL="457200" indent="-457200">
              <a:buFont typeface="Arial" charset="0"/>
              <a:buAutoNum type="alphaUcPeriod"/>
            </a:pPr>
            <a:r>
              <a:rPr lang="en-US" sz="3200" i="1" dirty="0"/>
              <a:t>Civil, or Social Liberty</a:t>
            </a:r>
            <a:r>
              <a:rPr lang="en-US" sz="3200" dirty="0"/>
              <a:t>: the nature and limits of the power which can be legitimately exercised by society over the </a:t>
            </a:r>
            <a:r>
              <a:rPr lang="en-US" sz="3200" dirty="0" smtClean="0"/>
              <a:t>individual</a:t>
            </a:r>
          </a:p>
          <a:p>
            <a:pPr marL="457200" indent="-457200">
              <a:buFont typeface="Arial" charset="0"/>
              <a:buAutoNum type="alphaUcPeriod"/>
            </a:pPr>
            <a:r>
              <a:rPr lang="en-US" sz="3200" dirty="0" smtClean="0"/>
              <a:t>Act utilitarianism</a:t>
            </a:r>
          </a:p>
          <a:p>
            <a:pPr marL="457200" indent="-457200">
              <a:buFont typeface="Arial" charset="0"/>
              <a:buAutoNum type="alphaUcPeriod"/>
            </a:pPr>
            <a:r>
              <a:rPr lang="en-US" sz="3200" dirty="0" smtClean="0"/>
              <a:t>None of the above</a:t>
            </a:r>
            <a:endParaRPr lang="en-US" sz="3200" dirty="0"/>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4117853369"/>
              </p:ext>
            </p:extLst>
          </p:nvPr>
        </p:nvGraphicFramePr>
        <p:xfrm>
          <a:off x="6049645" y="1623060"/>
          <a:ext cx="6096000" cy="5143500"/>
        </p:xfrm>
        <a:graphic>
          <a:graphicData uri="http://schemas.openxmlformats.org/presentationml/2006/ole">
            <mc:AlternateContent xmlns:mc="http://schemas.openxmlformats.org/markup-compatibility/2006">
              <mc:Choice xmlns:v="urn:schemas-microsoft-com:vml" Requires="v">
                <p:oleObj spid="_x0000_s7178" name="Chart" r:id="rId6" imgW="6096000" imgH="5143500" progId="MSGraph.Chart.8">
                  <p:embed followColorScheme="full"/>
                </p:oleObj>
              </mc:Choice>
              <mc:Fallback>
                <p:oleObj name="Chart" r:id="rId6" imgW="6096000" imgH="5143500" progId="MSGraph.Chart.8">
                  <p:embed followColorScheme="full"/>
                  <p:pic>
                    <p:nvPicPr>
                      <p:cNvPr id="0" name=""/>
                      <p:cNvPicPr/>
                      <p:nvPr/>
                    </p:nvPicPr>
                    <p:blipFill>
                      <a:blip r:embed="rId7"/>
                      <a:stretch>
                        <a:fillRect/>
                      </a:stretch>
                    </p:blipFill>
                    <p:spPr>
                      <a:xfrm>
                        <a:off x="6049645" y="1623060"/>
                        <a:ext cx="6096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4252233224"/>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John Stuart Mill</a:t>
            </a:r>
            <a:endParaRPr lang="en-US" dirty="0"/>
          </a:p>
        </p:txBody>
      </p:sp>
      <p:sp>
        <p:nvSpPr>
          <p:cNvPr id="30722" name="Content Placeholder 2"/>
          <p:cNvSpPr>
            <a:spLocks noGrp="1"/>
          </p:cNvSpPr>
          <p:nvPr>
            <p:ph idx="1"/>
          </p:nvPr>
        </p:nvSpPr>
        <p:spPr>
          <a:xfrm>
            <a:off x="1981200" y="1600200"/>
            <a:ext cx="5029200" cy="5029200"/>
          </a:xfrm>
        </p:spPr>
        <p:txBody>
          <a:bodyPr/>
          <a:lstStyle/>
          <a:p>
            <a:r>
              <a:rPr lang="en-US" dirty="0" smtClean="0"/>
              <a:t>(1806-1873)</a:t>
            </a:r>
          </a:p>
          <a:p>
            <a:endParaRPr lang="en-US" dirty="0" smtClean="0"/>
          </a:p>
        </p:txBody>
      </p:sp>
      <p:pic>
        <p:nvPicPr>
          <p:cNvPr id="30723" name="Picture 2" descr="http://www.utilitarian.net/jsmill.jpg"/>
          <p:cNvPicPr>
            <a:picLocks noChangeAspect="1" noChangeArrowheads="1"/>
          </p:cNvPicPr>
          <p:nvPr/>
        </p:nvPicPr>
        <p:blipFill>
          <a:blip r:embed="rId2"/>
          <a:srcRect/>
          <a:stretch>
            <a:fillRect/>
          </a:stretch>
        </p:blipFill>
        <p:spPr bwMode="auto">
          <a:xfrm>
            <a:off x="7239001" y="2362200"/>
            <a:ext cx="2714625" cy="3333750"/>
          </a:xfrm>
          <a:prstGeom prst="rect">
            <a:avLst/>
          </a:prstGeom>
          <a:noFill/>
          <a:ln w="9525">
            <a:noFill/>
            <a:miter lim="800000"/>
            <a:headEnd/>
            <a:tailEnd/>
          </a:ln>
        </p:spPr>
      </p:pic>
      <p:sp>
        <p:nvSpPr>
          <p:cNvPr id="3" name="TextBox 2"/>
          <p:cNvSpPr txBox="1"/>
          <p:nvPr/>
        </p:nvSpPr>
        <p:spPr>
          <a:xfrm>
            <a:off x="304800" y="4365171"/>
            <a:ext cx="6836229" cy="3046988"/>
          </a:xfrm>
          <a:prstGeom prst="rect">
            <a:avLst/>
          </a:prstGeom>
          <a:noFill/>
        </p:spPr>
        <p:txBody>
          <a:bodyPr wrap="square" rtlCol="0">
            <a:spAutoFit/>
          </a:bodyPr>
          <a:lstStyle/>
          <a:p>
            <a:r>
              <a:rPr lang="en-US" sz="4800" dirty="0" smtClean="0"/>
              <a:t>Transition from Bentham’s Utilitarianism to Mill’s </a:t>
            </a:r>
            <a:r>
              <a:rPr lang="en-US" sz="4800" i="1" dirty="0" smtClean="0"/>
              <a:t>On Liberty</a:t>
            </a:r>
            <a:endParaRPr lang="en-US" sz="4800" dirty="0" smtClean="0"/>
          </a:p>
          <a:p>
            <a:endParaRPr lang="en-US" sz="4800" dirty="0"/>
          </a:p>
        </p:txBody>
      </p:sp>
    </p:spTree>
    <p:extLst>
      <p:ext uri="{BB962C8B-B14F-4D97-AF65-F5344CB8AC3E}">
        <p14:creationId xmlns:p14="http://schemas.microsoft.com/office/powerpoint/2010/main" val="751943733"/>
      </p:ext>
    </p:extLst>
  </p:cSld>
  <p:clrMapOvr>
    <a:masterClrMapping/>
  </p:clrMapOvr>
  <p:transition spd="slow">
    <p:circl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Bentham’s Hedonistic Utilitarianism </a:t>
            </a:r>
            <a:endParaRPr lang="en-US" dirty="0"/>
          </a:p>
        </p:txBody>
      </p:sp>
      <p:sp>
        <p:nvSpPr>
          <p:cNvPr id="3" name="Content Placeholder 2"/>
          <p:cNvSpPr>
            <a:spLocks noGrp="1"/>
          </p:cNvSpPr>
          <p:nvPr>
            <p:ph idx="1"/>
          </p:nvPr>
        </p:nvSpPr>
        <p:spPr>
          <a:xfrm>
            <a:off x="609600" y="1752601"/>
            <a:ext cx="5111115" cy="4373563"/>
          </a:xfrm>
        </p:spPr>
        <p:txBody>
          <a:bodyPr/>
          <a:lstStyle/>
          <a:p>
            <a:r>
              <a:rPr lang="en-US" u="sng" dirty="0" smtClean="0"/>
              <a:t>Review</a:t>
            </a:r>
          </a:p>
          <a:p>
            <a:pPr marL="457200" indent="-457200">
              <a:buAutoNum type="arabicPeriod"/>
            </a:pPr>
            <a:r>
              <a:rPr lang="en-US" dirty="0" smtClean="0"/>
              <a:t>Theory of the Right</a:t>
            </a:r>
          </a:p>
          <a:p>
            <a:pPr marL="457200" indent="-457200">
              <a:buAutoNum type="arabicPeriod"/>
            </a:pPr>
            <a:r>
              <a:rPr lang="en-US" dirty="0" smtClean="0"/>
              <a:t>Theory of the Good</a:t>
            </a:r>
          </a:p>
          <a:p>
            <a:pPr marL="457200" indent="-457200">
              <a:buAutoNum type="arabicPeriod"/>
            </a:pPr>
            <a:endParaRPr lang="en-US" dirty="0"/>
          </a:p>
          <a:p>
            <a:r>
              <a:rPr lang="en-US" i="1" dirty="0" smtClean="0"/>
              <a:t>Review what each of these are for Bentham and some of the biggest objections to each. </a:t>
            </a:r>
            <a:endParaRPr lang="en-US" i="1"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6671" y="2182661"/>
            <a:ext cx="3477578" cy="393905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33493714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PVERSION" val="5"/>
  <p:tag name="TPFULLVERSION" val="5.2.1.3179"/>
  <p:tag name="PPTVERSION" val="15"/>
  <p:tag name="TPOS" val="2"/>
</p:tagLst>
</file>

<file path=ppt/tags/tag10.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LABELFORMAT" val="0"/>
  <p:tag name="NUMBERFORMAT" val="0"/>
</p:tagLst>
</file>

<file path=ppt/tags/tag11.xml><?xml version="1.0" encoding="utf-8"?>
<p:tagLst xmlns:a="http://schemas.openxmlformats.org/drawingml/2006/main" xmlns:r="http://schemas.openxmlformats.org/officeDocument/2006/relationships" xmlns:p="http://schemas.openxmlformats.org/presentationml/2006/main">
  <p:tag name="LIVECHARTING" val="False"/>
  <p:tag name="AUTOOPENPOLL" val="True"/>
  <p:tag name="AUTOFORMATCHART" val="True"/>
  <p:tag name="TYPE" val="MultiChoiceSlide"/>
  <p:tag name="TPQUESTIONXML" val="﻿&lt;?xml version=&quot;1.0&quot; encoding=&quot;utf-8&quot;?&gt;&#10;&lt;questionlist&gt;&#10;    &lt;properties&gt;&#10;        &lt;guid&gt;46150EED62B242799FA4833132D453DD&lt;/guid&gt;&#10;        &lt;description /&gt;&#10;        &lt;date&gt;7/7/2014 11:43:09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FC89B0A2B7014F73B79A15A1E06B3F1E&lt;/guid&gt;&#10;            &lt;repollguid&gt;0D1B399E79A646A49DF39BF26DEFB772&lt;/repollguid&gt;&#10;            &lt;sourceid&gt;A880D36F185745B692B2F0DECC50E5AC&lt;/sourceid&gt;&#10;            &lt;questiontext&gt;“&quot;it is better to be a human being dissatisfied than a pig satisfied; better to be Socrates dissatisfied than a fool satisfied“”&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11DBD9366A564DDA8649A73749233D34&lt;/guid&gt;&#10;                    &lt;answertext&gt;Strongly Agree&lt;/answertext&gt;&#10;                    &lt;valuetype&gt;0&lt;/valuetype&gt;&#10;                &lt;/answer&gt;&#10;                &lt;answer&gt;&#10;                    &lt;guid&gt;61345D895E624647AF0C03F315D08E67&lt;/guid&gt;&#10;                    &lt;answertext&gt;Agree&lt;/answertext&gt;&#10;                    &lt;valuetype&gt;0&lt;/valuetype&gt;&#10;                &lt;/answer&gt;&#10;                &lt;answer&gt;&#10;                    &lt;guid&gt;AD78E1B7917948F2A912A16CAD4193B3&lt;/guid&gt;&#10;                    &lt;answertext&gt;Somewhat Agree&lt;/answertext&gt;&#10;                    &lt;valuetype&gt;0&lt;/valuetype&gt;&#10;                &lt;/answer&gt;&#10;                &lt;answer&gt;&#10;                    &lt;guid&gt;DBA64A745BAF40F3B725DA6AA79438EE&lt;/guid&gt;&#10;                    &lt;answertext&gt;Neutral&lt;/answertext&gt;&#10;                    &lt;valuetype&gt;0&lt;/valuetype&gt;&#10;                &lt;/answer&gt;&#10;                &lt;answer&gt;&#10;                    &lt;guid&gt;F3F5F193CC3D4EA4845D1F006FCF2D18&lt;/guid&gt;&#10;                    &lt;answertext&gt;Somewhat Disagree&lt;/answertext&gt;&#10;                    &lt;valuetype&gt;0&lt;/valuetype&gt;&#10;                &lt;/answer&gt;&#10;                &lt;answer&gt;&#10;                    &lt;guid&gt;27653F07852845C7865B9A17C7FD43E6&lt;/guid&gt;&#10;                    &lt;answertext&gt;Disagree&lt;/answertext&gt;&#10;                    &lt;valuetype&gt;0&lt;/valuetype&gt;&#10;                &lt;/answer&gt;&#10;                &lt;answer&gt;&#10;                    &lt;guid&gt;6F051F267E1F40AA8F7CEB13F979EC34&lt;/guid&gt;&#10;                    &lt;answertext&gt;Strongly Disagree&lt;/answertext&gt;&#10;                    &lt;valuetype&gt;0&lt;/valuetype&gt;&#10;                &lt;/answer&gt;&#10;            &lt;/answers&gt;&#10;        &lt;/multichoice&gt;&#10;    &lt;/questions&gt;&#10;&lt;/questionlist&gt;"/>
</p:tagLst>
</file>

<file path=ppt/tags/tag12.xml><?xml version="1.0" encoding="utf-8"?>
<p:tagLst xmlns:a="http://schemas.openxmlformats.org/drawingml/2006/main" xmlns:r="http://schemas.openxmlformats.org/officeDocument/2006/relationships" xmlns:p="http://schemas.openxmlformats.org/presentationml/2006/main">
  <p:tag name="ZEROBASED" val="False"/>
</p:tagLst>
</file>

<file path=ppt/tags/tag13.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14.xml><?xml version="1.0" encoding="utf-8"?>
<p:tagLst xmlns:a="http://schemas.openxmlformats.org/drawingml/2006/main" xmlns:r="http://schemas.openxmlformats.org/officeDocument/2006/relationships" xmlns:p="http://schemas.openxmlformats.org/presentationml/2006/main">
  <p:tag name="LIVECHARTING" val="False"/>
  <p:tag name="HASRESULTS" val="False"/>
  <p:tag name="AUTOOPENPOLL" val="True"/>
  <p:tag name="AUTOFORMATCHART" val="True"/>
  <p:tag name="TYPE" val="MultiChoiceSlide"/>
  <p:tag name="TPQUESTIONXML" val="﻿&lt;?xml version=&quot;1.0&quot; encoding=&quot;utf-8&quot;?&gt;&#10;&lt;questionlist&gt;&#10;    &lt;properties&gt;&#10;        &lt;guid&gt;93CBC92B47184F63B021746A3416D9E6&lt;/guid&gt;&#10;        &lt;description /&gt;&#10;        &lt;date&gt;10/28/2013 1:00:25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976BF0A8465C4926A8A548C92FDE023B&lt;/guid&gt;&#10;            &lt;repollguid&gt;48EC3BE37BC34124A57596D468CAC0A5&lt;/repollguid&gt;&#10;            &lt;sourceid&gt;31856FB7BDF4426DA86D38189F7A352F&lt;/sourceid&gt;&#10;            &lt;questiontext&gt;Does Rule utilitarianism collapse into act utilitarianism?&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37690F1B572E4ABABADB7526E7737A7F&lt;/guid&gt;&#10;                    &lt;answertext&gt;Yes&lt;/answertext&gt;&#10;                    &lt;valuetype&gt;0&lt;/valuetype&gt;&#10;                &lt;/answer&gt;&#10;                &lt;answer&gt;&#10;                    &lt;guid&gt;48BA0562CA2049B58E8021E2A60740EA&lt;/guid&gt;&#10;                    &lt;answertext&gt;No&lt;/answertext&gt;&#10;                    &lt;valuetype&gt;0&lt;/valuetype&gt;&#10;                &lt;/answer&gt;&#10;            &lt;/answers&gt;&#10;        &lt;/multichoice&gt;&#10;    &lt;/questions&gt;&#10;&lt;/questionlist&gt;"/>
</p:tagLst>
</file>

<file path=ppt/tags/tag15.xml><?xml version="1.0" encoding="utf-8"?>
<p:tagLst xmlns:a="http://schemas.openxmlformats.org/drawingml/2006/main" xmlns:r="http://schemas.openxmlformats.org/officeDocument/2006/relationships" xmlns:p="http://schemas.openxmlformats.org/presentationml/2006/main">
  <p:tag name="ZEROBASED" val="False"/>
</p:tagLst>
</file>

<file path=ppt/tags/tag16.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17.xml><?xml version="1.0" encoding="utf-8"?>
<p:tagLst xmlns:a="http://schemas.openxmlformats.org/drawingml/2006/main" xmlns:r="http://schemas.openxmlformats.org/officeDocument/2006/relationships" xmlns:p="http://schemas.openxmlformats.org/presentationml/2006/main">
  <p:tag name="HASRESULTS" val="False"/>
  <p:tag name="LIVECHARTING" val="False"/>
  <p:tag name="AUTOOPENPOLL" val="True"/>
  <p:tag name="AUTOFORMATCHART" val="True"/>
  <p:tag name="TYPE" val="MultiChoiceSlide"/>
  <p:tag name="TPQUESTIONXML" val="﻿&lt;?xml version=&quot;1.0&quot; encoding=&quot;utf-8&quot;?&gt;&#10;&lt;questionlist&gt;&#10;    &lt;properties&gt;&#10;        &lt;guid&gt;794D971FD7634B98945B5C7DFFA4614C&lt;/guid&gt;&#10;        &lt;description /&gt;&#10;        &lt;date&gt;10/5/2013 5:09:00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FEE658D3CE534F979EF1BE58894EB29C&lt;/guid&gt;&#10;            &lt;repollguid&gt;47215B0837D847AEA137EE08B73307CD&lt;/repollguid&gt;&#10;            &lt;sourceid&gt;26D5ABA6462241FFB8E9A71C049DCDF0&lt;/sourceid&gt;&#10;            &lt;questiontext&gt;The Humanity Formulation of the Categorical Imperative&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B2D8C1CBF86A44A8901E694545D90F1C&lt;/guid&gt;&#10;                    &lt;answertext&gt;Strongly Agree&lt;/answertext&gt;&#10;                    &lt;valuetype&gt;0&lt;/valuetype&gt;&#10;                &lt;/answer&gt;&#10;                &lt;answer&gt;&#10;                    &lt;guid&gt;2261DD73FAF0421F8829766F8874E453&lt;/guid&gt;&#10;                    &lt;answertext&gt;Agree&lt;/answertext&gt;&#10;                    &lt;valuetype&gt;0&lt;/valuetype&gt;&#10;                &lt;/answer&gt;&#10;                &lt;answer&gt;&#10;                    &lt;guid&gt;88788D1370BD4ADFB34BDDAE431F80B9&lt;/guid&gt;&#10;                    &lt;answertext&gt;Somewhat Agree&lt;/answertext&gt;&#10;                    &lt;valuetype&gt;0&lt;/valuetype&gt;&#10;                &lt;/answer&gt;&#10;                &lt;answer&gt;&#10;                    &lt;guid&gt;6C912ED7B1A641EFAC1404B01EEEE940&lt;/guid&gt;&#10;                    &lt;answertext&gt;Neutral&lt;/answertext&gt;&#10;                    &lt;valuetype&gt;0&lt;/valuetype&gt;&#10;                &lt;/answer&gt;&#10;                &lt;answer&gt;&#10;                    &lt;guid&gt;013455A55DE443098500BF837EA26482&lt;/guid&gt;&#10;                    &lt;answertext&gt;Somewhat Disagree&lt;/answertext&gt;&#10;                    &lt;valuetype&gt;0&lt;/valuetype&gt;&#10;                &lt;/answer&gt;&#10;                &lt;answer&gt;&#10;                    &lt;guid&gt;1093F85E924D432A8695C4C899F08C85&lt;/guid&gt;&#10;                    &lt;answertext&gt;Disagree&lt;/answertext&gt;&#10;                    &lt;valuetype&gt;0&lt;/valuetype&gt;&#10;                &lt;/answer&gt;&#10;                &lt;answer&gt;&#10;                    &lt;guid&gt;7186E19380B24698A388A3FB39F171E5&lt;/guid&gt;&#10;                    &lt;answertext&gt;Strongly Disagree&lt;/answertext&gt;&#10;                    &lt;valuetype&gt;0&lt;/valuetype&gt;&#10;                &lt;/answer&gt;&#10;            &lt;/answers&gt;&#10;        &lt;/multichoice&gt;&#10;    &lt;/questions&gt;&#10;&lt;/questionlist&gt;"/>
</p:tagLst>
</file>

<file path=ppt/tags/tag18.xml><?xml version="1.0" encoding="utf-8"?>
<p:tagLst xmlns:a="http://schemas.openxmlformats.org/drawingml/2006/main" xmlns:r="http://schemas.openxmlformats.org/officeDocument/2006/relationships" xmlns:p="http://schemas.openxmlformats.org/presentationml/2006/main">
  <p:tag name="ZEROBASED" val="False"/>
</p:tagLst>
</file>

<file path=ppt/tags/tag19.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2.xml><?xml version="1.0" encoding="utf-8"?>
<p:tagLst xmlns:a="http://schemas.openxmlformats.org/drawingml/2006/main" xmlns:r="http://schemas.openxmlformats.org/officeDocument/2006/relationships" xmlns:p="http://schemas.openxmlformats.org/presentationml/2006/main">
  <p:tag name="RESULTS" val="1. Bentham claims that nature has placed mankind under two sovereign masters: [;crlf;]12[;]12[;]12[;]False[;]12[;][;crlf;]1[;]1[;]0[;]0[;crlf;]12[;]1[;]pain and pleasure.1[;]pain and pleasure.[;][;crlf;]0[;]-1[;]good and evil.2[;]good and evil.[;][;crlf;]0[;]-1[;]God and the devil.3[;]God and the devil.[;][;crlf;]0[;]-1[;]duty and self-interest.4[;]duty and self-interest.[;][;crlf;]0[;]-1[;]All the above5[;]All the above[;][;crlf;]0[;]-1[;]None of the above6[;]None of the above[;]"/>
  <p:tag name="HASRESULTS" val="False"/>
  <p:tag name="LIVECHARTING" val="False"/>
  <p:tag name="AUTOOPENPOLL" val="True"/>
  <p:tag name="AUTOFORMATCHART" val="True"/>
  <p:tag name="TYPE" val="MultiChoiceSlide"/>
  <p:tag name="TPQUESTIONXML" val="﻿&lt;?xml version=&quot;1.0&quot; encoding=&quot;utf-8&quot;?&gt;&#10;&lt;questionlist&gt;&#10;    &lt;properties&gt;&#10;        &lt;guid&gt;0025CAF8EE1A4639A74723DD5E760A7D&lt;/guid&gt;&#10;        &lt;description /&gt;&#10;        &lt;date&gt;7/7/2013 6:12:07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23ACA6BD3DE042378CE809CD56DF04FA&lt;/guid&gt;&#10;            &lt;repollguid&gt;1A43C97836E347618012E743B4E4F529&lt;/repollguid&gt;&#10;            &lt;sourceid&gt;E3C0A5B96C6D4EB1A19560E615E17CF0&lt;/sourceid&gt;&#10;            &lt;questiontext&gt;Bentham claims that nature has placed mankind under two sovereign masters: &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0F8150C0E9084DA6919A99A8B0A38E68&lt;/guid&gt;&#10;                    &lt;answertext&gt;pain and pleasure.&lt;/answertext&gt;&#10;                    &lt;valuetype&gt;1&lt;/valuetype&gt;&#10;                &lt;/answer&gt;&#10;                &lt;answer&gt;&#10;                    &lt;guid&gt;BC1F75D75BDD4176B95D89ECACC7E7BA&lt;/guid&gt;&#10;                    &lt;answertext&gt;good and evil.&lt;/answertext&gt;&#10;                    &lt;valuetype&gt;-1&lt;/valuetype&gt;&#10;                &lt;/answer&gt;&#10;                &lt;answer&gt;&#10;                    &lt;guid&gt;A550DE87FA24476FBE7778A4465A8AC9&lt;/guid&gt;&#10;                    &lt;answertext&gt;God and the devil.&lt;/answertext&gt;&#10;                    &lt;valuetype&gt;-1&lt;/valuetype&gt;&#10;                &lt;/answer&gt;&#10;                &lt;answer&gt;&#10;                    &lt;guid&gt;3C12097EB5324A82B4586F294D89D5E2&lt;/guid&gt;&#10;                    &lt;answertext&gt;duty and self-interest.&lt;/answertext&gt;&#10;                    &lt;valuetype&gt;-1&lt;/valuetype&gt;&#10;                &lt;/answer&gt;&#10;                &lt;answer&gt;&#10;                    &lt;guid&gt;B552750985E4482BBD2B0F911FB720FB&lt;/guid&gt;&#10;                    &lt;answertext&gt;All the above&lt;/answertext&gt;&#10;                    &lt;valuetype&gt;-1&lt;/valuetype&gt;&#10;                &lt;/answer&gt;&#10;                &lt;answer&gt;&#10;                    &lt;guid&gt;4628849A8208487BA9F2EEC69970BC3C&lt;/guid&gt;&#10;                    &lt;answertext&gt;None of the above&lt;/answertext&gt;&#10;                    &lt;valuetype&gt;-1&lt;/valuetype&gt;&#10;                &lt;/answer&gt;&#10;            &lt;/answers&gt;&#10;        &lt;/multichoice&gt;&#10;    &lt;/questions&gt;&#10;&lt;/questionlist&gt;"/>
</p:tagLst>
</file>

<file path=ppt/tags/tag3.xml><?xml version="1.0" encoding="utf-8"?>
<p:tagLst xmlns:a="http://schemas.openxmlformats.org/drawingml/2006/main" xmlns:r="http://schemas.openxmlformats.org/officeDocument/2006/relationships" xmlns:p="http://schemas.openxmlformats.org/presentationml/2006/main">
  <p:tag name="ZEROBASED" val="False"/>
</p:tagLst>
</file>

<file path=ppt/tags/tag4.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5.xml><?xml version="1.0" encoding="utf-8"?>
<p:tagLst xmlns:a="http://schemas.openxmlformats.org/drawingml/2006/main" xmlns:r="http://schemas.openxmlformats.org/officeDocument/2006/relationships" xmlns:p="http://schemas.openxmlformats.org/presentationml/2006/main">
  <p:tag name="RESULTS" val="2. Which of the following is not one of Nozick's reasons for not plugging in to the experience machine?[;crlf;]22[;]22[;]22[;]False[;]16[;][;crlf;]3.86363636363636[;]4[;]0.624896685675796[;]0.390495867768595[;crlf;]0[;]-1[;]We want to do certain things with our lives. 1[;]We want to do certain things with our lives. [;][;crlf;]1[;]-1[;]We want to be a certain kind of person.2[;]We want to be a certain kind of person.[;][;crlf;]3[;]-1[;]There is no contact with reality inside the machine. 3[;]There is no contact with reality inside the machine. [;][;crlf;]16[;]1[;]We cannot benefit the mental states of others once we are inside the machine.4[;]We cannot benefit the mental states of others once we are inside the machine.[;][;crlf;]2[;]-1[;]None of the above5[;]None of the above[;]"/>
  <p:tag name="HASRESULTS" val="True"/>
  <p:tag name="LIVECHARTING" val="False"/>
  <p:tag name="AUTOOPENPOLL" val="True"/>
  <p:tag name="AUTOFORMATCHART" val="True"/>
  <p:tag name="TYPE" val="MultiChoiceSlide"/>
  <p:tag name="TPQUESTIONXML" val="﻿&lt;?xml version=&quot;1.0&quot; encoding=&quot;utf-8&quot;?&gt;&#10;&lt;questionlist&gt;&#10;    &lt;properties&gt;&#10;        &lt;guid&gt;14D377A67AC04908B6764A8D4F21690E&lt;/guid&gt;&#10;        &lt;description /&gt;&#10;        &lt;date&gt;7/7/2013 4:12:30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115F595246484C98B5A292AB918C2315&lt;/guid&gt;&#10;            &lt;repollguid&gt;D87C873CDD574F5A86199E7AC3D52DF0&lt;/repollguid&gt;&#10;            &lt;sourceid&gt;3018307F808B42919EFA91E85C7AA6C9&lt;/sourceid&gt;&#10;            &lt;questiontext&gt;Which of the following is not one of Nozick's reasons for not plugging in to the experience machine?&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8EAF882E8DE7403C9624017129B26A72&lt;/guid&gt;&#10;                    &lt;answertext&gt;We want to do certain things with our lives. &lt;/answertext&gt;&#10;                    &lt;valuetype&gt;-1&lt;/valuetype&gt;&#10;                &lt;/answer&gt;&#10;                &lt;answer&gt;&#10;                    &lt;guid&gt;3AC960BE516147EA9B92A8D8A890F49E&lt;/guid&gt;&#10;                    &lt;answertext&gt;We want to be a certain kind of person.&lt;/answertext&gt;&#10;                    &lt;valuetype&gt;-1&lt;/valuetype&gt;&#10;                &lt;/answer&gt;&#10;                &lt;answer&gt;&#10;                    &lt;guid&gt;0B7C89F7D037435E9E31E6F2139FA9B2&lt;/guid&gt;&#10;                    &lt;answertext&gt;There is no contact with reality inside the machine. &lt;/answertext&gt;&#10;                    &lt;valuetype&gt;-1&lt;/valuetype&gt;&#10;                &lt;/answer&gt;&#10;                &lt;answer&gt;&#10;                    &lt;guid&gt;C5BC0647006C44E9BE3D39B859A77CD8&lt;/guid&gt;&#10;                    &lt;answertext&gt;We cannot benefit the mental states of others once we are inside the machine.&lt;/answertext&gt;&#10;                    &lt;valuetype&gt;1&lt;/valuetype&gt;&#10;                &lt;/answer&gt;&#10;                &lt;answer&gt;&#10;                    &lt;guid&gt;891C35A00D5D4F0E8C5CCC6D3A1D1782&lt;/guid&gt;&#10;                    &lt;answertext&gt;None of the above&lt;/answertext&gt;&#10;                    &lt;valuetype&gt;-1&lt;/valuetype&gt;&#10;                &lt;/answer&gt;&#10;            &lt;/answers&gt;&#10;        &lt;/multichoice&gt;&#10;    &lt;/questions&gt;&#10;&lt;/questionlist&gt;"/>
</p:tagLst>
</file>

<file path=ppt/tags/tag6.xml><?xml version="1.0" encoding="utf-8"?>
<p:tagLst xmlns:a="http://schemas.openxmlformats.org/drawingml/2006/main" xmlns:r="http://schemas.openxmlformats.org/officeDocument/2006/relationships" xmlns:p="http://schemas.openxmlformats.org/presentationml/2006/main">
  <p:tag name="ZEROBASED" val="False"/>
</p:tagLst>
</file>

<file path=ppt/tags/tag7.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8.xml><?xml version="1.0" encoding="utf-8"?>
<p:tagLst xmlns:a="http://schemas.openxmlformats.org/drawingml/2006/main" xmlns:r="http://schemas.openxmlformats.org/officeDocument/2006/relationships" xmlns:p="http://schemas.openxmlformats.org/presentationml/2006/main">
  <p:tag name="LIVECHARTING" val="False"/>
  <p:tag name="AUTOOPENPOLL" val="True"/>
  <p:tag name="AUTOFORMATCHART" val="True"/>
  <p:tag name="TYPE" val="MultiChoiceSlide"/>
  <p:tag name="TPQUESTIONXML" val="﻿&lt;?xml version=&quot;1.0&quot; encoding=&quot;utf-8&quot;?&gt;&#10;&lt;questionlist&gt;&#10;    &lt;properties&gt;&#10;        &lt;guid&gt;5EECAB07418E4E31BCEB55544CB66F8A&lt;/guid&gt;&#10;        &lt;description /&gt;&#10;        &lt;date&gt;7/7/2014 11:33:12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0618A0D732FA4D6D99C65F378C1786CF&lt;/guid&gt;&#10;            &lt;repollguid&gt;46A9975A21474A7B9BD97CAB83AFFF21&lt;/repollguid&gt;&#10;            &lt;sourceid&gt;2A90650FEA6240F2A29C7C4F5900A898&lt;/sourceid&gt;&#10;            &lt;questiontext&gt;John Stuart Mill claims that the subject of his essay, On liberty, is:&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FC7BDD535247444E82DB07774E5F32E3&lt;/guid&gt;&#10;                    &lt;answertext&gt;Liberty of the Will: how “free will” is metaphysically possible&lt;/answertext&gt;&#10;                    &lt;valuetype&gt;-1&lt;/valuetype&gt;&#10;                &lt;/answer&gt;&#10;                &lt;answer&gt;&#10;                    &lt;guid&gt;EE5A3122E6A4437C80F22C2CB9F75EA5&lt;/guid&gt;&#10;                    &lt;answertext&gt;Quantitative hedonism&lt;/answertext&gt;&#10;                    &lt;valuetype&gt;-1&lt;/valuetype&gt;&#10;                &lt;/answer&gt;&#10;                &lt;answer&gt;&#10;                    &lt;guid&gt;5FBD178954AA4D7FAF2BE393036159A3&lt;/guid&gt;&#10;                    &lt;answertext&gt;Deontology&lt;/answertext&gt;&#10;                    &lt;valuetype&gt;-1&lt;/valuetype&gt;&#10;                &lt;/answer&gt;&#10;                &lt;answer&gt;&#10;                    &lt;guid&gt;5BBD48DE6B684904BB787581ABA9DAE0&lt;/guid&gt;&#10;                    &lt;answertext&gt;Civil, or Social Liberty: the nature and limits of the power which can be legitimately exercised by society over the individual&lt;/answertext&gt;&#10;                    &lt;valuetype&gt;1&lt;/valuetype&gt;&#10;                &lt;/answer&gt;&#10;                &lt;answer&gt;&#10;                    &lt;guid&gt;4CC0380050434C6FBC7DEC57B567D8FF&lt;/guid&gt;&#10;                    &lt;answertext&gt;Act utilitarianism&lt;/answertext&gt;&#10;                    &lt;valuetype&gt;-1&lt;/valuetype&gt;&#10;                &lt;/answer&gt;&#10;                &lt;answer&gt;&#10;                    &lt;guid&gt;6C43520982F544DFBD576B36A0AE99E4&lt;/guid&gt;&#10;                    &lt;answertext&gt;None of the above&lt;/answertext&gt;&#10;                    &lt;valuetype&gt;-1&lt;/valuetype&gt;&#10;                &lt;/answer&gt;&#10;            &lt;/answers&gt;&#10;        &lt;/multichoice&gt;&#10;    &lt;/questions&gt;&#10;&lt;/questionlist&gt;"/>
</p:tagLst>
</file>

<file path=ppt/tags/tag9.xml><?xml version="1.0" encoding="utf-8"?>
<p:tagLst xmlns:a="http://schemas.openxmlformats.org/drawingml/2006/main" xmlns:r="http://schemas.openxmlformats.org/officeDocument/2006/relationships" xmlns:p="http://schemas.openxmlformats.org/presentationml/2006/main">
  <p:tag name="ZEROBASED" val="False"/>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2527</TotalTime>
  <Words>1657</Words>
  <Application>Microsoft Office PowerPoint</Application>
  <PresentationFormat>Widescreen</PresentationFormat>
  <Paragraphs>278</Paragraphs>
  <Slides>34</Slides>
  <Notes>10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3" baseType="lpstr">
      <vt:lpstr>Arial</vt:lpstr>
      <vt:lpstr>Arial Black</vt:lpstr>
      <vt:lpstr>Calibri</vt:lpstr>
      <vt:lpstr>Symbol</vt:lpstr>
      <vt:lpstr>Times</vt:lpstr>
      <vt:lpstr>Times New Roman</vt:lpstr>
      <vt:lpstr>Wingdings</vt:lpstr>
      <vt:lpstr>Essential</vt:lpstr>
      <vt:lpstr>Chart</vt:lpstr>
      <vt:lpstr>Contemporary Moral Problems</vt:lpstr>
      <vt:lpstr>Agenda</vt:lpstr>
      <vt:lpstr>PowerPoint Presentation</vt:lpstr>
      <vt:lpstr>PowerPoint Presentation</vt:lpstr>
      <vt:lpstr>Bentham claims that nature has placed mankind under two sovereign masters: </vt:lpstr>
      <vt:lpstr>Which of the following is not one of Nozick's reasons for not plugging in to the experience machine?</vt:lpstr>
      <vt:lpstr>John Stuart Mill claims that the subject of his essay, On liberty, is:</vt:lpstr>
      <vt:lpstr>John Stuart Mill</vt:lpstr>
      <vt:lpstr>Bentham’s Hedonistic Utilitarianism </vt:lpstr>
      <vt:lpstr>John Stuart Mill</vt:lpstr>
      <vt:lpstr>John Stuart Mill</vt:lpstr>
      <vt:lpstr>Mill has a mental breakdown at age 20</vt:lpstr>
      <vt:lpstr>At age twenty-five</vt:lpstr>
      <vt:lpstr>Relevance? </vt:lpstr>
      <vt:lpstr>Relevance? </vt:lpstr>
      <vt:lpstr>The Big Problems Bentham’s Utilitarianism</vt:lpstr>
      <vt:lpstr>MILL’S ON LIBERTY</vt:lpstr>
      <vt:lpstr>Mill revises Bentham’s Hedonism</vt:lpstr>
      <vt:lpstr>Mill revises Bentham’s Hedonism</vt:lpstr>
      <vt:lpstr>“"it is better to be a human being dissatisfied than a pig satisfied; better to be Socrates dissatisfied than a fool satisfied“”</vt:lpstr>
      <vt:lpstr>Mill responds …</vt:lpstr>
      <vt:lpstr>Mill’s utilitarianism</vt:lpstr>
      <vt:lpstr>The Collapse of RC Argument</vt:lpstr>
      <vt:lpstr>The Collapse of Rule Consequentialism</vt:lpstr>
      <vt:lpstr>Is RC a viable ethical theory?</vt:lpstr>
      <vt:lpstr>Context for social &amp; Political Ethics</vt:lpstr>
      <vt:lpstr>General approaches to social &amp; Political Ethics</vt:lpstr>
      <vt:lpstr>Moralism</vt:lpstr>
      <vt:lpstr>Conservativism</vt:lpstr>
      <vt:lpstr>Liberalism</vt:lpstr>
      <vt:lpstr>The Rejection of Moralism</vt:lpstr>
      <vt:lpstr>THE HARM PRINCIPLE</vt:lpstr>
      <vt:lpstr>THE HARM PRINCIPLE</vt:lpstr>
      <vt:lpstr>The Harm Principle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Ben</dc:creator>
  <cp:lastModifiedBy>Ben</cp:lastModifiedBy>
  <cp:revision>17</cp:revision>
  <dcterms:created xsi:type="dcterms:W3CDTF">2014-07-06T00:03:57Z</dcterms:created>
  <dcterms:modified xsi:type="dcterms:W3CDTF">2014-07-08T03:09:19Z</dcterms:modified>
</cp:coreProperties>
</file>