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1"/>
  </p:notesMasterIdLst>
  <p:sldIdLst>
    <p:sldId id="257" r:id="rId2"/>
    <p:sldId id="258" r:id="rId3"/>
    <p:sldId id="262" r:id="rId4"/>
    <p:sldId id="261" r:id="rId5"/>
    <p:sldId id="283"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5" r:id="rId27"/>
    <p:sldId id="286" r:id="rId28"/>
    <p:sldId id="287" r:id="rId29"/>
    <p:sldId id="288"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C12FD-5508-4D93-971F-29A3A17CE259}" type="datetimeFigureOut">
              <a:rPr lang="en-US" smtClean="0"/>
              <a:t>7/7/2014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F0662-99E8-437C-9528-1B93F45046B9}" type="slidenum">
              <a:rPr lang="en-US" smtClean="0"/>
              <a:t>‹#›</a:t>
            </a:fld>
            <a:endParaRPr lang="en-US"/>
          </a:p>
        </p:txBody>
      </p:sp>
    </p:spTree>
    <p:extLst>
      <p:ext uri="{BB962C8B-B14F-4D97-AF65-F5344CB8AC3E}">
        <p14:creationId xmlns:p14="http://schemas.microsoft.com/office/powerpoint/2010/main" val="3344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E1BAE19-958B-4D00-AEFD-EF2E4B8BE5E7}" type="slidenum">
              <a:rPr lang="en-US">
                <a:solidFill>
                  <a:prstClr val="black"/>
                </a:solidFill>
              </a:rPr>
              <a:pPr/>
              <a:t>6</a:t>
            </a:fld>
            <a:endParaRPr lang="en-US">
              <a:solidFill>
                <a:prstClr val="black"/>
              </a:solidFill>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11517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DC667-3881-4FCC-8368-AE4180443DDD}" type="slidenum">
              <a:rPr lang="en-US">
                <a:solidFill>
                  <a:prstClr val="black"/>
                </a:solidFill>
              </a:rPr>
              <a:pPr/>
              <a:t>21</a:t>
            </a:fld>
            <a:endParaRPr lang="en-US">
              <a:solidFill>
                <a:prstClr val="black"/>
              </a:solidFill>
            </a:endParaRPr>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525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5601FF-4231-4BF3-B1B9-A5F7EA2BF78F}" type="slidenum">
              <a:rPr lang="en-US">
                <a:solidFill>
                  <a:prstClr val="black"/>
                </a:solidFill>
              </a:rPr>
              <a:pPr/>
              <a:t>23</a:t>
            </a:fld>
            <a:endParaRPr lang="en-US">
              <a:solidFill>
                <a:prstClr val="black"/>
              </a:solidFill>
            </a:endParaRPr>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031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B12AD-1392-4388-A343-7FDC05352B82}" type="slidenum">
              <a:rPr lang="en-US">
                <a:solidFill>
                  <a:prstClr val="black"/>
                </a:solidFill>
              </a:rPr>
              <a:pPr/>
              <a:t>8</a:t>
            </a:fld>
            <a:endParaRPr lang="en-US">
              <a:solidFill>
                <a:prstClr val="black"/>
              </a:solidFill>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429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1CB3F-2137-42D1-B32B-5B407AFA8EC9}" type="slidenum">
              <a:rPr lang="en-US">
                <a:solidFill>
                  <a:prstClr val="black"/>
                </a:solidFill>
              </a:rPr>
              <a:pPr/>
              <a:t>9</a:t>
            </a:fld>
            <a:endParaRPr lang="en-US">
              <a:solidFill>
                <a:prstClr val="black"/>
              </a:solidFill>
            </a:endParaRPr>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8164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76AA8-9893-4091-94E5-3570221E03D4}" type="slidenum">
              <a:rPr lang="en-US">
                <a:solidFill>
                  <a:prstClr val="black"/>
                </a:solidFill>
              </a:rPr>
              <a:pPr/>
              <a:t>10</a:t>
            </a:fld>
            <a:endParaRPr lang="en-US">
              <a:solidFill>
                <a:prstClr val="black"/>
              </a:solidFill>
            </a:endParaRPr>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2426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76AA8-9893-4091-94E5-3570221E03D4}" type="slidenum">
              <a:rPr lang="en-US">
                <a:solidFill>
                  <a:prstClr val="black"/>
                </a:solidFill>
              </a:rPr>
              <a:pPr/>
              <a:t>11</a:t>
            </a:fld>
            <a:endParaRPr lang="en-US">
              <a:solidFill>
                <a:prstClr val="black"/>
              </a:solidFill>
            </a:endParaRPr>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842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E562C1-7159-4A96-AB9B-BF2A31539795}" type="slidenum">
              <a:rPr lang="en-US">
                <a:solidFill>
                  <a:prstClr val="black"/>
                </a:solidFill>
              </a:rPr>
              <a:pPr/>
              <a:t>13</a:t>
            </a:fld>
            <a:endParaRPr lang="en-US">
              <a:solidFill>
                <a:prstClr val="black"/>
              </a:solidFill>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r>
              <a:rPr lang="en-US"/>
              <a:t>Example : Christianity</a:t>
            </a:r>
          </a:p>
        </p:txBody>
      </p:sp>
    </p:spTree>
    <p:extLst>
      <p:ext uri="{BB962C8B-B14F-4D97-AF65-F5344CB8AC3E}">
        <p14:creationId xmlns:p14="http://schemas.microsoft.com/office/powerpoint/2010/main" val="1971884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AC051-2C0D-4968-9DEC-BCF437042509}" type="slidenum">
              <a:rPr lang="en-US">
                <a:solidFill>
                  <a:prstClr val="black"/>
                </a:solidFill>
              </a:rPr>
              <a:pPr/>
              <a:t>15</a:t>
            </a:fld>
            <a:endParaRPr lang="en-US">
              <a:solidFill>
                <a:prstClr val="black"/>
              </a:solidFill>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464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082D7-E68D-4258-B117-6B787B5E07AB}" type="slidenum">
              <a:rPr lang="en-US">
                <a:solidFill>
                  <a:prstClr val="black"/>
                </a:solidFill>
              </a:rPr>
              <a:pPr/>
              <a:t>17</a:t>
            </a:fld>
            <a:endParaRPr lang="en-US">
              <a:solidFill>
                <a:prstClr val="black"/>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3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EF0E0-F468-4953-9AAA-C35E2D2E694C}" type="slidenum">
              <a:rPr lang="en-US">
                <a:solidFill>
                  <a:prstClr val="black"/>
                </a:solidFill>
              </a:rPr>
              <a:pPr/>
              <a:t>19</a:t>
            </a:fld>
            <a:endParaRPr lang="en-US">
              <a:solidFill>
                <a:prstClr val="black"/>
              </a:solidFill>
            </a:endParaRPr>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4024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defRPr/>
            </a:pPr>
            <a:fld id="{148BD60F-A6FE-4595-973B-524B04FC2FEC}"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defRPr/>
            </a:pPr>
            <a:endParaRPr lang="en-US">
              <a:solidFill>
                <a:srgbClr val="000000"/>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a:defRPr/>
            </a:pPr>
            <a:fld id="{DA8A5C68-AE76-4E2B-8315-F6B0042596A9}"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071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BC2ADA7-AB95-412D-BFBC-933127F18A07}" type="datetimeFigureOut">
              <a:rPr lang="en-US" smtClean="0">
                <a:solidFill>
                  <a:srgbClr val="000000"/>
                </a:solidFill>
              </a:rPr>
              <a:pPr>
                <a:defRPr/>
              </a:pPr>
              <a:t>7/7/2014</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defRPr/>
            </a:pPr>
            <a:fld id="{23E1619C-D7B2-4A5F-A595-B887C1DACEB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51307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BC2ADA7-AB95-412D-BFBC-933127F18A07}"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defRPr/>
            </a:pPr>
            <a:fld id="{23E1619C-D7B2-4A5F-A595-B887C1DACEB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34260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BC2ADA7-AB95-412D-BFBC-933127F18A07}"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defRPr/>
            </a:pPr>
            <a:fld id="{23E1619C-D7B2-4A5F-A595-B887C1DACEB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18403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BC2ADA7-AB95-412D-BFBC-933127F18A07}"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defRPr/>
            </a:pPr>
            <a:fld id="{23E1619C-D7B2-4A5F-A595-B887C1DACEB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067478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defRPr/>
            </a:pPr>
            <a:fld id="{1BC2ADA7-AB95-412D-BFBC-933127F18A07}" type="datetimeFigureOut">
              <a:rPr lang="en-US" smtClean="0">
                <a:solidFill>
                  <a:srgbClr val="000000"/>
                </a:solidFill>
              </a:rPr>
              <a:pPr>
                <a:defRPr/>
              </a:pPr>
              <a:t>7/7/2014</a:t>
            </a:fld>
            <a:endParaRPr lang="en-US">
              <a:solidFill>
                <a:srgbClr val="000000"/>
              </a:solidFill>
            </a:endParaRPr>
          </a:p>
        </p:txBody>
      </p:sp>
      <p:sp>
        <p:nvSpPr>
          <p:cNvPr id="8" name="Footer Placeholder 7"/>
          <p:cNvSpPr>
            <a:spLocks noGrp="1"/>
          </p:cNvSpPr>
          <p:nvPr>
            <p:ph type="ftr" sz="quarter" idx="11"/>
          </p:nvPr>
        </p:nvSpPr>
        <p:spPr/>
        <p:txBody>
          <a:body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23E1619C-D7B2-4A5F-A595-B887C1DACEB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2741409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defRPr/>
            </a:pPr>
            <a:fld id="{1BC2ADA7-AB95-412D-BFBC-933127F18A07}" type="datetimeFigureOut">
              <a:rPr lang="en-US" smtClean="0">
                <a:solidFill>
                  <a:srgbClr val="000000"/>
                </a:solidFill>
              </a:rPr>
              <a:pPr>
                <a:defRPr/>
              </a:pPr>
              <a:t>7/7/2014</a:t>
            </a:fld>
            <a:endParaRPr lang="en-US">
              <a:solidFill>
                <a:srgbClr val="000000"/>
              </a:solidFill>
            </a:endParaRPr>
          </a:p>
        </p:txBody>
      </p:sp>
      <p:sp>
        <p:nvSpPr>
          <p:cNvPr id="8" name="Footer Placeholder 7"/>
          <p:cNvSpPr>
            <a:spLocks noGrp="1"/>
          </p:cNvSpPr>
          <p:nvPr>
            <p:ph type="ftr" sz="quarter" idx="11"/>
          </p:nvPr>
        </p:nvSpPr>
        <p:spPr>
          <a:xfrm>
            <a:off x="561111" y="6391838"/>
            <a:ext cx="3644282" cy="304801"/>
          </a:xfrm>
        </p:spPr>
        <p:txBody>
          <a:body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23E1619C-D7B2-4A5F-A595-B887C1DACEB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4082860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a:defRPr/>
            </a:pPr>
            <a:fld id="{AE6442F9-058A-450A-9FE4-6818F7BFF184}"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906A0E65-51B7-44E3-890F-E416B4702C6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790840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a:defRPr/>
            </a:pPr>
            <a:fld id="{A22D4226-7011-4583-BD67-4DE78D20B997}"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defRPr/>
            </a:pPr>
            <a:fld id="{AC5FECE5-FC43-4496-AD3C-920E388F8EB8}"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929775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Aft>
                <a:spcPct val="0"/>
              </a:spcAft>
              <a:defRPr>
                <a:solidFill>
                  <a:srgbClr val="000000"/>
                </a:solidFill>
              </a:defRPr>
            </a:lvl1pPr>
          </a:lstStyle>
          <a:p>
            <a:pPr>
              <a:defRPr/>
            </a:pPr>
            <a:endParaRPr lang="en-US"/>
          </a:p>
        </p:txBody>
      </p:sp>
      <p:sp>
        <p:nvSpPr>
          <p:cNvPr id="5" name="Footer Placeholder 4"/>
          <p:cNvSpPr>
            <a:spLocks noGrp="1"/>
          </p:cNvSpPr>
          <p:nvPr>
            <p:ph type="ftr" sz="quarter" idx="11"/>
          </p:nvPr>
        </p:nvSpPr>
        <p:spPr/>
        <p:txBody>
          <a:bodyPr/>
          <a:lstStyle>
            <a:lvl1pPr fontAlgn="base">
              <a:spcAft>
                <a:spcPct val="0"/>
              </a:spcAft>
              <a:defRPr>
                <a:solidFill>
                  <a:srgbClr val="000000"/>
                </a:solidFill>
              </a:defRPr>
            </a:lvl1pPr>
          </a:lstStyle>
          <a:p>
            <a:pPr>
              <a:defRPr/>
            </a:pPr>
            <a:endParaRPr lang="en-US"/>
          </a:p>
        </p:txBody>
      </p:sp>
      <p:sp>
        <p:nvSpPr>
          <p:cNvPr id="6" name="Slide Number Placeholder 5"/>
          <p:cNvSpPr>
            <a:spLocks noGrp="1"/>
          </p:cNvSpPr>
          <p:nvPr>
            <p:ph type="sldNum" sz="quarter" idx="12"/>
          </p:nvPr>
        </p:nvSpPr>
        <p:spPr/>
        <p:txBody>
          <a:bodyPr/>
          <a:lstStyle>
            <a:lvl1pPr fontAlgn="base">
              <a:spcAft>
                <a:spcPct val="0"/>
              </a:spcAft>
              <a:defRPr>
                <a:solidFill>
                  <a:srgbClr val="000000"/>
                </a:solidFill>
              </a:defRPr>
            </a:lvl1pPr>
          </a:lstStyle>
          <a:p>
            <a:pPr>
              <a:defRPr/>
            </a:pPr>
            <a:fld id="{58D12929-66AC-465C-ABEF-1D09DF054A02}" type="slidenum">
              <a:rPr lang="en-US"/>
              <a:pPr>
                <a:defRPr/>
              </a:pPr>
              <a:t>‹#›</a:t>
            </a:fld>
            <a:endParaRPr lang="en-US"/>
          </a:p>
        </p:txBody>
      </p:sp>
    </p:spTree>
    <p:extLst>
      <p:ext uri="{BB962C8B-B14F-4D97-AF65-F5344CB8AC3E}">
        <p14:creationId xmlns:p14="http://schemas.microsoft.com/office/powerpoint/2010/main" val="150539823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9B79546-DE74-4F74-BC62-21F39742F36D}"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0AADEEA2-994F-46D7-9874-12FF1404011E}"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97421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DE7BE7D-9518-4F80-A31D-57FA203C69EC}"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defRPr/>
            </a:pPr>
            <a:fld id="{9BBE6FFE-CD76-4178-9B64-A27DD29792DF}"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9964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765134F-DBDD-49A6-9D3C-1667F8541F9D}" type="datetimeFigureOut">
              <a:rPr lang="en-US" smtClean="0">
                <a:solidFill>
                  <a:srgbClr val="000000"/>
                </a:solidFill>
              </a:rPr>
              <a:pPr>
                <a:defRPr/>
              </a:pPr>
              <a:t>7/7/2014</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816BB6D7-945C-4F3C-8C6B-F6BA66425EFF}"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56976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E2B3B9C3-ADD5-4045-BB53-EB50E53C9CD0}" type="datetimeFigureOut">
              <a:rPr lang="en-US" smtClean="0">
                <a:solidFill>
                  <a:srgbClr val="000000"/>
                </a:solidFill>
              </a:rPr>
              <a:pPr>
                <a:defRPr/>
              </a:pPr>
              <a:t>7/7/2014</a:t>
            </a:fld>
            <a:endParaRPr lang="en-US">
              <a:solidFill>
                <a:srgbClr val="000000"/>
              </a:solidFill>
            </a:endParaRPr>
          </a:p>
        </p:txBody>
      </p:sp>
      <p:sp>
        <p:nvSpPr>
          <p:cNvPr id="8" name="Footer Placeholder 7"/>
          <p:cNvSpPr>
            <a:spLocks noGrp="1"/>
          </p:cNvSpPr>
          <p:nvPr>
            <p:ph type="ftr" sz="quarter" idx="11"/>
          </p:nvPr>
        </p:nvSpPr>
        <p:spPr/>
        <p:txBody>
          <a:body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6EE13B8B-399E-47E7-B76B-F9E1A6E973C0}"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64200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F935D7B3-5742-4CF9-80BF-25F6A1DF72D3}" type="datetimeFigureOut">
              <a:rPr lang="en-US" smtClean="0">
                <a:solidFill>
                  <a:srgbClr val="000000"/>
                </a:solidFill>
              </a:rPr>
              <a:pPr>
                <a:defRPr/>
              </a:pPr>
              <a:t>7/7/2014</a:t>
            </a:fld>
            <a:endParaRPr lang="en-US">
              <a:solidFill>
                <a:srgbClr val="000000"/>
              </a:solidFill>
            </a:endParaRPr>
          </a:p>
        </p:txBody>
      </p:sp>
      <p:sp>
        <p:nvSpPr>
          <p:cNvPr id="4" name="Footer Placeholder 3"/>
          <p:cNvSpPr>
            <a:spLocks noGrp="1"/>
          </p:cNvSpPr>
          <p:nvPr>
            <p:ph type="ftr" sz="quarter" idx="11"/>
          </p:nvPr>
        </p:nvSpPr>
        <p:spPr/>
        <p:txBody>
          <a:body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a:defRPr/>
            </a:pPr>
            <a:fld id="{CB4E1625-9C44-4F1D-AF09-984E5FE890B2}"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09810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5FEFC9-837E-44D3-9AD9-76FF891F19F4}" type="datetimeFigureOut">
              <a:rPr lang="en-US" smtClean="0">
                <a:solidFill>
                  <a:srgbClr val="000000"/>
                </a:solidFill>
              </a:rPr>
              <a:pPr>
                <a:defRPr/>
              </a:pPr>
              <a:t>7/7/2014</a:t>
            </a:fld>
            <a:endParaRPr lang="en-US">
              <a:solidFill>
                <a:srgbClr val="000000"/>
              </a:solidFill>
            </a:endParaRPr>
          </a:p>
        </p:txBody>
      </p:sp>
      <p:sp>
        <p:nvSpPr>
          <p:cNvPr id="3" name="Footer Placeholder 2"/>
          <p:cNvSpPr>
            <a:spLocks noGrp="1"/>
          </p:cNvSpPr>
          <p:nvPr>
            <p:ph type="ftr" sz="quarter" idx="11"/>
          </p:nvPr>
        </p:nvSpPr>
        <p:spPr/>
        <p:txBody>
          <a:bodyPr/>
          <a:lstStyle/>
          <a:p>
            <a:pPr>
              <a:defRPr/>
            </a:pPr>
            <a:endParaRPr lang="en-US">
              <a:solidFill>
                <a:srgbClr val="000000"/>
              </a:solidFill>
            </a:endParaRP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defRPr/>
            </a:pPr>
            <a:fld id="{40C03B09-A9F7-44C5-A767-2CFCC10875B3}"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12802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26AC0CD-E8FB-4249-8AC6-1328D3F2EBA0}" type="datetimeFigureOut">
              <a:rPr lang="en-US" smtClean="0">
                <a:solidFill>
                  <a:srgbClr val="000000"/>
                </a:solidFill>
              </a:rPr>
              <a:pPr>
                <a:defRPr/>
              </a:pPr>
              <a:t>7/7/2014</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defRPr/>
            </a:pPr>
            <a:fld id="{2EFC563B-9189-440A-A565-E5997494BCA3}"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7504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3D8522-F7ED-40EA-B91C-7E5AC7A68C7D}" type="datetimeFigureOut">
              <a:rPr lang="en-US" smtClean="0">
                <a:solidFill>
                  <a:srgbClr val="000000"/>
                </a:solidFill>
              </a:rPr>
              <a:pPr>
                <a:defRPr/>
              </a:pPr>
              <a:t>7/7/2014</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defRPr/>
            </a:pPr>
            <a:fld id="{B831C930-47B7-43F3-AAA8-25EF4D75C5F9}"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8062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defRPr/>
            </a:pPr>
            <a:fld id="{1BC2ADA7-AB95-412D-BFBC-933127F18A07}" type="datetimeFigureOut">
              <a:rPr lang="en-US" smtClean="0">
                <a:solidFill>
                  <a:srgbClr val="000000"/>
                </a:solidFill>
              </a:rPr>
              <a:pPr>
                <a:defRPr/>
              </a:pPr>
              <a:t>7/7/2014</a:t>
            </a:fld>
            <a:endParaRPr lang="en-US">
              <a:solidFill>
                <a:srgbClr val="000000"/>
              </a:solidFill>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defRPr/>
            </a:pPr>
            <a:endParaRPr lang="en-US">
              <a:solidFill>
                <a:srgbClr val="000000"/>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23E1619C-D7B2-4A5F-A595-B887C1DACEB7}" type="slidenum">
              <a:rPr lang="en-US" smtClean="0">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47962939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0.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2.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3.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5.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8.xml"/><Relationship Id="rId4"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8.xml"/><Relationship Id="rId4"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9.emf"/><Relationship Id="rId2" Type="http://schemas.openxmlformats.org/officeDocument/2006/relationships/tags" Target="../tags/tag26.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Layout" Target="../slideLayouts/slideLayout18.xml"/><Relationship Id="rId4"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1.emf"/><Relationship Id="rId2" Type="http://schemas.openxmlformats.org/officeDocument/2006/relationships/tags" Target="../tags/tag2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Layout" Target="../slideLayouts/slideLayout18.xml"/><Relationship Id="rId4" Type="http://schemas.openxmlformats.org/officeDocument/2006/relationships/tags" Target="../tags/tag3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3.emf"/><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Layout" Target="../slideLayouts/slideLayout18.xml"/><Relationship Id="rId4" Type="http://schemas.openxmlformats.org/officeDocument/2006/relationships/tags" Target="../tags/tag34.xml"/></Relationships>
</file>

<file path=ppt/slides/_rels/slide27.xml.rels><?xml version="1.0" encoding="UTF-8" standalone="yes"?>
<Relationships xmlns="http://schemas.openxmlformats.org/package/2006/relationships"><Relationship Id="rId2" Type="http://schemas.openxmlformats.org/officeDocument/2006/relationships/hyperlink" Target="http://plato.stanford.edu/entries/consequentialism-ru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4.emf"/><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Layout" Target="../slideLayouts/slideLayout18.xml"/><Relationship Id="rId4"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5.emf"/><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Layout" Target="../slideLayouts/slideLayout18.xml"/><Relationship Id="rId4" Type="http://schemas.openxmlformats.org/officeDocument/2006/relationships/tags" Target="../tags/tag40.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138364" y="1806575"/>
            <a:ext cx="5648325" cy="584200"/>
          </a:xfrm>
        </p:spPr>
        <p:txBody>
          <a:bodyPr wrap="square" numCol="1" anchorCtr="0" compatLnSpc="1">
            <a:prstTxWarp prst="textNoShape">
              <a:avLst/>
            </a:prstTxWarp>
          </a:bodyPr>
          <a:lstStyle/>
          <a:p>
            <a:r>
              <a:rPr lang="en-US" sz="4400" b="1" cap="none" dirty="0">
                <a:solidFill>
                  <a:schemeClr val="bg1"/>
                </a:solidFill>
              </a:rPr>
              <a:t>Contemporary Moral Problems</a:t>
            </a:r>
          </a:p>
        </p:txBody>
      </p:sp>
      <p:sp>
        <p:nvSpPr>
          <p:cNvPr id="3" name="Subtitle 2"/>
          <p:cNvSpPr>
            <a:spLocks noGrp="1"/>
          </p:cNvSpPr>
          <p:nvPr>
            <p:ph type="subTitle" idx="1"/>
          </p:nvPr>
        </p:nvSpPr>
        <p:spPr>
          <a:xfrm rot="19140000">
            <a:off x="2895600" y="2590800"/>
            <a:ext cx="6510338" cy="1282700"/>
          </a:xfrm>
        </p:spPr>
        <p:txBody>
          <a:bodyPr>
            <a:normAutofit fontScale="92500" lnSpcReduction="20000"/>
          </a:bodyPr>
          <a:lstStyle/>
          <a:p>
            <a:r>
              <a:rPr lang="en-US" sz="1600" b="1" dirty="0"/>
              <a:t>M-F12:00-1:00SAV 264</a:t>
            </a:r>
            <a:endParaRPr lang="en-US" sz="1600" dirty="0"/>
          </a:p>
          <a:p>
            <a:r>
              <a:rPr lang="en-US" sz="1600" b="1" dirty="0"/>
              <a:t>Instructor: Benjamin Hole</a:t>
            </a:r>
            <a:endParaRPr lang="en-US" sz="1600" dirty="0"/>
          </a:p>
          <a:p>
            <a:r>
              <a:rPr lang="en-US" sz="1600" dirty="0"/>
              <a:t>Office Hours: everyday after class</a:t>
            </a:r>
          </a:p>
          <a:p>
            <a:r>
              <a:rPr lang="en-US" sz="1600" dirty="0"/>
              <a:t>Email: bvhole@uw.edu</a:t>
            </a:r>
          </a:p>
          <a:p>
            <a:endParaRPr lang="en-US" sz="1600" dirty="0"/>
          </a:p>
          <a:p>
            <a:pPr>
              <a:lnSpc>
                <a:spcPct val="90000"/>
              </a:lnSpc>
            </a:pPr>
            <a:endParaRPr lang="en-US" sz="1600" b="1" cap="none" dirty="0">
              <a:solidFill>
                <a:srgbClr val="424242"/>
              </a:solidFill>
              <a:latin typeface="Arial" charset="0"/>
            </a:endParaRPr>
          </a:p>
        </p:txBody>
      </p:sp>
      <p:sp>
        <p:nvSpPr>
          <p:cNvPr id="5" name="Rectangle 4"/>
          <p:cNvSpPr/>
          <p:nvPr/>
        </p:nvSpPr>
        <p:spPr>
          <a:xfrm>
            <a:off x="7659098" y="4756820"/>
            <a:ext cx="4615544" cy="1600438"/>
          </a:xfrm>
          <a:prstGeom prst="rect">
            <a:avLst/>
          </a:prstGeom>
        </p:spPr>
        <p:txBody>
          <a:bodyPr wrap="square">
            <a:spAutoFit/>
          </a:bodyPr>
          <a:lstStyle/>
          <a:p>
            <a:r>
              <a:rPr lang="en-US" sz="1400" i="1" u="sng" dirty="0" smtClean="0">
                <a:solidFill>
                  <a:schemeClr val="bg1"/>
                </a:solidFill>
              </a:rPr>
              <a:t>Arguments in support of the Harm Principle</a:t>
            </a:r>
          </a:p>
          <a:p>
            <a:pPr marL="609600" indent="-609600">
              <a:buFont typeface="Arial" pitchFamily="34" charset="0"/>
              <a:buAutoNum type="arabicPeriod"/>
            </a:pPr>
            <a:r>
              <a:rPr lang="en-US" sz="1400" dirty="0" smtClean="0">
                <a:solidFill>
                  <a:schemeClr val="bg1"/>
                </a:solidFill>
              </a:rPr>
              <a:t>Fallibility </a:t>
            </a:r>
          </a:p>
          <a:p>
            <a:pPr marL="609600" indent="-609600">
              <a:buFont typeface="Arial" pitchFamily="34" charset="0"/>
              <a:buAutoNum type="arabicPeriod"/>
            </a:pPr>
            <a:r>
              <a:rPr lang="en-US" sz="1400" dirty="0" smtClean="0">
                <a:solidFill>
                  <a:schemeClr val="bg1"/>
                </a:solidFill>
              </a:rPr>
              <a:t>Dead Dogma</a:t>
            </a:r>
          </a:p>
          <a:p>
            <a:pPr marL="609600" indent="-609600">
              <a:buFont typeface="Arial" pitchFamily="34" charset="0"/>
              <a:buAutoNum type="arabicPeriod"/>
            </a:pPr>
            <a:r>
              <a:rPr lang="en-US" sz="1400" dirty="0" smtClean="0">
                <a:solidFill>
                  <a:schemeClr val="bg1"/>
                </a:solidFill>
              </a:rPr>
              <a:t>Mixture of Truth and Falsity</a:t>
            </a:r>
          </a:p>
          <a:p>
            <a:pPr marL="609600" indent="-609600">
              <a:buFont typeface="Arial" pitchFamily="34" charset="0"/>
              <a:buAutoNum type="arabicPeriod"/>
            </a:pPr>
            <a:r>
              <a:rPr lang="en-US" sz="1400" dirty="0" smtClean="0">
                <a:solidFill>
                  <a:schemeClr val="bg1"/>
                </a:solidFill>
              </a:rPr>
              <a:t>Danger of Government</a:t>
            </a:r>
          </a:p>
          <a:p>
            <a:pPr marL="609600" indent="-609600">
              <a:buFont typeface="Arial" pitchFamily="34" charset="0"/>
              <a:buAutoNum type="arabicPeriod"/>
            </a:pPr>
            <a:r>
              <a:rPr lang="en-US" sz="1400" dirty="0" smtClean="0">
                <a:solidFill>
                  <a:schemeClr val="bg1"/>
                </a:solidFill>
              </a:rPr>
              <a:t>The Importance of Local Knowledge</a:t>
            </a:r>
          </a:p>
          <a:p>
            <a:pPr marL="609600" indent="-609600">
              <a:buFont typeface="Arial" pitchFamily="34" charset="0"/>
              <a:buAutoNum type="arabicPeriod"/>
            </a:pPr>
            <a:r>
              <a:rPr lang="en-US" sz="1400" dirty="0" smtClean="0">
                <a:solidFill>
                  <a:schemeClr val="bg1"/>
                </a:solidFill>
              </a:rPr>
              <a:t>Active Character  </a:t>
            </a:r>
          </a:p>
        </p:txBody>
      </p:sp>
    </p:spTree>
    <p:extLst>
      <p:ext uri="{BB962C8B-B14F-4D97-AF65-F5344CB8AC3E}">
        <p14:creationId xmlns:p14="http://schemas.microsoft.com/office/powerpoint/2010/main" val="367915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Mill’s arguments</a:t>
            </a:r>
          </a:p>
        </p:txBody>
      </p:sp>
      <p:sp>
        <p:nvSpPr>
          <p:cNvPr id="176131" name="Rectangle 3"/>
          <p:cNvSpPr>
            <a:spLocks noGrp="1" noChangeArrowheads="1"/>
          </p:cNvSpPr>
          <p:nvPr>
            <p:ph idx="1"/>
          </p:nvPr>
        </p:nvSpPr>
        <p:spPr/>
        <p:txBody>
          <a:bodyPr/>
          <a:lstStyle/>
          <a:p>
            <a:r>
              <a:rPr lang="en-US" i="1" u="sng" dirty="0" smtClean="0"/>
              <a:t>In support of the Harm Principle</a:t>
            </a:r>
          </a:p>
          <a:p>
            <a:pPr marL="609600" indent="-609600">
              <a:buFont typeface="Arial" pitchFamily="34" charset="0"/>
              <a:buAutoNum type="arabicPeriod"/>
            </a:pPr>
            <a:r>
              <a:rPr lang="en-US" dirty="0" smtClean="0"/>
              <a:t>Fallibility </a:t>
            </a:r>
          </a:p>
          <a:p>
            <a:pPr marL="609600" indent="-609600">
              <a:buFont typeface="Arial" pitchFamily="34" charset="0"/>
              <a:buAutoNum type="arabicPeriod"/>
            </a:pPr>
            <a:r>
              <a:rPr lang="en-US" dirty="0" smtClean="0"/>
              <a:t>Dead Dogma</a:t>
            </a:r>
          </a:p>
          <a:p>
            <a:pPr marL="609600" indent="-609600">
              <a:buFont typeface="Arial" pitchFamily="34" charset="0"/>
              <a:buAutoNum type="arabicPeriod"/>
            </a:pPr>
            <a:r>
              <a:rPr lang="en-US" dirty="0" smtClean="0"/>
              <a:t>Mixture of Truth and Falsity</a:t>
            </a:r>
          </a:p>
          <a:p>
            <a:pPr marL="609600" indent="-609600">
              <a:buFont typeface="Arial" pitchFamily="34" charset="0"/>
              <a:buAutoNum type="arabicPeriod"/>
            </a:pPr>
            <a:r>
              <a:rPr lang="en-US" dirty="0" smtClean="0"/>
              <a:t>Danger of Government</a:t>
            </a:r>
          </a:p>
          <a:p>
            <a:pPr marL="609600" indent="-609600">
              <a:buFont typeface="Arial" pitchFamily="34" charset="0"/>
              <a:buAutoNum type="arabicPeriod"/>
            </a:pPr>
            <a:r>
              <a:rPr lang="en-US" dirty="0" smtClean="0"/>
              <a:t>The Importance of Local Knowledge</a:t>
            </a:r>
          </a:p>
          <a:p>
            <a:pPr marL="609600" indent="-609600">
              <a:buFont typeface="Arial" pitchFamily="34" charset="0"/>
              <a:buAutoNum type="arabicPeriod"/>
            </a:pPr>
            <a:r>
              <a:rPr lang="en-US" dirty="0" smtClean="0"/>
              <a:t>Active Character  </a:t>
            </a:r>
          </a:p>
          <a:p>
            <a:pPr marL="609600" indent="-609600">
              <a:buFont typeface="Arial" pitchFamily="34" charset="0"/>
              <a:buAutoNum type="arabicPeriod"/>
            </a:pPr>
            <a:endParaRPr lang="en-US" dirty="0" smtClean="0"/>
          </a:p>
          <a:p>
            <a:pPr marL="609600" indent="-609600">
              <a:buFont typeface="Arial" pitchFamily="34" charset="0"/>
              <a:buAutoNum type="arabicPeriod"/>
            </a:pPr>
            <a:endParaRPr lang="en-US" dirty="0"/>
          </a:p>
        </p:txBody>
      </p:sp>
      <p:pic>
        <p:nvPicPr>
          <p:cNvPr id="2" name="Picture 1"/>
          <p:cNvPicPr>
            <a:picLocks noChangeAspect="1"/>
          </p:cNvPicPr>
          <p:nvPr/>
        </p:nvPicPr>
        <p:blipFill>
          <a:blip r:embed="rId3"/>
          <a:stretch>
            <a:fillRect/>
          </a:stretch>
        </p:blipFill>
        <p:spPr>
          <a:xfrm>
            <a:off x="7668424" y="4234543"/>
            <a:ext cx="3935747" cy="2377847"/>
          </a:xfrm>
          <a:prstGeom prst="rect">
            <a:avLst/>
          </a:prstGeom>
        </p:spPr>
      </p:pic>
    </p:spTree>
    <p:extLst>
      <p:ext uri="{BB962C8B-B14F-4D97-AF65-F5344CB8AC3E}">
        <p14:creationId xmlns:p14="http://schemas.microsoft.com/office/powerpoint/2010/main" val="2793009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Mill’s arguments</a:t>
            </a:r>
          </a:p>
        </p:txBody>
      </p:sp>
      <p:sp>
        <p:nvSpPr>
          <p:cNvPr id="176131" name="Rectangle 3"/>
          <p:cNvSpPr>
            <a:spLocks noGrp="1" noChangeArrowheads="1"/>
          </p:cNvSpPr>
          <p:nvPr>
            <p:ph idx="1"/>
          </p:nvPr>
        </p:nvSpPr>
        <p:spPr/>
        <p:txBody>
          <a:bodyPr/>
          <a:lstStyle/>
          <a:p>
            <a:pPr marL="609600" indent="-609600">
              <a:buFont typeface="Arial" pitchFamily="34" charset="0"/>
              <a:buAutoNum type="arabicPeriod"/>
            </a:pPr>
            <a:r>
              <a:rPr lang="en-US" dirty="0">
                <a:solidFill>
                  <a:srgbClr val="C00000"/>
                </a:solidFill>
              </a:rPr>
              <a:t>Fallibility.  </a:t>
            </a:r>
            <a:r>
              <a:rPr lang="en-US" dirty="0"/>
              <a:t>Received wisdom has often been completely wrong.  Mill’s examples: Jesus and Socrates.</a:t>
            </a:r>
          </a:p>
        </p:txBody>
      </p:sp>
      <p:pic>
        <p:nvPicPr>
          <p:cNvPr id="176133" name="Picture 5"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172" y="3776113"/>
            <a:ext cx="2017713" cy="2667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76134" name="Text Box 6"/>
          <p:cNvSpPr txBox="1">
            <a:spLocks noChangeArrowheads="1"/>
          </p:cNvSpPr>
          <p:nvPr/>
        </p:nvSpPr>
        <p:spPr bwMode="auto">
          <a:xfrm>
            <a:off x="6019800" y="3886201"/>
            <a:ext cx="4114800" cy="2446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dirty="0">
                <a:solidFill>
                  <a:srgbClr val="000000"/>
                </a:solidFill>
              </a:rPr>
              <a:t>Those who killed Jesus and Socrates were the solid citizens of their societies; they </a:t>
            </a:r>
            <a:r>
              <a:rPr lang="en-US" i="1" dirty="0">
                <a:solidFill>
                  <a:srgbClr val="000000"/>
                </a:solidFill>
              </a:rPr>
              <a:t>were </a:t>
            </a:r>
            <a:r>
              <a:rPr lang="en-US" dirty="0">
                <a:solidFill>
                  <a:srgbClr val="000000"/>
                </a:solidFill>
              </a:rPr>
              <a:t>received wisdom.  They were also wrong.</a:t>
            </a:r>
          </a:p>
          <a:p>
            <a:pPr>
              <a:spcBef>
                <a:spcPct val="50000"/>
              </a:spcBef>
            </a:pPr>
            <a:endParaRPr lang="en-US" dirty="0" smtClean="0">
              <a:solidFill>
                <a:srgbClr val="000000"/>
              </a:solidFill>
            </a:endParaRPr>
          </a:p>
          <a:p>
            <a:pPr>
              <a:spcBef>
                <a:spcPct val="50000"/>
              </a:spcBef>
            </a:pPr>
            <a:endParaRPr lang="en-US" dirty="0">
              <a:solidFill>
                <a:srgbClr val="000000"/>
              </a:solidFill>
            </a:endParaRPr>
          </a:p>
          <a:p>
            <a:pPr>
              <a:spcBef>
                <a:spcPct val="50000"/>
              </a:spcBef>
            </a:pPr>
            <a:r>
              <a:rPr lang="en-US" dirty="0">
                <a:solidFill>
                  <a:srgbClr val="000000"/>
                </a:solidFill>
              </a:rPr>
              <a:t>Rejection of </a:t>
            </a:r>
            <a:r>
              <a:rPr lang="en-US" dirty="0" err="1">
                <a:solidFill>
                  <a:srgbClr val="000000"/>
                </a:solidFill>
              </a:rPr>
              <a:t>conservativism</a:t>
            </a:r>
            <a:endParaRPr lang="en-US" dirty="0">
              <a:solidFill>
                <a:srgbClr val="000000"/>
              </a:solidFill>
            </a:endParaRPr>
          </a:p>
        </p:txBody>
      </p:sp>
      <p:pic>
        <p:nvPicPr>
          <p:cNvPr id="2" name="Picture 1"/>
          <p:cNvPicPr>
            <a:picLocks noChangeAspect="1"/>
          </p:cNvPicPr>
          <p:nvPr/>
        </p:nvPicPr>
        <p:blipFill>
          <a:blip r:embed="rId4"/>
          <a:stretch>
            <a:fillRect/>
          </a:stretch>
        </p:blipFill>
        <p:spPr>
          <a:xfrm>
            <a:off x="11217729" y="5546412"/>
            <a:ext cx="974271" cy="1300702"/>
          </a:xfrm>
          <a:prstGeom prst="rect">
            <a:avLst/>
          </a:prstGeom>
        </p:spPr>
      </p:pic>
    </p:spTree>
    <p:extLst>
      <p:ext uri="{BB962C8B-B14F-4D97-AF65-F5344CB8AC3E}">
        <p14:creationId xmlns:p14="http://schemas.microsoft.com/office/powerpoint/2010/main" val="2031363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 on Fallibility </a:t>
            </a:r>
          </a:p>
        </p:txBody>
      </p:sp>
      <p:sp>
        <p:nvSpPr>
          <p:cNvPr id="3" name="TPAnswers"/>
          <p:cNvSpPr>
            <a:spLocks noGrp="1"/>
          </p:cNvSpPr>
          <p:nvPr>
            <p:ph type="body" idx="1"/>
            <p:custDataLst>
              <p:tags r:id="rId3"/>
            </p:custDataLst>
          </p:nvPr>
        </p:nvSpPr>
        <p:spPr>
          <a:xfrm>
            <a:off x="250372" y="2090057"/>
            <a:ext cx="4114800" cy="4876800"/>
          </a:xfrm>
        </p:spPr>
        <p:txBody>
          <a:bodyPr>
            <a:normAutofit/>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05312439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9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4743323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Mill’s arguments</a:t>
            </a:r>
          </a:p>
        </p:txBody>
      </p:sp>
      <p:sp>
        <p:nvSpPr>
          <p:cNvPr id="177155" name="Rectangle 3"/>
          <p:cNvSpPr>
            <a:spLocks noGrp="1" noChangeArrowheads="1"/>
          </p:cNvSpPr>
          <p:nvPr>
            <p:ph idx="1"/>
          </p:nvPr>
        </p:nvSpPr>
        <p:spPr/>
        <p:txBody>
          <a:bodyPr/>
          <a:lstStyle/>
          <a:p>
            <a:pPr marL="609600" indent="-609600">
              <a:buFont typeface="Arial" pitchFamily="34" charset="0"/>
              <a:buAutoNum type="arabicPeriod" startAt="2"/>
            </a:pPr>
            <a:r>
              <a:rPr lang="en-US" dirty="0">
                <a:solidFill>
                  <a:srgbClr val="C00000"/>
                </a:solidFill>
              </a:rPr>
              <a:t>Dead dogma.  </a:t>
            </a:r>
            <a:r>
              <a:rPr lang="en-US" dirty="0"/>
              <a:t>Unless a belief is regularly challenged, we lose track of why we believe.  We should thus welcome heretics, mockers, and infidels.  If we use coercion to quiet them, we lose a chance to understand ourselves.</a:t>
            </a:r>
          </a:p>
          <a:p>
            <a:pPr marL="609600" indent="-609600">
              <a:buFont typeface="Arial" pitchFamily="34" charset="0"/>
              <a:buAutoNum type="arabicPeriod" startAt="2"/>
            </a:pP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72301"/>
            <a:ext cx="3190874" cy="328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515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 on Dead Dogma</a:t>
            </a:r>
          </a:p>
        </p:txBody>
      </p:sp>
      <p:sp>
        <p:nvSpPr>
          <p:cNvPr id="3" name="TPAnswers"/>
          <p:cNvSpPr>
            <a:spLocks noGrp="1"/>
          </p:cNvSpPr>
          <p:nvPr>
            <p:ph type="body" idx="1"/>
            <p:custDataLst>
              <p:tags r:id="rId3"/>
            </p:custDataLst>
          </p:nvPr>
        </p:nvSpPr>
        <p:spPr>
          <a:xfrm>
            <a:off x="326572" y="2155371"/>
            <a:ext cx="4114800" cy="4876800"/>
          </a:xfrm>
        </p:spPr>
        <p:txBody>
          <a:bodyPr>
            <a:normAutofit/>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83368779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2086741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Mill’s arguments</a:t>
            </a:r>
          </a:p>
        </p:txBody>
      </p:sp>
      <p:sp>
        <p:nvSpPr>
          <p:cNvPr id="178179" name="Rectangle 3"/>
          <p:cNvSpPr>
            <a:spLocks noGrp="1" noChangeArrowheads="1"/>
          </p:cNvSpPr>
          <p:nvPr>
            <p:ph idx="1"/>
          </p:nvPr>
        </p:nvSpPr>
        <p:spPr/>
        <p:txBody>
          <a:bodyPr/>
          <a:lstStyle/>
          <a:p>
            <a:pPr marL="609600" indent="-609600"/>
            <a:r>
              <a:rPr lang="en-US" dirty="0">
                <a:solidFill>
                  <a:srgbClr val="C00000"/>
                </a:solidFill>
              </a:rPr>
              <a:t>3.	Mixed truth and falsity.  </a:t>
            </a:r>
            <a:r>
              <a:rPr lang="en-US" dirty="0"/>
              <a:t>The most likely situation.  Where received opinion is neither totally right nor totally wrong, we lose a chance to improve it if we stop heresy.  We need disagreement and dispute to make our ideas better.</a:t>
            </a:r>
          </a:p>
        </p:txBody>
      </p:sp>
      <p:sp>
        <p:nvSpPr>
          <p:cNvPr id="2" name="TextBox 1"/>
          <p:cNvSpPr txBox="1"/>
          <p:nvPr/>
        </p:nvSpPr>
        <p:spPr>
          <a:xfrm>
            <a:off x="4648200" y="6248400"/>
            <a:ext cx="5181600" cy="369332"/>
          </a:xfrm>
          <a:prstGeom prst="rect">
            <a:avLst/>
          </a:prstGeom>
          <a:noFill/>
        </p:spPr>
        <p:txBody>
          <a:bodyPr wrap="square" rtlCol="0">
            <a:spAutoFit/>
          </a:bodyPr>
          <a:lstStyle/>
          <a:p>
            <a:r>
              <a:rPr lang="en-US" dirty="0">
                <a:solidFill>
                  <a:srgbClr val="000000"/>
                </a:solidFill>
              </a:rPr>
              <a:t>Rationalism vs. Empiricism</a:t>
            </a:r>
          </a:p>
        </p:txBody>
      </p:sp>
    </p:spTree>
    <p:extLst>
      <p:ext uri="{BB962C8B-B14F-4D97-AF65-F5344CB8AC3E}">
        <p14:creationId xmlns:p14="http://schemas.microsoft.com/office/powerpoint/2010/main" val="1242052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 on mixture of truth and falsity</a:t>
            </a:r>
          </a:p>
        </p:txBody>
      </p:sp>
      <p:sp>
        <p:nvSpPr>
          <p:cNvPr id="3" name="TPAnswers"/>
          <p:cNvSpPr>
            <a:spLocks noGrp="1"/>
          </p:cNvSpPr>
          <p:nvPr>
            <p:ph type="body" idx="1"/>
            <p:custDataLst>
              <p:tags r:id="rId3"/>
            </p:custDataLst>
          </p:nvPr>
        </p:nvSpPr>
        <p:spPr>
          <a:xfrm>
            <a:off x="130629" y="2122714"/>
            <a:ext cx="4114800" cy="4876800"/>
          </a:xfrm>
        </p:spPr>
        <p:txBody>
          <a:bodyPr>
            <a:normAutofit/>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0685775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42"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934669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Mill’s arguments</a:t>
            </a:r>
          </a:p>
        </p:txBody>
      </p:sp>
      <p:sp>
        <p:nvSpPr>
          <p:cNvPr id="202755" name="Rectangle 3"/>
          <p:cNvSpPr>
            <a:spLocks noGrp="1" noChangeArrowheads="1"/>
          </p:cNvSpPr>
          <p:nvPr>
            <p:ph idx="1"/>
          </p:nvPr>
        </p:nvSpPr>
        <p:spPr/>
        <p:txBody>
          <a:bodyPr/>
          <a:lstStyle/>
          <a:p>
            <a:pPr marL="609600" indent="-609600"/>
            <a:r>
              <a:rPr lang="en-US" dirty="0">
                <a:solidFill>
                  <a:srgbClr val="C00000"/>
                </a:solidFill>
              </a:rPr>
              <a:t>4.	</a:t>
            </a:r>
            <a:r>
              <a:rPr lang="en-US" dirty="0" smtClean="0">
                <a:solidFill>
                  <a:srgbClr val="C00000"/>
                </a:solidFill>
              </a:rPr>
              <a:t>Dangers </a:t>
            </a:r>
            <a:r>
              <a:rPr lang="en-US" dirty="0">
                <a:solidFill>
                  <a:srgbClr val="C00000"/>
                </a:solidFill>
              </a:rPr>
              <a:t>of government action.  </a:t>
            </a:r>
            <a:r>
              <a:rPr lang="en-US" dirty="0"/>
              <a:t>Even if the government could legitimately constrain speech some times, it wouldn’t do this well . . . or infrequently.</a:t>
            </a:r>
          </a:p>
        </p:txBody>
      </p:sp>
      <p:pic>
        <p:nvPicPr>
          <p:cNvPr id="14338" name="Picture 2" descr="http://upload.wikimedia.org/wikipedia/commons/a/a2/Big_Brother_Is_Watching_Yo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714" y="4865914"/>
            <a:ext cx="1687286" cy="16872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500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 on The </a:t>
            </a:r>
            <a:r>
              <a:rPr lang="en-US" sz="2800" dirty="0" smtClean="0"/>
              <a:t>Dangers </a:t>
            </a:r>
            <a:r>
              <a:rPr lang="en-US" sz="2800" dirty="0"/>
              <a:t>of Government</a:t>
            </a:r>
          </a:p>
        </p:txBody>
      </p:sp>
      <p:sp>
        <p:nvSpPr>
          <p:cNvPr id="3" name="TPAnswers"/>
          <p:cNvSpPr>
            <a:spLocks noGrp="1"/>
          </p:cNvSpPr>
          <p:nvPr>
            <p:ph type="body" idx="1"/>
            <p:custDataLst>
              <p:tags r:id="rId3"/>
            </p:custDataLst>
          </p:nvPr>
        </p:nvSpPr>
        <p:spPr>
          <a:xfrm>
            <a:off x="43543" y="2122714"/>
            <a:ext cx="4114800" cy="4876800"/>
          </a:xfrm>
        </p:spPr>
        <p:txBody>
          <a:bodyPr>
            <a:normAutofit/>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1363648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66"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931210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Mill’s arguments</a:t>
            </a:r>
          </a:p>
        </p:txBody>
      </p:sp>
      <p:sp>
        <p:nvSpPr>
          <p:cNvPr id="204803" name="Rectangle 3"/>
          <p:cNvSpPr>
            <a:spLocks noGrp="1" noChangeArrowheads="1"/>
          </p:cNvSpPr>
          <p:nvPr>
            <p:ph idx="1"/>
          </p:nvPr>
        </p:nvSpPr>
        <p:spPr/>
        <p:txBody>
          <a:bodyPr/>
          <a:lstStyle/>
          <a:p>
            <a:pPr marL="609600" indent="-609600"/>
            <a:r>
              <a:rPr lang="en-US" dirty="0">
                <a:solidFill>
                  <a:srgbClr val="C00000"/>
                </a:solidFill>
              </a:rPr>
              <a:t>5.	Importance of local knowledge.  </a:t>
            </a:r>
            <a:r>
              <a:rPr lang="en-US" dirty="0" smtClean="0"/>
              <a:t>We </a:t>
            </a:r>
            <a:r>
              <a:rPr lang="en-US" dirty="0"/>
              <a:t>know ourselves better than other people do; even if we could come up with good rules, they would likely be misapplied by those who don’t understand us.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5029201"/>
            <a:ext cx="2952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0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138364" y="1806575"/>
            <a:ext cx="5648325" cy="584200"/>
          </a:xfrm>
        </p:spPr>
        <p:txBody>
          <a:bodyPr>
            <a:normAutofit fontScale="90000"/>
          </a:bodyPr>
          <a:lstStyle/>
          <a:p>
            <a:pPr fontAlgn="auto">
              <a:spcAft>
                <a:spcPts val="0"/>
              </a:spcAft>
              <a:defRPr/>
            </a:pPr>
            <a:r>
              <a:rPr lang="en-US" dirty="0" smtClean="0"/>
              <a:t>Agenda</a:t>
            </a:r>
            <a:endParaRPr lang="en-US" dirty="0"/>
          </a:p>
        </p:txBody>
      </p:sp>
      <p:sp>
        <p:nvSpPr>
          <p:cNvPr id="3" name="Subtitle 2"/>
          <p:cNvSpPr>
            <a:spLocks noGrp="1"/>
          </p:cNvSpPr>
          <p:nvPr>
            <p:ph type="subTitle" idx="1"/>
          </p:nvPr>
        </p:nvSpPr>
        <p:spPr>
          <a:xfrm rot="19140000">
            <a:off x="2814639" y="1952626"/>
            <a:ext cx="6511925" cy="1490663"/>
          </a:xfrm>
        </p:spPr>
        <p:txBody>
          <a:bodyPr>
            <a:normAutofit/>
          </a:bodyPr>
          <a:lstStyle/>
          <a:p>
            <a:pPr marL="457200" indent="-457200">
              <a:lnSpc>
                <a:spcPct val="80000"/>
              </a:lnSpc>
              <a:buFont typeface="+mj-lt"/>
              <a:buAutoNum type="arabicPeriod"/>
            </a:pPr>
            <a:r>
              <a:rPr lang="en-US" sz="1900" cap="none" dirty="0" smtClean="0"/>
              <a:t>CLICKER </a:t>
            </a:r>
            <a:r>
              <a:rPr lang="en-US" sz="1900" cap="none" dirty="0"/>
              <a:t>QUIZ</a:t>
            </a:r>
          </a:p>
          <a:p>
            <a:pPr marL="457200" indent="-457200">
              <a:lnSpc>
                <a:spcPct val="80000"/>
              </a:lnSpc>
              <a:buFont typeface="+mj-lt"/>
              <a:buAutoNum type="arabicPeriod"/>
            </a:pPr>
            <a:r>
              <a:rPr lang="en-US" sz="1900" cap="none" dirty="0"/>
              <a:t>Mill’s </a:t>
            </a:r>
            <a:r>
              <a:rPr lang="en-US" sz="1900" i="1" cap="none" dirty="0"/>
              <a:t>On </a:t>
            </a:r>
            <a:r>
              <a:rPr lang="en-US" sz="1900" i="1" cap="none" dirty="0" smtClean="0"/>
              <a:t>Liberty</a:t>
            </a:r>
            <a:endParaRPr lang="en-US" sz="1900" i="1" cap="none" dirty="0"/>
          </a:p>
        </p:txBody>
      </p:sp>
      <p:sp>
        <p:nvSpPr>
          <p:cNvPr id="16387" name="AutoShape 2" descr="data:image/jpeg;base64,/9j/4AAQSkZJRgABAQAAAQABAAD/2wCEAAkGBhMSEBUUExQVFRUVFhgYFhUVFRUZFxUXFxUXFxgUFRgYGyYeGBojGRcWHy8gIycpLCwsFx4xNjAqNSYsLCkBCQoKDgwOFw8PGiocHRwpMSoqKyk1KSkuKSksNSo1KSktKSksNTU1LCwpKTUsKSk1KSkpKTIrNTUvNSk1NSkpNf/AABEIAOAA2AMBIgACEQEDEQH/xAAcAAABBAMBAAAAAAAAAAAAAAAABAUGBwIDCAH/xABPEAACAQIDAwcGCQYNBAMBAAABAgMAEQQSIQUGMQcTIkFRYXEUM1KBkaEjMkJydJKxwdEIU2Kys/AVFhckNDVzgpOi0uHiQ1Rj8ZSj0yX/xAAaAQEBAQEBAQEAAAAAAAAAAAAAAgEEBQYD/8QAJREBAQACAQMEAgMBAAAAAAAAAAECEQMSEyEEMVFhInEykdEF/9oADAMBAAIRAxEAPwC8aKK1zS2FBsrEOO0UiebrJt7qwEw7b+Fz9lA4c4KxMwpGJO4+w1kJD6Lfv66BYHFe5qSCU+ifd+NZCf8ARPu/GgU5q8z0nM/6J93414Zj6J9340CgyChZB4eNJTIfRPu/GsTJ3N7KBaJBXoYcL0gMg7D9U/hXnlA9L32oHGikSTkd4pVHIDQZ0UUUBRRRQFFFFAUUUUBRRRQFFFFAUhmJZiOAHE/cKXUky6nxP3UGKRAcB+PtrOmbeDb/AJNl6ObNfrAta3d31GzyrQ58llzcfOra2ut7Wt1eNTc5PAntFqh38ff/ABf5x+Fejf3/AMJ+uP8ATU9zH5NJhRUTG/4/MH/E/wCNH8oC/mD/AIn/ABp3Mfk0llFRP+UBfzB/xP8AjR/KAPzB/wAT/jTuY/JpLKKiJ3+/8J/xP+NY/wAfT+aP1x/pp3Mfk0mFBqH/AMfD+aP1x/po/j2fzR+v/wAadzH5NJY2HHVoe0feOusMNNaQKesajvB4+w1r2XjOdiWS1swBt2Vky/Dof0T9tfoHOiiigKKK0yzkH4pPfcfeaDdRSbys+gfav40eVn0D7V/GgU0Um8rPoH2r+Nb0cEXFBlRRRQFFFFAUlPE+JpVSU8T4mghvKGdI/wC/9i1VUGzJABdFNkRQl0CgrE6HW2oJcHUfJq1uUFb814v9i1DCFHfXPlfyrXuGcBFBPBVB8QADW4MKTc73AV4XPbUdLSuvL0ybY23HhkzOekQcqfKc9w7O+vNgbTOIw6SsApbNoOAsxHX4U7Zs+XovTBsbaxlgMzgKt3K2v8RToTfr0pDuzvUcU7IyCMhQyi5OYX149mlb2zaXViXHbSUGvRIe2p6A2b0bJbFRoscxjKsSbXs1xbW2tx1a9Zpr2BurNh51kafOBcZel1i3WalPOdoFZLGDwq5dTTFobt/0WP5opW/nk8G+2km7f9Fj+aKVv55PBvtrox9ow5UUUVoKQ4yWzeql1QjlM25PhMM0uHUNIGjUBkZxZmsTZSDwoJH5RXnlFVPudygbQxONjhnjjEb5sxWGRSLKSNS5HEVI+ULeLE4PDRyYZFd2mCEMjOApR2vZSLaqBfvoJsMRSjZXmlqpNxt+8fisYIsRGixlHa6wuhuuWwuzEdZ9lW3snzS0CyiiigKKKKApKeJ8TSqk9uPiaCG7/jzXi/2LUHYWqbcosuURk8BnJ8AFqC4LbEc6kxkOAbEi9r2vbXxrny31VrOitnR7xXvMdhrNtN20sMhR3KgssbgEjUAg3t2VH9i4vmtkZ+sLJbxLsBUukwtwQRcEEHwOlIv4txcwIMnwYN8uY8b5tTe51qplGI5vFKYMBFh0uXlCoAOJFhm067kgeumzFY54JcPN5NLCsSiNy4NmXsvYa2zVOptkRySrKy5njvlObRe3QG19eusJIIcVGyXSVLgMFcGxGoBKm4Olb1Q0VAg6jUdR7RRXuHwORVVdAoAFyToOGp1NbDCBxNRuNaq2Qqb0j2jtiKDLmzFnJCKoLMxHGyj1e2liYkkDS17aHiO499LvQtLdr+ix/NFK5PPR+B+2ku7A/msfzRSuUfDR/NP210Y+0ScaKKK0FMu8mw1xSc27MoJU3W1+ie8GnqtUnGgiOy9wooJVlWSVit7BsttRbWw76X7c3bTFRhHZlAbNdLXvYjrB01p8y0ZaCLbH3Giw8okV5GIBFmyW18AKkuyfNLW0LrWrZPml8KBZRRRQFFFFAVpUcfE1urWnX4mghXKDETzdgTq/VfqWq6wG64ga8Ssty2ZbHKwJuBb9E8O7Sr5aFSbkV55OvZ9tRcbsUx5G/on2Gslwsg4KfYauXydez3mgQL2VPQ3aoVgfrRvqn8KRwbEZXmfNMeet0Te0dgR8Hppx91XbYfuaLD9zU9r7NufNhbkPhop487tzwtcIwCixF7duvurXuhuVLg3kZyWzAKAqtawN7m4410PYfuaLD9zVXC+fPuKceF+pW9hpLiMPKFJWNnbqHC/rOgq7DGKx5heysnHo25tk3Wx+IlEszCExn4JUBaxJvrbjwF9dakWzdjyRLZi8jFszOwOpPYOAAA4Crw8nXso8nXs+2quNoa911/msfzRSqfz8fzT9opYiAcKSYjz8fgftFXPEYX0UUVoTY9iENv31pvebhcA6ddLdoSWKDqZ8p8Cp++1NultQT4feaDPyj9EUeUD0RWvnG6lQeILfeK951usRn+6R99Bnz49EVnh8XluTooHAeItYdtaswPFbeBuPZWEz2VB6b6+C8PeaB7w8uZQeF621ig0rKgKKKKApE81ifE0tpA2HDSHiOPCg98oo5+hsCepgfEfhWhIyRdQGFyLqwOoNiOrW4oN/P0c/WgofRb2H7qzTDseq3e34Vo2c/Rz9NGO2/hoZWikkk5xVViiRSG4YORlIU30Ruvs7awj3gR/N4TFSC5GbIQNGKkgs2vD31geufo5+mX+Gn4nAYgL0bCwLMS1jYKbKFGpzEXvpext5Jt9FW74fER/CmPgTayBzIdSAlzlv20D3z9HP0i2biUxCloi2lriRCp6Shx1C+jD21vaJhxU+rUe6tG7n6OfrSIm6lb3D7TQsRzZeiGtexYXte2aw6r0G7n60l7zJ4H7aULgO1vYB996SRIBKngevvrA70UUUCTaCXydzg/bSGRdBTliuA8RSKRdBQRPezfeLZ7xCaOVkkDEyRrmWPKQLP43pFNyp4BsNLLBiI2kRGZYpSYmdgNEGYC9+69bt+YiZ8JZsuUuxvJYFQ8QYLFe0z2NrNoAWPHjG979y8PPiMTEmFiEghkfDiFTHI7hUPU4WTpE36DDVdRc3Cf7v7U8qwkM+XJz0avlvfLmHC9hel06aIexj7yKadycI8ezcLHIpR0hRWVhYqQNQR20+Sr0B84faKB3Wva8Fe0BRRRQFJV857aVVHd5Z2QKymzCTQ+o+6gkJNMe52y1w+G5pQygSzMAzMzWaZ2DEsSTcEG57a8njTaGEMZJXMQHCsykWINgym4B7RTRuPyePs/EzyHFPNHKoVI3zExgNf4xY5vYKCa007c3nw+EQtK4ULqdeHier7ay3g2kYYuj8ZjlXu7TVBb04aXac+ItKqYTAKWnkLX+EIPBAczsSpUaWGVteohaCcpcU0RnheFYwbGRtCCOps9rHgbEdlVDvpyr46bEvHFiysAOVeasoYdbFgMx1+yq9Lm1rm3G19L9tu2n7Ye4+Lxa540Cof+pIcqnw6z6hQP22NrLBDHJhNtTzzjzsZ8qUXPXEZECkDsbU9XZUu5OeVzEyK8eLxEZZcvNtIEUyA5rrwF7WGvHXrqHzcjmMVQc0WvaXA9RKa+6ojtfYs+FfJPGUYi4vYgjtBBIPqNB02vKfhoZlhnaNHfUBbjjoCeoX6rnWpnhMaki5kYEfZ4jqrjfYGzPK8THA0ojMhyI73KhrdBG6wCbLcXtcVcnJ3tzE4aSXCYm4xGEKhxmDB42F1FwdSBbXvHfQXXTC2z//AOmJrGwwpTNmOW/Og5bXte2tPcUgZQw4EAjwOtV5geSVlxk2JlxckmeYyxRhpEWImUvYgOQ4GgtoNO+gsWmqPzsfgftpHvNtrIOaQ9IjpH0R2eJpRguMH9n9woHqiiig0Ys6DxFJmGlbdpSZUBPpoPrMFHvNYEaUEI5QEDPhYiufnGIaPMAHTPEGzXcDLqATY8bdYvkbrtgABsixlVVc9rFUFwrPlCqOJRb9p0FauUDEDynBICLl2FvjEsxjKRGNRmIYKz6lV+D1N7Uv2du5io9oGeWSOZCHAa2VlzAWXJbXUEZsx6NhbS9BI7UT/EHzh9orZakWLxHw0MXph3+o0YP64oH4V7QKKAooooCq85W94TgoYJbXQ4oJIOvIYpCSO8EA+qrDqovyjP6uh+lj9jLQPuwNriN1dTeNwLkcCp4N6r1YANURyGStjI5MO5OXD5Tm/Qe9kv2gq3q8KuLA7YjL8yqyDLmVXZGCuU0YKxGpFj7NL0CfezClo1cfIa58D1+6uWcVhMdEMUhWUI7DyjoHK+RyysTbhm107a7CZQRY1GNq7pXuYrWPGNuHgCeruNByKasbdLlOjhgSHEI1owFV0sdBwzKev7aft4+R6JiTGHwzHqsWjv3C+nqNqqja2yzh8Q8LMCUbKWANurXUX660XZtPlxwsseUlj19GIgm3eTYVVW+2+Hl8iWTJHECFBN2Oa1y3V8kaD76y3h3EfB4eOd8ThJFltzawyu7yDrYDILAdZJHZx0rDc7c1se0lpBGI8ubolic2bRe/o1gYMNGzOoS5ckZQvG/Va3XerJ5OcJjH2jPJOshd1bnGdSC8jMLAdXUeGgFTjdLkwTDnNFEzPwM0ulvm34eoXqx9kbASHpE5n7eofNH30Dhg4ckar6KgewVr2njhDEznq4DtJ4CvNo7Tiw6c5PIkSAgF5GCqCdACTpTFtHeTZ2JyxeW4fOWGRVnjuWbRRlzdK99B30EF3u3lGFgeZzmdtEB+XIeHqHE+FWDsVy0eFJNyYEJPaSqk1zjyrbSd8e0LaDD3QD9I2LN69PYK6O2EPgsH9HT9RaCQ0UUUEb34x3NxYdQQGkxmFQX6/h1dgO/IrH1U7DrqGco2MJ2jsqDq8oM7dt4ysa/tW9gqYk2Pj9o/2+ygg2/8Cri8I4Rszko8ilh0BLFlVgG6XTYcFJtfWpyL26Vg1ulbUX67E8Re9Nu2N3YsS8byZw0RujI7La7K2oGjdJFOtOZNB5aopvHjRHtXZtzbPHjFHeb4Zrf5b+qpU7WHedB4mq+5UMQIsZsyX83K4/uu8ETH6rk+oUFog17WnCy5kBrdQFFFFAVUf5Rn9Ww/Sx+xlq3KqT8oz+rYfpY/Yy0EG5Ct5Rh8TNh8yo+KEfNu4JXNEXOU24XVmseFxV24fY2KRs6nD5gWIJbEFbubswQuVW5vwGlcy8nwvtLD/Ob3Rsa6o3VT+bjvZvttQLcZjlw+HaWZgFiQtIw0HRW7ED21TO0OV3FMUkk8owccrEwpHDC/OxDo5iZFZs2a3UBqOPGre3p2OcVgsRhwbGWJkB7CRp765j2nt6bC+TQYnDtz2EWRSJiekWm5yNgdbqpUDTQ5aC8uTTlEO0TPBPFzeIw56QIsHUki9tcrCwuOGot3Ou9PJ7s7GDPioUBUedUmNgB6TKRcfOvUK5FNjTyTS4+aHmRJEkSA5rykfGls2oFgo1vftrfyxYmWXGYDAqpeKbnGkj53mkkIAC85INQiasQON+BNqDXgOS/d+WQIkpka9gnlDa/KstrX7dDVk7H3dw2FjEeHhjiUdSqL37STqT3muf8Aa04kmxUTzyqiOrIrOishCPaR2Gp6UakXuQGW+pq7uT3a8mJ2ZhppbmRoxmJ+URpm9dr0Ff77cp2OkOJGzGiSPCNllc5GmcqQGMcbggICbXI6WuW9q38nHKjipJ48LtEIXmuIpVyBswUNkmRNFJUgjQeFQrbOzpdmYvF4eUpBDO0jR4toZJGdHIIjBU5TbLqGBI6RFs1yo5PN3pMbtSCWM85h8KVeTEmLm+cdVsFva7G4UWPAA9uoXrvHu+mMhETsVAdXutr3U3HHvqIYrkvwkIE0mIlVYSktzk/6LCQcBcjo/FGnYL61YZNRrbWDw2OV40nTnWjZVyuGtoRcqDra9By5vlt8Y3Hz4kKVErkqptcKAFW9tL5QL99dU7D81g/o6fqLXI+1dmSYeeSGUWeJyjDvU2uO0HiD1giuudi+awf0dP1FoH+iiigrHf1rbcwJ7I1t68VGDVgOt9Pf2HqNVhyrYrm9r4RupYL/AFcTGfuqznOp8aDWZLaNoe3qPhQ2IUdY9WtbBL26+NAcDgAPAUGCKfjMLeivZ3nvqquXeaywDr5nEMD2ESYexq1i1U7y9SXkiHo4aX/PKn+igunZvm1pVSXZvm1pVQFFFFAVUn5Rn9Ww/Sx+xlq26qX8oz+rYfpa/sZaCpOS2DNtFT6KO3uA++upthxZcPGP0b+3Wub+RrBZ552HEKiDxkY/6TXTsaAAAcAAPZQasdjUhieSQ2RFLMewKLmqJ3j5V9pSPBJDhYUinLeTrJGJJHCMFzNc9EG69nHiaufe3ZDYrA4jDqbNLE6KTwuRp7653faOJkVBjJYMNLgpDGBJGFkYvzZUOqBeiBEAG1uAfEhdHJxv62PRop4hDiYlVnVfiOjXAkj1NhcHTq01NKeUTcGHamHCSNzckdzFNa+S46QYaXU2Fx3CoLyEbKneWXGSJzcPNLDDYFQ6hibqCSSB2k/K7qeOVrahbE4TBMsjQTLNJNHEwV5si2SMEuoy5tSL66UEXwvJp5bLzMmI2WqqRfyK5nsCeiAwsnv6+PVduz9npBCkMS5UjUKqjqAFhXLmJ2DDBNi+af4SB/gjDIw5sfCahr3LDIL8bHTXiejNwNtPi9m4aeT47xjOfSYaFvXa9BAt/eUrFHyjyKKEwYZzHLNNlbPIoBdIYydctxc68a3cnHKlNLPHhMdFHFJKCYWiFlay3yugJym2oPXwqGbQhn2dJjcHM8UUckskkEkwkIkSawcrl6LNljjBv8U8OOuG4O7k+L2thpFlWaHDhXeSPOEjyg5Y+l8tiASPH1h0JtTZ6zwyROWCyKVJVirAEW0I1BqJbt8nSYCWGXnyy4eN41BRVusmS5ZhxPQFvZ2Wm9NG9EN8OT6JDfv7aDk/fjbgxm0cRiFBVZJDlB45VAVSR1EhQSOq9dU7G81g/o6fqJXKG9eD5rHYhOyViPBjmHuIrq/Y3msH9HT9RKB+ooooKN5fXtjIvocv7QVbeCxIkiR/TRG+soNVB+UFJbG4f6M4/wDsFKH5TvJN38K6HNiJEMMYOuVoui8rDrA6Nh1lh30FmbR25BB52VUJ4LqWPgqgn3Uii30wjG3O5e90kUfWK2Htqs90OSjE4pPKNoYiZec6QRWPOMDrmlc6jj8X/wBVIto8jGHKfzefEQvbQmQupPVmU8R4V5PL/wBj0vFydFt/cnhc48rNrDSQEAggg8CDcHwNUdy1YzPjZV6o8PGPWS7Efq1q3c3kxmxNoDC44kwSEZiCSi3NhPETawv8YWFxxFwKYN9drDEYvHSA3VpGVTe4yx2jBHcct/XXqY5Y54zLG7lQ6h2b5taVUl2b5taVVQKKKKAqpfyjf6th+lr+xlq2qqX8oz+rIfpa/sZaBo5Bdj/BCQgfCSF7/oxDKoP94t7avGoTyW7G5jCICNVRE9dsze8j2VNqDTi8UscbO5siKWYnqAFyfZVF738oeJn5nEJs3CPC75IGxMcc0zEjMNA3wZsLka20q4t8NktisBiYEIDywuq34XI0rm/DwzpBAL4aA4ZZrxzO4kN5byF48uhOULpra2o0oL35Pd+xtBHR4uYxEIUvFcFSrXyvGRxXQi3V7K85SuT1NqQKM4jmhuYpDwF7XVrfJNhrxFqhnInsmU4vEYgrGsKRrh43iN45SrasjfLAt8a3WB1Gn7lP2k74nC4EM6xTJNLNkZlZxGvQjBXp5S17qgLHS3XQQdOSHEYt44XbAQxx5Q7wPnmcKtuAUZjx42t321vPZWzY8PDHDEMscahVHcBauYJd248PjJhFiHhMUzCMq9ny5JmWzqPjfBrxtYG3GujNxNuNjNnYed/jvGM+lrsNCR4kUEC375QZJ5J8NgsHBi1wx+GbEKrxhxmORI2IzEBHP9w9lZ8lfKkJ3jwk2GjwxkUmAwqEifLfMoT5PA2tfgahMeEn2XjcejtApka8bYiZkDq/OhZkGQiQhXYHgVJIvrr5uHuzPLtXBgNEy4YmRzCzNzS5iyxyGwAJJAA7Aeyg6QrTi4M8bJ6Ske0VuooOUeVjZ+THB7W5yME/OXom/sFdIbG81g/o6fqJVQ8vuw7ZZQPiOb/NlAN/Uy2/vVb2xvNYP6On6iUD9RRRQUD+Ue1sZhv7Bv2lV7uNgxido4SCUloudHQY3W3x2Wx0s2UA9tT/APKT/peF/sW/aVU+zce8M0csZs8bK6nvUgi/aO6pzluNk97BeW++1ttSY2ZdnBuZwxVGyiPpOUVz8bjYMvDtqLYnlk2pAObxEAVwykMyPGSFYFlIOjAi4uO2rd3N3qwuOhM0GVXc5pk0zrJlCnMOvRQL9gFLNv7HgxMJTEAGO6s17AdEhtT1DTWvkOT13Dx8k4ubhlmP9z/f06Om2blVVyy4+DHbLwWOi4mUoL8QGRi6N22aMe/tqqI5fgmHdU25Xt9YcXJFhsLbyfD31SwR3NhdbdSgEA95qvlfon9+uvpfQ49PDPGp7yX3kfjl7u1Nm+bWlVJdm+bWlVdiRRRRQFV3ywbM8ohwcZ1U45S2lxlWGZmB8QLeurEpp2tgBK0QIuFlzHuAU/8Ar10CnY+F5uBF67XPidTS2iig14idURnchVUEsTwAAuT7KovbnKAmOc4iDZOGxEayrCJsQI+cdiCwBB4CwJ1J4+NW9vnsx8Rs/EwxeckhdU1tdiugv38K54kXZSMsV9BHGspdJlZJ43IZnQgBiQTcaZQCLm9Bd3Jvv9DtGJ0SLmJcPZZIRbKo1AMZGhW4I6rW7wTr5TuTz+E4UMb81iYCxhe5AOa2ZHI1AOUWPEes3iPIXs1C5mhSyJDzck2VlE0hcEDK3Wircntfup85VNsytiMJs+OR4lxIkeV4zaQpGpIijPUWII9nHUUEHbkfxeLfmzFg8N0gzyxy841gCGAQdpINtOHHWrz2NspMLh44IhZIkCLfjYC1yes1zFi9hS4PGTPh5po+ZQSB83wikxRyKkhFr6sy8PkHTWujtydvHGYCDEMLNIgLAcMw0Nu64oKy5UuVrCrOcKuEgxhiYh3nAZEfgVjFjqNQTcdlKOTXlTixAODiwsOEmIvEIggjc/K6Jy9MC7WJ1sdRVQ72bLkwW1JUnQMVnMlnvllQvmBParDQ+vspy5ItjS4ja+HMYIWJ+dkYXsqrfQnvPRt30HT+zXmLPzoIGmS+QHgcwsjHsBue3upfRRQQbla2F5RgXsATkYesdJD7R76e9jeZwf0dP1Ep02nhOdidOsjTxGo99IsLGF8nAFgIgLdlgulA70UUUHP35Sn9Lwv9i37SqeBq4vylB/O8L/Yt+vVOUD/sraEINzzkb20eF+bf/SfaKcMftqORbSYnGTD0ZsRmX2KzH3VEKKm4427s8hRi5lY9BcorSOBrGvRwNUO2Nm+bWlVJdm+bWlVAUUUUBWhjbXsPurfWtjr4/uRQbKK0KSOGo7OzwrMTdxoK323vnPkw0sZkIxkoTDxQmNbRnUSyNIpJfJ0rWyi4B4Zi6Q7AwWJklGOgw0k8JW8xQLzkcgJjZ/0uiynU/FvpewT4/ct1mw7xKjrhWc4a8hiMKyABomHNusiWAAIsQAB30+Ju4rwSpiGR5J2VpCEuoyEZEUNxVQDqesk9dq8v02PqpzW8n8fO/wB7/HU+sfqfe13p14PuCwscaKkSqiAdFUACgdwGlQnlS5PTtSGN4HCYjDluba5sb2ujEfFN1BB6jftpc+5KtfNi5iLnKA7KFUujZbK1johW56mPCks24jqjGPGytJYW5yQhGIuTnC9TEgmwucvEV6iFWLyUY/ElYGhggdWvLiDKGaRbAFiouzG/S16yNRcmr72DsqPC4ePDRHowoqjUX4cW7zxpgxO4yvzT+UukqLh1eSMgNLzGe4d/jkMXuQT8lePCtR5P1/7yYEqFdlcqZAtrGQhrlrgnN2se21A/7a3dwmLyriYYpSL5OcUFh25TxtwvatuydiYbCLzeHijhDa5UULmI6z1taozLuDmOY46ctrZmN/jAZr631sL2K3AUdVymPJ/K7TZ8dOFYBYmV3aS2VgzSMbC5uPiAaKNewLAvRTRsLZnk6uplklzSF7vclbgDLckkjS+p66cjN3H7KDKR7D9+NIpVtLGOxT91Ke8/7D9+2kWFfnJi4+KosD29p9tA6UUUUFKflG7CdxhcQouiZon7i5BQnuuCPWKpxNgua7E2ns2PERNFKiujCxVgCD6jVebS5GYCSYnli1vZHBHgBIGAHcKCgP4Afso/gBquObkdn+RiSB+nAGPtV1+ytf8AI7iv+6H/AMY//tQU/wDwC1L92N1WxGMihtdSc0mnCMfGPr4DvNXBg+R4X+ElmfuGRF/yjMPrVNt3txocL8RFW9sxGrNb0mOp9dA/bNHwa0qrwCvaAooooCsJYgwseFZ0UCJw6cBnH+YfjWA2inWSp/SB/wDVOFYPEDxANBoWW/xSrHsB/CvMzeHgL/fWMuyI26qw/gq3xZHHdc29l6Dcja8Tw9H/AGrOw7T7P9qSeRTfnfaB+FecziPSX6tAssO0+z/ajTtPs/2pJzWI9JPq1i0GIPylHgBQKA57T9Wsgz9l/HT8aSnATEayn1W+6j+BL2zOzeJJ+2gUyYtF4so9Y+ykr7YX5IZz3Cw9p/Ct8ex4x1XpVHAo4ACga/JZJvj9FfRFOkGHCCwGlbKKAooooCiiigKKKKAooooCiiigKKKKD//Z"/>
          <p:cNvSpPr>
            <a:spLocks noChangeAspect="1" noChangeArrowheads="1"/>
          </p:cNvSpPr>
          <p:nvPr/>
        </p:nvSpPr>
        <p:spPr bwMode="auto">
          <a:xfrm>
            <a:off x="1679575" y="-144463"/>
            <a:ext cx="304800" cy="304801"/>
          </a:xfrm>
          <a:prstGeom prst="rect">
            <a:avLst/>
          </a:prstGeom>
          <a:noFill/>
          <a:ln w="9525">
            <a:noFill/>
            <a:miter lim="800000"/>
            <a:headEnd/>
            <a:tailEnd/>
          </a:ln>
        </p:spPr>
        <p:txBody>
          <a:bodyPr/>
          <a:lstStyle/>
          <a:p>
            <a:pPr fontAlgn="base">
              <a:spcBef>
                <a:spcPct val="0"/>
              </a:spcBef>
              <a:spcAft>
                <a:spcPct val="0"/>
              </a:spcAft>
            </a:pPr>
            <a:endParaRPr lang="en-US">
              <a:solidFill>
                <a:srgbClr val="000000"/>
              </a:solidFill>
            </a:endParaRPr>
          </a:p>
        </p:txBody>
      </p:sp>
      <p:pic>
        <p:nvPicPr>
          <p:cNvPr id="16388" name="Picture 3"/>
          <p:cNvPicPr>
            <a:picLocks noChangeAspect="1" noChangeArrowheads="1"/>
          </p:cNvPicPr>
          <p:nvPr/>
        </p:nvPicPr>
        <p:blipFill>
          <a:blip r:embed="rId2"/>
          <a:srcRect/>
          <a:stretch>
            <a:fillRect/>
          </a:stretch>
        </p:blipFill>
        <p:spPr bwMode="auto">
          <a:xfrm>
            <a:off x="8113489" y="1311283"/>
            <a:ext cx="2057400" cy="2133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Rectangle 6"/>
          <p:cNvSpPr/>
          <p:nvPr/>
        </p:nvSpPr>
        <p:spPr>
          <a:xfrm>
            <a:off x="7659098" y="4756820"/>
            <a:ext cx="4615544" cy="1600438"/>
          </a:xfrm>
          <a:prstGeom prst="rect">
            <a:avLst/>
          </a:prstGeom>
        </p:spPr>
        <p:txBody>
          <a:bodyPr wrap="square">
            <a:spAutoFit/>
          </a:bodyPr>
          <a:lstStyle/>
          <a:p>
            <a:r>
              <a:rPr lang="en-US" sz="1400" i="1" u="sng" dirty="0" smtClean="0">
                <a:solidFill>
                  <a:schemeClr val="bg1"/>
                </a:solidFill>
              </a:rPr>
              <a:t>Arguments in support of the Harm Principle</a:t>
            </a:r>
          </a:p>
          <a:p>
            <a:pPr marL="609600" indent="-609600">
              <a:buFont typeface="Arial" pitchFamily="34" charset="0"/>
              <a:buAutoNum type="arabicPeriod"/>
            </a:pPr>
            <a:r>
              <a:rPr lang="en-US" sz="1400" dirty="0" smtClean="0">
                <a:solidFill>
                  <a:schemeClr val="bg1"/>
                </a:solidFill>
              </a:rPr>
              <a:t>Fallibility </a:t>
            </a:r>
          </a:p>
          <a:p>
            <a:pPr marL="609600" indent="-609600">
              <a:buFont typeface="Arial" pitchFamily="34" charset="0"/>
              <a:buAutoNum type="arabicPeriod"/>
            </a:pPr>
            <a:r>
              <a:rPr lang="en-US" sz="1400" dirty="0" smtClean="0">
                <a:solidFill>
                  <a:schemeClr val="bg1"/>
                </a:solidFill>
              </a:rPr>
              <a:t>Dead Dogma</a:t>
            </a:r>
          </a:p>
          <a:p>
            <a:pPr marL="609600" indent="-609600">
              <a:buFont typeface="Arial" pitchFamily="34" charset="0"/>
              <a:buAutoNum type="arabicPeriod"/>
            </a:pPr>
            <a:r>
              <a:rPr lang="en-US" sz="1400" dirty="0" smtClean="0">
                <a:solidFill>
                  <a:schemeClr val="bg1"/>
                </a:solidFill>
              </a:rPr>
              <a:t>Mixture of Truth and Falsity</a:t>
            </a:r>
          </a:p>
          <a:p>
            <a:pPr marL="609600" indent="-609600">
              <a:buFont typeface="Arial" pitchFamily="34" charset="0"/>
              <a:buAutoNum type="arabicPeriod"/>
            </a:pPr>
            <a:r>
              <a:rPr lang="en-US" sz="1400" dirty="0" smtClean="0">
                <a:solidFill>
                  <a:schemeClr val="bg1"/>
                </a:solidFill>
              </a:rPr>
              <a:t>Danger of Government</a:t>
            </a:r>
          </a:p>
          <a:p>
            <a:pPr marL="609600" indent="-609600">
              <a:buFont typeface="Arial" pitchFamily="34" charset="0"/>
              <a:buAutoNum type="arabicPeriod"/>
            </a:pPr>
            <a:r>
              <a:rPr lang="en-US" sz="1400" dirty="0" smtClean="0">
                <a:solidFill>
                  <a:schemeClr val="bg1"/>
                </a:solidFill>
              </a:rPr>
              <a:t>The Importance of Local Knowledge</a:t>
            </a:r>
          </a:p>
          <a:p>
            <a:pPr marL="609600" indent="-609600">
              <a:buFont typeface="Arial" pitchFamily="34" charset="0"/>
              <a:buAutoNum type="arabicPeriod"/>
            </a:pPr>
            <a:r>
              <a:rPr lang="en-US" sz="1400" dirty="0" smtClean="0">
                <a:solidFill>
                  <a:schemeClr val="bg1"/>
                </a:solidFill>
              </a:rPr>
              <a:t>Active Character  </a:t>
            </a:r>
          </a:p>
        </p:txBody>
      </p:sp>
    </p:spTree>
    <p:extLst>
      <p:ext uri="{BB962C8B-B14F-4D97-AF65-F5344CB8AC3E}">
        <p14:creationId xmlns:p14="http://schemas.microsoft.com/office/powerpoint/2010/main" val="3448992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 on Local Knowledge</a:t>
            </a:r>
          </a:p>
        </p:txBody>
      </p:sp>
      <p:sp>
        <p:nvSpPr>
          <p:cNvPr id="3" name="TPAnswers"/>
          <p:cNvSpPr>
            <a:spLocks noGrp="1"/>
          </p:cNvSpPr>
          <p:nvPr>
            <p:ph type="body" idx="1"/>
            <p:custDataLst>
              <p:tags r:id="rId3"/>
            </p:custDataLst>
          </p:nvPr>
        </p:nvSpPr>
        <p:spPr>
          <a:xfrm>
            <a:off x="54429" y="2133600"/>
            <a:ext cx="4114800" cy="4876800"/>
          </a:xfrm>
        </p:spPr>
        <p:txBody>
          <a:bodyPr>
            <a:normAutofit/>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69508803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9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2704475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Mill’s arguments</a:t>
            </a:r>
          </a:p>
        </p:txBody>
      </p:sp>
      <p:sp>
        <p:nvSpPr>
          <p:cNvPr id="207875" name="Rectangle 3"/>
          <p:cNvSpPr>
            <a:spLocks noGrp="1" noChangeArrowheads="1"/>
          </p:cNvSpPr>
          <p:nvPr>
            <p:ph idx="1"/>
          </p:nvPr>
        </p:nvSpPr>
        <p:spPr/>
        <p:txBody>
          <a:bodyPr/>
          <a:lstStyle/>
          <a:p>
            <a:pPr marL="609600" indent="-609600"/>
            <a:r>
              <a:rPr lang="en-US" dirty="0">
                <a:solidFill>
                  <a:srgbClr val="C00000"/>
                </a:solidFill>
              </a:rPr>
              <a:t>6.	Active characters.  </a:t>
            </a:r>
            <a:r>
              <a:rPr lang="en-US" dirty="0"/>
              <a:t>Choice is a sort of muscle; to grow, we require options, alternatives, and the space for deliberation.  This is at the heart of Mill’s revised utilitarianism.</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3657601"/>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688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 on active character</a:t>
            </a:r>
          </a:p>
        </p:txBody>
      </p:sp>
      <p:sp>
        <p:nvSpPr>
          <p:cNvPr id="3" name="TPAnswers"/>
          <p:cNvSpPr>
            <a:spLocks noGrp="1"/>
          </p:cNvSpPr>
          <p:nvPr>
            <p:ph type="body" idx="1"/>
            <p:custDataLst>
              <p:tags r:id="rId3"/>
            </p:custDataLst>
          </p:nvPr>
        </p:nvSpPr>
        <p:spPr>
          <a:xfrm>
            <a:off x="21771" y="2155372"/>
            <a:ext cx="4114800" cy="4876800"/>
          </a:xfrm>
        </p:spPr>
        <p:txBody>
          <a:bodyPr>
            <a:normAutofit/>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61491611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21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3260151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861457" y="476250"/>
            <a:ext cx="8229600" cy="1371600"/>
          </a:xfrm>
        </p:spPr>
        <p:txBody>
          <a:bodyPr>
            <a:normAutofit/>
          </a:bodyPr>
          <a:lstStyle/>
          <a:p>
            <a:r>
              <a:rPr lang="en-US" dirty="0"/>
              <a:t>These arguments also apply to actions!</a:t>
            </a:r>
          </a:p>
        </p:txBody>
      </p:sp>
      <p:sp>
        <p:nvSpPr>
          <p:cNvPr id="179203" name="Rectangle 3"/>
          <p:cNvSpPr>
            <a:spLocks noGrp="1" noChangeArrowheads="1"/>
          </p:cNvSpPr>
          <p:nvPr>
            <p:ph idx="1"/>
          </p:nvPr>
        </p:nvSpPr>
        <p:spPr/>
        <p:txBody>
          <a:bodyPr/>
          <a:lstStyle/>
          <a:p>
            <a:pPr marL="609600" indent="-609600"/>
            <a:r>
              <a:rPr lang="en-US"/>
              <a:t>We ought to welcome and encourage heretics and those who introduce novelty into society; Mill calls for the promotion of “experiments in living.”  </a:t>
            </a:r>
          </a:p>
        </p:txBody>
      </p:sp>
      <p:pic>
        <p:nvPicPr>
          <p:cNvPr id="179204" name="Picture 4" descr="77324-004-7E1285A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114800"/>
            <a:ext cx="3760788" cy="2489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77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Mill’s harm Principle</a:t>
            </a:r>
          </a:p>
        </p:txBody>
      </p:sp>
      <p:sp>
        <p:nvSpPr>
          <p:cNvPr id="3" name="TPAnswers"/>
          <p:cNvSpPr>
            <a:spLocks noGrp="1"/>
          </p:cNvSpPr>
          <p:nvPr>
            <p:ph type="body" idx="1"/>
            <p:custDataLst>
              <p:tags r:id="rId3"/>
            </p:custDataLst>
          </p:nvPr>
        </p:nvSpPr>
        <p:spPr>
          <a:xfrm>
            <a:off x="65314" y="2144486"/>
            <a:ext cx="4114800" cy="4876800"/>
          </a:xfrm>
        </p:spPr>
        <p:txBody>
          <a:bodyPr>
            <a:normAutofit/>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9253625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923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2639495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Mill’s Hedonistic Utilitarianism </a:t>
            </a:r>
            <a:endParaRPr lang="en-US" dirty="0"/>
          </a:p>
        </p:txBody>
      </p:sp>
      <p:sp>
        <p:nvSpPr>
          <p:cNvPr id="3" name="Content Placeholder 2"/>
          <p:cNvSpPr>
            <a:spLocks noGrp="1"/>
          </p:cNvSpPr>
          <p:nvPr>
            <p:ph idx="1"/>
          </p:nvPr>
        </p:nvSpPr>
        <p:spPr>
          <a:xfrm>
            <a:off x="522514" y="2873829"/>
            <a:ext cx="5111115" cy="4373563"/>
          </a:xfrm>
        </p:spPr>
        <p:txBody>
          <a:bodyPr/>
          <a:lstStyle/>
          <a:p>
            <a:r>
              <a:rPr lang="en-US" u="sng" dirty="0" smtClean="0"/>
              <a:t>Review</a:t>
            </a:r>
          </a:p>
          <a:p>
            <a:pPr marL="457200" indent="-457200">
              <a:buAutoNum type="arabicPeriod"/>
            </a:pPr>
            <a:r>
              <a:rPr lang="en-US" dirty="0" smtClean="0"/>
              <a:t>Theory of the Right</a:t>
            </a:r>
          </a:p>
          <a:p>
            <a:pPr marL="457200" indent="-457200">
              <a:buAutoNum type="arabicPeriod"/>
            </a:pPr>
            <a:r>
              <a:rPr lang="en-US" dirty="0" smtClean="0"/>
              <a:t>Theory of the Good</a:t>
            </a:r>
          </a:p>
          <a:p>
            <a:pPr marL="457200" indent="-457200">
              <a:buAutoNum type="arabicPeriod"/>
            </a:pPr>
            <a:endParaRPr lang="en-US" dirty="0"/>
          </a:p>
          <a:p>
            <a:r>
              <a:rPr lang="en-US" i="1" dirty="0" smtClean="0"/>
              <a:t>Review what each of these are for Mill and some of the biggest objections to each. </a:t>
            </a:r>
            <a:endParaRPr lang="en-US" i="1" dirty="0"/>
          </a:p>
        </p:txBody>
      </p:sp>
      <p:pic>
        <p:nvPicPr>
          <p:cNvPr id="5" name="Picture 4"/>
          <p:cNvPicPr>
            <a:picLocks noChangeAspect="1"/>
          </p:cNvPicPr>
          <p:nvPr/>
        </p:nvPicPr>
        <p:blipFill>
          <a:blip r:embed="rId2"/>
          <a:stretch>
            <a:fillRect/>
          </a:stretch>
        </p:blipFill>
        <p:spPr>
          <a:xfrm>
            <a:off x="9341984" y="4126366"/>
            <a:ext cx="1933575" cy="2371725"/>
          </a:xfrm>
          <a:prstGeom prst="rect">
            <a:avLst/>
          </a:prstGeom>
        </p:spPr>
      </p:pic>
    </p:spTree>
    <p:extLst>
      <p:ext uri="{BB962C8B-B14F-4D97-AF65-F5344CB8AC3E}">
        <p14:creationId xmlns:p14="http://schemas.microsoft.com/office/powerpoint/2010/main" val="1311302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721600" cy="1371600"/>
          </a:xfrm>
        </p:spPr>
        <p:txBody>
          <a:bodyPr>
            <a:normAutofit/>
          </a:bodyPr>
          <a:lstStyle/>
          <a:p>
            <a:r>
              <a:rPr lang="en-US" sz="2000" dirty="0" smtClean="0"/>
              <a:t>“</a:t>
            </a:r>
            <a:r>
              <a:rPr lang="en-US" sz="2000" b="1" dirty="0" smtClean="0"/>
              <a:t>it </a:t>
            </a:r>
            <a:r>
              <a:rPr lang="en-US" sz="2000" b="1" dirty="0"/>
              <a:t>is better</a:t>
            </a:r>
            <a:r>
              <a:rPr lang="en-US" sz="2000" dirty="0"/>
              <a:t> to be a human being dissatisfied than a </a:t>
            </a:r>
            <a:r>
              <a:rPr lang="en-US" sz="2000" b="1" dirty="0"/>
              <a:t>pig satisfied</a:t>
            </a:r>
            <a:r>
              <a:rPr lang="en-US" sz="2000" dirty="0"/>
              <a:t>; </a:t>
            </a:r>
            <a:r>
              <a:rPr lang="en-US" sz="2000" b="1" dirty="0"/>
              <a:t>better</a:t>
            </a:r>
            <a:r>
              <a:rPr lang="en-US" sz="2000" dirty="0"/>
              <a:t> to be Socrates dissatisfied than a fool </a:t>
            </a:r>
            <a:r>
              <a:rPr lang="en-US" sz="2000" dirty="0" smtClean="0"/>
              <a:t>satisfied”</a:t>
            </a:r>
            <a:endParaRPr lang="en-US" sz="2000" dirty="0"/>
          </a:p>
        </p:txBody>
      </p:sp>
      <p:sp>
        <p:nvSpPr>
          <p:cNvPr id="3" name="TPAnswers"/>
          <p:cNvSpPr>
            <a:spLocks noGrp="1"/>
          </p:cNvSpPr>
          <p:nvPr>
            <p:ph type="body" idx="1"/>
            <p:custDataLst>
              <p:tags r:id="rId3"/>
            </p:custDataLst>
          </p:nvPr>
        </p:nvSpPr>
        <p:spPr>
          <a:xfrm>
            <a:off x="0" y="2484437"/>
            <a:ext cx="5638800" cy="4373563"/>
          </a:xfrm>
        </p:spPr>
        <p:txBody>
          <a:bodyPr>
            <a:normAutofit/>
          </a:bodyPr>
          <a:lstStyle/>
          <a:p>
            <a:pPr marL="457200" indent="-457200">
              <a:buFont typeface="Arial" charset="0"/>
              <a:buAutoNum type="alphaUcPeriod"/>
            </a:pPr>
            <a:r>
              <a:rPr lang="en-US" sz="3200" dirty="0" smtClean="0"/>
              <a:t>Strongly Agree</a:t>
            </a:r>
          </a:p>
          <a:p>
            <a:pPr marL="457200" indent="-457200">
              <a:buFont typeface="Arial" charset="0"/>
              <a:buAutoNum type="alphaUcPeriod"/>
            </a:pPr>
            <a:r>
              <a:rPr lang="en-US" sz="3200" dirty="0" smtClean="0"/>
              <a:t>Agree</a:t>
            </a:r>
          </a:p>
          <a:p>
            <a:pPr marL="457200" indent="-457200">
              <a:buFont typeface="Arial" charset="0"/>
              <a:buAutoNum type="alphaUcPeriod"/>
            </a:pPr>
            <a:r>
              <a:rPr lang="en-US" sz="3200" dirty="0" smtClean="0"/>
              <a:t>Somewhat Agree</a:t>
            </a:r>
          </a:p>
          <a:p>
            <a:pPr marL="457200" indent="-457200">
              <a:buFont typeface="Arial" charset="0"/>
              <a:buAutoNum type="alphaUcPeriod"/>
            </a:pPr>
            <a:r>
              <a:rPr lang="en-US" sz="3200" dirty="0" smtClean="0"/>
              <a:t>Neutral</a:t>
            </a:r>
          </a:p>
          <a:p>
            <a:pPr marL="457200" indent="-457200">
              <a:buFont typeface="Arial" charset="0"/>
              <a:buAutoNum type="alphaUcPeriod"/>
            </a:pPr>
            <a:r>
              <a:rPr lang="en-US" sz="3200" dirty="0" smtClean="0"/>
              <a:t>Somewhat Disagree</a:t>
            </a:r>
          </a:p>
          <a:p>
            <a:pPr marL="457200" indent="-457200">
              <a:buFont typeface="Arial" charset="0"/>
              <a:buAutoNum type="alphaUcPeriod"/>
            </a:pPr>
            <a:r>
              <a:rPr lang="en-US" sz="3200" dirty="0" smtClean="0"/>
              <a:t>Disagree</a:t>
            </a:r>
          </a:p>
          <a:p>
            <a:pPr marL="457200" indent="-457200">
              <a:buFont typeface="Arial" charset="0"/>
              <a:buAutoNum type="alphaUcPeriod"/>
            </a:pPr>
            <a:r>
              <a:rPr lang="en-US" sz="3200" dirty="0" smtClean="0"/>
              <a:t>Strongly Disagree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051554037"/>
              </p:ext>
            </p:extLst>
          </p:nvPr>
        </p:nvGraphicFramePr>
        <p:xfrm>
          <a:off x="6032500" y="1600200"/>
          <a:ext cx="6096000" cy="5143500"/>
        </p:xfrm>
        <a:graphic>
          <a:graphicData uri="http://schemas.openxmlformats.org/presentationml/2006/ole">
            <mc:AlternateContent xmlns:mc="http://schemas.openxmlformats.org/markup-compatibility/2006">
              <mc:Choice xmlns:v="urn:schemas-microsoft-com:vml" Requires="v">
                <p:oleObj spid="_x0000_s12302" name="Chart" r:id="rId6" imgW="6096000" imgH="5143500" progId="MSGraph.Chart.8">
                  <p:embed followColorScheme="full"/>
                </p:oleObj>
              </mc:Choice>
              <mc:Fallback>
                <p:oleObj name="Chart" r:id="rId6" imgW="6096000" imgH="5143500" progId="MSGraph.Chart.8">
                  <p:embed followColorScheme="full"/>
                  <p:pic>
                    <p:nvPicPr>
                      <p:cNvPr id="0" name=""/>
                      <p:cNvPicPr/>
                      <p:nvPr/>
                    </p:nvPicPr>
                    <p:blipFill>
                      <a:blip r:embed="rId7"/>
                      <a:stretch>
                        <a:fillRect/>
                      </a:stretch>
                    </p:blipFill>
                    <p:spPr>
                      <a:xfrm>
                        <a:off x="6032500" y="1600200"/>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53996261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 anchorCtr="0" compatLnSpc="1">
            <a:prstTxWarp prst="textNoShape">
              <a:avLst/>
            </a:prstTxWarp>
            <a:normAutofit/>
          </a:bodyPr>
          <a:lstStyle/>
          <a:p>
            <a:r>
              <a:rPr lang="en-US" sz="3200" cap="none"/>
              <a:t>The Collapse of Rule Consequentialism</a:t>
            </a:r>
          </a:p>
        </p:txBody>
      </p:sp>
      <p:sp>
        <p:nvSpPr>
          <p:cNvPr id="55299" name="Content Placeholder 9"/>
          <p:cNvSpPr>
            <a:spLocks noGrp="1"/>
          </p:cNvSpPr>
          <p:nvPr>
            <p:ph idx="1"/>
          </p:nvPr>
        </p:nvSpPr>
        <p:spPr>
          <a:xfrm>
            <a:off x="1154954" y="2603499"/>
            <a:ext cx="9545703" cy="3982357"/>
          </a:xfrm>
        </p:spPr>
        <p:txBody>
          <a:bodyPr>
            <a:normAutofit lnSpcReduction="10000"/>
          </a:bodyPr>
          <a:lstStyle/>
          <a:p>
            <a:pPr marL="457200" indent="-457200"/>
            <a:r>
              <a:rPr lang="en-US" sz="2400" dirty="0"/>
              <a:t>“Either rule-consequentialism collapses into practical equivalence with the simpler act-consequentialism, or rule-consequentialism is incoherent.” </a:t>
            </a:r>
            <a:r>
              <a:rPr lang="en-US" sz="700" dirty="0"/>
              <a:t>(</a:t>
            </a:r>
            <a:r>
              <a:rPr lang="en-US" sz="700" dirty="0">
                <a:hlinkClick r:id="rId2"/>
              </a:rPr>
              <a:t>http://plato.stanford.edu/entries/consequentialism-rule/</a:t>
            </a:r>
            <a:r>
              <a:rPr lang="en-US" sz="700" dirty="0"/>
              <a:t>)</a:t>
            </a:r>
          </a:p>
          <a:p>
            <a:pPr marL="457200" indent="-457200"/>
            <a:r>
              <a:rPr lang="en-US" sz="2400" dirty="0"/>
              <a:t>If RC collapses, it is not a viable ethical theory.</a:t>
            </a:r>
          </a:p>
          <a:p>
            <a:pPr marL="1004888" lvl="3" indent="-182563"/>
            <a:r>
              <a:rPr lang="en-US" sz="2000" dirty="0"/>
              <a:t>It is not a different theory than act consequentialism (and therefore also vulnerable to the same objections).</a:t>
            </a:r>
          </a:p>
          <a:p>
            <a:pPr marL="457200" indent="-457200"/>
            <a:r>
              <a:rPr lang="en-US" sz="2400" dirty="0"/>
              <a:t>If RC is incoherent, it is not a viable ethical theory.</a:t>
            </a:r>
          </a:p>
          <a:p>
            <a:pPr marL="1004888" lvl="3" indent="-182563"/>
            <a:r>
              <a:rPr lang="en-US" sz="2000" dirty="0"/>
              <a:t>It depends on a theory of </a:t>
            </a:r>
            <a:r>
              <a:rPr lang="en-US" sz="2000" i="1" dirty="0"/>
              <a:t>The Right</a:t>
            </a:r>
            <a:r>
              <a:rPr lang="en-US" sz="2000" dirty="0"/>
              <a:t>; it takes a system or rules as primary and not </a:t>
            </a:r>
            <a:r>
              <a:rPr lang="en-US" sz="2000" dirty="0" smtClean="0"/>
              <a:t>value. </a:t>
            </a:r>
            <a:endParaRPr lang="en-US" sz="2000" dirty="0"/>
          </a:p>
          <a:p>
            <a:pPr marL="457200" indent="-457200"/>
            <a:r>
              <a:rPr lang="en-US" sz="2400" dirty="0"/>
              <a:t>Therefore, RC is not a viable ethical theory. </a:t>
            </a:r>
          </a:p>
        </p:txBody>
      </p:sp>
      <p:grpSp>
        <p:nvGrpSpPr>
          <p:cNvPr id="55300" name="Group 4"/>
          <p:cNvGrpSpPr>
            <a:grpSpLocks/>
          </p:cNvGrpSpPr>
          <p:nvPr/>
        </p:nvGrpSpPr>
        <p:grpSpPr bwMode="auto">
          <a:xfrm>
            <a:off x="4235450" y="2833688"/>
            <a:ext cx="4287838" cy="2800350"/>
            <a:chOff x="1984" y="3164191"/>
            <a:chExt cx="4287608" cy="2801272"/>
          </a:xfrm>
        </p:grpSpPr>
        <p:sp>
          <p:nvSpPr>
            <p:cNvPr id="6" name="Rectangle 5"/>
            <p:cNvSpPr/>
            <p:nvPr/>
          </p:nvSpPr>
          <p:spPr>
            <a:xfrm>
              <a:off x="1984" y="3164191"/>
              <a:ext cx="3722005" cy="1191041"/>
            </a:xfrm>
            <a:prstGeom prst="rect">
              <a:avLst/>
            </a:pr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6"/>
            <p:cNvSpPr/>
            <p:nvPr/>
          </p:nvSpPr>
          <p:spPr>
            <a:xfrm>
              <a:off x="1634387" y="5588511"/>
              <a:ext cx="2655205" cy="37695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9685" tIns="19685" rIns="19685" bIns="19685" spcCol="1270" anchor="ctr"/>
            <a:lstStyle/>
            <a:p>
              <a:pPr algn="ctr" defTabSz="1377950">
                <a:lnSpc>
                  <a:spcPct val="90000"/>
                </a:lnSpc>
                <a:spcBef>
                  <a:spcPct val="0"/>
                </a:spcBef>
                <a:spcAft>
                  <a:spcPct val="35000"/>
                </a:spcAft>
                <a:defRPr/>
              </a:pPr>
              <a:endParaRPr lang="en-US" sz="3100" i="1" dirty="0">
                <a:solidFill>
                  <a:srgbClr val="000000">
                    <a:hueOff val="0"/>
                    <a:satOff val="0"/>
                    <a:lumOff val="0"/>
                    <a:alphaOff val="0"/>
                  </a:srgbClr>
                </a:solidFill>
              </a:endParaRPr>
            </a:p>
          </p:txBody>
        </p:sp>
      </p:grpSp>
    </p:spTree>
    <p:extLst>
      <p:ext uri="{BB962C8B-B14F-4D97-AF65-F5344CB8AC3E}">
        <p14:creationId xmlns:p14="http://schemas.microsoft.com/office/powerpoint/2010/main" val="2383199985"/>
      </p:ext>
    </p:extLst>
  </p:cSld>
  <p:clrMapOvr>
    <a:masterClrMapping/>
  </p:clrMapOvr>
  <p:transition spd="slow">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534400" cy="2087562"/>
          </a:xfrm>
        </p:spPr>
        <p:txBody>
          <a:bodyPr wrap="square" numCol="1" anchorCtr="0" compatLnSpc="1">
            <a:prstTxWarp prst="textNoShape">
              <a:avLst/>
            </a:prstTxWarp>
          </a:bodyPr>
          <a:lstStyle/>
          <a:p>
            <a:r>
              <a:rPr lang="en-US" cap="none" smtClean="0"/>
              <a:t>Is RC a viable ethical theory?</a:t>
            </a:r>
          </a:p>
        </p:txBody>
      </p:sp>
      <p:sp>
        <p:nvSpPr>
          <p:cNvPr id="3089" name="TPAnswers"/>
          <p:cNvSpPr>
            <a:spLocks noGrp="1"/>
          </p:cNvSpPr>
          <p:nvPr>
            <p:ph type="body" idx="1"/>
            <p:custDataLst>
              <p:tags r:id="rId3"/>
            </p:custDataLst>
          </p:nvPr>
        </p:nvSpPr>
        <p:spPr>
          <a:xfrm>
            <a:off x="1981200" y="4038601"/>
            <a:ext cx="4114800" cy="1935163"/>
          </a:xfrm>
        </p:spPr>
        <p:txBody>
          <a:bodyPr/>
          <a:lstStyle/>
          <a:p>
            <a:pPr marL="457200" indent="-457200">
              <a:buFont typeface="Arial" charset="0"/>
              <a:buAutoNum type="alphaUcPeriod"/>
            </a:pPr>
            <a:r>
              <a:rPr lang="en-US" sz="3200"/>
              <a:t>Yes</a:t>
            </a:r>
          </a:p>
          <a:p>
            <a:pPr marL="457200" indent="-457200">
              <a:buFont typeface="Arial" charset="0"/>
              <a:buAutoNum type="alphaUcPeriod"/>
            </a:pPr>
            <a:r>
              <a:rPr lang="en-US" sz="3200"/>
              <a:t>No</a:t>
            </a:r>
          </a:p>
        </p:txBody>
      </p:sp>
      <p:graphicFrame>
        <p:nvGraphicFramePr>
          <p:cNvPr id="4" name="Object 15"/>
          <p:cNvGraphicFramePr>
            <a:graphicFrameLocks noChangeAspect="1"/>
          </p:cNvGraphicFramePr>
          <p:nvPr>
            <p:custDataLst>
              <p:tags r:id="rId4"/>
            </p:custData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3326"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6032500" y="16002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269156708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800" dirty="0"/>
              <a:t>Mill’s harm Principle</a:t>
            </a:r>
          </a:p>
        </p:txBody>
      </p:sp>
      <p:sp>
        <p:nvSpPr>
          <p:cNvPr id="3" name="TPAnswers"/>
          <p:cNvSpPr>
            <a:spLocks noGrp="1"/>
          </p:cNvSpPr>
          <p:nvPr>
            <p:ph type="body" idx="1"/>
            <p:custDataLst>
              <p:tags r:id="rId3"/>
            </p:custDataLst>
          </p:nvPr>
        </p:nvSpPr>
        <p:spPr>
          <a:xfrm>
            <a:off x="152400" y="2100943"/>
            <a:ext cx="4114800" cy="4876800"/>
          </a:xfrm>
        </p:spPr>
        <p:txBody>
          <a:bodyPr>
            <a:normAutofit/>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27362012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435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458720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013857" y="579438"/>
            <a:ext cx="7467600" cy="1020762"/>
          </a:xfrm>
        </p:spPr>
        <p:txBody>
          <a:bodyPr>
            <a:normAutofit/>
          </a:bodyPr>
          <a:lstStyle/>
          <a:p>
            <a:r>
              <a:rPr lang="en-US" sz="2000" b="1" cap="none" dirty="0">
                <a:latin typeface="+mn-lt"/>
              </a:rPr>
              <a:t>According to Mill, is it right for a government to deny its own citizens their experiments in living, </a:t>
            </a:r>
            <a:r>
              <a:rPr lang="en-US" sz="2000" b="1" cap="none" dirty="0" smtClean="0">
                <a:latin typeface="+mn-lt"/>
              </a:rPr>
              <a:t>when those </a:t>
            </a:r>
            <a:r>
              <a:rPr lang="en-US" sz="2000" b="1" cap="none" dirty="0">
                <a:latin typeface="+mn-lt"/>
              </a:rPr>
              <a:t>citizens do not harm any non-consenting other person? </a:t>
            </a:r>
            <a:endParaRPr lang="en-US" sz="2000" cap="none" dirty="0">
              <a:latin typeface="+mn-lt"/>
            </a:endParaRPr>
          </a:p>
        </p:txBody>
      </p:sp>
      <p:sp>
        <p:nvSpPr>
          <p:cNvPr id="3" name="TPAnswers"/>
          <p:cNvSpPr>
            <a:spLocks noGrp="1"/>
          </p:cNvSpPr>
          <p:nvPr>
            <p:ph type="body" idx="1"/>
            <p:custDataLst>
              <p:tags r:id="rId3"/>
            </p:custDataLst>
          </p:nvPr>
        </p:nvSpPr>
        <p:spPr>
          <a:xfrm>
            <a:off x="381000" y="2370137"/>
            <a:ext cx="4114800" cy="4373563"/>
          </a:xfrm>
        </p:spPr>
        <p:txBody>
          <a:bodyPr>
            <a:normAutofit fontScale="92500" lnSpcReduction="10000"/>
          </a:bodyPr>
          <a:lstStyle/>
          <a:p>
            <a:pPr marL="457200" indent="-457200">
              <a:buFont typeface="Arial" pitchFamily="34" charset="0"/>
              <a:buAutoNum type="alphaUcPeriod"/>
            </a:pPr>
            <a:r>
              <a:rPr lang="en-US" sz="3200" dirty="0"/>
              <a:t>no, it is never right</a:t>
            </a:r>
          </a:p>
          <a:p>
            <a:pPr marL="457200" indent="-457200">
              <a:buFont typeface="Arial" pitchFamily="34" charset="0"/>
              <a:buAutoNum type="alphaUcPeriod"/>
            </a:pPr>
            <a:r>
              <a:rPr lang="en-US" sz="3200" dirty="0"/>
              <a:t>no, at least not most of the time</a:t>
            </a:r>
          </a:p>
          <a:p>
            <a:pPr marL="457200" indent="-457200">
              <a:buFont typeface="Arial" pitchFamily="34" charset="0"/>
              <a:buAutoNum type="alphaUcPeriod"/>
            </a:pPr>
            <a:r>
              <a:rPr lang="en-US" sz="3200" dirty="0"/>
              <a:t>yes, it is sometimes right</a:t>
            </a:r>
          </a:p>
          <a:p>
            <a:pPr marL="457200" indent="-457200">
              <a:buFont typeface="Arial" pitchFamily="34" charset="0"/>
              <a:buAutoNum type="alphaUcPeriod"/>
            </a:pPr>
            <a:r>
              <a:rPr lang="en-US" sz="3200" dirty="0"/>
              <a:t>yes, it is always right</a:t>
            </a:r>
          </a:p>
          <a:p>
            <a:pPr marL="457200" indent="-457200">
              <a:buFont typeface="Arial" pitchFamily="34" charset="0"/>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72719782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7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659066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068285" y="731838"/>
            <a:ext cx="7467600" cy="868362"/>
          </a:xfrm>
        </p:spPr>
        <p:txBody>
          <a:bodyPr>
            <a:normAutofit/>
          </a:bodyPr>
          <a:lstStyle/>
          <a:p>
            <a:r>
              <a:rPr lang="en-US" sz="2000" b="1" cap="none" dirty="0">
                <a:latin typeface="+mn-lt"/>
              </a:rPr>
              <a:t>Mill </a:t>
            </a:r>
            <a:r>
              <a:rPr lang="en-US" sz="2000" b="1" cap="none" dirty="0" smtClean="0">
                <a:latin typeface="+mn-lt"/>
              </a:rPr>
              <a:t>holds </a:t>
            </a:r>
            <a:r>
              <a:rPr lang="en-US" sz="2000" b="1" cap="none" dirty="0">
                <a:latin typeface="+mn-lt"/>
              </a:rPr>
              <a:t>that even if only one individual holds a particular minority opinion:</a:t>
            </a:r>
            <a:endParaRPr lang="en-US" sz="2000" cap="none" dirty="0">
              <a:latin typeface="+mn-lt"/>
            </a:endParaRPr>
          </a:p>
        </p:txBody>
      </p:sp>
      <p:sp>
        <p:nvSpPr>
          <p:cNvPr id="3" name="TPAnswers"/>
          <p:cNvSpPr>
            <a:spLocks noGrp="1"/>
          </p:cNvSpPr>
          <p:nvPr>
            <p:ph type="body" idx="1"/>
            <p:custDataLst>
              <p:tags r:id="rId3"/>
            </p:custDataLst>
          </p:nvPr>
        </p:nvSpPr>
        <p:spPr>
          <a:xfrm>
            <a:off x="489857" y="2370137"/>
            <a:ext cx="4114800" cy="4373563"/>
          </a:xfrm>
        </p:spPr>
        <p:txBody>
          <a:bodyPr>
            <a:normAutofit fontScale="77500" lnSpcReduction="20000"/>
          </a:bodyPr>
          <a:lstStyle/>
          <a:p>
            <a:pPr marL="457200" indent="-457200">
              <a:buFont typeface="Arial" pitchFamily="34" charset="0"/>
              <a:buAutoNum type="alphaUcPeriod"/>
            </a:pPr>
            <a:r>
              <a:rPr lang="en-US" sz="3200" dirty="0"/>
              <a:t>the individual’s minority opinion should not be discussed</a:t>
            </a:r>
          </a:p>
          <a:p>
            <a:pPr marL="457200" indent="-457200">
              <a:buFont typeface="Arial" pitchFamily="34" charset="0"/>
              <a:buAutoNum type="alphaUcPeriod"/>
            </a:pPr>
            <a:r>
              <a:rPr lang="en-US" sz="3200" dirty="0"/>
              <a:t>the individual’s minority opinion should be discussed</a:t>
            </a:r>
          </a:p>
          <a:p>
            <a:pPr marL="457200" indent="-457200">
              <a:buFont typeface="Arial" pitchFamily="34" charset="0"/>
              <a:buAutoNum type="alphaUcPeriod"/>
            </a:pPr>
            <a:r>
              <a:rPr lang="en-US" sz="3200" dirty="0"/>
              <a:t>the individual’s minority opinion should be kept to him or herself</a:t>
            </a:r>
          </a:p>
          <a:p>
            <a:pPr marL="457200" indent="-457200">
              <a:buFont typeface="Arial" pitchFamily="34" charset="0"/>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88200554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46"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93927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10504714" cy="1371600"/>
          </a:xfrm>
        </p:spPr>
        <p:txBody>
          <a:bodyPr>
            <a:normAutofit/>
          </a:bodyPr>
          <a:lstStyle/>
          <a:p>
            <a:r>
              <a:rPr lang="en-US" sz="3200" cap="none" dirty="0" smtClean="0">
                <a:latin typeface="+mn-lt"/>
              </a:rPr>
              <a:t>Which of the following characters is </a:t>
            </a:r>
            <a:r>
              <a:rPr lang="en-US" sz="3200" i="1" u="sng" cap="none" dirty="0" smtClean="0">
                <a:latin typeface="+mn-lt"/>
              </a:rPr>
              <a:t>not</a:t>
            </a:r>
            <a:r>
              <a:rPr lang="en-US" sz="3200" i="1" cap="none" dirty="0" smtClean="0">
                <a:latin typeface="+mn-lt"/>
              </a:rPr>
              <a:t> </a:t>
            </a:r>
            <a:r>
              <a:rPr lang="en-US" sz="3200" cap="none" dirty="0" smtClean="0">
                <a:latin typeface="+mn-lt"/>
              </a:rPr>
              <a:t>from an example discussed in Mill’s </a:t>
            </a:r>
            <a:r>
              <a:rPr lang="en-US" sz="3200" i="1" cap="none" dirty="0" smtClean="0">
                <a:latin typeface="+mn-lt"/>
              </a:rPr>
              <a:t>On Liberty</a:t>
            </a:r>
            <a:r>
              <a:rPr lang="en-US" sz="3200" cap="none" dirty="0" smtClean="0">
                <a:latin typeface="+mn-lt"/>
              </a:rPr>
              <a:t>?</a:t>
            </a:r>
            <a:endParaRPr lang="en-US" sz="3200" cap="none" dirty="0">
              <a:latin typeface="+mn-lt"/>
            </a:endParaRPr>
          </a:p>
        </p:txBody>
      </p:sp>
      <p:sp>
        <p:nvSpPr>
          <p:cNvPr id="3" name="TPAnswers"/>
          <p:cNvSpPr>
            <a:spLocks noGrp="1"/>
          </p:cNvSpPr>
          <p:nvPr>
            <p:ph type="body" idx="1"/>
            <p:custDataLst>
              <p:tags r:id="rId3"/>
            </p:custDataLst>
          </p:nvPr>
        </p:nvSpPr>
        <p:spPr>
          <a:xfrm>
            <a:off x="457200" y="2710543"/>
            <a:ext cx="5638800" cy="4373563"/>
          </a:xfrm>
        </p:spPr>
        <p:txBody>
          <a:bodyPr>
            <a:normAutofit/>
          </a:bodyPr>
          <a:lstStyle/>
          <a:p>
            <a:pPr marL="457200" indent="-457200">
              <a:buFont typeface="Arial" charset="0"/>
              <a:buAutoNum type="alphaUcPeriod"/>
            </a:pPr>
            <a:r>
              <a:rPr lang="en-US" sz="3200" dirty="0" smtClean="0"/>
              <a:t>Jesus Christ</a:t>
            </a:r>
          </a:p>
          <a:p>
            <a:pPr marL="457200" indent="-457200">
              <a:buFont typeface="Arial" charset="0"/>
              <a:buAutoNum type="alphaUcPeriod"/>
            </a:pPr>
            <a:r>
              <a:rPr lang="en-US" sz="3200" dirty="0" smtClean="0"/>
              <a:t>Socrates</a:t>
            </a:r>
          </a:p>
          <a:p>
            <a:pPr marL="457200" indent="-457200">
              <a:buFont typeface="Arial" charset="0"/>
              <a:buAutoNum type="alphaUcPeriod"/>
            </a:pPr>
            <a:r>
              <a:rPr lang="en-US" sz="3200" dirty="0" smtClean="0"/>
              <a:t>Immanuel Kant</a:t>
            </a:r>
          </a:p>
          <a:p>
            <a:pPr marL="457200" indent="-457200">
              <a:buFont typeface="Arial" charset="0"/>
              <a:buAutoNum type="alphaUcPeriod"/>
            </a:pPr>
            <a:r>
              <a:rPr lang="en-US" sz="3200" dirty="0" smtClean="0"/>
              <a:t>All of the above</a:t>
            </a:r>
          </a:p>
          <a:p>
            <a:pPr marL="457200" indent="-457200">
              <a:buFont typeface="Arial" charset="0"/>
              <a:buAutoNum type="alphaUcPeriod"/>
            </a:pPr>
            <a:r>
              <a:rPr lang="en-US" sz="3200" dirty="0" smtClean="0"/>
              <a:t>None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89940246"/>
              </p:ext>
            </p:extLst>
          </p:nvPr>
        </p:nvGraphicFramePr>
        <p:xfrm>
          <a:off x="5976257" y="2046514"/>
          <a:ext cx="6096000" cy="5143500"/>
        </p:xfrm>
        <a:graphic>
          <a:graphicData uri="http://schemas.openxmlformats.org/presentationml/2006/ole">
            <mc:AlternateContent xmlns:mc="http://schemas.openxmlformats.org/markup-compatibility/2006">
              <mc:Choice xmlns:v="urn:schemas-microsoft-com:vml" Requires="v">
                <p:oleObj spid="_x0000_s10259" name="Chart" r:id="rId6" imgW="6096000" imgH="5143500" progId="MSGraph.Chart.8">
                  <p:embed followColorScheme="full"/>
                </p:oleObj>
              </mc:Choice>
              <mc:Fallback>
                <p:oleObj name="Chart" r:id="rId6" imgW="6096000" imgH="5143500" progId="MSGraph.Chart.8">
                  <p:embed followColorScheme="full"/>
                  <p:pic>
                    <p:nvPicPr>
                      <p:cNvPr id="0" name=""/>
                      <p:cNvPicPr/>
                      <p:nvPr/>
                    </p:nvPicPr>
                    <p:blipFill>
                      <a:blip r:embed="rId7"/>
                      <a:stretch>
                        <a:fillRect/>
                      </a:stretch>
                    </p:blipFill>
                    <p:spPr>
                      <a:xfrm>
                        <a:off x="5976257" y="2046514"/>
                        <a:ext cx="6096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519222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fontAlgn="auto">
              <a:spcAft>
                <a:spcPts val="0"/>
              </a:spcAft>
              <a:defRPr/>
            </a:pPr>
            <a:r>
              <a:rPr lang="en-US" dirty="0" smtClean="0"/>
              <a:t>MILL’S </a:t>
            </a:r>
            <a:r>
              <a:rPr lang="en-US" i="1" dirty="0" smtClean="0"/>
              <a:t>ON LIBERTY</a:t>
            </a:r>
            <a:endParaRPr lang="en-US" i="1" dirty="0"/>
          </a:p>
        </p:txBody>
      </p:sp>
      <p:sp>
        <p:nvSpPr>
          <p:cNvPr id="166915" name="Rectangle 3"/>
          <p:cNvSpPr>
            <a:spLocks noGrp="1" noChangeArrowheads="1"/>
          </p:cNvSpPr>
          <p:nvPr>
            <p:ph idx="1"/>
          </p:nvPr>
        </p:nvSpPr>
        <p:spPr>
          <a:xfrm>
            <a:off x="6106886" y="2362200"/>
            <a:ext cx="5668963" cy="4572000"/>
          </a:xfrm>
        </p:spPr>
        <p:txBody>
          <a:bodyPr rtlCol="0">
            <a:normAutofit fontScale="92500"/>
          </a:bodyPr>
          <a:lstStyle/>
          <a:p>
            <a:pPr marL="798512" lvl="1" indent="0" fontAlgn="auto">
              <a:buNone/>
              <a:defRPr/>
            </a:pPr>
            <a:r>
              <a:rPr lang="en-US" sz="2800" u="sng" dirty="0" smtClean="0"/>
              <a:t>Review of yesterday</a:t>
            </a:r>
          </a:p>
          <a:p>
            <a:pPr marL="1066800" lvl="1" indent="-268288" fontAlgn="auto">
              <a:buFont typeface="Arial" pitchFamily="34" charset="0"/>
              <a:buChar char="•"/>
              <a:defRPr/>
            </a:pPr>
            <a:r>
              <a:rPr lang="en-US" sz="2800" dirty="0" smtClean="0"/>
              <a:t>Review of Bentham</a:t>
            </a:r>
          </a:p>
          <a:p>
            <a:pPr marL="1066800" lvl="1" indent="-268288" fontAlgn="auto">
              <a:buFont typeface="Arial" pitchFamily="34" charset="0"/>
              <a:buChar char="•"/>
              <a:defRPr/>
            </a:pPr>
            <a:r>
              <a:rPr lang="en-US" sz="2800" dirty="0" smtClean="0"/>
              <a:t>Mill’s autobiography</a:t>
            </a:r>
          </a:p>
          <a:p>
            <a:pPr marL="1066800" lvl="1" indent="-268288" fontAlgn="auto">
              <a:buFont typeface="Arial" pitchFamily="34" charset="0"/>
              <a:buChar char="•"/>
              <a:defRPr/>
            </a:pPr>
            <a:r>
              <a:rPr lang="en-US" sz="2800" dirty="0" smtClean="0"/>
              <a:t>Mill’s Qualitative Hedonism</a:t>
            </a:r>
          </a:p>
          <a:p>
            <a:pPr marL="1066800" lvl="1" indent="-268288" fontAlgn="auto">
              <a:buFont typeface="Arial" pitchFamily="34" charset="0"/>
              <a:buChar char="•"/>
              <a:defRPr/>
            </a:pPr>
            <a:r>
              <a:rPr lang="en-US" sz="2800" dirty="0" smtClean="0"/>
              <a:t>Mill’s Rule Utilitarianism</a:t>
            </a:r>
          </a:p>
          <a:p>
            <a:pPr marL="1752600" lvl="2" indent="-268288" fontAlgn="auto">
              <a:buFont typeface="Arial" pitchFamily="34" charset="0"/>
              <a:buChar char="•"/>
              <a:defRPr/>
            </a:pPr>
            <a:r>
              <a:rPr lang="en-US" sz="2400" dirty="0" smtClean="0"/>
              <a:t>Collapse of RU argument</a:t>
            </a:r>
          </a:p>
          <a:p>
            <a:pPr marL="1066800" lvl="1" indent="-268288" fontAlgn="auto">
              <a:buFont typeface="Arial" pitchFamily="34" charset="0"/>
              <a:buChar char="•"/>
              <a:defRPr/>
            </a:pPr>
            <a:r>
              <a:rPr lang="en-US" sz="2800" dirty="0" smtClean="0"/>
              <a:t>Introduction to sociopolitical ethics (basic terminology) </a:t>
            </a:r>
            <a:endParaRPr lang="en-US" sz="2800" dirty="0"/>
          </a:p>
          <a:p>
            <a:pPr marL="609600" indent="-609600" fontAlgn="auto">
              <a:buFont typeface="Arial" pitchFamily="34" charset="0"/>
              <a:buChar char="•"/>
              <a:defRPr/>
            </a:pP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92" y="3048000"/>
            <a:ext cx="2785668" cy="360453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179265"/>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b="1"/>
              <a:t>THE HARM PRINCIPLE</a:t>
            </a:r>
            <a:endParaRPr lang="en-US"/>
          </a:p>
        </p:txBody>
      </p:sp>
      <p:sp>
        <p:nvSpPr>
          <p:cNvPr id="201731" name="Rectangle 3"/>
          <p:cNvSpPr>
            <a:spLocks noGrp="1" noChangeArrowheads="1"/>
          </p:cNvSpPr>
          <p:nvPr>
            <p:ph idx="1"/>
          </p:nvPr>
        </p:nvSpPr>
        <p:spPr/>
        <p:txBody>
          <a:bodyPr>
            <a:normAutofit fontScale="92500"/>
          </a:bodyPr>
          <a:lstStyle/>
          <a:p>
            <a:r>
              <a:rPr lang="en-US" sz="3600" dirty="0"/>
              <a:t>“If all mankind minus one were of one opinion, and only one person were of the contrary opinion, mankind would be no more justified in silencing that one person than he, if he had the power, would be justified in silencing mankind.”</a:t>
            </a:r>
          </a:p>
        </p:txBody>
      </p:sp>
    </p:spTree>
    <p:extLst>
      <p:ext uri="{BB962C8B-B14F-4D97-AF65-F5344CB8AC3E}">
        <p14:creationId xmlns:p14="http://schemas.microsoft.com/office/powerpoint/2010/main" val="4219630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a:t>THE HARM PRINCIPLE</a:t>
            </a:r>
          </a:p>
        </p:txBody>
      </p:sp>
      <p:sp>
        <p:nvSpPr>
          <p:cNvPr id="175107" name="Rectangle 3"/>
          <p:cNvSpPr>
            <a:spLocks noGrp="1" noChangeArrowheads="1"/>
          </p:cNvSpPr>
          <p:nvPr>
            <p:ph idx="1"/>
          </p:nvPr>
        </p:nvSpPr>
        <p:spPr/>
        <p:txBody>
          <a:bodyPr>
            <a:normAutofit/>
          </a:bodyPr>
          <a:lstStyle/>
          <a:p>
            <a:pPr marL="457200" indent="-457200">
              <a:lnSpc>
                <a:spcPct val="90000"/>
              </a:lnSpc>
              <a:buFont typeface="Arial" pitchFamily="34" charset="0"/>
              <a:buChar char="•"/>
            </a:pPr>
            <a:r>
              <a:rPr lang="en-US" sz="2800" dirty="0"/>
              <a:t>In the absence of some direct harm to a non-consenting other person, there is no justification for coercion designed to prevent an action. </a:t>
            </a:r>
          </a:p>
          <a:p>
            <a:pPr marL="457200" indent="-457200">
              <a:lnSpc>
                <a:spcPct val="90000"/>
              </a:lnSpc>
              <a:buFont typeface="Arial" pitchFamily="34" charset="0"/>
              <a:buChar char="•"/>
            </a:pPr>
            <a:endParaRPr lang="en-US" sz="2800" dirty="0"/>
          </a:p>
          <a:p>
            <a:pPr marL="457200" indent="-457200">
              <a:lnSpc>
                <a:spcPct val="90000"/>
              </a:lnSpc>
              <a:buFont typeface="Arial" pitchFamily="34" charset="0"/>
              <a:buChar char="•"/>
            </a:pPr>
            <a:r>
              <a:rPr lang="en-US" sz="2800" dirty="0"/>
              <a:t>This is a radical principle, since it would allow many things we might not … </a:t>
            </a:r>
          </a:p>
        </p:txBody>
      </p:sp>
    </p:spTree>
    <p:extLst>
      <p:ext uri="{BB962C8B-B14F-4D97-AF65-F5344CB8AC3E}">
        <p14:creationId xmlns:p14="http://schemas.microsoft.com/office/powerpoint/2010/main" val="627761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smtClean="0"/>
              <a:t>Rejection of Moralism</a:t>
            </a:r>
            <a:endParaRPr lang="en-US" dirty="0"/>
          </a:p>
        </p:txBody>
      </p:sp>
      <p:sp>
        <p:nvSpPr>
          <p:cNvPr id="268291" name="Rectangle 3"/>
          <p:cNvSpPr>
            <a:spLocks noGrp="1" noChangeArrowheads="1"/>
          </p:cNvSpPr>
          <p:nvPr>
            <p:ph idx="1"/>
          </p:nvPr>
        </p:nvSpPr>
        <p:spPr>
          <a:xfrm>
            <a:off x="3733800" y="2830286"/>
            <a:ext cx="8599714" cy="4027714"/>
          </a:xfrm>
        </p:spPr>
        <p:txBody>
          <a:bodyPr>
            <a:normAutofit fontScale="92500" lnSpcReduction="10000"/>
          </a:bodyPr>
          <a:lstStyle/>
          <a:p>
            <a:r>
              <a:rPr lang="en-US" sz="2800" dirty="0"/>
              <a:t>Moralism argues that some things may be wrong even if there is no non-consenting person that is harmed.</a:t>
            </a:r>
          </a:p>
          <a:p>
            <a:endParaRPr lang="en-US" sz="2800" dirty="0"/>
          </a:p>
          <a:p>
            <a:r>
              <a:rPr lang="en-US" sz="2800" dirty="0"/>
              <a:t>Also called: harmless wrongdoing, e.g.  </a:t>
            </a:r>
          </a:p>
          <a:p>
            <a:pPr marL="1009650" lvl="1" indent="-609600">
              <a:buFont typeface="Arial" pitchFamily="34" charset="0"/>
              <a:buAutoNum type="arabicPeriod"/>
            </a:pPr>
            <a:r>
              <a:rPr lang="en-US" sz="2600" dirty="0"/>
              <a:t>Some forms of pornography</a:t>
            </a:r>
          </a:p>
          <a:p>
            <a:pPr marL="1009650" lvl="1" indent="-609600">
              <a:buFont typeface="Arial" pitchFamily="34" charset="0"/>
              <a:buAutoNum type="arabicPeriod"/>
            </a:pPr>
            <a:r>
              <a:rPr lang="en-US" sz="2600" dirty="0"/>
              <a:t>Some forms of </a:t>
            </a:r>
            <a:r>
              <a:rPr lang="en-US" sz="2600" dirty="0" smtClean="0"/>
              <a:t>bestiality</a:t>
            </a:r>
          </a:p>
          <a:p>
            <a:pPr marL="1009650" lvl="1" indent="-609600">
              <a:buFont typeface="Arial" pitchFamily="34" charset="0"/>
              <a:buAutoNum type="arabicPeriod"/>
            </a:pPr>
            <a:r>
              <a:rPr lang="en-US" sz="2600" dirty="0" smtClean="0"/>
              <a:t>Some forms of incest</a:t>
            </a:r>
            <a:endParaRPr lang="en-US" sz="2600" dirty="0"/>
          </a:p>
          <a:p>
            <a:pPr marL="1009650" lvl="1" indent="-609600">
              <a:buFont typeface="Arial" pitchFamily="34" charset="0"/>
              <a:buAutoNum type="arabicPeriod"/>
            </a:pPr>
            <a:r>
              <a:rPr lang="en-US" sz="2600" dirty="0"/>
              <a:t>Consensual cannibalism</a:t>
            </a:r>
            <a:endParaRPr lang="en-US" dirty="0"/>
          </a:p>
          <a:p>
            <a:pPr marL="609600" indent="-609600">
              <a:buFont typeface="Arial" pitchFamily="34" charset="0"/>
              <a:buAutoNum type="arabicPeriod"/>
            </a:pPr>
            <a:endParaRPr lang="en-US" dirty="0"/>
          </a:p>
        </p:txBody>
      </p:sp>
    </p:spTree>
    <p:extLst>
      <p:ext uri="{BB962C8B-B14F-4D97-AF65-F5344CB8AC3E}">
        <p14:creationId xmlns:p14="http://schemas.microsoft.com/office/powerpoint/2010/main" val="3242171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3506D2829D774E33A211DFA160FADB06"/>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1.xml><?xml version="1.0" encoding="utf-8"?>
<p:tagLst xmlns:a="http://schemas.openxmlformats.org/drawingml/2006/main" xmlns:r="http://schemas.openxmlformats.org/officeDocument/2006/relationships" xmlns:p="http://schemas.openxmlformats.org/presentationml/2006/main">
  <p:tag name="RESULTS" val="Mill on Fallibility [;crlf;]22[;]22[;]22[;]False[;]0[;][;crlf;]2.54545454545455[;]2[;]1.30479091767339[;]1.70247933884298[;crlf;]5[;]0[;]Strongly Agree1[;]Strongly Agree[;][;crlf;]7[;]0[;]Agree2[;]Agree[;][;crlf;]6[;]0[;]Somewhat Agree3[;]Somewhat Agree[;][;crlf;]2[;]0[;]Neutral4[;]Neutral[;][;crlf;]1[;]0[;]Somewhat Disagree5[;]Somewhat Disagree[;][;crlf;]1[;]0[;]Disagree6[;]Disagree[;][;crlf;]0[;]0[;]Strongly Disagree7[;]Strongly Disagree[;]"/>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AA4201819F646B08F56A28C40C5B629&lt;/guid&gt;&#10;            &lt;repollguid&gt;47215B0837D847AEA137EE08B73307CD&lt;/repollguid&gt;&#10;            &lt;sourceid&gt;26D5ABA6462241FFB8E9A71C049DCDF0&lt;/sourceid&gt;&#10;            &lt;questiontext&gt;Mill on Fallibility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Mill on Dead Dogma[;crlf;]22[;]22[;]22[;]False[;]0[;][;crlf;]2.86363636363636[;]2[;]1.21712980354508[;]1.48140495867769[;crlf;]1[;]0[;]Strongly Agree1[;]Strongly Agree[;][;crlf;]11[;]0[;]Agree2[;]Agree[;][;crlf;]4[;]0[;]Somewhat Agree3[;]Somewhat Agree[;][;crlf;]2[;]0[;]Neutral4[;]Neutral[;][;crlf;]4[;]0[;]Somewhat Disagree5[;]Somewhat Disagree[;][;crlf;]0[;]0[;]Disagree6[;]Disagree[;][;crlf;]0[;]0[;]Strongly Disagree7[;]Strongly Disagree[;]"/>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FBEF93C885842D49493F6FBB493FACB&lt;/guid&gt;&#10;            &lt;repollguid&gt;47215B0837D847AEA137EE08B73307CD&lt;/repollguid&gt;&#10;            &lt;sourceid&gt;26D5ABA6462241FFB8E9A71C049DCDF0&lt;/sourceid&gt;&#10;            &lt;questiontext&gt;Mill on Dead Dogma&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RESULTS" val="Mill on mixture of truth and falsity[;crlf;]21[;]22[;]21[;]False[;]0[;][;crlf;]2.80952380952381[;]2[;]1.33163156705805[;]1.77324263038549[;crlf;]2[;]0[;]Strongly Agree1[;]Strongly Agree[;][;crlf;]10[;]0[;]Agree2[;]Agree[;][;crlf;]3[;]0[;]Somewhat Agree3[;]Somewhat Agree[;][;crlf;]3[;]0[;]Neutral4[;]Neutral[;][;crlf;]2[;]0[;]Somewhat Disagree5[;]Somewhat Disagree[;][;crlf;]1[;]0[;]Disagree6[;]Disagree[;][;crlf;]0[;]0[;]Strongly Disagree7[;]Strongly Disagree[;]"/>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F30D40838EE47E693A54044FCD13E5C&lt;/guid&gt;&#10;            &lt;repollguid&gt;47215B0837D847AEA137EE08B73307CD&lt;/repollguid&gt;&#10;            &lt;sourceid&gt;26D5ABA6462241FFB8E9A71C049DCDF0&lt;/sourceid&gt;&#10;            &lt;questiontext&gt;Mill on mixture of truth and falsi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RESULTS" val="According to Mill, is it right for a government to deny its own citizens their experiments in living, as long as those citizens do not harm any non-consenting other person? [;crlf;]22[;]22[;]22[;]False[;]20[;][;crlf;]1.18181818181818[;]1[;]0.649220766231168[;]0.421487603305785[;crlf;]20[;]1[;]no, it is never right1[;]no, it is never right[;][;crlf;]1[;]-1[;]no, at least not most of the time2[;]no, at least not most of the time[;][;crlf;]0[;]-1[;]yes, it is sometimes right3[;]yes, it is sometimes right[;][;crlf;]1[;]-1[;]yes, it is always right4[;]yes, it is always right[;][;crlf;]0[;]-1[;]none of the above5[;]none of the above[;]"/>
  <p:tag name="HASRESULTS" val="False"/>
  <p:tag name="LIVECHARTING" val="False"/>
  <p:tag name="AUTOOPENPOLL" val="True"/>
  <p:tag name="AUTOFORMATCHART" val="True"/>
  <p:tag name="TYPE" val="MultiChoiceSlide"/>
  <p:tag name="TPQUESTIONXML" val="﻿&lt;?xml version=&quot;1.0&quot; encoding=&quot;utf-8&quot;?&gt;&#10;&lt;questionlist&gt;&#10;    &lt;properties&gt;&#10;        &lt;guid&gt;59A89A20A1C84361BB3557407C89153C&lt;/guid&gt;&#10;        &lt;description /&gt;&#10;        &lt;date&gt;10/28/2013 9:05:0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587E9F226F54671B20225E0F0FBD89D&lt;/guid&gt;&#10;            &lt;repollguid&gt;2EE196003DDF48429A03D7F12DB00782&lt;/repollguid&gt;&#10;            &lt;sourceid&gt;461CD74617B7404D94AD4E3EEE33A6FE&lt;/sourceid&gt;&#10;            &lt;questiontext&gt;According to Mill, is it right for a government to deny its own citizens their experiments in living, as long as those citizens do not harm any non-consenting other person?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F1FAFC62E39493EAC4482B1FBA378C6&lt;/guid&gt;&#10;                    &lt;answertext&gt;no, it is never right&lt;/answertext&gt;&#10;                    &lt;valuetype&gt;1&lt;/valuetype&gt;&#10;                &lt;/answer&gt;&#10;                &lt;answer&gt;&#10;                    &lt;guid&gt;97B6CEDE9A654E8EBAB0F7609CFF0774&lt;/guid&gt;&#10;                    &lt;answertext&gt;no, at least not most of the time&lt;/answertext&gt;&#10;                    &lt;valuetype&gt;-1&lt;/valuetype&gt;&#10;                &lt;/answer&gt;&#10;                &lt;answer&gt;&#10;                    &lt;guid&gt;D8F2C2B13BBA4E34A06F526D7D551E3D&lt;/guid&gt;&#10;                    &lt;answertext&gt;yes, it is sometimes right&lt;/answertext&gt;&#10;                    &lt;valuetype&gt;-1&lt;/valuetype&gt;&#10;                &lt;/answer&gt;&#10;                &lt;answer&gt;&#10;                    &lt;guid&gt;BB9776CABCD14528BDEEBB2CE0B4E9FE&lt;/guid&gt;&#10;                    &lt;answertext&gt;yes, it is always right&lt;/answertext&gt;&#10;                    &lt;valuetype&gt;-1&lt;/valuetype&gt;&#10;                &lt;/answer&gt;&#10;                &lt;answer&gt;&#10;                    &lt;guid&gt;0F8A55FDA6024715876EE6A86068A465&lt;/guid&gt;&#10;                    &lt;answertext&gt;none of the above&lt;/answertext&gt;&#10;                    &lt;valuetype&gt;-1&lt;/valuetype&gt;&#10;                &lt;/answer&gt;&#10;            &lt;/answers&gt;&#10;        &lt;/multichoice&gt;&#10;    &lt;/questions&gt;&#10;&lt;/questionlist&gt;"/>
</p:tagLst>
</file>

<file path=ppt/tags/tag20.xml><?xml version="1.0" encoding="utf-8"?>
<p:tagLst xmlns:a="http://schemas.openxmlformats.org/drawingml/2006/main" xmlns:r="http://schemas.openxmlformats.org/officeDocument/2006/relationships" xmlns:p="http://schemas.openxmlformats.org/presentationml/2006/main">
  <p:tag name="RESULTS" val="Mill on The dangers of Government[;crlf;]22[;]22[;]22[;]False[;]0[;][;crlf;]3.22727272727273[;]3[;]1.41202041518264[;]1.99380165289256[;crlf;]2[;]0[;]Strongly Agree1[;]Strongly Agree[;][;crlf;]5[;]0[;]Agree2[;]Agree[;][;crlf;]7[;]0[;]Somewhat Agree3[;]Somewhat Agree[;][;crlf;]4[;]0[;]Neutral4[;]Neutral[;][;crlf;]3[;]0[;]Somewhat Disagree5[;]Somewhat Disagree[;][;crlf;]0[;]0[;]Disagree6[;]Disagree[;][;crlf;]1[;]0[;]Strongly Disagree7[;]Strongly Disagree[;]"/>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5DC686CDB534978B1B81FB7DADB569E&lt;/guid&gt;&#10;            &lt;repollguid&gt;47215B0837D847AEA137EE08B73307CD&lt;/repollguid&gt;&#10;            &lt;sourceid&gt;26D5ABA6462241FFB8E9A71C049DCDF0&lt;/sourceid&gt;&#10;            &lt;questiontext&gt;Mill on The dangers of Governmen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D09B0014A5348068AAD311C1869559E&lt;/guid&gt;&#10;            &lt;repollguid&gt;47215B0837D847AEA137EE08B73307CD&lt;/repollguid&gt;&#10;            &lt;sourceid&gt;26D5ABA6462241FFB8E9A71C049DCDF0&lt;/sourceid&gt;&#10;            &lt;questiontext&gt;Mill on Local Knowledg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6.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1614DEEEA604E6B96ABF82F28F7DD38&lt;/guid&gt;&#10;            &lt;repollguid&gt;47215B0837D847AEA137EE08B73307CD&lt;/repollguid&gt;&#10;            &lt;sourceid&gt;26D5ABA6462241FFB8E9A71C049DCDF0&lt;/sourceid&gt;&#10;            &lt;questiontext&gt;Mill on active characte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27.xml><?xml version="1.0" encoding="utf-8"?>
<p:tagLst xmlns:a="http://schemas.openxmlformats.org/drawingml/2006/main" xmlns:r="http://schemas.openxmlformats.org/officeDocument/2006/relationships" xmlns:p="http://schemas.openxmlformats.org/presentationml/2006/main">
  <p:tag name="ZEROBASED" val="False"/>
</p:tagLst>
</file>

<file path=ppt/tags/tag28.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9.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1614DEEEA604E6B96ABF82F28F7DD38&lt;/guid&gt;&#10;            &lt;repollguid&gt;47215B0837D847AEA137EE08B73307CD&lt;/repollguid&gt;&#10;            &lt;sourceid&gt;26D5ABA6462241FFB8E9A71C049DCDF0&lt;/sourceid&gt;&#10;            &lt;questiontext&gt;Mill’s harm Principl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30.xml><?xml version="1.0" encoding="utf-8"?>
<p:tagLst xmlns:a="http://schemas.openxmlformats.org/drawingml/2006/main" xmlns:r="http://schemas.openxmlformats.org/officeDocument/2006/relationships" xmlns:p="http://schemas.openxmlformats.org/presentationml/2006/main">
  <p:tag name="ZEROBASED" val="False"/>
</p:tagLst>
</file>

<file path=ppt/tags/tag31.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2.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46150EED62B242799FA4833132D453DD&lt;/guid&gt;&#10;        &lt;description /&gt;&#10;        &lt;date&gt;7/7/2014 11:43:0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5BAE192120B452CBECDCDAF7FF77489&lt;/guid&gt;&#10;            &lt;repollguid&gt;0D1B399E79A646A49DF39BF26DEFB772&lt;/repollguid&gt;&#10;            &lt;sourceid&gt;A880D36F185745B692B2F0DECC50E5AC&lt;/sourceid&gt;&#10;            &lt;questiontext&gt;“&quot;it is better to be a human being dissatisfied than a pig satisfied; better to be Socrates dissatisfied than a fool satisfie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1DBD9366A564DDA8649A73749233D34&lt;/guid&gt;&#10;                    &lt;answertext&gt;Strongly Agree&lt;/answertext&gt;&#10;                    &lt;valuetype&gt;0&lt;/valuetype&gt;&#10;                &lt;/answer&gt;&#10;                &lt;answer&gt;&#10;                    &lt;guid&gt;61345D895E624647AF0C03F315D08E67&lt;/guid&gt;&#10;                    &lt;answertext&gt;Agree&lt;/answertext&gt;&#10;                    &lt;valuetype&gt;0&lt;/valuetype&gt;&#10;                &lt;/answer&gt;&#10;                &lt;answer&gt;&#10;                    &lt;guid&gt;AD78E1B7917948F2A912A16CAD4193B3&lt;/guid&gt;&#10;                    &lt;answertext&gt;Somewhat Agree&lt;/answertext&gt;&#10;                    &lt;valuetype&gt;0&lt;/valuetype&gt;&#10;                &lt;/answer&gt;&#10;                &lt;answer&gt;&#10;                    &lt;guid&gt;DBA64A745BAF40F3B725DA6AA79438EE&lt;/guid&gt;&#10;                    &lt;answertext&gt;Neutral&lt;/answertext&gt;&#10;                    &lt;valuetype&gt;0&lt;/valuetype&gt;&#10;                &lt;/answer&gt;&#10;                &lt;answer&gt;&#10;                    &lt;guid&gt;F3F5F193CC3D4EA4845D1F006FCF2D18&lt;/guid&gt;&#10;                    &lt;answertext&gt;Somewhat Disagree&lt;/answertext&gt;&#10;                    &lt;valuetype&gt;0&lt;/valuetype&gt;&#10;                &lt;/answer&gt;&#10;                &lt;answer&gt;&#10;                    &lt;guid&gt;27653F07852845C7865B9A17C7FD43E6&lt;/guid&gt;&#10;                    &lt;answertext&gt;Disagree&lt;/answertext&gt;&#10;                    &lt;valuetype&gt;0&lt;/valuetype&gt;&#10;                &lt;/answer&gt;&#10;                &lt;answer&gt;&#10;                    &lt;guid&gt;6F051F267E1F40AA8F7CEB13F979EC34&lt;/guid&gt;&#10;                    &lt;answertext&gt;Strongly Disagree&lt;/answertext&gt;&#10;                    &lt;valuetype&gt;0&lt;/valuetype&gt;&#10;                &lt;/answer&gt;&#10;            &lt;/answers&gt;&#10;        &lt;/multichoice&gt;&#10;    &lt;/questions&gt;&#10;&lt;/questionlist&gt;"/>
</p:tagLst>
</file>

<file path=ppt/tags/tag33.xml><?xml version="1.0" encoding="utf-8"?>
<p:tagLst xmlns:a="http://schemas.openxmlformats.org/drawingml/2006/main" xmlns:r="http://schemas.openxmlformats.org/officeDocument/2006/relationships" xmlns:p="http://schemas.openxmlformats.org/presentationml/2006/main">
  <p:tag name="ZEROBASED" val="False"/>
</p:tagLst>
</file>

<file path=ppt/tags/tag3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5.xml><?xml version="1.0" encoding="utf-8"?>
<p:tagLst xmlns:a="http://schemas.openxmlformats.org/drawingml/2006/main" xmlns:r="http://schemas.openxmlformats.org/officeDocument/2006/relationships" xmlns:p="http://schemas.openxmlformats.org/presentationml/2006/main">
  <p:tag name="LIVECHARTING" val="False"/>
  <p:tag name="HASRESULTS" val="False"/>
  <p:tag name="AUTOOPENPOLL" val="True"/>
  <p:tag name="AUTOFORMATCHART" val="True"/>
  <p:tag name="TYPE" val="MultiChoiceSlide"/>
  <p:tag name="TPQUESTIONXML" val="﻿&lt;?xml version=&quot;1.0&quot; encoding=&quot;utf-8&quot;?&gt;&#10;&lt;questionlist&gt;&#10;    &lt;properties&gt;&#10;        &lt;guid&gt;93CBC92B47184F63B021746A3416D9E6&lt;/guid&gt;&#10;        &lt;description /&gt;&#10;        &lt;date&gt;10/28/2013 1:00:2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12093A4081B4C78888DF7E3EC371EDF&lt;/guid&gt;&#10;            &lt;repollguid&gt;48EC3BE37BC34124A57596D468CAC0A5&lt;/repollguid&gt;&#10;            &lt;sourceid&gt;31856FB7BDF4426DA86D38189F7A352F&lt;/sourceid&gt;&#10;            &lt;questiontext&gt;Is RC a viable ethical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7690F1B572E4ABABADB7526E7737A7F&lt;/guid&gt;&#10;                    &lt;answertext&gt;Yes&lt;/answertext&gt;&#10;                    &lt;valuetype&gt;0&lt;/valuetype&gt;&#10;                &lt;/answer&gt;&#10;                &lt;answer&gt;&#10;                    &lt;guid&gt;48BA0562CA2049B58E8021E2A60740EA&lt;/guid&gt;&#10;                    &lt;answertext&gt;No&lt;/answertext&gt;&#10;                    &lt;valuetype&gt;0&lt;/valuetype&gt;&#10;                &lt;/answer&gt;&#10;            &lt;/answers&gt;&#10;        &lt;/multichoice&gt;&#10;    &lt;/questions&gt;&#10;&lt;/questionlist&gt;"/>
</p:tagLst>
</file>

<file path=ppt/tags/tag36.xml><?xml version="1.0" encoding="utf-8"?>
<p:tagLst xmlns:a="http://schemas.openxmlformats.org/drawingml/2006/main" xmlns:r="http://schemas.openxmlformats.org/officeDocument/2006/relationships" xmlns:p="http://schemas.openxmlformats.org/presentationml/2006/main">
  <p:tag name="ZEROBASED" val="False"/>
</p:tagLst>
</file>

<file path=ppt/tags/tag3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8.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794D971FD7634B98945B5C7DFFA4614C&lt;/guid&gt;&#10;        &lt;description /&gt;&#10;        &lt;date&gt;10/5/2013 5:09: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9E0BC7EC52A45C09BACC6A1AA3FD896&lt;/guid&gt;&#10;            &lt;repollguid&gt;47215B0837D847AEA137EE08B73307CD&lt;/repollguid&gt;&#10;            &lt;sourceid&gt;26D5ABA6462241FFB8E9A71C049DCDF0&lt;/sourceid&gt;&#10;            &lt;questiontext&gt;Mill’s harm Principl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D8C1CBF86A44A8901E694545D90F1C&lt;/guid&gt;&#10;                    &lt;answertext&gt;Strongly Agree&lt;/answertext&gt;&#10;                    &lt;valuetype&gt;0&lt;/valuetype&gt;&#10;                &lt;/answer&gt;&#10;                &lt;answer&gt;&#10;                    &lt;guid&gt;2261DD73FAF0421F8829766F8874E453&lt;/guid&gt;&#10;                    &lt;answertext&gt;Agree&lt;/answertext&gt;&#10;                    &lt;valuetype&gt;0&lt;/valuetype&gt;&#10;                &lt;/answer&gt;&#10;                &lt;answer&gt;&#10;                    &lt;guid&gt;88788D1370BD4ADFB34BDDAE431F80B9&lt;/guid&gt;&#10;                    &lt;answertext&gt;Somewhat Agree&lt;/answertext&gt;&#10;                    &lt;valuetype&gt;0&lt;/valuetype&gt;&#10;                &lt;/answer&gt;&#10;                &lt;answer&gt;&#10;                    &lt;guid&gt;6C912ED7B1A641EFAC1404B01EEEE940&lt;/guid&gt;&#10;                    &lt;answertext&gt;Neutral&lt;/answertext&gt;&#10;                    &lt;valuetype&gt;0&lt;/valuetype&gt;&#10;                &lt;/answer&gt;&#10;                &lt;answer&gt;&#10;                    &lt;guid&gt;013455A55DE443098500BF837EA26482&lt;/guid&gt;&#10;                    &lt;answertext&gt;Somewhat Disagree&lt;/answertext&gt;&#10;                    &lt;valuetype&gt;0&lt;/valuetype&gt;&#10;                &lt;/answer&gt;&#10;                &lt;answer&gt;&#10;                    &lt;guid&gt;1093F85E924D432A8695C4C899F08C85&lt;/guid&gt;&#10;                    &lt;answertext&gt;Disagree&lt;/answertext&gt;&#10;                    &lt;valuetype&gt;0&lt;/valuetype&gt;&#10;                &lt;/answer&gt;&#10;                &lt;answer&gt;&#10;                    &lt;guid&gt;7186E19380B24698A388A3FB39F171E5&lt;/guid&gt;&#10;                    &lt;answertext&gt;Strongly Disagree&lt;/answertext&gt;&#10;                    &lt;valuetype&gt;0&lt;/valuetype&gt;&#10;                &lt;/answer&gt;&#10;            &lt;/answers&gt;&#10;        &lt;/multichoice&gt;&#10;    &lt;/questions&gt;&#10;&lt;/questionlist&gt;"/>
</p:tagLst>
</file>

<file path=ppt/tags/tag39.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4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RESULTS" val="Mill claims that even if only one individual holds a particular minority opinion:[;crlf;]22[;]22[;]22[;]False[;]21[;][;crlf;]1.95454545454545[;]2[;]0.208298895225265[;]0.0433884297520661[;crlf;]1[;]-1[;]the individual’s minority opinion should not be discussed1[;]the individual’s minority opinion should not be discussed[;][;crlf;]21[;]1[;]the individual’s minority opinion should be discussed2[;]the individual’s minority opinion should be discussed[;][;crlf;]0[;]-1[;]the individual’s minority opinion should be kept to him or herself3[;]the individual’s minority opinion should be kept to him or herself[;][;crlf;]0[;]-1[;]none of the above4[;]none of the above[;]"/>
  <p:tag name="HASRESULTS" val="False"/>
  <p:tag name="LIVECHARTING" val="False"/>
  <p:tag name="AUTOOPENPOLL" val="True"/>
  <p:tag name="AUTOFORMATCHART" val="True"/>
  <p:tag name="TYPE" val="MultiChoiceSlide"/>
  <p:tag name="TPQUESTIONXML" val="﻿&lt;?xml version=&quot;1.0&quot; encoding=&quot;utf-8&quot;?&gt;&#10;&lt;questionlist&gt;&#10;    &lt;properties&gt;&#10;        &lt;guid&gt;59A89A20A1C84361BB3557407C89153C&lt;/guid&gt;&#10;        &lt;description /&gt;&#10;        &lt;date&gt;10/28/2013 9:05:0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891BA53F30041F288F7D7A56BDF19AE&lt;/guid&gt;&#10;            &lt;repollguid&gt;2EE196003DDF48429A03D7F12DB00782&lt;/repollguid&gt;&#10;            &lt;sourceid&gt;461CD74617B7404D94AD4E3EEE33A6FE&lt;/sourceid&gt;&#10;            &lt;questiontext&gt;Mill holds that even if only one individual holds a particular minority opin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F1FAFC62E39493EAC4482B1FBA378C6&lt;/guid&gt;&#10;                    &lt;answertext&gt;the individual’s minority opinion should not be discussed&lt;/answertext&gt;&#10;                    &lt;valuetype&gt;-1&lt;/valuetype&gt;&#10;                &lt;/answer&gt;&#10;                &lt;answer&gt;&#10;                    &lt;guid&gt;97B6CEDE9A654E8EBAB0F7609CFF0774&lt;/guid&gt;&#10;                    &lt;answertext&gt;the individual’s minority opinion should be discussed&lt;/answertext&gt;&#10;                    &lt;valuetype&gt;1&lt;/valuetype&gt;&#10;                &lt;/answer&gt;&#10;                &lt;answer&gt;&#10;                    &lt;guid&gt;D8F2C2B13BBA4E34A06F526D7D551E3D&lt;/guid&gt;&#10;                    &lt;answertext&gt;the individual’s minority opinion should be kept to him or herself&lt;/answertext&gt;&#10;                    &lt;valuetype&gt;-1&lt;/valuetype&gt;&#10;                &lt;/answer&gt;&#10;                &lt;answer&gt;&#10;                    &lt;guid&gt;BB9776CABCD14528BDEEBB2CE0B4E9FE&lt;/guid&gt;&#10;                    &lt;answertext&gt;none of the above&lt;/answertext&gt;&#10;                    &lt;valuetype&gt;-1&lt;/valuetype&gt;&#10;                &lt;/answer&gt;&#10;            &lt;/answers&gt;&#10;        &lt;/multichoice&gt;&#10;    &lt;/questions&gt;&#10;&lt;/questionlist&gt;"/>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8242F66381F64632862434FF78B70420&lt;/guid&gt;&#10;        &lt;description /&gt;&#10;        &lt;date&gt;7/7/2014 7:48:1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792C0BA383C48E0B251E227BD6343CB&lt;/guid&gt;&#10;            &lt;repollguid&gt;83972D0B5D214BC7A204F7C5DA376F3E&lt;/repollguid&gt;&#10;            &lt;sourceid&gt;9757BCA2C57646EB976E8853279CECFE&lt;/sourceid&gt;&#10;            &lt;questiontext&gt;Which of the following characters is not from an example discussed in Mill’s On Liber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A8ED53471A24AEB9C671E37CC4EB5C5&lt;/guid&gt;&#10;                    &lt;answertext&gt;Jesus Christ&lt;/answertext&gt;&#10;                    &lt;valuetype&gt;-1&lt;/valuetype&gt;&#10;                &lt;/answer&gt;&#10;                &lt;answer&gt;&#10;                    &lt;guid&gt;46FC074A07FF474198725F250730FD08&lt;/guid&gt;&#10;                    &lt;answertext&gt;Socrates&lt;/answertext&gt;&#10;                    &lt;valuetype&gt;-1&lt;/valuetype&gt;&#10;                &lt;/answer&gt;&#10;                &lt;answer&gt;&#10;                    &lt;guid&gt;C931DFDBA00E46F286180418687F5C48&lt;/guid&gt;&#10;                    &lt;answertext&gt;Immanuel Kant&lt;/answertext&gt;&#10;                    &lt;valuetype&gt;1&lt;/valuetype&gt;&#10;                &lt;/answer&gt;&#10;                &lt;answer&gt;&#10;                    &lt;guid&gt;EA2D3C81661340FA8297778E8DFFC977&lt;/guid&gt;&#10;                    &lt;answertext&gt;All of the above&lt;/answertext&gt;&#10;                    &lt;valuetype&gt;-1&lt;/valuetype&gt;&#10;                &lt;/answer&gt;&#10;                &lt;answer&gt;&#10;                    &lt;guid&gt;CA576CBFF1C6434E9984A3A06D119EB7&lt;/guid&gt;&#10;                    &lt;answertext&gt;None of the above&lt;/answertext&gt;&#10;                    &lt;valuetype&gt;-1&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54</TotalTime>
  <Words>834</Words>
  <Application>Microsoft Office PowerPoint</Application>
  <PresentationFormat>Widescreen</PresentationFormat>
  <Paragraphs>188</Paragraphs>
  <Slides>29</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Century Gothic</vt:lpstr>
      <vt:lpstr>Wingdings 3</vt:lpstr>
      <vt:lpstr>Ion Boardroom</vt:lpstr>
      <vt:lpstr>Chart</vt:lpstr>
      <vt:lpstr>Contemporary Moral Problems</vt:lpstr>
      <vt:lpstr>Agenda</vt:lpstr>
      <vt:lpstr>According to Mill, is it right for a government to deny its own citizens their experiments in living, when those citizens do not harm any non-consenting other person? </vt:lpstr>
      <vt:lpstr>Mill holds that even if only one individual holds a particular minority opinion:</vt:lpstr>
      <vt:lpstr>Which of the following characters is not from an example discussed in Mill’s On Liberty?</vt:lpstr>
      <vt:lpstr>MILL’S ON LIBERTY</vt:lpstr>
      <vt:lpstr>THE HARM PRINCIPLE</vt:lpstr>
      <vt:lpstr>THE HARM PRINCIPLE</vt:lpstr>
      <vt:lpstr>Rejection of Moralism</vt:lpstr>
      <vt:lpstr>Mill’s arguments</vt:lpstr>
      <vt:lpstr>Mill’s arguments</vt:lpstr>
      <vt:lpstr>Mill on Fallibility </vt:lpstr>
      <vt:lpstr>Mill’s arguments</vt:lpstr>
      <vt:lpstr>Mill on Dead Dogma</vt:lpstr>
      <vt:lpstr>Mill’s arguments</vt:lpstr>
      <vt:lpstr>Mill on mixture of truth and falsity</vt:lpstr>
      <vt:lpstr>Mill’s arguments</vt:lpstr>
      <vt:lpstr>Mill on The Dangers of Government</vt:lpstr>
      <vt:lpstr>Mill’s arguments</vt:lpstr>
      <vt:lpstr>Mill on Local Knowledge</vt:lpstr>
      <vt:lpstr>Mill’s arguments</vt:lpstr>
      <vt:lpstr>Mill on active character</vt:lpstr>
      <vt:lpstr>These arguments also apply to actions!</vt:lpstr>
      <vt:lpstr>Mill’s harm Principle</vt:lpstr>
      <vt:lpstr>Mill’s Hedonistic Utilitarianism </vt:lpstr>
      <vt:lpstr>“it is better to be a human being dissatisfied than a pig satisfied; better to be Socrates dissatisfied than a fool satisfied”</vt:lpstr>
      <vt:lpstr>The Collapse of Rule Consequentialism</vt:lpstr>
      <vt:lpstr>Is RC a viable ethical theory?</vt:lpstr>
      <vt:lpstr>Mill’s harm Principle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cp:lastModifiedBy>
  <cp:revision>21</cp:revision>
  <dcterms:created xsi:type="dcterms:W3CDTF">2014-07-08T02:28:14Z</dcterms:created>
  <dcterms:modified xsi:type="dcterms:W3CDTF">2014-07-08T03:51:24Z</dcterms:modified>
</cp:coreProperties>
</file>