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7"/>
  </p:notesMasterIdLst>
  <p:sldIdLst>
    <p:sldId id="280" r:id="rId2"/>
    <p:sldId id="257" r:id="rId3"/>
    <p:sldId id="281" r:id="rId4"/>
    <p:sldId id="258" r:id="rId5"/>
    <p:sldId id="259" r:id="rId6"/>
    <p:sldId id="260" r:id="rId7"/>
    <p:sldId id="261" r:id="rId8"/>
    <p:sldId id="262" r:id="rId9"/>
    <p:sldId id="264" r:id="rId10"/>
    <p:sldId id="265" r:id="rId11"/>
    <p:sldId id="266" r:id="rId12"/>
    <p:sldId id="267" r:id="rId13"/>
    <p:sldId id="282"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5" d="100"/>
          <a:sy n="65" d="100"/>
        </p:scale>
        <p:origin x="6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1F8482-D5EF-4E3C-9EDB-45ECDE781F6A}" type="datetimeFigureOut">
              <a:rPr lang="en-US" smtClean="0"/>
              <a:t>7/9/2014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A6C440-6F56-4BC7-A262-A72E512F0FCF}" type="slidenum">
              <a:rPr lang="en-US" smtClean="0"/>
              <a:t>‹#›</a:t>
            </a:fld>
            <a:endParaRPr lang="en-US"/>
          </a:p>
        </p:txBody>
      </p:sp>
    </p:spTree>
    <p:extLst>
      <p:ext uri="{BB962C8B-B14F-4D97-AF65-F5344CB8AC3E}">
        <p14:creationId xmlns:p14="http://schemas.microsoft.com/office/powerpoint/2010/main" val="82454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045251-640B-204A-B3E4-79AFC30630D8}"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698557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938A33-5C98-4EF6-A990-E86DE72566F5}" type="slidenum">
              <a:rPr lang="en-US">
                <a:solidFill>
                  <a:prstClr val="black"/>
                </a:solidFill>
              </a:rPr>
              <a:pPr/>
              <a:t>8</a:t>
            </a:fld>
            <a:endParaRPr lang="en-US">
              <a:solidFill>
                <a:prstClr val="black"/>
              </a:solidFill>
            </a:endParaRPr>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39948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15D143A1-6186-4E6C-A003-58D6A3350806}" type="slidenum">
              <a:rPr lang="en-US"/>
              <a:pPr/>
              <a:t>9</a:t>
            </a:fld>
            <a:endParaRPr lang="en-US"/>
          </a:p>
        </p:txBody>
      </p:sp>
      <p:sp>
        <p:nvSpPr>
          <p:cNvPr id="11265" name="Rectangle 1"/>
          <p:cNvSpPr txBox="1">
            <a:spLocks noGrp="1" noRot="1" noChangeAspect="1" noChangeArrowheads="1"/>
          </p:cNvSpPr>
          <p:nvPr>
            <p:ph type="sldImg"/>
          </p:nvPr>
        </p:nvSpPr>
        <p:spPr bwMode="auto">
          <a:xfrm>
            <a:off x="381000" y="69373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6361" y="4342535"/>
            <a:ext cx="5483879"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296036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547882-1C85-41A7-B1E0-D2EA77464ABF}" type="slidenum">
              <a:rPr lang="en-US">
                <a:solidFill>
                  <a:prstClr val="black"/>
                </a:solidFill>
              </a:rPr>
              <a:pPr/>
              <a:t>10</a:t>
            </a:fld>
            <a:endParaRPr lang="en-US">
              <a:solidFill>
                <a:prstClr val="black"/>
              </a:solidFill>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3833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4F7F01-AAA6-4EEA-BBCC-472C50B82D79}" type="slidenum">
              <a:rPr lang="en-US">
                <a:solidFill>
                  <a:prstClr val="black"/>
                </a:solidFill>
              </a:rPr>
              <a:pPr/>
              <a:t>11</a:t>
            </a:fld>
            <a:endParaRPr lang="en-US">
              <a:solidFill>
                <a:prstClr val="black"/>
              </a:solidFill>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1558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547882-1C85-41A7-B1E0-D2EA77464ABF}" type="slidenum">
              <a:rPr lang="en-US">
                <a:solidFill>
                  <a:prstClr val="black"/>
                </a:solidFill>
              </a:rPr>
              <a:pPr/>
              <a:t>13</a:t>
            </a:fld>
            <a:endParaRPr lang="en-US">
              <a:solidFill>
                <a:prstClr val="black"/>
              </a:solidFill>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3833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547882-1C85-41A7-B1E0-D2EA77464ABF}" type="slidenum">
              <a:rPr lang="en-US">
                <a:solidFill>
                  <a:prstClr val="black"/>
                </a:solidFill>
              </a:rPr>
              <a:pPr/>
              <a:t>14</a:t>
            </a:fld>
            <a:endParaRPr lang="en-US">
              <a:solidFill>
                <a:prstClr val="black"/>
              </a:solidFill>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058969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A4BFEAC-104C-4F12-A2A9-5BD15C9D5A17}" type="datetimeFigureOut">
              <a:rPr lang="en-US" smtClean="0"/>
              <a:t>7/9/2014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2D79B97-5C96-4FF3-B9A3-41351158DA15}" type="slidenum">
              <a:rPr lang="en-US" smtClean="0"/>
              <a:t>‹#›</a:t>
            </a:fld>
            <a:endParaRPr lang="en-US"/>
          </a:p>
        </p:txBody>
      </p:sp>
    </p:spTree>
    <p:extLst>
      <p:ext uri="{BB962C8B-B14F-4D97-AF65-F5344CB8AC3E}">
        <p14:creationId xmlns:p14="http://schemas.microsoft.com/office/powerpoint/2010/main" val="2631502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4BFEAC-104C-4F12-A2A9-5BD15C9D5A17}" type="datetimeFigureOut">
              <a:rPr lang="en-US" smtClean="0"/>
              <a:t>7/9/2014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2D79B97-5C96-4FF3-B9A3-41351158DA15}" type="slidenum">
              <a:rPr lang="en-US" smtClean="0"/>
              <a:t>‹#›</a:t>
            </a:fld>
            <a:endParaRPr lang="en-US"/>
          </a:p>
        </p:txBody>
      </p:sp>
    </p:spTree>
    <p:extLst>
      <p:ext uri="{BB962C8B-B14F-4D97-AF65-F5344CB8AC3E}">
        <p14:creationId xmlns:p14="http://schemas.microsoft.com/office/powerpoint/2010/main" val="78880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4BFEAC-104C-4F12-A2A9-5BD15C9D5A17}" type="datetimeFigureOut">
              <a:rPr lang="en-US" smtClean="0"/>
              <a:t>7/9/2014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2D79B97-5C96-4FF3-B9A3-41351158DA15}" type="slidenum">
              <a:rPr lang="en-US" smtClean="0"/>
              <a:t>‹#›</a:t>
            </a:fld>
            <a:endParaRPr lang="en-US"/>
          </a:p>
        </p:txBody>
      </p:sp>
    </p:spTree>
    <p:extLst>
      <p:ext uri="{BB962C8B-B14F-4D97-AF65-F5344CB8AC3E}">
        <p14:creationId xmlns:p14="http://schemas.microsoft.com/office/powerpoint/2010/main" val="2108120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4BFEAC-104C-4F12-A2A9-5BD15C9D5A17}" type="datetimeFigureOut">
              <a:rPr lang="en-US" smtClean="0"/>
              <a:t>7/9/2014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2D79B97-5C96-4FF3-B9A3-41351158DA15}" type="slidenum">
              <a:rPr lang="en-US" smtClean="0"/>
              <a:t>‹#›</a:t>
            </a:fld>
            <a:endParaRPr lang="en-US"/>
          </a:p>
        </p:txBody>
      </p:sp>
    </p:spTree>
    <p:extLst>
      <p:ext uri="{BB962C8B-B14F-4D97-AF65-F5344CB8AC3E}">
        <p14:creationId xmlns:p14="http://schemas.microsoft.com/office/powerpoint/2010/main" val="1042291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4BFEAC-104C-4F12-A2A9-5BD15C9D5A17}" type="datetimeFigureOut">
              <a:rPr lang="en-US" smtClean="0"/>
              <a:t>7/9/2014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2D79B97-5C96-4FF3-B9A3-41351158DA15}" type="slidenum">
              <a:rPr lang="en-US" smtClean="0"/>
              <a:t>‹#›</a:t>
            </a:fld>
            <a:endParaRPr lang="en-US"/>
          </a:p>
        </p:txBody>
      </p:sp>
    </p:spTree>
    <p:extLst>
      <p:ext uri="{BB962C8B-B14F-4D97-AF65-F5344CB8AC3E}">
        <p14:creationId xmlns:p14="http://schemas.microsoft.com/office/powerpoint/2010/main" val="1546019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A4BFEAC-104C-4F12-A2A9-5BD15C9D5A17}" type="datetimeFigureOut">
              <a:rPr lang="en-US" smtClean="0"/>
              <a:t>7/9/2014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D79B97-5C96-4FF3-B9A3-41351158DA15}" type="slidenum">
              <a:rPr lang="en-US" smtClean="0"/>
              <a:t>‹#›</a:t>
            </a:fld>
            <a:endParaRPr lang="en-US"/>
          </a:p>
        </p:txBody>
      </p:sp>
    </p:spTree>
    <p:extLst>
      <p:ext uri="{BB962C8B-B14F-4D97-AF65-F5344CB8AC3E}">
        <p14:creationId xmlns:p14="http://schemas.microsoft.com/office/powerpoint/2010/main" val="3461672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A4BFEAC-104C-4F12-A2A9-5BD15C9D5A17}" type="datetimeFigureOut">
              <a:rPr lang="en-US" smtClean="0"/>
              <a:t>7/9/2014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92D79B97-5C96-4FF3-B9A3-41351158DA15}" type="slidenum">
              <a:rPr lang="en-US" smtClean="0"/>
              <a:t>‹#›</a:t>
            </a:fld>
            <a:endParaRPr lang="en-US"/>
          </a:p>
        </p:txBody>
      </p:sp>
    </p:spTree>
    <p:extLst>
      <p:ext uri="{BB962C8B-B14F-4D97-AF65-F5344CB8AC3E}">
        <p14:creationId xmlns:p14="http://schemas.microsoft.com/office/powerpoint/2010/main" val="2998156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A4BFEAC-104C-4F12-A2A9-5BD15C9D5A17}" type="datetimeFigureOut">
              <a:rPr lang="en-US" smtClean="0"/>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79B97-5C96-4FF3-B9A3-41351158DA15}" type="slidenum">
              <a:rPr lang="en-US" smtClean="0"/>
              <a:t>‹#›</a:t>
            </a:fld>
            <a:endParaRPr lang="en-US"/>
          </a:p>
        </p:txBody>
      </p:sp>
    </p:spTree>
    <p:extLst>
      <p:ext uri="{BB962C8B-B14F-4D97-AF65-F5344CB8AC3E}">
        <p14:creationId xmlns:p14="http://schemas.microsoft.com/office/powerpoint/2010/main" val="2063367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A4BFEAC-104C-4F12-A2A9-5BD15C9D5A17}" type="datetimeFigureOut">
              <a:rPr lang="en-US" smtClean="0"/>
              <a:t>7/9/2014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2D79B97-5C96-4FF3-B9A3-41351158DA15}" type="slidenum">
              <a:rPr lang="en-US" smtClean="0"/>
              <a:t>‹#›</a:t>
            </a:fld>
            <a:endParaRPr lang="en-US"/>
          </a:p>
        </p:txBody>
      </p:sp>
    </p:spTree>
    <p:extLst>
      <p:ext uri="{BB962C8B-B14F-4D97-AF65-F5344CB8AC3E}">
        <p14:creationId xmlns:p14="http://schemas.microsoft.com/office/powerpoint/2010/main" val="24216713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759DE4-7BFF-4766-9AD5-6A8D9F8FE1E2}" type="datetimeFigureOut">
              <a:rPr lang="en-US" smtClean="0">
                <a:solidFill>
                  <a:srgbClr val="DFE6D0"/>
                </a:solidFill>
              </a:rPr>
              <a:pPr/>
              <a:t>7/9/2014</a:t>
            </a:fld>
            <a:endParaRPr lang="en-US">
              <a:solidFill>
                <a:srgbClr val="DFE6D0"/>
              </a:solidFill>
            </a:endParaRPr>
          </a:p>
        </p:txBody>
      </p:sp>
      <p:sp>
        <p:nvSpPr>
          <p:cNvPr id="5" name="Footer Placeholder 4"/>
          <p:cNvSpPr>
            <a:spLocks noGrp="1"/>
          </p:cNvSpPr>
          <p:nvPr>
            <p:ph type="ftr" sz="quarter" idx="11"/>
          </p:nvPr>
        </p:nvSpPr>
        <p:spPr/>
        <p:txBody>
          <a:bodyPr/>
          <a:lstStyle/>
          <a:p>
            <a:endParaRPr lang="en-US">
              <a:solidFill>
                <a:srgbClr val="DFE6D0"/>
              </a:solidFill>
            </a:endParaRPr>
          </a:p>
        </p:txBody>
      </p:sp>
      <p:sp>
        <p:nvSpPr>
          <p:cNvPr id="6" name="Slide Number Placeholder 5"/>
          <p:cNvSpPr>
            <a:spLocks noGrp="1"/>
          </p:cNvSpPr>
          <p:nvPr>
            <p:ph type="sldNum" sz="quarter" idx="12"/>
          </p:nvPr>
        </p:nvSpPr>
        <p:spPr/>
        <p:txBody>
          <a:bodyPr/>
          <a:lstStyle/>
          <a:p>
            <a:fld id="{A7F8247E-DBF2-4CBA-9970-AC033B8D1603}" type="slidenum">
              <a:rPr lang="en-US" smtClean="0">
                <a:solidFill>
                  <a:srgbClr val="DFE6D0"/>
                </a:solidFill>
              </a:rPr>
              <a:pPr/>
              <a:t>‹#›</a:t>
            </a:fld>
            <a:endParaRPr lang="en-US">
              <a:solidFill>
                <a:srgbClr val="DFE6D0"/>
              </a:solidFill>
            </a:endParaRPr>
          </a:p>
        </p:txBody>
      </p:sp>
    </p:spTree>
    <p:extLst>
      <p:ext uri="{BB962C8B-B14F-4D97-AF65-F5344CB8AC3E}">
        <p14:creationId xmlns:p14="http://schemas.microsoft.com/office/powerpoint/2010/main" val="1772567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4BFEAC-104C-4F12-A2A9-5BD15C9D5A17}" type="datetimeFigureOut">
              <a:rPr lang="en-US" smtClean="0"/>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79B97-5C96-4FF3-B9A3-41351158DA15}" type="slidenum">
              <a:rPr lang="en-US" smtClean="0"/>
              <a:t>‹#›</a:t>
            </a:fld>
            <a:endParaRPr lang="en-US"/>
          </a:p>
        </p:txBody>
      </p:sp>
    </p:spTree>
    <p:extLst>
      <p:ext uri="{BB962C8B-B14F-4D97-AF65-F5344CB8AC3E}">
        <p14:creationId xmlns:p14="http://schemas.microsoft.com/office/powerpoint/2010/main" val="2942171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4BFEAC-104C-4F12-A2A9-5BD15C9D5A17}" type="datetimeFigureOut">
              <a:rPr lang="en-US" smtClean="0"/>
              <a:t>7/9/2014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2D79B97-5C96-4FF3-B9A3-41351158DA15}" type="slidenum">
              <a:rPr lang="en-US" smtClean="0"/>
              <a:t>‹#›</a:t>
            </a:fld>
            <a:endParaRPr lang="en-US"/>
          </a:p>
        </p:txBody>
      </p:sp>
    </p:spTree>
    <p:extLst>
      <p:ext uri="{BB962C8B-B14F-4D97-AF65-F5344CB8AC3E}">
        <p14:creationId xmlns:p14="http://schemas.microsoft.com/office/powerpoint/2010/main" val="1156894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4BFEAC-104C-4F12-A2A9-5BD15C9D5A17}" type="datetimeFigureOut">
              <a:rPr lang="en-US" smtClean="0"/>
              <a:t>7/9/2014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79B97-5C96-4FF3-B9A3-41351158DA15}" type="slidenum">
              <a:rPr lang="en-US" smtClean="0"/>
              <a:t>‹#›</a:t>
            </a:fld>
            <a:endParaRPr lang="en-US"/>
          </a:p>
        </p:txBody>
      </p:sp>
    </p:spTree>
    <p:extLst>
      <p:ext uri="{BB962C8B-B14F-4D97-AF65-F5344CB8AC3E}">
        <p14:creationId xmlns:p14="http://schemas.microsoft.com/office/powerpoint/2010/main" val="3985957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4BFEAC-104C-4F12-A2A9-5BD15C9D5A17}" type="datetimeFigureOut">
              <a:rPr lang="en-US" smtClean="0"/>
              <a:t>7/9/2014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D79B97-5C96-4FF3-B9A3-41351158DA15}" type="slidenum">
              <a:rPr lang="en-US" smtClean="0"/>
              <a:t>‹#›</a:t>
            </a:fld>
            <a:endParaRPr lang="en-US"/>
          </a:p>
        </p:txBody>
      </p:sp>
    </p:spTree>
    <p:extLst>
      <p:ext uri="{BB962C8B-B14F-4D97-AF65-F5344CB8AC3E}">
        <p14:creationId xmlns:p14="http://schemas.microsoft.com/office/powerpoint/2010/main" val="1531577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4BFEAC-104C-4F12-A2A9-5BD15C9D5A17}" type="datetimeFigureOut">
              <a:rPr lang="en-US" smtClean="0"/>
              <a:t>7/9/2014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D79B97-5C96-4FF3-B9A3-41351158DA15}" type="slidenum">
              <a:rPr lang="en-US" smtClean="0"/>
              <a:t>‹#›</a:t>
            </a:fld>
            <a:endParaRPr lang="en-US"/>
          </a:p>
        </p:txBody>
      </p:sp>
    </p:spTree>
    <p:extLst>
      <p:ext uri="{BB962C8B-B14F-4D97-AF65-F5344CB8AC3E}">
        <p14:creationId xmlns:p14="http://schemas.microsoft.com/office/powerpoint/2010/main" val="3666352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4BFEAC-104C-4F12-A2A9-5BD15C9D5A17}" type="datetimeFigureOut">
              <a:rPr lang="en-US" smtClean="0"/>
              <a:t>7/9/2014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2D79B97-5C96-4FF3-B9A3-41351158DA15}" type="slidenum">
              <a:rPr lang="en-US" smtClean="0"/>
              <a:t>‹#›</a:t>
            </a:fld>
            <a:endParaRPr lang="en-US"/>
          </a:p>
        </p:txBody>
      </p:sp>
    </p:spTree>
    <p:extLst>
      <p:ext uri="{BB962C8B-B14F-4D97-AF65-F5344CB8AC3E}">
        <p14:creationId xmlns:p14="http://schemas.microsoft.com/office/powerpoint/2010/main" val="1146864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4BFEAC-104C-4F12-A2A9-5BD15C9D5A17}" type="datetimeFigureOut">
              <a:rPr lang="en-US" smtClean="0"/>
              <a:t>7/9/2014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2D79B97-5C96-4FF3-B9A3-41351158DA15}" type="slidenum">
              <a:rPr lang="en-US" smtClean="0"/>
              <a:t>‹#›</a:t>
            </a:fld>
            <a:endParaRPr lang="en-US"/>
          </a:p>
        </p:txBody>
      </p:sp>
    </p:spTree>
    <p:extLst>
      <p:ext uri="{BB962C8B-B14F-4D97-AF65-F5344CB8AC3E}">
        <p14:creationId xmlns:p14="http://schemas.microsoft.com/office/powerpoint/2010/main" val="3054666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4BFEAC-104C-4F12-A2A9-5BD15C9D5A17}" type="datetimeFigureOut">
              <a:rPr lang="en-US" smtClean="0"/>
              <a:t>7/9/2014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2D79B97-5C96-4FF3-B9A3-41351158DA15}" type="slidenum">
              <a:rPr lang="en-US" smtClean="0"/>
              <a:t>‹#›</a:t>
            </a:fld>
            <a:endParaRPr lang="en-US"/>
          </a:p>
        </p:txBody>
      </p:sp>
    </p:spTree>
    <p:extLst>
      <p:ext uri="{BB962C8B-B14F-4D97-AF65-F5344CB8AC3E}">
        <p14:creationId xmlns:p14="http://schemas.microsoft.com/office/powerpoint/2010/main" val="90724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A4BFEAC-104C-4F12-A2A9-5BD15C9D5A17}" type="datetimeFigureOut">
              <a:rPr lang="en-US" smtClean="0"/>
              <a:t>7/9/2014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2D79B97-5C96-4FF3-B9A3-41351158DA15}" type="slidenum">
              <a:rPr lang="en-US" smtClean="0"/>
              <a:t>‹#›</a:t>
            </a:fld>
            <a:endParaRPr lang="en-US"/>
          </a:p>
        </p:txBody>
      </p:sp>
    </p:spTree>
    <p:extLst>
      <p:ext uri="{BB962C8B-B14F-4D97-AF65-F5344CB8AC3E}">
        <p14:creationId xmlns:p14="http://schemas.microsoft.com/office/powerpoint/2010/main" val="322314965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hyperlink" Target="http://www.guardian.co.uk/world/2003/dec/04/germany.lukeharding" TargetMode="Externa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hyperlink" Target="http://www.youtube.com/watch?v=-ylE5NXR3I0" TargetMode="External"/><Relationship Id="rId5" Type="http://schemas.openxmlformats.org/officeDocument/2006/relationships/image" Target="../media/image12.jpe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4.emf"/><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Layout" Target="../slideLayouts/slideLayout18.xml"/><Relationship Id="rId4" Type="http://schemas.openxmlformats.org/officeDocument/2006/relationships/tags" Target="../tags/tag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4.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8.xml"/><Relationship Id="rId4"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5.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18.xml"/><Relationship Id="rId4"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6.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Layout" Target="../slideLayouts/slideLayout18.xml"/><Relationship Id="rId4"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Contemporary Moral Problems</a:t>
            </a:r>
          </a:p>
        </p:txBody>
      </p:sp>
      <p:sp>
        <p:nvSpPr>
          <p:cNvPr id="3" name="Text Placeholder 2"/>
          <p:cNvSpPr>
            <a:spLocks noGrp="1"/>
          </p:cNvSpPr>
          <p:nvPr>
            <p:ph type="body" idx="1"/>
          </p:nvPr>
        </p:nvSpPr>
        <p:spPr>
          <a:xfrm>
            <a:off x="6895559" y="2677644"/>
            <a:ext cx="5176698" cy="2283824"/>
          </a:xfrm>
        </p:spPr>
        <p:txBody>
          <a:bodyPr>
            <a:normAutofit/>
          </a:bodyPr>
          <a:lstStyle/>
          <a:p>
            <a:r>
              <a:rPr lang="en-US" b="1" dirty="0"/>
              <a:t>M-F12:00-1:00SAV 264</a:t>
            </a:r>
            <a:endParaRPr lang="en-US" dirty="0"/>
          </a:p>
          <a:p>
            <a:r>
              <a:rPr lang="en-US" b="1" dirty="0"/>
              <a:t>Instructor: Benjamin Hole</a:t>
            </a:r>
            <a:endParaRPr lang="en-US" dirty="0"/>
          </a:p>
          <a:p>
            <a:r>
              <a:rPr lang="en-US" dirty="0"/>
              <a:t>Office Hours: everyday after class</a:t>
            </a:r>
          </a:p>
          <a:p>
            <a:r>
              <a:rPr lang="en-US" dirty="0"/>
              <a:t>Email: bvhole@uw.edu</a:t>
            </a:r>
          </a:p>
          <a:p>
            <a:endParaRPr lang="en-US" dirty="0"/>
          </a:p>
          <a:p>
            <a:endParaRPr lang="en-US" dirty="0"/>
          </a:p>
        </p:txBody>
      </p:sp>
    </p:spTree>
    <p:extLst>
      <p:ext uri="{BB962C8B-B14F-4D97-AF65-F5344CB8AC3E}">
        <p14:creationId xmlns:p14="http://schemas.microsoft.com/office/powerpoint/2010/main" val="14741373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normAutofit/>
          </a:bodyPr>
          <a:lstStyle/>
          <a:p>
            <a:r>
              <a:rPr lang="en-US" sz="3600"/>
              <a:t>How does Kant compare to Bentham?</a:t>
            </a:r>
            <a:endParaRPr lang="en-US"/>
          </a:p>
        </p:txBody>
      </p:sp>
      <p:sp>
        <p:nvSpPr>
          <p:cNvPr id="96259" name="Rectangle 3"/>
          <p:cNvSpPr>
            <a:spLocks noGrp="1" noChangeArrowheads="1"/>
          </p:cNvSpPr>
          <p:nvPr>
            <p:ph sz="half" idx="1"/>
          </p:nvPr>
        </p:nvSpPr>
        <p:spPr/>
        <p:txBody>
          <a:bodyPr/>
          <a:lstStyle/>
          <a:p>
            <a:pPr marL="0" indent="0" algn="ctr">
              <a:buNone/>
            </a:pPr>
            <a:endParaRPr lang="en-US" dirty="0" smtClean="0"/>
          </a:p>
          <a:p>
            <a:pPr marL="0" indent="0" algn="ctr">
              <a:buNone/>
            </a:pPr>
            <a:endParaRPr lang="en-US" dirty="0"/>
          </a:p>
          <a:p>
            <a:pPr marL="0" indent="0" algn="ctr">
              <a:buNone/>
            </a:pPr>
            <a:r>
              <a:rPr lang="en-US" dirty="0" smtClean="0"/>
              <a:t>HETERONOMY</a:t>
            </a:r>
          </a:p>
          <a:p>
            <a:pPr marL="0" indent="0" algn="ctr">
              <a:buNone/>
            </a:pPr>
            <a:endParaRPr lang="en-US" dirty="0"/>
          </a:p>
        </p:txBody>
      </p:sp>
      <p:sp>
        <p:nvSpPr>
          <p:cNvPr id="96261" name="Rectangle 5"/>
          <p:cNvSpPr>
            <a:spLocks noGrp="1" noChangeArrowheads="1"/>
          </p:cNvSpPr>
          <p:nvPr>
            <p:ph sz="half" idx="2"/>
          </p:nvPr>
        </p:nvSpPr>
        <p:spPr/>
        <p:txBody>
          <a:bodyPr/>
          <a:lstStyle/>
          <a:p>
            <a:pPr marL="0" indent="0">
              <a:buNone/>
            </a:pPr>
            <a:endParaRPr lang="en-US" dirty="0" smtClean="0"/>
          </a:p>
          <a:p>
            <a:pPr marL="0" indent="0">
              <a:buNone/>
            </a:pPr>
            <a:endParaRPr lang="en-US" dirty="0"/>
          </a:p>
          <a:p>
            <a:pPr marL="0" indent="0" algn="ctr">
              <a:buNone/>
            </a:pPr>
            <a:r>
              <a:rPr lang="en-US" dirty="0" smtClean="0"/>
              <a:t>AUTONOMY</a:t>
            </a:r>
            <a:endParaRPr lang="en-US" dirty="0"/>
          </a:p>
        </p:txBody>
      </p:sp>
      <p:pic>
        <p:nvPicPr>
          <p:cNvPr id="96262" name="Picture 6" descr="k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8291" y="3901440"/>
            <a:ext cx="2286000" cy="27432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96263" name="Picture 7" descr="bentham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28526" y="3901440"/>
            <a:ext cx="1878013" cy="28194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9421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ormAutofit/>
          </a:bodyPr>
          <a:lstStyle/>
          <a:p>
            <a:r>
              <a:rPr lang="en-US" sz="3600"/>
              <a:t>How does Kant compare to Bentham?</a:t>
            </a:r>
            <a:endParaRPr lang="en-US"/>
          </a:p>
        </p:txBody>
      </p:sp>
      <p:sp>
        <p:nvSpPr>
          <p:cNvPr id="101379" name="Rectangle 3"/>
          <p:cNvSpPr>
            <a:spLocks noGrp="1" noChangeArrowheads="1"/>
          </p:cNvSpPr>
          <p:nvPr>
            <p:ph sz="half" idx="1"/>
          </p:nvPr>
        </p:nvSpPr>
        <p:spPr/>
        <p:txBody>
          <a:bodyPr/>
          <a:lstStyle/>
          <a:p>
            <a:r>
              <a:rPr lang="en-US" dirty="0"/>
              <a:t>Bentham’s source of moral salience: </a:t>
            </a:r>
            <a:r>
              <a:rPr lang="en-US" b="1" dirty="0"/>
              <a:t>sentience</a:t>
            </a:r>
          </a:p>
          <a:p>
            <a:pPr marL="0" indent="0">
              <a:buNone/>
            </a:pPr>
            <a:endParaRPr lang="en-US" i="1" dirty="0" smtClean="0"/>
          </a:p>
          <a:p>
            <a:pPr marL="0" indent="0">
              <a:buNone/>
            </a:pPr>
            <a:endParaRPr lang="en-US" i="1" dirty="0" smtClean="0"/>
          </a:p>
          <a:p>
            <a:pPr marL="0" indent="0">
              <a:buNone/>
            </a:pPr>
            <a:r>
              <a:rPr lang="en-US" i="1" dirty="0" smtClean="0"/>
              <a:t>Moral Claims</a:t>
            </a:r>
            <a:r>
              <a:rPr lang="en-US" dirty="0" smtClean="0"/>
              <a:t>:</a:t>
            </a:r>
          </a:p>
          <a:p>
            <a:r>
              <a:rPr lang="en-US" dirty="0" smtClean="0"/>
              <a:t>empirical  </a:t>
            </a:r>
          </a:p>
          <a:p>
            <a:r>
              <a:rPr lang="en-US" dirty="0" smtClean="0"/>
              <a:t>knowable</a:t>
            </a:r>
            <a:r>
              <a:rPr lang="en-US" i="1" dirty="0" smtClean="0"/>
              <a:t> a posteriori</a:t>
            </a:r>
            <a:r>
              <a:rPr lang="en-US" dirty="0" smtClean="0"/>
              <a:t> </a:t>
            </a:r>
            <a:endParaRPr lang="en-US" dirty="0"/>
          </a:p>
          <a:p>
            <a:r>
              <a:rPr lang="en-US" dirty="0" smtClean="0"/>
              <a:t>contingent</a:t>
            </a:r>
            <a:endParaRPr lang="en-US" dirty="0"/>
          </a:p>
          <a:p>
            <a:endParaRPr lang="en-US" dirty="0"/>
          </a:p>
        </p:txBody>
      </p:sp>
      <p:sp>
        <p:nvSpPr>
          <p:cNvPr id="101380" name="Rectangle 4"/>
          <p:cNvSpPr>
            <a:spLocks noGrp="1" noChangeArrowheads="1"/>
          </p:cNvSpPr>
          <p:nvPr>
            <p:ph sz="half" idx="2"/>
          </p:nvPr>
        </p:nvSpPr>
        <p:spPr/>
        <p:txBody>
          <a:bodyPr/>
          <a:lstStyle/>
          <a:p>
            <a:r>
              <a:rPr lang="en-US" dirty="0"/>
              <a:t>Kant’s source of moral salience: </a:t>
            </a:r>
            <a:r>
              <a:rPr lang="en-US" b="1" dirty="0"/>
              <a:t>agency</a:t>
            </a:r>
          </a:p>
          <a:p>
            <a:pPr marL="0" indent="0">
              <a:buNone/>
            </a:pPr>
            <a:endParaRPr lang="en-US" i="1" dirty="0" smtClean="0"/>
          </a:p>
          <a:p>
            <a:pPr marL="0" indent="0">
              <a:buNone/>
            </a:pPr>
            <a:endParaRPr lang="en-US" i="1" dirty="0" smtClean="0"/>
          </a:p>
          <a:p>
            <a:pPr marL="0" indent="0">
              <a:buNone/>
            </a:pPr>
            <a:r>
              <a:rPr lang="en-US" i="1" dirty="0" smtClean="0"/>
              <a:t>Moral Claims</a:t>
            </a:r>
            <a:r>
              <a:rPr lang="en-US" dirty="0" smtClean="0"/>
              <a:t>:</a:t>
            </a:r>
          </a:p>
          <a:p>
            <a:r>
              <a:rPr lang="en-US" dirty="0" smtClean="0"/>
              <a:t>non-empirical </a:t>
            </a:r>
            <a:endParaRPr lang="en-US" dirty="0"/>
          </a:p>
          <a:p>
            <a:r>
              <a:rPr lang="en-US" dirty="0" smtClean="0"/>
              <a:t>knowable </a:t>
            </a:r>
            <a:r>
              <a:rPr lang="en-US" i="1" dirty="0" smtClean="0"/>
              <a:t>a priori</a:t>
            </a:r>
            <a:endParaRPr lang="en-US" dirty="0"/>
          </a:p>
          <a:p>
            <a:r>
              <a:rPr lang="en-US" dirty="0" smtClean="0"/>
              <a:t>necessary</a:t>
            </a:r>
            <a:endParaRPr lang="en-US" dirty="0"/>
          </a:p>
        </p:txBody>
      </p:sp>
    </p:spTree>
    <p:extLst>
      <p:ext uri="{BB962C8B-B14F-4D97-AF65-F5344CB8AC3E}">
        <p14:creationId xmlns:p14="http://schemas.microsoft.com/office/powerpoint/2010/main" val="14654971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Heteronomy vs. Autonomy</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5424" y="2242400"/>
            <a:ext cx="2095500" cy="309562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http://1.bp.blogspot.com/_Zu9zebQ2nEI/TC7y4RV7tjI/AAAAAAAACzM/48vsRvlIxPo/s400/Grimm+pic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066" y="4854766"/>
            <a:ext cx="3048000" cy="177463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9063" y="2590800"/>
            <a:ext cx="1933575" cy="1828800"/>
          </a:xfrm>
          <a:prstGeom prst="rect">
            <a:avLst/>
          </a:prstGeom>
          <a:noFill/>
          <a:ln>
            <a:noFill/>
          </a:ln>
          <a:effectLst>
            <a:glow rad="2286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descr="http://26.media.tumblr.com/tumblr_lptsobFZla1r13gsho1_40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0282" y="2590800"/>
            <a:ext cx="2886075" cy="2886076"/>
          </a:xfrm>
          <a:prstGeom prst="ellipse">
            <a:avLst/>
          </a:prstGeom>
          <a:ln>
            <a:noFill/>
          </a:ln>
          <a:effectLst>
            <a:reflection blurRad="6350" stA="50000" endA="300" endPos="90000" dir="5400000" sy="-100000" algn="bl" rotWithShape="0"/>
            <a:softEdge rad="112500"/>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896256" y="5899793"/>
            <a:ext cx="2133600" cy="338554"/>
          </a:xfrm>
          <a:prstGeom prst="rect">
            <a:avLst/>
          </a:prstGeom>
          <a:noFill/>
        </p:spPr>
        <p:txBody>
          <a:bodyPr wrap="square" rtlCol="0">
            <a:spAutoFit/>
          </a:bodyPr>
          <a:lstStyle/>
          <a:p>
            <a:r>
              <a:rPr lang="en-US" sz="800" dirty="0">
                <a:hlinkClick r:id="rId6"/>
              </a:rPr>
              <a:t>http://www.youtube.com/watch?v=-ylE5NXR3I0</a:t>
            </a:r>
            <a:endParaRPr lang="en-US" sz="800" dirty="0"/>
          </a:p>
        </p:txBody>
      </p:sp>
      <p:sp>
        <p:nvSpPr>
          <p:cNvPr id="6" name="TextBox 5"/>
          <p:cNvSpPr txBox="1"/>
          <p:nvPr/>
        </p:nvSpPr>
        <p:spPr>
          <a:xfrm>
            <a:off x="7178041" y="586740"/>
            <a:ext cx="3114675" cy="215444"/>
          </a:xfrm>
          <a:prstGeom prst="rect">
            <a:avLst/>
          </a:prstGeom>
          <a:noFill/>
        </p:spPr>
        <p:txBody>
          <a:bodyPr wrap="square" rtlCol="0">
            <a:spAutoFit/>
          </a:bodyPr>
          <a:lstStyle/>
          <a:p>
            <a:r>
              <a:rPr lang="en-US" sz="800" dirty="0">
                <a:hlinkClick r:id="rId7"/>
              </a:rPr>
              <a:t>http://www.guardian.co.uk/world/2003/dec/04/germany.lukeharding</a:t>
            </a:r>
            <a:endParaRPr lang="en-US" sz="800" dirty="0"/>
          </a:p>
        </p:txBody>
      </p:sp>
    </p:spTree>
    <p:extLst>
      <p:ext uri="{BB962C8B-B14F-4D97-AF65-F5344CB8AC3E}">
        <p14:creationId xmlns:p14="http://schemas.microsoft.com/office/powerpoint/2010/main" val="14308135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normAutofit/>
          </a:bodyPr>
          <a:lstStyle/>
          <a:p>
            <a:r>
              <a:rPr lang="en-US" sz="3600"/>
              <a:t>How does Kant compare to Bentham?</a:t>
            </a:r>
            <a:endParaRPr lang="en-US"/>
          </a:p>
        </p:txBody>
      </p:sp>
      <p:sp>
        <p:nvSpPr>
          <p:cNvPr id="96259" name="Rectangle 3"/>
          <p:cNvSpPr>
            <a:spLocks noGrp="1" noChangeArrowheads="1"/>
          </p:cNvSpPr>
          <p:nvPr>
            <p:ph sz="half" idx="1"/>
          </p:nvPr>
        </p:nvSpPr>
        <p:spPr/>
        <p:txBody>
          <a:bodyPr/>
          <a:lstStyle/>
          <a:p>
            <a:pPr marL="0" indent="0" algn="ctr">
              <a:buNone/>
            </a:pPr>
            <a:endParaRPr lang="en-US" dirty="0" smtClean="0"/>
          </a:p>
          <a:p>
            <a:pPr marL="0" indent="0" algn="ctr">
              <a:buNone/>
            </a:pPr>
            <a:endParaRPr lang="en-US" dirty="0"/>
          </a:p>
          <a:p>
            <a:pPr marL="0" indent="0" algn="ctr">
              <a:buNone/>
            </a:pPr>
            <a:r>
              <a:rPr lang="en-US" dirty="0" smtClean="0"/>
              <a:t>HETERONOMY</a:t>
            </a:r>
          </a:p>
          <a:p>
            <a:pPr marL="0" indent="0" algn="ctr">
              <a:buNone/>
            </a:pPr>
            <a:endParaRPr lang="en-US" dirty="0"/>
          </a:p>
        </p:txBody>
      </p:sp>
      <p:sp>
        <p:nvSpPr>
          <p:cNvPr id="96261" name="Rectangle 5"/>
          <p:cNvSpPr>
            <a:spLocks noGrp="1" noChangeArrowheads="1"/>
          </p:cNvSpPr>
          <p:nvPr>
            <p:ph sz="half" idx="2"/>
          </p:nvPr>
        </p:nvSpPr>
        <p:spPr/>
        <p:txBody>
          <a:bodyPr/>
          <a:lstStyle/>
          <a:p>
            <a:pPr marL="0" indent="0">
              <a:buNone/>
            </a:pPr>
            <a:endParaRPr lang="en-US" dirty="0" smtClean="0"/>
          </a:p>
          <a:p>
            <a:pPr marL="0" indent="0">
              <a:buNone/>
            </a:pPr>
            <a:endParaRPr lang="en-US" dirty="0"/>
          </a:p>
          <a:p>
            <a:pPr marL="0" indent="0" algn="ctr">
              <a:buNone/>
            </a:pPr>
            <a:r>
              <a:rPr lang="en-US" dirty="0" smtClean="0"/>
              <a:t>AUTONOMY</a:t>
            </a:r>
            <a:endParaRPr lang="en-US" dirty="0"/>
          </a:p>
        </p:txBody>
      </p:sp>
      <p:pic>
        <p:nvPicPr>
          <p:cNvPr id="96262" name="Picture 6" descr="k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8291" y="3901440"/>
            <a:ext cx="2286000" cy="27432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96263" name="Picture 7" descr="bentham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28526" y="3901440"/>
            <a:ext cx="1878013" cy="28194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2073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normAutofit/>
          </a:bodyPr>
          <a:lstStyle/>
          <a:p>
            <a:r>
              <a:rPr lang="en-US" sz="3600"/>
              <a:t>How does Kant compare to Bentham?</a:t>
            </a:r>
            <a:endParaRPr lang="en-US"/>
          </a:p>
        </p:txBody>
      </p:sp>
      <p:sp>
        <p:nvSpPr>
          <p:cNvPr id="96259" name="Rectangle 3"/>
          <p:cNvSpPr>
            <a:spLocks noGrp="1" noChangeArrowheads="1"/>
          </p:cNvSpPr>
          <p:nvPr>
            <p:ph sz="half" idx="1"/>
          </p:nvPr>
        </p:nvSpPr>
        <p:spPr/>
        <p:txBody>
          <a:bodyPr/>
          <a:lstStyle/>
          <a:p>
            <a:pPr marL="0" indent="0" algn="ctr">
              <a:buNone/>
            </a:pPr>
            <a:endParaRPr lang="en-US" dirty="0" smtClean="0"/>
          </a:p>
          <a:p>
            <a:pPr marL="0" indent="0" algn="ctr">
              <a:buNone/>
            </a:pPr>
            <a:endParaRPr lang="en-US" dirty="0"/>
          </a:p>
          <a:p>
            <a:pPr marL="0" indent="0" algn="ctr">
              <a:buNone/>
            </a:pPr>
            <a:r>
              <a:rPr lang="en-US" dirty="0" smtClean="0"/>
              <a:t>HETERONOMY</a:t>
            </a:r>
          </a:p>
          <a:p>
            <a:pPr marL="0" indent="0" algn="ctr">
              <a:buNone/>
            </a:pPr>
            <a:endParaRPr lang="en-US" dirty="0"/>
          </a:p>
        </p:txBody>
      </p:sp>
      <p:sp>
        <p:nvSpPr>
          <p:cNvPr id="96261" name="Rectangle 5"/>
          <p:cNvSpPr>
            <a:spLocks noGrp="1" noChangeArrowheads="1"/>
          </p:cNvSpPr>
          <p:nvPr>
            <p:ph sz="half" idx="2"/>
          </p:nvPr>
        </p:nvSpPr>
        <p:spPr/>
        <p:txBody>
          <a:bodyPr/>
          <a:lstStyle/>
          <a:p>
            <a:pPr marL="0" indent="0">
              <a:buNone/>
            </a:pPr>
            <a:endParaRPr lang="en-US" dirty="0" smtClean="0"/>
          </a:p>
          <a:p>
            <a:pPr marL="0" indent="0">
              <a:buNone/>
            </a:pPr>
            <a:endParaRPr lang="en-US" dirty="0"/>
          </a:p>
          <a:p>
            <a:pPr marL="0" indent="0" algn="ctr">
              <a:buNone/>
            </a:pPr>
            <a:r>
              <a:rPr lang="en-US" dirty="0" smtClean="0"/>
              <a:t>AUTONOMY</a:t>
            </a:r>
            <a:endParaRPr lang="en-US" dirty="0"/>
          </a:p>
        </p:txBody>
      </p:sp>
      <p:pic>
        <p:nvPicPr>
          <p:cNvPr id="96262" name="Picture 6" descr="k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8291" y="4114800"/>
            <a:ext cx="2286000" cy="27432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8194" name="Picture 2" descr="http://2.bp.blogspot.com/_v1QRTRLLst4/TUg0Lfv6wrI/AAAAAAAAACI/uL3BY65r1sc/s320/Cartman-WHATEVA-I-DO-WHAT-I-WA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3533" y="3913719"/>
            <a:ext cx="3048000" cy="30289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6671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183880" cy="1051560"/>
          </a:xfrm>
        </p:spPr>
        <p:txBody>
          <a:bodyPr/>
          <a:lstStyle/>
          <a:p>
            <a:r>
              <a:rPr lang="en-US" dirty="0" smtClean="0"/>
              <a:t>Kantian Autonomy</a:t>
            </a:r>
            <a:endParaRPr lang="en-US" dirty="0"/>
          </a:p>
        </p:txBody>
      </p:sp>
      <p:sp>
        <p:nvSpPr>
          <p:cNvPr id="3" name="TPAnswers"/>
          <p:cNvSpPr>
            <a:spLocks noGrp="1"/>
          </p:cNvSpPr>
          <p:nvPr>
            <p:ph type="body" idx="1"/>
            <p:custDataLst>
              <p:tags r:id="rId3"/>
            </p:custDataLst>
          </p:nvPr>
        </p:nvSpPr>
        <p:spPr>
          <a:xfrm>
            <a:off x="315686" y="2555748"/>
            <a:ext cx="4114800" cy="4187952"/>
          </a:xfrm>
        </p:spPr>
        <p:txBody>
          <a:bodyPr>
            <a:normAutofit fontScale="92500" lnSpcReduction="10000"/>
          </a:bodyPr>
          <a:lstStyle/>
          <a:p>
            <a:pPr marL="514350" indent="-514350">
              <a:spcBef>
                <a:spcPct val="20000"/>
              </a:spcBef>
              <a:buFont typeface="Wingdings 2"/>
              <a:buAutoNum type="alphaUcPeriod"/>
            </a:pPr>
            <a:r>
              <a:rPr lang="en-US" sz="3200" dirty="0"/>
              <a:t>Strongly Agree</a:t>
            </a:r>
          </a:p>
          <a:p>
            <a:pPr marL="514350" indent="-514350">
              <a:spcBef>
                <a:spcPct val="20000"/>
              </a:spcBef>
              <a:buFont typeface="Wingdings 2"/>
              <a:buAutoNum type="alphaUcPeriod"/>
            </a:pPr>
            <a:r>
              <a:rPr lang="en-US" sz="3200" dirty="0"/>
              <a:t>Agree</a:t>
            </a:r>
          </a:p>
          <a:p>
            <a:pPr marL="514350" indent="-514350">
              <a:spcBef>
                <a:spcPct val="20000"/>
              </a:spcBef>
              <a:buFont typeface="Wingdings 2"/>
              <a:buAutoNum type="alphaUcPeriod"/>
            </a:pPr>
            <a:r>
              <a:rPr lang="en-US" sz="3200" dirty="0"/>
              <a:t>Somewhat Agree</a:t>
            </a:r>
          </a:p>
          <a:p>
            <a:pPr marL="514350" indent="-514350">
              <a:spcBef>
                <a:spcPct val="20000"/>
              </a:spcBef>
              <a:buFont typeface="Wingdings 2"/>
              <a:buAutoNum type="alphaUcPeriod"/>
            </a:pPr>
            <a:r>
              <a:rPr lang="en-US" sz="3200" dirty="0"/>
              <a:t>Neutral</a:t>
            </a:r>
          </a:p>
          <a:p>
            <a:pPr marL="514350" indent="-514350">
              <a:spcBef>
                <a:spcPct val="20000"/>
              </a:spcBef>
              <a:buFont typeface="Wingdings 2"/>
              <a:buAutoNum type="alphaUcPeriod"/>
            </a:pPr>
            <a:r>
              <a:rPr lang="en-US" sz="3200" dirty="0"/>
              <a:t>Somewhat Disagree</a:t>
            </a:r>
          </a:p>
          <a:p>
            <a:pPr marL="514350" indent="-514350">
              <a:spcBef>
                <a:spcPct val="20000"/>
              </a:spcBef>
              <a:buFont typeface="Wingdings 2"/>
              <a:buAutoNum type="alphaUcPeriod"/>
            </a:pPr>
            <a:r>
              <a:rPr lang="en-US" sz="3200" dirty="0"/>
              <a:t>Disagree</a:t>
            </a:r>
          </a:p>
          <a:p>
            <a:pPr marL="514350" indent="-514350">
              <a:spcBef>
                <a:spcPct val="20000"/>
              </a:spcBef>
              <a:buFont typeface="Wingdings 2"/>
              <a:buAutoNum type="alphaUcPeriod"/>
            </a:pPr>
            <a:r>
              <a:rPr lang="en-US" sz="3200" dirty="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4164140900"/>
              </p:ext>
            </p:extLst>
          </p:nvPr>
        </p:nvGraphicFramePr>
        <p:xfrm>
          <a:off x="6304643" y="2253343"/>
          <a:ext cx="4572000" cy="5143500"/>
        </p:xfrm>
        <a:graphic>
          <a:graphicData uri="http://schemas.openxmlformats.org/presentationml/2006/ole">
            <mc:AlternateContent xmlns:mc="http://schemas.openxmlformats.org/markup-compatibility/2006">
              <mc:Choice xmlns:v="urn:schemas-microsoft-com:vml" Requires="v">
                <p:oleObj spid="_x0000_s4105"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304643" y="2253343"/>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05937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Good Will</a:t>
            </a:r>
            <a:endParaRPr lang="en-US" dirty="0"/>
          </a:p>
        </p:txBody>
      </p:sp>
      <p:sp>
        <p:nvSpPr>
          <p:cNvPr id="3" name="Subtitle 2"/>
          <p:cNvSpPr>
            <a:spLocks noGrp="1"/>
          </p:cNvSpPr>
          <p:nvPr>
            <p:ph type="subTitle" idx="1"/>
          </p:nvPr>
        </p:nvSpPr>
        <p:spPr/>
        <p:txBody>
          <a:bodyPr/>
          <a:lstStyle/>
          <a:p>
            <a:r>
              <a:rPr lang="en-US" dirty="0" smtClean="0"/>
              <a:t>Kantian Ethics</a:t>
            </a:r>
            <a:endParaRPr lang="en-US" dirty="0"/>
          </a:p>
        </p:txBody>
      </p:sp>
    </p:spTree>
    <p:extLst>
      <p:ext uri="{BB962C8B-B14F-4D97-AF65-F5344CB8AC3E}">
        <p14:creationId xmlns:p14="http://schemas.microsoft.com/office/powerpoint/2010/main" val="2053674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structure of Kantian Ethics</a:t>
            </a:r>
            <a:endParaRPr lang="en-US" dirty="0"/>
          </a:p>
        </p:txBody>
      </p:sp>
      <p:sp>
        <p:nvSpPr>
          <p:cNvPr id="5" name="Text Placeholder 4"/>
          <p:cNvSpPr>
            <a:spLocks noGrp="1"/>
          </p:cNvSpPr>
          <p:nvPr>
            <p:ph type="body" idx="1"/>
          </p:nvPr>
        </p:nvSpPr>
        <p:spPr/>
        <p:txBody>
          <a:bodyPr/>
          <a:lstStyle/>
          <a:p>
            <a:r>
              <a:rPr lang="en-US" dirty="0" smtClean="0"/>
              <a:t>The Good</a:t>
            </a:r>
            <a:endParaRPr lang="en-US" dirty="0"/>
          </a:p>
        </p:txBody>
      </p:sp>
      <p:sp>
        <p:nvSpPr>
          <p:cNvPr id="6" name="Content Placeholder 5"/>
          <p:cNvSpPr>
            <a:spLocks noGrp="1"/>
          </p:cNvSpPr>
          <p:nvPr>
            <p:ph sz="half" idx="2"/>
          </p:nvPr>
        </p:nvSpPr>
        <p:spPr/>
        <p:txBody>
          <a:bodyPr/>
          <a:lstStyle/>
          <a:p>
            <a:endParaRPr lang="en-US" dirty="0" smtClean="0"/>
          </a:p>
          <a:p>
            <a:r>
              <a:rPr lang="en-US" dirty="0" smtClean="0"/>
              <a:t>Good Will</a:t>
            </a:r>
            <a:endParaRPr lang="en-US" dirty="0"/>
          </a:p>
        </p:txBody>
      </p:sp>
      <p:sp>
        <p:nvSpPr>
          <p:cNvPr id="7" name="Text Placeholder 6"/>
          <p:cNvSpPr>
            <a:spLocks noGrp="1"/>
          </p:cNvSpPr>
          <p:nvPr>
            <p:ph type="body" sz="quarter" idx="3"/>
          </p:nvPr>
        </p:nvSpPr>
        <p:spPr/>
        <p:txBody>
          <a:bodyPr/>
          <a:lstStyle/>
          <a:p>
            <a:r>
              <a:rPr lang="en-US" dirty="0" smtClean="0"/>
              <a:t>The Right </a:t>
            </a:r>
            <a:endParaRPr lang="en-US" dirty="0"/>
          </a:p>
        </p:txBody>
      </p:sp>
      <p:sp>
        <p:nvSpPr>
          <p:cNvPr id="8" name="Content Placeholder 7"/>
          <p:cNvSpPr>
            <a:spLocks noGrp="1"/>
          </p:cNvSpPr>
          <p:nvPr>
            <p:ph sz="quarter" idx="4"/>
          </p:nvPr>
        </p:nvSpPr>
        <p:spPr/>
        <p:txBody>
          <a:bodyPr/>
          <a:lstStyle/>
          <a:p>
            <a:endParaRPr lang="en-US" dirty="0" smtClean="0"/>
          </a:p>
          <a:p>
            <a:r>
              <a:rPr lang="en-US" dirty="0" smtClean="0"/>
              <a:t>The Categorical Imperative</a:t>
            </a:r>
            <a:endParaRPr lang="en-US" dirty="0"/>
          </a:p>
        </p:txBody>
      </p:sp>
    </p:spTree>
    <p:extLst>
      <p:ext uri="{BB962C8B-B14F-4D97-AF65-F5344CB8AC3E}">
        <p14:creationId xmlns:p14="http://schemas.microsoft.com/office/powerpoint/2010/main" val="3524681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Explicating the good will:</a:t>
            </a:r>
            <a:endParaRPr lang="en-US" dirty="0"/>
          </a:p>
        </p:txBody>
      </p:sp>
      <p:sp>
        <p:nvSpPr>
          <p:cNvPr id="7" name="Content Placeholder 6"/>
          <p:cNvSpPr>
            <a:spLocks noGrp="1"/>
          </p:cNvSpPr>
          <p:nvPr>
            <p:ph idx="1"/>
          </p:nvPr>
        </p:nvSpPr>
        <p:spPr/>
        <p:txBody>
          <a:bodyPr>
            <a:normAutofit/>
          </a:bodyPr>
          <a:lstStyle/>
          <a:p>
            <a:pPr marL="0" indent="0">
              <a:buNone/>
            </a:pPr>
            <a:r>
              <a:rPr lang="en-US" u="sng" cap="small" dirty="0"/>
              <a:t>Kant’s Three Propositions</a:t>
            </a:r>
          </a:p>
          <a:p>
            <a:pPr marL="457200" indent="-457200">
              <a:buClr>
                <a:srgbClr val="FFFF00"/>
              </a:buClr>
              <a:buFont typeface="+mj-lt"/>
              <a:buAutoNum type="arabicPeriod"/>
            </a:pPr>
            <a:r>
              <a:rPr lang="en-US" dirty="0"/>
              <a:t>“to have moral worth an action must be done from duty”</a:t>
            </a:r>
          </a:p>
          <a:p>
            <a:pPr marL="457200" indent="-457200">
              <a:buClr>
                <a:srgbClr val="FFFF00"/>
              </a:buClr>
              <a:buFont typeface="+mj-lt"/>
              <a:buAutoNum type="arabicPeriod"/>
            </a:pPr>
            <a:endParaRPr lang="en-US" dirty="0"/>
          </a:p>
          <a:p>
            <a:pPr marL="457200" indent="-457200">
              <a:buClr>
                <a:srgbClr val="FFFF00"/>
              </a:buClr>
              <a:buFont typeface="+mj-lt"/>
              <a:buAutoNum type="arabicPeriod"/>
            </a:pPr>
            <a:r>
              <a:rPr lang="en-US" dirty="0"/>
              <a:t>“An action performed from duty does not have its moral worth in the purpose which is to be achieved through it but in the maxim by which it is determined.”</a:t>
            </a:r>
          </a:p>
          <a:p>
            <a:pPr marL="457200" indent="-457200">
              <a:buClr>
                <a:srgbClr val="FFFF00"/>
              </a:buClr>
              <a:buFont typeface="+mj-lt"/>
              <a:buAutoNum type="arabicPeriod"/>
            </a:pPr>
            <a:endParaRPr lang="en-US" dirty="0"/>
          </a:p>
          <a:p>
            <a:pPr marL="457200" indent="-457200">
              <a:buClr>
                <a:srgbClr val="FFFF00"/>
              </a:buClr>
              <a:buFont typeface="+mj-lt"/>
              <a:buAutoNum type="arabicPeriod"/>
            </a:pPr>
            <a:r>
              <a:rPr lang="en-US" dirty="0"/>
              <a:t>“Duty is the necessity of an action executed from respect for the law.”</a:t>
            </a:r>
          </a:p>
          <a:p>
            <a:pPr marL="0" indent="0">
              <a:buNone/>
            </a:pPr>
            <a:endParaRPr lang="en-US" sz="2000" i="1" dirty="0"/>
          </a:p>
          <a:p>
            <a:endParaRPr lang="en-US" dirty="0"/>
          </a:p>
        </p:txBody>
      </p:sp>
    </p:spTree>
    <p:extLst>
      <p:ext uri="{BB962C8B-B14F-4D97-AF65-F5344CB8AC3E}">
        <p14:creationId xmlns:p14="http://schemas.microsoft.com/office/powerpoint/2010/main" val="30797430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The Sympathetic </a:t>
            </a:r>
            <a:br>
              <a:rPr lang="en-US" dirty="0" smtClean="0"/>
            </a:br>
            <a:r>
              <a:rPr lang="en-US" dirty="0" smtClean="0"/>
              <a:t>Shopkeeper</a:t>
            </a:r>
            <a:endParaRPr lang="en-US" dirty="0"/>
          </a:p>
        </p:txBody>
      </p:sp>
      <p:pic>
        <p:nvPicPr>
          <p:cNvPr id="1026" name="Picture 2" descr="http://4.bp.blogspot.com/_5L213Ip_Dg4/TAUR-pg6J-I/AAAAAAAAHKI/Lam4y5EHyfM/s1600/apu_nahasapeemapetilon.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272143" y="2971800"/>
            <a:ext cx="3886200" cy="38862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sz="half" idx="2"/>
          </p:nvPr>
        </p:nvSpPr>
        <p:spPr>
          <a:xfrm>
            <a:off x="6335486" y="2775857"/>
            <a:ext cx="4985657" cy="4953000"/>
          </a:xfrm>
        </p:spPr>
        <p:txBody>
          <a:bodyPr>
            <a:normAutofit/>
          </a:bodyPr>
          <a:lstStyle/>
          <a:p>
            <a:pPr marL="0" indent="0">
              <a:buNone/>
            </a:pPr>
            <a:r>
              <a:rPr lang="en-US" sz="2400" dirty="0"/>
              <a:t>“Persons who help or benefit others because they have a spontaneous inclination toward sympathy (or benevolence or generosity) are, like the shopkeeper, doing what they want to do and not acting out of duty; thus their actions …  </a:t>
            </a:r>
            <a:r>
              <a:rPr lang="en-US" sz="2400" u="sng" dirty="0"/>
              <a:t>have no real </a:t>
            </a:r>
            <a:r>
              <a:rPr lang="en-US" sz="2400" i="1" u="sng" dirty="0"/>
              <a:t>moral</a:t>
            </a:r>
            <a:r>
              <a:rPr lang="en-US" sz="2400" u="sng" dirty="0"/>
              <a:t> worth</a:t>
            </a:r>
            <a:r>
              <a:rPr lang="en-US" sz="2400" dirty="0"/>
              <a:t>”</a:t>
            </a:r>
          </a:p>
        </p:txBody>
      </p:sp>
    </p:spTree>
    <p:extLst>
      <p:ext uri="{BB962C8B-B14F-4D97-AF65-F5344CB8AC3E}">
        <p14:creationId xmlns:p14="http://schemas.microsoft.com/office/powerpoint/2010/main" val="29918099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4" name="Subtitle 3"/>
          <p:cNvSpPr>
            <a:spLocks noGrp="1"/>
          </p:cNvSpPr>
          <p:nvPr>
            <p:ph type="body" idx="1"/>
          </p:nvPr>
        </p:nvSpPr>
        <p:spPr>
          <a:xfrm>
            <a:off x="6895559" y="2677644"/>
            <a:ext cx="4501784" cy="3045520"/>
          </a:xfrm>
        </p:spPr>
        <p:txBody>
          <a:bodyPr>
            <a:normAutofit/>
          </a:bodyPr>
          <a:lstStyle/>
          <a:p>
            <a:pPr marL="493776" indent="-457200">
              <a:buAutoNum type="arabicPeriod"/>
            </a:pPr>
            <a:r>
              <a:rPr lang="en-US" dirty="0" smtClean="0">
                <a:solidFill>
                  <a:schemeClr val="accent1">
                    <a:lumMod val="75000"/>
                  </a:schemeClr>
                </a:solidFill>
              </a:rPr>
              <a:t>Review Mill</a:t>
            </a:r>
          </a:p>
          <a:p>
            <a:pPr marL="493776" indent="-457200">
              <a:buAutoNum type="arabicPeriod"/>
            </a:pPr>
            <a:r>
              <a:rPr lang="en-US" dirty="0" smtClean="0">
                <a:solidFill>
                  <a:schemeClr val="accent1">
                    <a:lumMod val="75000"/>
                  </a:schemeClr>
                </a:solidFill>
              </a:rPr>
              <a:t>Clicker Quiz</a:t>
            </a:r>
          </a:p>
          <a:p>
            <a:pPr marL="493776" indent="-457200">
              <a:buAutoNum type="arabicPeriod"/>
            </a:pPr>
            <a:r>
              <a:rPr lang="en-US" dirty="0" smtClean="0">
                <a:solidFill>
                  <a:schemeClr val="accent1">
                    <a:lumMod val="75000"/>
                  </a:schemeClr>
                </a:solidFill>
              </a:rPr>
              <a:t>Kant</a:t>
            </a:r>
          </a:p>
          <a:p>
            <a:pPr marL="779526" lvl="1" indent="-285750">
              <a:buFont typeface="Arial" panose="020B0604020202020204" pitchFamily="34" charset="0"/>
              <a:buChar char="•"/>
            </a:pPr>
            <a:r>
              <a:rPr lang="en-US" dirty="0" smtClean="0">
                <a:solidFill>
                  <a:schemeClr val="accent1">
                    <a:lumMod val="75000"/>
                  </a:schemeClr>
                </a:solidFill>
              </a:rPr>
              <a:t>Context &amp; Good Will</a:t>
            </a:r>
          </a:p>
          <a:p>
            <a:pPr marL="1236726" lvl="2" indent="-285750">
              <a:buFont typeface="Arial" panose="020B0604020202020204" pitchFamily="34" charset="0"/>
              <a:buChar char="•"/>
            </a:pPr>
            <a:r>
              <a:rPr lang="en-US" dirty="0" smtClean="0">
                <a:solidFill>
                  <a:schemeClr val="accent1">
                    <a:lumMod val="75000"/>
                  </a:schemeClr>
                </a:solidFill>
              </a:rPr>
              <a:t>Begin the CI</a:t>
            </a:r>
          </a:p>
          <a:p>
            <a:pPr marL="779526" lvl="1" indent="-285750">
              <a:buFont typeface="Arial" panose="020B0604020202020204" pitchFamily="34" charset="0"/>
              <a:buChar char="•"/>
            </a:pPr>
            <a:r>
              <a:rPr lang="en-US" u="sng" dirty="0" smtClean="0">
                <a:solidFill>
                  <a:schemeClr val="accent1">
                    <a:lumMod val="75000"/>
                  </a:schemeClr>
                </a:solidFill>
              </a:rPr>
              <a:t>Tomorrow</a:t>
            </a:r>
            <a:r>
              <a:rPr lang="en-US" dirty="0" smtClean="0">
                <a:solidFill>
                  <a:schemeClr val="accent1">
                    <a:lumMod val="75000"/>
                  </a:schemeClr>
                </a:solidFill>
              </a:rPr>
              <a:t>: universal law and humanity formulations of the CI</a:t>
            </a:r>
            <a:endParaRPr lang="en-US" dirty="0">
              <a:solidFill>
                <a:schemeClr val="accent1">
                  <a:lumMod val="75000"/>
                </a:schemeClr>
              </a:solidFill>
            </a:endParaRPr>
          </a:p>
        </p:txBody>
      </p:sp>
    </p:spTree>
    <p:extLst>
      <p:ext uri="{BB962C8B-B14F-4D97-AF65-F5344CB8AC3E}">
        <p14:creationId xmlns:p14="http://schemas.microsoft.com/office/powerpoint/2010/main" val="11153568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The Sympathetic </a:t>
            </a:r>
            <a:br>
              <a:rPr lang="en-US" dirty="0" smtClean="0"/>
            </a:br>
            <a:r>
              <a:rPr lang="en-US" dirty="0" smtClean="0"/>
              <a:t>Shopkeeper</a:t>
            </a:r>
            <a:endParaRPr lang="en-US" dirty="0"/>
          </a:p>
        </p:txBody>
      </p:sp>
      <p:sp>
        <p:nvSpPr>
          <p:cNvPr id="4" name="Text Placeholder 3"/>
          <p:cNvSpPr>
            <a:spLocks noGrp="1"/>
          </p:cNvSpPr>
          <p:nvPr>
            <p:ph sz="half" idx="2"/>
          </p:nvPr>
        </p:nvSpPr>
        <p:spPr>
          <a:xfrm>
            <a:off x="6607629" y="3407229"/>
            <a:ext cx="4038600" cy="4953000"/>
          </a:xfrm>
        </p:spPr>
        <p:txBody>
          <a:bodyPr>
            <a:normAutofit/>
          </a:bodyPr>
          <a:lstStyle/>
          <a:p>
            <a:pPr marL="0" indent="0">
              <a:buNone/>
            </a:pPr>
            <a:r>
              <a:rPr lang="en-US" sz="2400" dirty="0" smtClean="0"/>
              <a:t>“The person worthy of moral esteem is the one who has no desire or inclination at all to help anyone … but who helps others out of moral duty alone”</a:t>
            </a:r>
            <a:endParaRPr lang="en-US" sz="2400" dirty="0"/>
          </a:p>
        </p:txBody>
      </p:sp>
      <p:pic>
        <p:nvPicPr>
          <p:cNvPr id="7" name="Picture 2" descr="http://4.bp.blogspot.com/_5L213Ip_Dg4/TAUR-pg6J-I/AAAAAAAAHKI/Lam4y5EHyfM/s1600/apu_nahasapeemapetilon.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2143" y="2971800"/>
            <a:ext cx="3886200" cy="38862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8238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Moral Value</a:t>
            </a:r>
            <a:endParaRPr lang="en-US" dirty="0"/>
          </a:p>
        </p:txBody>
      </p:sp>
      <p:sp>
        <p:nvSpPr>
          <p:cNvPr id="3" name="Content Placeholder 2"/>
          <p:cNvSpPr>
            <a:spLocks noGrp="1"/>
          </p:cNvSpPr>
          <p:nvPr>
            <p:ph idx="1"/>
          </p:nvPr>
        </p:nvSpPr>
        <p:spPr>
          <a:xfrm>
            <a:off x="1981200" y="2438400"/>
            <a:ext cx="4876800" cy="4724400"/>
          </a:xfrm>
        </p:spPr>
        <p:txBody>
          <a:bodyPr>
            <a:normAutofit fontScale="85000" lnSpcReduction="20000"/>
          </a:bodyPr>
          <a:lstStyle/>
          <a:p>
            <a:pPr marL="0" indent="0">
              <a:buNone/>
            </a:pPr>
            <a:r>
              <a:rPr lang="en-US" u="sng" dirty="0" smtClean="0"/>
              <a:t>Maxim</a:t>
            </a:r>
            <a:r>
              <a:rPr lang="en-US" dirty="0" smtClean="0"/>
              <a:t>: “principle of volition” or reason for action.</a:t>
            </a:r>
          </a:p>
          <a:p>
            <a:pPr marL="0" indent="0">
              <a:buNone/>
            </a:pPr>
            <a:endParaRPr lang="en-US" dirty="0"/>
          </a:p>
          <a:p>
            <a:pPr marL="365760" lvl="1" indent="0">
              <a:spcAft>
                <a:spcPts val="1138"/>
              </a:spcAft>
              <a:buSzPct val="45000"/>
              <a:buNone/>
            </a:pPr>
            <a:r>
              <a:rPr lang="en-US" sz="2800" i="1" dirty="0"/>
              <a:t>Hypothetical</a:t>
            </a:r>
            <a:r>
              <a:rPr lang="en-US" sz="2800" dirty="0"/>
              <a:t> </a:t>
            </a:r>
            <a:r>
              <a:rPr lang="en-US" sz="2800" i="1" dirty="0"/>
              <a:t>Imperatives</a:t>
            </a:r>
            <a:r>
              <a:rPr lang="en-US" sz="2800" dirty="0"/>
              <a:t> claim that a possible action is necessary as a means to the attainment of something one wants.</a:t>
            </a:r>
          </a:p>
          <a:p>
            <a:pPr marL="365760" lvl="1" indent="0">
              <a:spcAft>
                <a:spcPts val="1138"/>
              </a:spcAft>
              <a:buSzPct val="45000"/>
              <a:buNone/>
            </a:pPr>
            <a:endParaRPr lang="en-US" sz="2800" dirty="0"/>
          </a:p>
          <a:p>
            <a:pPr marL="365760" lvl="1" indent="0">
              <a:spcAft>
                <a:spcPts val="1138"/>
              </a:spcAft>
              <a:buSzPct val="45000"/>
              <a:buNone/>
            </a:pPr>
            <a:r>
              <a:rPr lang="en-US" sz="2800" dirty="0"/>
              <a:t>A </a:t>
            </a:r>
            <a:r>
              <a:rPr lang="en-US" sz="2800" i="1" dirty="0"/>
              <a:t>Categorical</a:t>
            </a:r>
            <a:r>
              <a:rPr lang="en-US" sz="2800" dirty="0"/>
              <a:t> </a:t>
            </a:r>
            <a:r>
              <a:rPr lang="en-US" sz="2800" i="1" dirty="0"/>
              <a:t>Imperative </a:t>
            </a:r>
            <a:r>
              <a:rPr lang="en-US" sz="2800" dirty="0"/>
              <a:t>represents an action as objectively necessary, without regard to a further end.</a:t>
            </a:r>
          </a:p>
        </p:txBody>
      </p:sp>
      <p:pic>
        <p:nvPicPr>
          <p:cNvPr id="2050" name="Picture 2" descr="http://upload.wikimedia.org/wikipedia/en/3/3f/Immanuel_Kant_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80027" y="3483429"/>
            <a:ext cx="2241817" cy="3084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2380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Text Placeholder 2"/>
          <p:cNvSpPr>
            <a:spLocks noGrp="1"/>
          </p:cNvSpPr>
          <p:nvPr>
            <p:ph type="body" idx="1"/>
          </p:nvPr>
        </p:nvSpPr>
        <p:spPr/>
        <p:txBody>
          <a:bodyPr/>
          <a:lstStyle/>
          <a:p>
            <a:r>
              <a:rPr lang="en-US" u="sng" dirty="0" smtClean="0"/>
              <a:t>Utilitarianism</a:t>
            </a:r>
            <a:endParaRPr lang="en-US" u="sng" dirty="0"/>
          </a:p>
        </p:txBody>
      </p:sp>
      <p:sp>
        <p:nvSpPr>
          <p:cNvPr id="4" name="Content Placeholder 3"/>
          <p:cNvSpPr>
            <a:spLocks noGrp="1"/>
          </p:cNvSpPr>
          <p:nvPr>
            <p:ph sz="half" idx="2"/>
          </p:nvPr>
        </p:nvSpPr>
        <p:spPr>
          <a:xfrm>
            <a:off x="1154954" y="3298372"/>
            <a:ext cx="4040188" cy="4454525"/>
          </a:xfrm>
        </p:spPr>
        <p:txBody>
          <a:bodyPr>
            <a:normAutofit/>
          </a:bodyPr>
          <a:lstStyle/>
          <a:p>
            <a:r>
              <a:rPr lang="en-US" dirty="0"/>
              <a:t>T</a:t>
            </a:r>
            <a:r>
              <a:rPr lang="en-US" dirty="0" smtClean="0"/>
              <a:t>heory of value: pleasure is the only intrinsic good.</a:t>
            </a:r>
          </a:p>
          <a:p>
            <a:pPr marL="0" indent="0">
              <a:buNone/>
            </a:pPr>
            <a:endParaRPr lang="en-US" dirty="0"/>
          </a:p>
          <a:p>
            <a:pPr marL="0" indent="0">
              <a:buNone/>
            </a:pPr>
            <a:endParaRPr lang="en-US" dirty="0"/>
          </a:p>
          <a:p>
            <a:r>
              <a:rPr lang="en-US" dirty="0" smtClean="0"/>
              <a:t>Right action: consequences are the sole determinate. </a:t>
            </a:r>
          </a:p>
          <a:p>
            <a:endParaRPr lang="en-US" dirty="0"/>
          </a:p>
          <a:p>
            <a:r>
              <a:rPr lang="en-US" dirty="0" smtClean="0"/>
              <a:t>Motivation: the agent’s maxim is irrelevant to the action’s moral worth.</a:t>
            </a:r>
            <a:endParaRPr lang="en-US" dirty="0"/>
          </a:p>
        </p:txBody>
      </p:sp>
      <p:sp>
        <p:nvSpPr>
          <p:cNvPr id="5" name="Text Placeholder 4"/>
          <p:cNvSpPr>
            <a:spLocks noGrp="1"/>
          </p:cNvSpPr>
          <p:nvPr>
            <p:ph type="body" sz="quarter" idx="3"/>
          </p:nvPr>
        </p:nvSpPr>
        <p:spPr/>
        <p:txBody>
          <a:bodyPr/>
          <a:lstStyle/>
          <a:p>
            <a:r>
              <a:rPr lang="en-US" u="sng" dirty="0" smtClean="0">
                <a:solidFill>
                  <a:schemeClr val="tx1"/>
                </a:solidFill>
              </a:rPr>
              <a:t>Kantianism</a:t>
            </a:r>
            <a:endParaRPr lang="en-US" u="sng" dirty="0">
              <a:solidFill>
                <a:schemeClr val="tx1"/>
              </a:solidFill>
            </a:endParaRPr>
          </a:p>
        </p:txBody>
      </p:sp>
      <p:sp>
        <p:nvSpPr>
          <p:cNvPr id="6" name="Content Placeholder 5"/>
          <p:cNvSpPr>
            <a:spLocks noGrp="1"/>
          </p:cNvSpPr>
          <p:nvPr>
            <p:ph sz="quarter" idx="4"/>
          </p:nvPr>
        </p:nvSpPr>
        <p:spPr>
          <a:xfrm>
            <a:off x="6208712" y="3179762"/>
            <a:ext cx="4041775" cy="4454525"/>
          </a:xfrm>
        </p:spPr>
        <p:txBody>
          <a:bodyPr>
            <a:normAutofit/>
          </a:bodyPr>
          <a:lstStyle/>
          <a:p>
            <a:r>
              <a:rPr lang="en-US" dirty="0" smtClean="0"/>
              <a:t>Theory of value: the good will is the only unconditional good. </a:t>
            </a:r>
          </a:p>
          <a:p>
            <a:endParaRPr lang="en-US" dirty="0"/>
          </a:p>
          <a:p>
            <a:r>
              <a:rPr lang="en-US" dirty="0" smtClean="0"/>
              <a:t>Right action: consequences are irrelevant.</a:t>
            </a:r>
          </a:p>
          <a:p>
            <a:endParaRPr lang="en-US" dirty="0"/>
          </a:p>
          <a:p>
            <a:r>
              <a:rPr lang="en-US" dirty="0" smtClean="0"/>
              <a:t>Motivation: the agent’s maxim is the sole determinant of moral worth.</a:t>
            </a:r>
            <a:endParaRPr lang="en-US" dirty="0"/>
          </a:p>
        </p:txBody>
      </p:sp>
    </p:spTree>
    <p:extLst>
      <p:ext uri="{BB962C8B-B14F-4D97-AF65-F5344CB8AC3E}">
        <p14:creationId xmlns:p14="http://schemas.microsoft.com/office/powerpoint/2010/main" val="14425285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The Universal Law Formulation of the Categorical Imperative</a:t>
            </a:r>
            <a:endParaRPr lang="en-US" dirty="0"/>
          </a:p>
        </p:txBody>
      </p:sp>
      <p:sp>
        <p:nvSpPr>
          <p:cNvPr id="3" name="Subtitle 2"/>
          <p:cNvSpPr>
            <a:spLocks noGrp="1"/>
          </p:cNvSpPr>
          <p:nvPr>
            <p:ph type="subTitle" idx="1"/>
          </p:nvPr>
        </p:nvSpPr>
        <p:spPr/>
        <p:txBody>
          <a:bodyPr/>
          <a:lstStyle/>
          <a:p>
            <a:r>
              <a:rPr lang="en-US" dirty="0" smtClean="0"/>
              <a:t>Kantian Ethics</a:t>
            </a:r>
            <a:endParaRPr lang="en-US" dirty="0"/>
          </a:p>
        </p:txBody>
      </p:sp>
    </p:spTree>
    <p:extLst>
      <p:ext uri="{BB962C8B-B14F-4D97-AF65-F5344CB8AC3E}">
        <p14:creationId xmlns:p14="http://schemas.microsoft.com/office/powerpoint/2010/main" val="27345089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 The Formula of Universal Law</a:t>
            </a:r>
            <a:endParaRPr lang="en-US" dirty="0"/>
          </a:p>
        </p:txBody>
      </p:sp>
      <p:sp>
        <p:nvSpPr>
          <p:cNvPr id="3" name="Content Placeholder 2"/>
          <p:cNvSpPr>
            <a:spLocks noGrp="1"/>
          </p:cNvSpPr>
          <p:nvPr>
            <p:ph idx="1"/>
          </p:nvPr>
        </p:nvSpPr>
        <p:spPr/>
        <p:txBody>
          <a:bodyPr>
            <a:normAutofit/>
          </a:bodyPr>
          <a:lstStyle/>
          <a:p>
            <a:r>
              <a:rPr lang="en-US" sz="2400" dirty="0"/>
              <a:t>“Act only according to that maxim by which you can at the same time will that it should become a universal law of nature.”</a:t>
            </a:r>
          </a:p>
          <a:p>
            <a:endParaRPr lang="en-US" sz="2400" dirty="0"/>
          </a:p>
          <a:p>
            <a:r>
              <a:rPr lang="en-US" sz="2400" dirty="0"/>
              <a:t>“An action is right if and only if one can (a) consistently conceive of everyone adopting and acting on the general policy of one’s action, and also (b) consistently will that everyone act on that maxim” (Timmons, 17).</a:t>
            </a:r>
          </a:p>
        </p:txBody>
      </p:sp>
    </p:spTree>
    <p:extLst>
      <p:ext uri="{BB962C8B-B14F-4D97-AF65-F5344CB8AC3E}">
        <p14:creationId xmlns:p14="http://schemas.microsoft.com/office/powerpoint/2010/main" val="15844912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Kant’s Four Examples</a:t>
            </a:r>
            <a:endParaRPr lang="en-US" dirty="0">
              <a:solidFill>
                <a:schemeClr val="bg1"/>
              </a:solidFill>
            </a:endParaRPr>
          </a:p>
        </p:txBody>
      </p:sp>
      <p:pic>
        <p:nvPicPr>
          <p:cNvPr id="307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163382" y="2362200"/>
            <a:ext cx="8028618"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7541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Mill’s Hedonistic Utilitarianism </a:t>
            </a:r>
            <a:endParaRPr lang="en-US" dirty="0"/>
          </a:p>
        </p:txBody>
      </p:sp>
      <p:sp>
        <p:nvSpPr>
          <p:cNvPr id="3" name="Content Placeholder 2"/>
          <p:cNvSpPr>
            <a:spLocks noGrp="1"/>
          </p:cNvSpPr>
          <p:nvPr>
            <p:ph idx="1"/>
          </p:nvPr>
        </p:nvSpPr>
        <p:spPr>
          <a:xfrm>
            <a:off x="522514" y="2873829"/>
            <a:ext cx="5111115" cy="4373563"/>
          </a:xfrm>
        </p:spPr>
        <p:txBody>
          <a:bodyPr/>
          <a:lstStyle/>
          <a:p>
            <a:r>
              <a:rPr lang="en-US" u="sng" dirty="0" smtClean="0"/>
              <a:t>Review</a:t>
            </a:r>
          </a:p>
          <a:p>
            <a:pPr marL="457200" indent="-457200">
              <a:buAutoNum type="arabicPeriod"/>
            </a:pPr>
            <a:r>
              <a:rPr lang="en-US" dirty="0" smtClean="0"/>
              <a:t>Theory of the Right</a:t>
            </a:r>
          </a:p>
          <a:p>
            <a:pPr marL="457200" indent="-457200">
              <a:buAutoNum type="arabicPeriod"/>
            </a:pPr>
            <a:r>
              <a:rPr lang="en-US" dirty="0" smtClean="0"/>
              <a:t>Theory of the Good</a:t>
            </a:r>
          </a:p>
          <a:p>
            <a:pPr marL="457200" indent="-457200">
              <a:buAutoNum type="arabicPeriod"/>
            </a:pPr>
            <a:endParaRPr lang="en-US" dirty="0"/>
          </a:p>
          <a:p>
            <a:r>
              <a:rPr lang="en-US" i="1" dirty="0" smtClean="0"/>
              <a:t>Review what each of these are for Mill and some of the biggest objections to each. </a:t>
            </a:r>
            <a:endParaRPr lang="en-US" i="1" dirty="0"/>
          </a:p>
        </p:txBody>
      </p:sp>
      <p:pic>
        <p:nvPicPr>
          <p:cNvPr id="5" name="Picture 4"/>
          <p:cNvPicPr>
            <a:picLocks noChangeAspect="1"/>
          </p:cNvPicPr>
          <p:nvPr/>
        </p:nvPicPr>
        <p:blipFill>
          <a:blip r:embed="rId2"/>
          <a:stretch>
            <a:fillRect/>
          </a:stretch>
        </p:blipFill>
        <p:spPr>
          <a:xfrm>
            <a:off x="9341984" y="4126366"/>
            <a:ext cx="1933575" cy="2371725"/>
          </a:xfrm>
          <a:prstGeom prst="rect">
            <a:avLst/>
          </a:prstGeom>
        </p:spPr>
      </p:pic>
    </p:spTree>
    <p:extLst>
      <p:ext uri="{BB962C8B-B14F-4D97-AF65-F5344CB8AC3E}">
        <p14:creationId xmlns:p14="http://schemas.microsoft.com/office/powerpoint/2010/main" val="638443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09600" y="3574509"/>
            <a:ext cx="3646966" cy="2881426"/>
          </a:xfrm>
        </p:spPr>
        <p:txBody>
          <a:bodyPr>
            <a:normAutofit fontScale="70000" lnSpcReduction="20000"/>
          </a:bodyPr>
          <a:lstStyle/>
          <a:p>
            <a:pPr marL="114300" indent="0">
              <a:buNone/>
            </a:pPr>
            <a:r>
              <a:rPr lang="en-US" sz="4000" dirty="0"/>
              <a:t>Please set your Turning Technology Clicker to channel </a:t>
            </a:r>
            <a:r>
              <a:rPr lang="en-US" sz="4000" b="1" dirty="0"/>
              <a:t>41</a:t>
            </a:r>
          </a:p>
          <a:p>
            <a:endParaRPr lang="en-US" sz="4000" b="1" dirty="0"/>
          </a:p>
          <a:p>
            <a:pPr marL="228600" lvl="1" indent="0">
              <a:buNone/>
            </a:pPr>
            <a:r>
              <a:rPr lang="en-US" sz="3600" dirty="0"/>
              <a:t>Press “Ch”, then “41”, then “Ch”</a:t>
            </a:r>
          </a:p>
          <a:p>
            <a:endParaRPr lang="en-US" b="1" dirty="0" smtClean="0"/>
          </a:p>
        </p:txBody>
      </p:sp>
      <p:pic>
        <p:nvPicPr>
          <p:cNvPr id="5" name="Picture 4" descr="clicker.jpg"/>
          <p:cNvPicPr>
            <a:picLocks noChangeAspect="1"/>
          </p:cNvPicPr>
          <p:nvPr/>
        </p:nvPicPr>
        <p:blipFill>
          <a:blip r:embed="rId3"/>
          <a:stretch>
            <a:fillRect/>
          </a:stretch>
        </p:blipFill>
        <p:spPr>
          <a:xfrm>
            <a:off x="6553201" y="1371600"/>
            <a:ext cx="2928723" cy="440581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44139458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183880" cy="1051560"/>
          </a:xfrm>
        </p:spPr>
        <p:txBody>
          <a:bodyPr>
            <a:normAutofit/>
          </a:bodyPr>
          <a:lstStyle/>
          <a:p>
            <a:r>
              <a:rPr lang="en-US" sz="2800" dirty="0"/>
              <a:t>According to Kant, moral laws are:</a:t>
            </a:r>
          </a:p>
        </p:txBody>
      </p:sp>
      <p:sp>
        <p:nvSpPr>
          <p:cNvPr id="3" name="TPAnswers"/>
          <p:cNvSpPr>
            <a:spLocks noGrp="1"/>
          </p:cNvSpPr>
          <p:nvPr>
            <p:ph type="body" idx="1"/>
            <p:custDataLst>
              <p:tags r:id="rId3"/>
            </p:custDataLst>
          </p:nvPr>
        </p:nvSpPr>
        <p:spPr>
          <a:xfrm>
            <a:off x="348343" y="2670048"/>
            <a:ext cx="4114800" cy="4187952"/>
          </a:xfrm>
        </p:spPr>
        <p:txBody>
          <a:bodyPr>
            <a:normAutofit fontScale="77500" lnSpcReduction="20000"/>
          </a:bodyPr>
          <a:lstStyle/>
          <a:p>
            <a:pPr marL="514350" indent="-514350">
              <a:buFont typeface="+mj-lt"/>
              <a:buAutoNum type="alphaUcPeriod"/>
            </a:pPr>
            <a:r>
              <a:rPr lang="en-US" sz="3200" dirty="0"/>
              <a:t>necessary and apply to all rational beings.</a:t>
            </a:r>
          </a:p>
          <a:p>
            <a:pPr marL="514350" indent="-514350">
              <a:buFont typeface="+mj-lt"/>
              <a:buAutoNum type="alphaUcPeriod"/>
            </a:pPr>
            <a:r>
              <a:rPr lang="en-US" sz="3200" dirty="0"/>
              <a:t>contingent and apply only to human beings.</a:t>
            </a:r>
          </a:p>
          <a:p>
            <a:pPr marL="514350" indent="-514350">
              <a:buFont typeface="+mj-lt"/>
              <a:buAutoNum type="alphaUcPeriod"/>
            </a:pPr>
            <a:r>
              <a:rPr lang="en-US" sz="3200" dirty="0"/>
              <a:t>culturally relative.</a:t>
            </a:r>
          </a:p>
          <a:p>
            <a:pPr marL="514350" indent="-514350">
              <a:buFont typeface="+mj-lt"/>
              <a:buAutoNum type="alphaUcPeriod"/>
            </a:pPr>
            <a:r>
              <a:rPr lang="en-US" sz="3200" dirty="0"/>
              <a:t>grounded in God’s commands.</a:t>
            </a:r>
          </a:p>
          <a:p>
            <a:pPr marL="514350" indent="-514350">
              <a:buFont typeface="+mj-lt"/>
              <a:buAutoNum type="alphaUcPeriod"/>
            </a:pPr>
            <a:r>
              <a:rPr lang="en-US" sz="3200" dirty="0"/>
              <a:t>all the above</a:t>
            </a:r>
          </a:p>
          <a:p>
            <a:pPr marL="514350" indent="-514350">
              <a:buFont typeface="+mj-lt"/>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6780491"/>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1032"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2062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183880" cy="1051560"/>
          </a:xfrm>
        </p:spPr>
        <p:txBody>
          <a:bodyPr>
            <a:normAutofit fontScale="90000"/>
          </a:bodyPr>
          <a:lstStyle/>
          <a:p>
            <a:r>
              <a:rPr lang="en-US" dirty="0">
                <a:effectLst/>
              </a:rPr>
              <a:t>According to Kant, the moral worth of an action depends on:</a:t>
            </a:r>
            <a:endParaRPr lang="en-US" dirty="0"/>
          </a:p>
        </p:txBody>
      </p:sp>
      <p:sp>
        <p:nvSpPr>
          <p:cNvPr id="3" name="TPAnswers"/>
          <p:cNvSpPr>
            <a:spLocks noGrp="1"/>
          </p:cNvSpPr>
          <p:nvPr>
            <p:ph type="body" idx="1"/>
            <p:custDataLst>
              <p:tags r:id="rId3"/>
            </p:custDataLst>
          </p:nvPr>
        </p:nvSpPr>
        <p:spPr>
          <a:xfrm>
            <a:off x="587828" y="2400300"/>
            <a:ext cx="4343400" cy="4343400"/>
          </a:xfrm>
        </p:spPr>
        <p:txBody>
          <a:bodyPr>
            <a:normAutofit fontScale="77500" lnSpcReduction="20000"/>
          </a:bodyPr>
          <a:lstStyle/>
          <a:p>
            <a:pPr marL="514350" indent="-514350">
              <a:buFont typeface="+mj-lt"/>
              <a:buAutoNum type="alphaUcPeriod"/>
            </a:pPr>
            <a:r>
              <a:rPr lang="en-US" sz="3200" dirty="0"/>
              <a:t>the moral character of the agent who performs it, e.g., whether the agent has sympathy or the right inclination.</a:t>
            </a:r>
          </a:p>
          <a:p>
            <a:pPr marL="514350" indent="-514350">
              <a:buFont typeface="+mj-lt"/>
              <a:buAutoNum type="alphaUcPeriod"/>
            </a:pPr>
            <a:r>
              <a:rPr lang="en-US" sz="3200" dirty="0"/>
              <a:t>the consequences of the action.</a:t>
            </a:r>
          </a:p>
          <a:p>
            <a:pPr marL="514350" indent="-514350">
              <a:buFont typeface="+mj-lt"/>
              <a:buAutoNum type="alphaUcPeriod"/>
            </a:pPr>
            <a:r>
              <a:rPr lang="en-US" sz="3200" dirty="0"/>
              <a:t>the maxim that is acted on.</a:t>
            </a:r>
          </a:p>
          <a:p>
            <a:pPr marL="514350" indent="-514350">
              <a:buFont typeface="+mj-lt"/>
              <a:buAutoNum type="alphaUcPeriod"/>
            </a:pPr>
            <a:r>
              <a:rPr lang="en-US" sz="3200" dirty="0"/>
              <a:t>all of the above.</a:t>
            </a:r>
          </a:p>
          <a:p>
            <a:pPr marL="514350" indent="-514350">
              <a:buFont typeface="+mj-lt"/>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674079596"/>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2056"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60995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183880" cy="1051560"/>
          </a:xfrm>
        </p:spPr>
        <p:txBody>
          <a:bodyPr>
            <a:normAutofit/>
          </a:bodyPr>
          <a:lstStyle/>
          <a:p>
            <a:r>
              <a:rPr lang="en-US" sz="2800" dirty="0"/>
              <a:t>Kant claims that the natural purpose of reason is to:</a:t>
            </a:r>
          </a:p>
        </p:txBody>
      </p:sp>
      <p:sp>
        <p:nvSpPr>
          <p:cNvPr id="3" name="TPAnswers"/>
          <p:cNvSpPr>
            <a:spLocks noGrp="1"/>
          </p:cNvSpPr>
          <p:nvPr>
            <p:ph type="body" idx="1"/>
            <p:custDataLst>
              <p:tags r:id="rId3"/>
            </p:custDataLst>
          </p:nvPr>
        </p:nvSpPr>
        <p:spPr>
          <a:xfrm>
            <a:off x="478972" y="2155372"/>
            <a:ext cx="4648200" cy="4876800"/>
          </a:xfrm>
        </p:spPr>
        <p:txBody>
          <a:bodyPr>
            <a:normAutofit/>
          </a:bodyPr>
          <a:lstStyle/>
          <a:p>
            <a:pPr marL="514350" indent="-514350">
              <a:buFont typeface="+mj-lt"/>
              <a:buAutoNum type="alphaUcPeriod"/>
            </a:pPr>
            <a:r>
              <a:rPr lang="en-US" sz="3200" dirty="0"/>
              <a:t>produce happiness.</a:t>
            </a:r>
          </a:p>
          <a:p>
            <a:pPr marL="514350" indent="-514350">
              <a:buFont typeface="+mj-lt"/>
              <a:buAutoNum type="alphaUcPeriod"/>
            </a:pPr>
            <a:r>
              <a:rPr lang="en-US" sz="3200" dirty="0"/>
              <a:t>produce pleasure.</a:t>
            </a:r>
          </a:p>
          <a:p>
            <a:pPr marL="514350" indent="-514350">
              <a:buFont typeface="+mj-lt"/>
              <a:buAutoNum type="alphaUcPeriod"/>
            </a:pPr>
            <a:r>
              <a:rPr lang="en-US" sz="3200" dirty="0"/>
              <a:t>produce knowledge.</a:t>
            </a:r>
          </a:p>
          <a:p>
            <a:pPr marL="514350" indent="-514350">
              <a:buFont typeface="+mj-lt"/>
              <a:buAutoNum type="alphaUcPeriod"/>
            </a:pPr>
            <a:r>
              <a:rPr lang="en-US" sz="3200" dirty="0"/>
              <a:t>produce a good will.</a:t>
            </a:r>
          </a:p>
          <a:p>
            <a:pPr marL="514350" indent="-514350">
              <a:buFont typeface="+mj-lt"/>
              <a:buAutoNum type="alphaUcPeriod"/>
            </a:pPr>
            <a:r>
              <a:rPr lang="en-US" sz="3200" dirty="0"/>
              <a:t>all of the above.</a:t>
            </a:r>
          </a:p>
          <a:p>
            <a:pPr marL="514350" indent="-514350">
              <a:buFont typeface="+mj-lt"/>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396931370"/>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3080"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85319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5867400" y="685801"/>
            <a:ext cx="4191000" cy="1200329"/>
          </a:xfrm>
          <a:prstGeom prst="rect">
            <a:avLst/>
          </a:prstGeom>
          <a:ln/>
          <a:extLst/>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50000"/>
              </a:spcBef>
            </a:pPr>
            <a:r>
              <a:rPr lang="en-US" sz="3600" b="1" dirty="0">
                <a:solidFill>
                  <a:schemeClr val="accent1">
                    <a:lumMod val="75000"/>
                  </a:schemeClr>
                </a:solidFill>
              </a:rPr>
              <a:t>Immanuel Kant (1724-1804)</a:t>
            </a:r>
          </a:p>
        </p:txBody>
      </p:sp>
      <p:pic>
        <p:nvPicPr>
          <p:cNvPr id="99332" name="Picture 4" descr="k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09601"/>
            <a:ext cx="4778829" cy="5511382"/>
          </a:xfrm>
          <a:prstGeom prst="rect">
            <a:avLst/>
          </a:prstGeom>
          <a:noFill/>
          <a:effectLst>
            <a:outerShdw blurRad="50800" dist="38100" dir="8100000" algn="tr" rotWithShape="0">
              <a:prstClr val="black">
                <a:alpha val="40000"/>
              </a:prstClr>
            </a:outerShdw>
            <a:reflection blurRad="6350" stA="50000" endA="300" endPos="90000" dir="5400000" sy="-100000" algn="bl" rotWithShape="0"/>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
        <p:nvSpPr>
          <p:cNvPr id="99333" name="Text Box 5"/>
          <p:cNvSpPr txBox="1">
            <a:spLocks noChangeArrowheads="1"/>
          </p:cNvSpPr>
          <p:nvPr/>
        </p:nvSpPr>
        <p:spPr bwMode="auto">
          <a:xfrm>
            <a:off x="5889171" y="2405744"/>
            <a:ext cx="4572000" cy="4062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spcBef>
                <a:spcPct val="50000"/>
              </a:spcBef>
              <a:buFontTx/>
              <a:buChar char="•"/>
            </a:pPr>
            <a:r>
              <a:rPr lang="en-US" dirty="0"/>
              <a:t> He’s technical and complex.</a:t>
            </a:r>
          </a:p>
          <a:p>
            <a:pPr>
              <a:spcBef>
                <a:spcPct val="50000"/>
              </a:spcBef>
              <a:buFontTx/>
              <a:buChar char="•"/>
            </a:pPr>
            <a:r>
              <a:rPr lang="en-US" dirty="0"/>
              <a:t> He’s enormously influential.</a:t>
            </a:r>
          </a:p>
          <a:p>
            <a:pPr>
              <a:spcBef>
                <a:spcPct val="50000"/>
              </a:spcBef>
              <a:buFontTx/>
              <a:buChar char="•"/>
            </a:pPr>
            <a:r>
              <a:rPr lang="en-US" dirty="0"/>
              <a:t> Timmons / </a:t>
            </a:r>
            <a:r>
              <a:rPr lang="en-US" dirty="0" err="1"/>
              <a:t>Mappes</a:t>
            </a:r>
            <a:endParaRPr lang="en-US" dirty="0"/>
          </a:p>
          <a:p>
            <a:pPr lvl="1">
              <a:spcBef>
                <a:spcPct val="50000"/>
              </a:spcBef>
              <a:buFontTx/>
              <a:buChar char="•"/>
            </a:pPr>
            <a:r>
              <a:rPr lang="en-US" dirty="0" err="1"/>
              <a:t>Velleman</a:t>
            </a:r>
            <a:endParaRPr lang="en-US" dirty="0"/>
          </a:p>
          <a:p>
            <a:pPr lvl="1">
              <a:spcBef>
                <a:spcPct val="50000"/>
              </a:spcBef>
              <a:buFontTx/>
              <a:buChar char="•"/>
            </a:pPr>
            <a:r>
              <a:rPr lang="en-US" dirty="0"/>
              <a:t> O’Neil </a:t>
            </a:r>
          </a:p>
          <a:p>
            <a:pPr lvl="1">
              <a:spcBef>
                <a:spcPct val="50000"/>
              </a:spcBef>
              <a:buFontTx/>
              <a:buChar char="•"/>
            </a:pPr>
            <a:endParaRPr lang="en-US" dirty="0"/>
          </a:p>
          <a:p>
            <a:pPr>
              <a:spcBef>
                <a:spcPct val="50000"/>
              </a:spcBef>
            </a:pPr>
            <a:endParaRPr lang="en-US" sz="800" i="1" dirty="0"/>
          </a:p>
          <a:p>
            <a:pPr>
              <a:spcBef>
                <a:spcPct val="50000"/>
              </a:spcBef>
            </a:pPr>
            <a:endParaRPr lang="en-US" sz="800" i="1" dirty="0"/>
          </a:p>
          <a:p>
            <a:pPr>
              <a:spcBef>
                <a:spcPct val="50000"/>
              </a:spcBef>
            </a:pPr>
            <a:r>
              <a:rPr lang="en-US" dirty="0"/>
              <a:t>One of the greatest philosophers in history, with major contributions in epistemology, metaphysics, ethics, the philosophy of religion, aesthetics, and many other areas.</a:t>
            </a:r>
          </a:p>
        </p:txBody>
      </p:sp>
    </p:spTree>
    <p:extLst>
      <p:ext uri="{BB962C8B-B14F-4D97-AF65-F5344CB8AC3E}">
        <p14:creationId xmlns:p14="http://schemas.microsoft.com/office/powerpoint/2010/main" val="11107664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ln/>
        </p:spPr>
        <p:txBody>
          <a:bodyPr vert="horz" lIns="82945" tIns="35268" rIns="82945" bIns="41473" rtlCol="0" anchor="ctr">
            <a:norm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2800" dirty="0"/>
              <a:t>Two Morally Charged Questions</a:t>
            </a:r>
          </a:p>
        </p:txBody>
      </p:sp>
      <p:sp>
        <p:nvSpPr>
          <p:cNvPr id="3074" name="Rectangle 2"/>
          <p:cNvSpPr>
            <a:spLocks noGrp="1" noChangeArrowheads="1"/>
          </p:cNvSpPr>
          <p:nvPr>
            <p:ph sz="half" idx="1"/>
          </p:nvPr>
        </p:nvSpPr>
        <p:spPr>
          <a:ln/>
        </p:spPr>
        <p:txBody>
          <a:bodyPr vert="horz" lIns="91440" tIns="45720" rIns="82945" bIns="41473" rtlCol="0">
            <a:normAutofit/>
          </a:bodyPr>
          <a:lstStyle/>
          <a:p>
            <a:pPr marL="428625" indent="-323850">
              <a:buSzPct val="45000"/>
              <a:buFont typeface="Wingdings" charset="2"/>
              <a:buChar cha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r>
              <a:rPr lang="en-US" i="1" dirty="0"/>
              <a:t>What if everyone did that?</a:t>
            </a:r>
          </a:p>
          <a:p>
            <a:pPr marL="388806" indent="-293764">
              <a:buSzPct val="45000"/>
              <a:buNone/>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endParaRPr lang="en-US" dirty="0"/>
          </a:p>
          <a:p>
            <a:pPr marL="388806" indent="-293764">
              <a:buSzPct val="45000"/>
              <a:buFont typeface="Wingdings"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i="1" dirty="0"/>
              <a:t>How would you like it if someone did that to you?</a:t>
            </a:r>
          </a:p>
          <a:p>
            <a:pPr marL="388806" indent="-293764">
              <a:buSzPct val="45000"/>
              <a:buNone/>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endParaRPr lang="en-US" dirty="0"/>
          </a:p>
        </p:txBody>
      </p:sp>
      <p:sp>
        <p:nvSpPr>
          <p:cNvPr id="2" name="Content Placeholder 1"/>
          <p:cNvSpPr>
            <a:spLocks noGrp="1"/>
          </p:cNvSpPr>
          <p:nvPr>
            <p:ph sz="half" idx="2"/>
          </p:nvPr>
        </p:nvSpPr>
        <p:spPr/>
        <p:txBody>
          <a:bodyPr>
            <a:normAutofit/>
          </a:bodyPr>
          <a:lstStyle/>
          <a:p>
            <a:r>
              <a:rPr lang="en-US" dirty="0"/>
              <a:t>Both raise the issue of fairness, but neither provides a foolproof test of the morality of actions.</a:t>
            </a:r>
          </a:p>
          <a:p>
            <a:endParaRPr lang="en-US" dirty="0"/>
          </a:p>
        </p:txBody>
      </p:sp>
    </p:spTree>
    <p:extLst>
      <p:ext uri="{BB962C8B-B14F-4D97-AF65-F5344CB8AC3E}">
        <p14:creationId xmlns:p14="http://schemas.microsoft.com/office/powerpoint/2010/main" val="14696809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WASPOLLED" val="39A429CCC5AC43AAA307C4F36A59E7D7"/>
  <p:tag name="TPVERSION" val="5"/>
  <p:tag name="TPFULLVERSION" val="5.2.1.3179"/>
  <p:tag name="PPTVERSION" val="15"/>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3DE4110B1B474C86A21A256FAF5A1FC1&lt;/guid&gt;&#10;        &lt;description /&gt;&#10;        &lt;date&gt;10/15/2013 1:03:31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59244E5C34174FC4BFB06206F15A46E6&lt;/guid&gt;&#10;            &lt;repollguid&gt;C2C88291AA8149C1BB35FB0E5E532E70&lt;/repollguid&gt;&#10;            &lt;sourceid&gt;660CBB7A955D43069AA62CE064859D3C&lt;/sourceid&gt;&#10;            &lt;questiontext&gt;Kantian Autonom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F6511C15DCD14AEF8DC84A932B1374E7&lt;/guid&gt;&#10;                    &lt;answertext&gt;Strongly Agree&lt;/answertext&gt;&#10;                    &lt;valuetype&gt;0&lt;/valuetype&gt;&#10;                &lt;/answer&gt;&#10;                &lt;answer&gt;&#10;                    &lt;guid&gt;E40C2DEB21724FDEB4A218B6FAAC93D3&lt;/guid&gt;&#10;                    &lt;answertext&gt;Agree&lt;/answertext&gt;&#10;                    &lt;valuetype&gt;0&lt;/valuetype&gt;&#10;                &lt;/answer&gt;&#10;                &lt;answer&gt;&#10;                    &lt;guid&gt;115A8B52D6C54C1A9C48548E5C87B046&lt;/guid&gt;&#10;                    &lt;answertext&gt;Somewhat Agree&lt;/answertext&gt;&#10;                    &lt;valuetype&gt;0&lt;/valuetype&gt;&#10;                &lt;/answer&gt;&#10;                &lt;answer&gt;&#10;                    &lt;guid&gt;16E59BE3FC2C4652A63D5A32BEEFC1CC&lt;/guid&gt;&#10;                    &lt;answertext&gt;Neutral&lt;/answertext&gt;&#10;                    &lt;valuetype&gt;0&lt;/valuetype&gt;&#10;                &lt;/answer&gt;&#10;                &lt;answer&gt;&#10;                    &lt;guid&gt;AAB97CF543E54C32821B372F6F64CA03&lt;/guid&gt;&#10;                    &lt;answertext&gt;Somewhat Disagree&lt;/answertext&gt;&#10;                    &lt;valuetype&gt;0&lt;/valuetype&gt;&#10;                &lt;/answer&gt;&#10;                &lt;answer&gt;&#10;                    &lt;guid&gt;EEF80F5B0A544F86A3D7CF1D595D6A1C&lt;/guid&gt;&#10;                    &lt;answertext&gt;Disagree&lt;/answertext&gt;&#10;                    &lt;valuetype&gt;0&lt;/valuetype&gt;&#10;                &lt;/answer&gt;&#10;                &lt;answer&gt;&#10;                    &lt;guid&gt;8E12F7C8B33842148153D86F8372597F&lt;/guid&gt;&#10;                    &lt;answertext&gt;Strongly Disagree&lt;/answertext&gt;&#10;                    &lt;valuetype&gt;0&lt;/valuetype&gt;&#10;                &lt;/answer&gt;&#10;            &lt;/answers&gt;&#10;        &lt;/multichoice&gt;&#10;    &lt;/questions&gt;&#10;&lt;/questionlist&gt;"/>
  <p:tag name="RESULTS" val="Kantian Autonomy[;crlf;]8[;]8[;]8[;]False[;]0[;][;crlf;]3[;]3[;]1.58113883008419[;]2.5[;crlf;]2[;]0[;]Strongly Agree1[;]Strongly Agree[;][;crlf;]1[;]0[;]Agree2[;]Agree[;][;crlf;]2[;]0[;]Somewhat Agree3[;]Somewhat Agree[;][;crlf;]2[;]0[;]Neutral4[;]Neutral[;][;crlf;]0[;]0[;]Somewhat Disagree5[;]Somewhat Disagree[;][;crlf;]1[;]0[;]Disagree6[;]Disagree[;][;crlf;]0[;]0[;]Strongly Disagree7[;]Strongly Disagree[;]"/>
  <p:tag name="HASRESULTS" val="True"/>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0CDF83CF246543E1B61E715C26FD0E74&lt;/guid&gt;&#10;        &lt;description /&gt;&#10;        &lt;date&gt;7/21/2013 2:38:4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ADCF75BCB26C4435819B0A7A9FD87F0B&lt;/guid&gt;&#10;            &lt;repollguid&gt;BAE10A3EC97442058C354041D4BEA193&lt;/repollguid&gt;&#10;            &lt;sourceid&gt;1BF672E5CF3D4DA0836DA84A38B3AB91&lt;/sourceid&gt;&#10;            &lt;questiontext&gt;According to Kant, moral laws ar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9B76E3498A754FEAA54BCC900F4B094A&lt;/guid&gt;&#10;                    &lt;answertext&gt;necessary and apply to all rational beings.&lt;/answertext&gt;&#10;                    &lt;valuetype&gt;1&lt;/valuetype&gt;&#10;                &lt;/answer&gt;&#10;                &lt;answer&gt;&#10;                    &lt;guid&gt;10CDB07294ED416382E80E52D72CE10D&lt;/guid&gt;&#10;                    &lt;answertext&gt;contingent and apply only to human beings.&lt;/answertext&gt;&#10;                    &lt;valuetype&gt;-1&lt;/valuetype&gt;&#10;                &lt;/answer&gt;&#10;                &lt;answer&gt;&#10;                    &lt;guid&gt;EB6CBD8D26E74FE1B122D4A1ACF354CA&lt;/guid&gt;&#10;                    &lt;answertext&gt;culturally relative.&lt;/answertext&gt;&#10;                    &lt;valuetype&gt;-1&lt;/valuetype&gt;&#10;                &lt;/answer&gt;&#10;                &lt;answer&gt;&#10;                    &lt;guid&gt;A7E4F9A9D0094002A1AC3DE1F43C34E6&lt;/guid&gt;&#10;                    &lt;answertext&gt;grounded in God’s commands.&lt;/answertext&gt;&#10;                    &lt;valuetype&gt;-1&lt;/valuetype&gt;&#10;                &lt;/answer&gt;&#10;                &lt;answer&gt;&#10;                    &lt;guid&gt;F96442DDCCAD49AD94A30E3D4BD234C2&lt;/guid&gt;&#10;                    &lt;answertext&gt;all the above&lt;/answertext&gt;&#10;                    &lt;valuetype&gt;-1&lt;/valuetype&gt;&#10;                &lt;/answer&gt;&#10;                &lt;answer&gt;&#10;                    &lt;guid&gt;86BA10F4BE404666BA9616E7CFEDE3E7&lt;/guid&gt;&#10;                    &lt;answertext&gt;none of the above&lt;/answertext&gt;&#10;                    &lt;valuetype&gt;-1&lt;/valuetype&gt;&#10;                &lt;/answer&gt;&#10;            &lt;/answers&gt;&#10;        &lt;/multichoice&gt;&#10;    &lt;/questions&gt;&#10;&lt;/questionlist&gt;"/>
  <p:tag name="RESULTS" val="According to Kant, moral laws are:[;crlf;]8[;]8[;]8[;]False[;]7[;][;crlf;]1.125[;]1[;]0.330718913883074[;]0.109375[;crlf;]7[;]1[;]necessary and apply to all rational beings.1[;]necessary and apply to all rational beings.[;][;crlf;]1[;]-1[;]contingent and apply only to human beings.2[;]contingent and apply only to human beings.[;][;crlf;]0[;]-1[;]culturally relative.3[;]culturally relative.[;][;crlf;]0[;]-1[;]grounded in God’s commands.4[;]grounded in God’s commands.[;][;crlf;]0[;]-1[;]all the above5[;]all the above[;][;crlf;]0[;]-1[;]none of the above6[;]none of the above[;]"/>
  <p:tag name="HASRESULTS" val="Tru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D3D2EE94ECB147AB8B5BEAE5CD07F6BD&lt;/guid&gt;&#10;        &lt;description /&gt;&#10;        &lt;date&gt;7/21/2013 3:15:14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DFBB4E72B3554543AC3A42CF3D86C581&lt;/guid&gt;&#10;            &lt;repollguid&gt;2F328D04015C44D7A824DB84093CDC05&lt;/repollguid&gt;&#10;            &lt;sourceid&gt;EDA017B60D1B4BFBBA2CDD5CAE62CDEC&lt;/sourceid&gt;&#10;            &lt;questiontext&gt;According to Kant, the moral worth of an action depends on:&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9366805009AA497C8CDE20CC2E7D6A5B&lt;/guid&gt;&#10;                    &lt;answertext&gt;the moral character of the agent who performs it, e.g., whether the agent has sympathy or the right inclination.&lt;/answertext&gt;&#10;                    &lt;valuetype&gt;-1&lt;/valuetype&gt;&#10;                &lt;/answer&gt;&#10;                &lt;answer&gt;&#10;                    &lt;guid&gt;EC9988BAF0054494AB8FBB21C7A2A26C&lt;/guid&gt;&#10;                    &lt;answertext&gt;the consequences of the action.&lt;/answertext&gt;&#10;                    &lt;valuetype&gt;-1&lt;/valuetype&gt;&#10;                &lt;/answer&gt;&#10;                &lt;answer&gt;&#10;                    &lt;guid&gt;4E1097A42CA74F1AA880CD525582F6D1&lt;/guid&gt;&#10;                    &lt;answertext&gt;the maxim that is acted on.&lt;/answertext&gt;&#10;                    &lt;valuetype&gt;1&lt;/valuetype&gt;&#10;                &lt;/answer&gt;&#10;                &lt;answer&gt;&#10;                    &lt;guid&gt;88609EF359894AAB828C77B0F9A88379&lt;/guid&gt;&#10;                    &lt;answertext&gt;all of the above.&lt;/answertext&gt;&#10;                    &lt;valuetype&gt;-1&lt;/valuetype&gt;&#10;                &lt;/answer&gt;&#10;                &lt;answer&gt;&#10;                    &lt;guid&gt;5734B977E9F54437922AFD04895E3C3E&lt;/guid&gt;&#10;                    &lt;answertext&gt;none of the above.&lt;/answertext&gt;&#10;                    &lt;valuetype&gt;-1&lt;/valuetype&gt;&#10;                &lt;/answer&gt;&#10;            &lt;/answers&gt;&#10;        &lt;/multichoice&gt;&#10;    &lt;/questions&gt;&#10;&lt;/questionlist&gt;"/>
  <p:tag name="RESULTS" val="According to Kant, the moral worth of an action depends on:[;crlf;]8[;]8[;]8[;]False[;]5[;][;crlf;]3[;]3[;]0.866025403784439[;]0.75[;crlf;]1[;]-1[;]the moral character of the agent who performs it, e.g., whether the agent has sympathy or the right inclination.1[;]the moral character of the agent who performs it, e.g., whether the agent has sympathy or the right inclination.[;][;crlf;]0[;]-1[;]the consequences of the action.2[;]the consequences of the action.[;][;crlf;]5[;]1[;]the maxim that is acted on.3[;]the maxim that is acted on.[;][;crlf;]2[;]-1[;]all of the above.4[;]all of the above.[;][;crlf;]0[;]-1[;]none of the above.5[;]none of the above.[;]"/>
  <p:tag name="HASRESULTS" val="True"/>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CCA2A2CB1B4B40F791114B9363116AFF&lt;/guid&gt;&#10;        &lt;description /&gt;&#10;        &lt;date&gt;7/21/2013 3:16:4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12F2C26D633F4A6A8A3F63CA7977CDA7&lt;/guid&gt;&#10;            &lt;repollguid&gt;DC1ADB220409496F9393485063F0A307&lt;/repollguid&gt;&#10;            &lt;sourceid&gt;B3FE74B90CC34A36BBEFAD3975FF11DC&lt;/sourceid&gt;&#10;            &lt;questiontext&gt;Kant claims that the natural purpose of reason is to:&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FFDAF259E7F549E49319959946E6D562&lt;/guid&gt;&#10;                    &lt;answertext&gt;produce happiness.&lt;/answertext&gt;&#10;                    &lt;valuetype&gt;-1&lt;/valuetype&gt;&#10;                &lt;/answer&gt;&#10;                &lt;answer&gt;&#10;                    &lt;guid&gt;ADDD205BD52D482688ADE6F31D6BF518&lt;/guid&gt;&#10;                    &lt;answertext&gt;produce pleasure.&lt;/answertext&gt;&#10;                    &lt;valuetype&gt;-1&lt;/valuetype&gt;&#10;                &lt;/answer&gt;&#10;                &lt;answer&gt;&#10;                    &lt;guid&gt;24ACAC6230B74C6E9F4F023255B73F69&lt;/guid&gt;&#10;                    &lt;answertext&gt;produce knowledge.&lt;/answertext&gt;&#10;                    &lt;valuetype&gt;-1&lt;/valuetype&gt;&#10;                &lt;/answer&gt;&#10;                &lt;answer&gt;&#10;                    &lt;guid&gt;9F8BCF6EEA444457A077CDEA7EA18453&lt;/guid&gt;&#10;                    &lt;answertext&gt;produce a good will.&lt;/answertext&gt;&#10;                    &lt;valuetype&gt;1&lt;/valuetype&gt;&#10;                &lt;/answer&gt;&#10;                &lt;answer&gt;&#10;                    &lt;guid&gt;B6E20E1DA218414AB7DF5922282ECEE5&lt;/guid&gt;&#10;                    &lt;answertext&gt;all of the above.&lt;/answertext&gt;&#10;                    &lt;valuetype&gt;-1&lt;/valuetype&gt;&#10;                &lt;/answer&gt;&#10;                &lt;answer&gt;&#10;                    &lt;guid&gt;31E255A19F5C4AC7B7EB430830427374&lt;/guid&gt;&#10;                    &lt;answertext&gt;none of the above.&lt;/answertext&gt;&#10;                    &lt;valuetype&gt;-1&lt;/valuetype&gt;&#10;                &lt;/answer&gt;&#10;            &lt;/answers&gt;&#10;        &lt;/multichoice&gt;&#10;    &lt;/questions&gt;&#10;&lt;/questionlist&gt;"/>
  <p:tag name="RESULTS" val="Kant claims that the natural purpose of reason is to:[;crlf;]7[;]8[;]7[;]False[;]5[;][;crlf;]4[;]4[;]0.534522483824849[;]0.285714285714286[;crlf;]0[;]-1[;]produce happiness.1[;]produce happiness.[;][;crlf;]0[;]-1[;]produce pleasure.2[;]produce pleasure.[;][;crlf;]1[;]-1[;]produce knowledge.3[;]produce knowledge.[;][;crlf;]5[;]1[;]produce a good will.4[;]produce a good will.[;][;crlf;]1[;]-1[;]all of the above.5[;]all of the above.[;][;crlf;]0[;]-1[;]none of the above.6[;]none of the above.[;]"/>
  <p:tag name="HASRESULTS" val="Tru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794</Words>
  <Application>Microsoft Office PowerPoint</Application>
  <PresentationFormat>Widescreen</PresentationFormat>
  <Paragraphs>157</Paragraphs>
  <Slides>25</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3" baseType="lpstr">
      <vt:lpstr>Arial</vt:lpstr>
      <vt:lpstr>Calibri</vt:lpstr>
      <vt:lpstr>Century Gothic</vt:lpstr>
      <vt:lpstr>Wingdings</vt:lpstr>
      <vt:lpstr>Wingdings 2</vt:lpstr>
      <vt:lpstr>Wingdings 3</vt:lpstr>
      <vt:lpstr>Ion Boardroom</vt:lpstr>
      <vt:lpstr>Microsoft Graph Chart</vt:lpstr>
      <vt:lpstr>Contemporary Moral Problems</vt:lpstr>
      <vt:lpstr>Agenda</vt:lpstr>
      <vt:lpstr>Mill’s Hedonistic Utilitarianism </vt:lpstr>
      <vt:lpstr>PowerPoint Presentation</vt:lpstr>
      <vt:lpstr>According to Kant, moral laws are:</vt:lpstr>
      <vt:lpstr>According to Kant, the moral worth of an action depends on:</vt:lpstr>
      <vt:lpstr>Kant claims that the natural purpose of reason is to:</vt:lpstr>
      <vt:lpstr>PowerPoint Presentation</vt:lpstr>
      <vt:lpstr>Two Morally Charged Questions</vt:lpstr>
      <vt:lpstr>How does Kant compare to Bentham?</vt:lpstr>
      <vt:lpstr>How does Kant compare to Bentham?</vt:lpstr>
      <vt:lpstr>Heteronomy vs. Autonomy</vt:lpstr>
      <vt:lpstr>How does Kant compare to Bentham?</vt:lpstr>
      <vt:lpstr>How does Kant compare to Bentham?</vt:lpstr>
      <vt:lpstr>Kantian Autonomy</vt:lpstr>
      <vt:lpstr>The Good Will</vt:lpstr>
      <vt:lpstr>The structure of Kantian Ethics</vt:lpstr>
      <vt:lpstr>Explicating the good will:</vt:lpstr>
      <vt:lpstr>The Sympathetic  Shopkeeper</vt:lpstr>
      <vt:lpstr>The Sympathetic  Shopkeeper</vt:lpstr>
      <vt:lpstr>Moral Value</vt:lpstr>
      <vt:lpstr>Comparison</vt:lpstr>
      <vt:lpstr>The Universal Law Formulation of the Categorical Imperative</vt:lpstr>
      <vt:lpstr>CI: The Formula of Universal Law</vt:lpstr>
      <vt:lpstr>Kant’s Four Examples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Moral Problems</dc:title>
  <dc:creator>Ben</dc:creator>
  <cp:lastModifiedBy>Benjamin Hole</cp:lastModifiedBy>
  <cp:revision>6</cp:revision>
  <dcterms:created xsi:type="dcterms:W3CDTF">2014-07-08T03:24:57Z</dcterms:created>
  <dcterms:modified xsi:type="dcterms:W3CDTF">2014-07-09T20:04:13Z</dcterms:modified>
</cp:coreProperties>
</file>