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258" r:id="rId3"/>
    <p:sldId id="259" r:id="rId4"/>
    <p:sldId id="260" r:id="rId5"/>
    <p:sldId id="261" r:id="rId6"/>
    <p:sldId id="262" r:id="rId7"/>
    <p:sldId id="279" r:id="rId8"/>
    <p:sldId id="280" r:id="rId9"/>
    <p:sldId id="281" r:id="rId10"/>
    <p:sldId id="282" r:id="rId11"/>
    <p:sldId id="263" r:id="rId12"/>
    <p:sldId id="264" r:id="rId13"/>
    <p:sldId id="276" r:id="rId14"/>
    <p:sldId id="265" r:id="rId15"/>
    <p:sldId id="266" r:id="rId16"/>
    <p:sldId id="267" r:id="rId17"/>
    <p:sldId id="268" r:id="rId18"/>
    <p:sldId id="283" r:id="rId19"/>
    <p:sldId id="269" r:id="rId20"/>
    <p:sldId id="270" r:id="rId21"/>
    <p:sldId id="271" r:id="rId22"/>
    <p:sldId id="272" r:id="rId23"/>
    <p:sldId id="273" r:id="rId24"/>
    <p:sldId id="274" r:id="rId25"/>
    <p:sldId id="275" r:id="rId26"/>
    <p:sldId id="277" r:id="rId27"/>
    <p:sldId id="278" r:id="rId28"/>
    <p:sldId id="284" r:id="rId29"/>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5" d="100"/>
          <a:sy n="65" d="100"/>
        </p:scale>
        <p:origin x="66"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E3C62-CCE9-40F3-A856-D86B59DEBCE9}" type="datetimeFigureOut">
              <a:rPr lang="en-US" smtClean="0"/>
              <a:t>7/10/2014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374E2-48EC-4657-B56F-0015BE9FDDED}" type="slidenum">
              <a:rPr lang="en-US" smtClean="0"/>
              <a:t>‹#›</a:t>
            </a:fld>
            <a:endParaRPr lang="en-US"/>
          </a:p>
        </p:txBody>
      </p:sp>
    </p:spTree>
    <p:extLst>
      <p:ext uri="{BB962C8B-B14F-4D97-AF65-F5344CB8AC3E}">
        <p14:creationId xmlns:p14="http://schemas.microsoft.com/office/powerpoint/2010/main" val="303826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0252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B42FC88-74FA-462D-A2CC-F62ACB4A63D7}"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2B518-4578-49C7-A8AA-5B3A7B54C3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754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2FC88-74FA-462D-A2CC-F62ACB4A63D7}"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35761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2FC88-74FA-462D-A2CC-F62ACB4A63D7}"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2B518-4578-49C7-A8AA-5B3A7B54C3D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75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759DE4-7BFF-4766-9AD5-6A8D9F8FE1E2}" type="datetimeFigureOut">
              <a:rPr lang="en-US" smtClean="0">
                <a:solidFill>
                  <a:srgbClr val="DFE6D0"/>
                </a:solidFill>
              </a:rPr>
              <a:pPr/>
              <a:t>7/10/2014</a:t>
            </a:fld>
            <a:endParaRPr lang="en-US">
              <a:solidFill>
                <a:srgbClr val="DFE6D0"/>
              </a:solidFill>
            </a:endParaRPr>
          </a:p>
        </p:txBody>
      </p:sp>
      <p:sp>
        <p:nvSpPr>
          <p:cNvPr id="5" name="Footer Placeholder 4"/>
          <p:cNvSpPr>
            <a:spLocks noGrp="1"/>
          </p:cNvSpPr>
          <p:nvPr>
            <p:ph type="ftr" sz="quarter" idx="11"/>
          </p:nvPr>
        </p:nvSpPr>
        <p:spPr/>
        <p:txBody>
          <a:bodyPr/>
          <a:lstStyle/>
          <a:p>
            <a:endParaRPr lang="en-US">
              <a:solidFill>
                <a:srgbClr val="DFE6D0"/>
              </a:solidFill>
            </a:endParaRPr>
          </a:p>
        </p:txBody>
      </p:sp>
      <p:sp>
        <p:nvSpPr>
          <p:cNvPr id="6" name="Slide Number Placeholder 5"/>
          <p:cNvSpPr>
            <a:spLocks noGrp="1"/>
          </p:cNvSpPr>
          <p:nvPr>
            <p:ph type="sldNum" sz="quarter" idx="12"/>
          </p:nvPr>
        </p:nvSpPr>
        <p:spPr/>
        <p:txBody>
          <a:bodyPr/>
          <a:lstStyle/>
          <a:p>
            <a:fld id="{A7F8247E-DBF2-4CBA-9970-AC033B8D1603}" type="slidenum">
              <a:rPr lang="en-US" smtClean="0">
                <a:solidFill>
                  <a:srgbClr val="DFE6D0"/>
                </a:solidFill>
              </a:rPr>
              <a:pPr/>
              <a:t>‹#›</a:t>
            </a:fld>
            <a:endParaRPr lang="en-US">
              <a:solidFill>
                <a:srgbClr val="DFE6D0"/>
              </a:solidFill>
            </a:endParaRPr>
          </a:p>
        </p:txBody>
      </p:sp>
    </p:spTree>
    <p:extLst>
      <p:ext uri="{BB962C8B-B14F-4D97-AF65-F5344CB8AC3E}">
        <p14:creationId xmlns:p14="http://schemas.microsoft.com/office/powerpoint/2010/main" val="49604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2FC88-74FA-462D-A2CC-F62ACB4A63D7}"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215090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42FC88-74FA-462D-A2CC-F62ACB4A63D7}" type="datetimeFigureOut">
              <a:rPr lang="en-US" smtClean="0"/>
              <a:t>7/10/2014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2B518-4578-49C7-A8AA-5B3A7B54C3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44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2FC88-74FA-462D-A2CC-F62ACB4A63D7}"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179644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2FC88-74FA-462D-A2CC-F62ACB4A63D7}" type="datetimeFigureOut">
              <a:rPr lang="en-US" smtClean="0"/>
              <a:t>7/10/2014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118304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2FC88-74FA-462D-A2CC-F62ACB4A63D7}" type="datetimeFigureOut">
              <a:rPr lang="en-US" smtClean="0"/>
              <a:t>7/10/2014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7599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2FC88-74FA-462D-A2CC-F62ACB4A63D7}" type="datetimeFigureOut">
              <a:rPr lang="en-US" smtClean="0"/>
              <a:t>7/10/2014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302771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2FC88-74FA-462D-A2CC-F62ACB4A63D7}"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2B518-4578-49C7-A8AA-5B3A7B54C3DE}" type="slidenum">
              <a:rPr lang="en-US" smtClean="0"/>
              <a:t>‹#›</a:t>
            </a:fld>
            <a:endParaRPr lang="en-US"/>
          </a:p>
        </p:txBody>
      </p:sp>
    </p:spTree>
    <p:extLst>
      <p:ext uri="{BB962C8B-B14F-4D97-AF65-F5344CB8AC3E}">
        <p14:creationId xmlns:p14="http://schemas.microsoft.com/office/powerpoint/2010/main" val="329430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2FC88-74FA-462D-A2CC-F62ACB4A63D7}" type="datetimeFigureOut">
              <a:rPr lang="en-US" smtClean="0"/>
              <a:t>7/10/2014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2B518-4578-49C7-A8AA-5B3A7B54C3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48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B42FC88-74FA-462D-A2CC-F62ACB4A63D7}" type="datetimeFigureOut">
              <a:rPr lang="en-US" smtClean="0"/>
              <a:t>7/10/2014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42B518-4578-49C7-A8AA-5B3A7B54C3D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9215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12.xml"/><Relationship Id="rId4"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1.emf"/><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12.xml"/><Relationship Id="rId4"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emf"/><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12.xml"/><Relationship Id="rId4" Type="http://schemas.openxmlformats.org/officeDocument/2006/relationships/tags" Target="../tags/tag19.xml"/></Relationships>
</file>

<file path=ppt/slides/_rels/slide2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4.emf"/><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12.xml"/><Relationship Id="rId4" Type="http://schemas.openxmlformats.org/officeDocument/2006/relationships/tags" Target="../tags/tag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4.emf"/><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12.xml"/><Relationship Id="rId4"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12.xml"/><Relationship Id="rId4"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5.emf"/><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Contemporary Moral Problems</a:t>
            </a:r>
          </a:p>
        </p:txBody>
      </p:sp>
      <p:sp>
        <p:nvSpPr>
          <p:cNvPr id="3" name="Subtitle 2"/>
          <p:cNvSpPr>
            <a:spLocks noGrp="1"/>
          </p:cNvSpPr>
          <p:nvPr>
            <p:ph type="subTitle" idx="1"/>
          </p:nvPr>
        </p:nvSpPr>
        <p:spPr>
          <a:xfrm>
            <a:off x="8610599" y="4960137"/>
            <a:ext cx="3396343" cy="1463040"/>
          </a:xfrm>
        </p:spPr>
        <p:txBody>
          <a:bodyPr>
            <a:normAutofit/>
          </a:bodyPr>
          <a:lstStyle/>
          <a:p>
            <a:r>
              <a:rPr lang="en-US" b="1" dirty="0"/>
              <a:t>M-F12:00-1:00SAV 264</a:t>
            </a:r>
            <a:endParaRPr lang="en-US" dirty="0"/>
          </a:p>
          <a:p>
            <a:r>
              <a:rPr lang="en-US" b="1" dirty="0"/>
              <a:t>Instructor: Benjamin Hole</a:t>
            </a:r>
            <a:endParaRPr lang="en-US" dirty="0"/>
          </a:p>
          <a:p>
            <a:r>
              <a:rPr lang="en-US" dirty="0"/>
              <a:t>Office Hours: everyday after class</a:t>
            </a:r>
          </a:p>
          <a:p>
            <a:r>
              <a:rPr lang="en-US" dirty="0"/>
              <a:t>Email: </a:t>
            </a:r>
            <a:r>
              <a:rPr lang="en-US" dirty="0" smtClean="0"/>
              <a:t>bvhole@uw.edu</a:t>
            </a:r>
            <a:endParaRPr lang="en-US" dirty="0"/>
          </a:p>
          <a:p>
            <a:endParaRPr lang="en-US" dirty="0"/>
          </a:p>
        </p:txBody>
      </p:sp>
    </p:spTree>
    <p:extLst>
      <p:ext uri="{BB962C8B-B14F-4D97-AF65-F5344CB8AC3E}">
        <p14:creationId xmlns:p14="http://schemas.microsoft.com/office/powerpoint/2010/main" val="4026203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3" name="Text Placeholder 2"/>
          <p:cNvSpPr>
            <a:spLocks noGrp="1"/>
          </p:cNvSpPr>
          <p:nvPr>
            <p:ph type="body" idx="1"/>
          </p:nvPr>
        </p:nvSpPr>
        <p:spPr/>
        <p:txBody>
          <a:bodyPr/>
          <a:lstStyle/>
          <a:p>
            <a:r>
              <a:rPr lang="en-US" u="sng" dirty="0" smtClean="0">
                <a:solidFill>
                  <a:schemeClr val="tx1"/>
                </a:solidFill>
              </a:rPr>
              <a:t>Utilitarianism</a:t>
            </a:r>
            <a:endParaRPr lang="en-US" u="sng" dirty="0">
              <a:solidFill>
                <a:schemeClr val="tx1"/>
              </a:solidFill>
            </a:endParaRPr>
          </a:p>
        </p:txBody>
      </p:sp>
      <p:sp>
        <p:nvSpPr>
          <p:cNvPr id="4" name="Content Placeholder 3"/>
          <p:cNvSpPr>
            <a:spLocks noGrp="1"/>
          </p:cNvSpPr>
          <p:nvPr>
            <p:ph sz="half" idx="2"/>
          </p:nvPr>
        </p:nvSpPr>
        <p:spPr>
          <a:xfrm>
            <a:off x="1154954" y="2747387"/>
            <a:ext cx="4040188" cy="4454525"/>
          </a:xfrm>
        </p:spPr>
        <p:txBody>
          <a:bodyPr>
            <a:normAutofit/>
          </a:bodyPr>
          <a:lstStyle/>
          <a:p>
            <a:r>
              <a:rPr lang="en-US" dirty="0"/>
              <a:t>T</a:t>
            </a:r>
            <a:r>
              <a:rPr lang="en-US" dirty="0" smtClean="0"/>
              <a:t>heory of value: pleasure is the only intrinsic good.</a:t>
            </a:r>
          </a:p>
          <a:p>
            <a:pPr marL="0" indent="0">
              <a:buNone/>
            </a:pPr>
            <a:endParaRPr lang="en-US" dirty="0"/>
          </a:p>
          <a:p>
            <a:pPr marL="0" indent="0">
              <a:buNone/>
            </a:pPr>
            <a:endParaRPr lang="en-US" dirty="0"/>
          </a:p>
          <a:p>
            <a:r>
              <a:rPr lang="en-US" dirty="0" smtClean="0"/>
              <a:t>Right action: consequences are the sole determinate. </a:t>
            </a:r>
          </a:p>
          <a:p>
            <a:endParaRPr lang="en-US" dirty="0"/>
          </a:p>
          <a:p>
            <a:r>
              <a:rPr lang="en-US" dirty="0" smtClean="0"/>
              <a:t>Motivation: the agent’s maxim is irrelevant to the action’s moral worth.</a:t>
            </a:r>
            <a:endParaRPr lang="en-US" dirty="0"/>
          </a:p>
        </p:txBody>
      </p:sp>
      <p:sp>
        <p:nvSpPr>
          <p:cNvPr id="5" name="Text Placeholder 4"/>
          <p:cNvSpPr>
            <a:spLocks noGrp="1"/>
          </p:cNvSpPr>
          <p:nvPr>
            <p:ph type="body" sz="quarter" idx="3"/>
          </p:nvPr>
        </p:nvSpPr>
        <p:spPr/>
        <p:txBody>
          <a:bodyPr/>
          <a:lstStyle/>
          <a:p>
            <a:r>
              <a:rPr lang="en-US" u="sng" dirty="0" smtClean="0">
                <a:solidFill>
                  <a:schemeClr val="tx1"/>
                </a:solidFill>
              </a:rPr>
              <a:t>Kantianism</a:t>
            </a:r>
            <a:endParaRPr lang="en-US" u="sng" dirty="0">
              <a:solidFill>
                <a:schemeClr val="tx1"/>
              </a:solidFill>
            </a:endParaRPr>
          </a:p>
        </p:txBody>
      </p:sp>
      <p:sp>
        <p:nvSpPr>
          <p:cNvPr id="6" name="Content Placeholder 5"/>
          <p:cNvSpPr>
            <a:spLocks noGrp="1"/>
          </p:cNvSpPr>
          <p:nvPr>
            <p:ph sz="quarter" idx="4"/>
          </p:nvPr>
        </p:nvSpPr>
        <p:spPr>
          <a:xfrm>
            <a:off x="6126650" y="2734285"/>
            <a:ext cx="4041775" cy="4454525"/>
          </a:xfrm>
        </p:spPr>
        <p:txBody>
          <a:bodyPr>
            <a:normAutofit/>
          </a:bodyPr>
          <a:lstStyle/>
          <a:p>
            <a:r>
              <a:rPr lang="en-US" dirty="0" smtClean="0"/>
              <a:t>Theory of value: the good will is the only unconditional good. </a:t>
            </a:r>
          </a:p>
          <a:p>
            <a:endParaRPr lang="en-US" dirty="0"/>
          </a:p>
          <a:p>
            <a:r>
              <a:rPr lang="en-US" dirty="0" smtClean="0"/>
              <a:t>Right action: consequences are irrelevant.</a:t>
            </a:r>
          </a:p>
          <a:p>
            <a:endParaRPr lang="en-US" dirty="0"/>
          </a:p>
          <a:p>
            <a:r>
              <a:rPr lang="en-US" dirty="0" smtClean="0"/>
              <a:t>Motivation: the agent’s maxim is the sole determinant of moral worth.</a:t>
            </a:r>
            <a:endParaRPr lang="en-US" dirty="0"/>
          </a:p>
        </p:txBody>
      </p:sp>
    </p:spTree>
    <p:extLst>
      <p:ext uri="{BB962C8B-B14F-4D97-AF65-F5344CB8AC3E}">
        <p14:creationId xmlns:p14="http://schemas.microsoft.com/office/powerpoint/2010/main" val="14938031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The Universal Law Formulation of the Categorical Imperative</a:t>
            </a:r>
            <a:endParaRPr lang="en-US" dirty="0"/>
          </a:p>
        </p:txBody>
      </p:sp>
      <p:sp>
        <p:nvSpPr>
          <p:cNvPr id="3" name="Subtitle 2"/>
          <p:cNvSpPr>
            <a:spLocks noGrp="1"/>
          </p:cNvSpPr>
          <p:nvPr>
            <p:ph type="subTitle" idx="1"/>
          </p:nvPr>
        </p:nvSpPr>
        <p:spPr/>
        <p:txBody>
          <a:bodyPr/>
          <a:lstStyle/>
          <a:p>
            <a:r>
              <a:rPr lang="en-US" dirty="0" smtClean="0"/>
              <a:t>Kantian Ethics</a:t>
            </a:r>
            <a:endParaRPr lang="en-US" dirty="0"/>
          </a:p>
        </p:txBody>
      </p:sp>
    </p:spTree>
    <p:extLst>
      <p:ext uri="{BB962C8B-B14F-4D97-AF65-F5344CB8AC3E}">
        <p14:creationId xmlns:p14="http://schemas.microsoft.com/office/powerpoint/2010/main" val="2187742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The Formula of Universal Law</a:t>
            </a:r>
            <a:endParaRPr lang="en-US" dirty="0"/>
          </a:p>
        </p:txBody>
      </p:sp>
      <p:sp>
        <p:nvSpPr>
          <p:cNvPr id="3" name="Content Placeholder 2"/>
          <p:cNvSpPr>
            <a:spLocks noGrp="1"/>
          </p:cNvSpPr>
          <p:nvPr>
            <p:ph idx="1"/>
          </p:nvPr>
        </p:nvSpPr>
        <p:spPr/>
        <p:txBody>
          <a:bodyPr>
            <a:normAutofit/>
          </a:bodyPr>
          <a:lstStyle/>
          <a:p>
            <a:r>
              <a:rPr lang="en-US" sz="2400" dirty="0"/>
              <a:t>“Act only according to that maxim by which you can at the same time will that it should become a universal law of nature.”</a:t>
            </a:r>
          </a:p>
          <a:p>
            <a:endParaRPr lang="en-US" sz="2400" dirty="0"/>
          </a:p>
          <a:p>
            <a:r>
              <a:rPr lang="en-US" sz="2400" dirty="0"/>
              <a:t>“An action is right if and only if one can (a) consistently conceive of everyone adopting and acting on the general policy of one’s action, and also (b) consistently will that everyone act on that maxim” (Timmons, 17).</a:t>
            </a:r>
          </a:p>
        </p:txBody>
      </p:sp>
    </p:spTree>
    <p:extLst>
      <p:ext uri="{BB962C8B-B14F-4D97-AF65-F5344CB8AC3E}">
        <p14:creationId xmlns:p14="http://schemas.microsoft.com/office/powerpoint/2010/main" val="4274841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 The Formula of Universal Law</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smtClean="0"/>
              <a:t>Take a maxim</a:t>
            </a:r>
          </a:p>
          <a:p>
            <a:pPr marL="457200" indent="-457200">
              <a:buFont typeface="+mj-lt"/>
              <a:buAutoNum type="arabicPeriod"/>
            </a:pPr>
            <a:r>
              <a:rPr lang="en-US" sz="2400" dirty="0" smtClean="0"/>
              <a:t>Universalize it</a:t>
            </a:r>
          </a:p>
          <a:p>
            <a:pPr marL="457200" indent="-457200">
              <a:buFont typeface="+mj-lt"/>
              <a:buAutoNum type="arabicPeriod"/>
            </a:pPr>
            <a:r>
              <a:rPr lang="en-US" sz="2400" dirty="0" smtClean="0"/>
              <a:t>Run your consistency test(s)</a:t>
            </a:r>
          </a:p>
          <a:p>
            <a:pPr marL="813816" lvl="2" indent="-457200"/>
            <a:r>
              <a:rPr lang="en-US" sz="1600" dirty="0" smtClean="0"/>
              <a:t>Contradiction in conception?</a:t>
            </a:r>
          </a:p>
          <a:p>
            <a:pPr marL="813816" lvl="2" indent="-457200"/>
            <a:r>
              <a:rPr lang="en-US" sz="1600" dirty="0" smtClean="0"/>
              <a:t>Contradiction in rational will? </a:t>
            </a:r>
            <a:endParaRPr lang="en-US" sz="1600" dirty="0"/>
          </a:p>
        </p:txBody>
      </p:sp>
    </p:spTree>
    <p:extLst>
      <p:ext uri="{BB962C8B-B14F-4D97-AF65-F5344CB8AC3E}">
        <p14:creationId xmlns:p14="http://schemas.microsoft.com/office/powerpoint/2010/main" val="26160659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Kant’s Four Examples</a:t>
            </a:r>
            <a:endParaRPr lang="en-US" dirty="0">
              <a:solidFill>
                <a:schemeClr val="tx1"/>
              </a:solidFill>
            </a:endParaRPr>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3951514" y="2264229"/>
            <a:ext cx="8028618"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585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duties</a:t>
            </a:r>
            <a:endParaRPr lang="en-US" dirty="0"/>
          </a:p>
        </p:txBody>
      </p:sp>
      <p:sp>
        <p:nvSpPr>
          <p:cNvPr id="3" name="Text Placeholder 2"/>
          <p:cNvSpPr>
            <a:spLocks noGrp="1"/>
          </p:cNvSpPr>
          <p:nvPr>
            <p:ph type="body" idx="1"/>
          </p:nvPr>
        </p:nvSpPr>
        <p:spPr/>
        <p:txBody>
          <a:bodyPr/>
          <a:lstStyle/>
          <a:p>
            <a:r>
              <a:rPr lang="en-US" dirty="0" smtClean="0"/>
              <a:t>Perfect Duties</a:t>
            </a:r>
            <a:endParaRPr lang="en-US" dirty="0"/>
          </a:p>
        </p:txBody>
      </p:sp>
      <p:sp>
        <p:nvSpPr>
          <p:cNvPr id="4" name="Content Placeholder 3"/>
          <p:cNvSpPr>
            <a:spLocks noGrp="1"/>
          </p:cNvSpPr>
          <p:nvPr>
            <p:ph sz="half" idx="2"/>
          </p:nvPr>
        </p:nvSpPr>
        <p:spPr/>
        <p:txBody>
          <a:bodyPr>
            <a:noAutofit/>
          </a:bodyPr>
          <a:lstStyle/>
          <a:p>
            <a:r>
              <a:rPr lang="en-US" sz="2200" dirty="0"/>
              <a:t>“A </a:t>
            </a:r>
            <a:r>
              <a:rPr lang="en-US" sz="2200" dirty="0">
                <a:solidFill>
                  <a:schemeClr val="accent1"/>
                </a:solidFill>
              </a:rPr>
              <a:t>perfect duty </a:t>
            </a:r>
            <a:r>
              <a:rPr lang="en-US" sz="2200" dirty="0"/>
              <a:t>is one that </a:t>
            </a:r>
            <a:r>
              <a:rPr lang="en-US" sz="2200" i="1" dirty="0"/>
              <a:t>strictly </a:t>
            </a:r>
            <a:r>
              <a:rPr lang="en-US" sz="2200" dirty="0"/>
              <a:t>requires certain specific actions, with no choice or leeway” (B/B, 358).</a:t>
            </a:r>
          </a:p>
          <a:p>
            <a:pPr marL="0" indent="0">
              <a:buNone/>
            </a:pPr>
            <a:endParaRPr lang="en-US" sz="2200" dirty="0"/>
          </a:p>
          <a:p>
            <a:r>
              <a:rPr lang="en-US" sz="2200" dirty="0"/>
              <a:t>Determined by the </a:t>
            </a:r>
            <a:r>
              <a:rPr lang="en-US" sz="2200" dirty="0">
                <a:solidFill>
                  <a:schemeClr val="accent1"/>
                </a:solidFill>
              </a:rPr>
              <a:t>contradiction in conception test</a:t>
            </a:r>
            <a:r>
              <a:rPr lang="en-US" sz="2200" dirty="0"/>
              <a:t>.</a:t>
            </a:r>
          </a:p>
          <a:p>
            <a:endParaRPr lang="en-US" sz="2200" dirty="0"/>
          </a:p>
          <a:p>
            <a:pPr lvl="1"/>
            <a:r>
              <a:rPr lang="en-US" sz="1800" dirty="0"/>
              <a:t>E.g., The lying promise</a:t>
            </a:r>
          </a:p>
        </p:txBody>
      </p:sp>
      <p:sp>
        <p:nvSpPr>
          <p:cNvPr id="5" name="Text Placeholder 4"/>
          <p:cNvSpPr>
            <a:spLocks noGrp="1"/>
          </p:cNvSpPr>
          <p:nvPr>
            <p:ph type="body" sz="quarter" idx="3"/>
          </p:nvPr>
        </p:nvSpPr>
        <p:spPr/>
        <p:txBody>
          <a:bodyPr/>
          <a:lstStyle/>
          <a:p>
            <a:r>
              <a:rPr lang="en-US" dirty="0" smtClean="0"/>
              <a:t>Imperfect Duties</a:t>
            </a:r>
            <a:endParaRPr lang="en-US" dirty="0"/>
          </a:p>
        </p:txBody>
      </p:sp>
      <p:sp>
        <p:nvSpPr>
          <p:cNvPr id="6" name="Content Placeholder 5"/>
          <p:cNvSpPr>
            <a:spLocks noGrp="1"/>
          </p:cNvSpPr>
          <p:nvPr>
            <p:ph sz="quarter" idx="4"/>
          </p:nvPr>
        </p:nvSpPr>
        <p:spPr/>
        <p:txBody>
          <a:bodyPr>
            <a:noAutofit/>
          </a:bodyPr>
          <a:lstStyle/>
          <a:p>
            <a:r>
              <a:rPr lang="en-US" sz="2200" dirty="0"/>
              <a:t>“an</a:t>
            </a:r>
            <a:r>
              <a:rPr lang="en-US" sz="2200" dirty="0">
                <a:solidFill>
                  <a:schemeClr val="accent1"/>
                </a:solidFill>
              </a:rPr>
              <a:t> imperfect duty </a:t>
            </a:r>
            <a:r>
              <a:rPr lang="en-US" sz="2200" dirty="0"/>
              <a:t>is one that can be </a:t>
            </a:r>
            <a:r>
              <a:rPr lang="en-US" sz="2200" i="1" dirty="0"/>
              <a:t>fulfilled</a:t>
            </a:r>
            <a:r>
              <a:rPr lang="en-US" sz="2200" dirty="0"/>
              <a:t> in several different ways, among which the agent may choose, and thus no one of which is strictly required” (B/B, 358).</a:t>
            </a:r>
          </a:p>
          <a:p>
            <a:pPr marL="0" indent="0">
              <a:buNone/>
            </a:pPr>
            <a:endParaRPr lang="en-US" sz="2200" i="1" dirty="0"/>
          </a:p>
          <a:p>
            <a:r>
              <a:rPr lang="en-US" sz="2200" dirty="0"/>
              <a:t>Determined by </a:t>
            </a:r>
            <a:r>
              <a:rPr lang="en-US" sz="2200" dirty="0">
                <a:solidFill>
                  <a:schemeClr val="accent1"/>
                </a:solidFill>
              </a:rPr>
              <a:t>the contradiction in will test</a:t>
            </a:r>
            <a:r>
              <a:rPr lang="en-US" sz="2200" dirty="0"/>
              <a:t>.</a:t>
            </a:r>
            <a:endParaRPr lang="en-US" sz="2200" i="1" dirty="0"/>
          </a:p>
          <a:p>
            <a:pPr lvl="1"/>
            <a:r>
              <a:rPr lang="en-US" sz="1800" dirty="0"/>
              <a:t>E.g., The duty to render mutual aid. </a:t>
            </a:r>
          </a:p>
          <a:p>
            <a:endParaRPr lang="en-US" sz="2200" i="1" dirty="0"/>
          </a:p>
        </p:txBody>
      </p:sp>
    </p:spTree>
    <p:extLst>
      <p:ext uri="{BB962C8B-B14F-4D97-AF65-F5344CB8AC3E}">
        <p14:creationId xmlns:p14="http://schemas.microsoft.com/office/powerpoint/2010/main" val="6560453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Argument</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dirty="0" smtClean="0"/>
              <a:t>You should only do those actions that conform to rules that you could will to be adopted universally. </a:t>
            </a:r>
          </a:p>
          <a:p>
            <a:pPr marL="457200" indent="-457200">
              <a:buAutoNum type="arabicPeriod"/>
            </a:pPr>
            <a:r>
              <a:rPr lang="en-US" dirty="0" smtClean="0"/>
              <a:t>If you were to make an insincere promise, you would be following the rule: </a:t>
            </a:r>
            <a:r>
              <a:rPr lang="en-US" dirty="0" smtClean="0">
                <a:solidFill>
                  <a:schemeClr val="accent1"/>
                </a:solidFill>
              </a:rPr>
              <a:t>when I believe myself to be in need of money, I shall borrow money and promise to repay it, even though I have no intention of repaying it.</a:t>
            </a:r>
          </a:p>
          <a:p>
            <a:pPr marL="457200" indent="-457200">
              <a:buAutoNum type="arabicPeriod"/>
            </a:pPr>
            <a:r>
              <a:rPr lang="en-US" dirty="0" smtClean="0"/>
              <a:t>This rule could not be adopted universally, because it would </a:t>
            </a:r>
            <a:r>
              <a:rPr lang="en-US" b="1" u="sng" dirty="0" smtClean="0"/>
              <a:t>be self-contradicting</a:t>
            </a:r>
            <a:r>
              <a:rPr lang="en-US" dirty="0" smtClean="0"/>
              <a:t>. </a:t>
            </a:r>
          </a:p>
          <a:p>
            <a:pPr marL="457200" indent="-457200">
              <a:buAutoNum type="arabicPeriod"/>
            </a:pPr>
            <a:r>
              <a:rPr lang="en-US" dirty="0" smtClean="0"/>
              <a:t>Therefore, you ought not to make lying promises. </a:t>
            </a:r>
            <a:endParaRPr lang="en-US" dirty="0"/>
          </a:p>
        </p:txBody>
      </p:sp>
    </p:spTree>
    <p:extLst>
      <p:ext uri="{BB962C8B-B14F-4D97-AF65-F5344CB8AC3E}">
        <p14:creationId xmlns:p14="http://schemas.microsoft.com/office/powerpoint/2010/main" val="1826470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Kant’s Argument</a:t>
            </a: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dirty="0" smtClean="0">
                <a:solidFill>
                  <a:schemeClr val="tx1"/>
                </a:solidFill>
              </a:rPr>
              <a:t>You should only do those actions that conform to rules that you could will to be adopted universally. </a:t>
            </a:r>
          </a:p>
          <a:p>
            <a:pPr marL="457200" indent="-457200">
              <a:buAutoNum type="arabicPeriod"/>
            </a:pPr>
            <a:r>
              <a:rPr lang="en-US" dirty="0" smtClean="0">
                <a:solidFill>
                  <a:schemeClr val="tx1"/>
                </a:solidFill>
              </a:rPr>
              <a:t>If you were to refuse to aid others in need, you would be following the rule: </a:t>
            </a:r>
            <a:r>
              <a:rPr lang="en-US" dirty="0" smtClean="0">
                <a:solidFill>
                  <a:schemeClr val="accent1"/>
                </a:solidFill>
              </a:rPr>
              <a:t>when I believe others to be in need I will not aid them. </a:t>
            </a:r>
          </a:p>
          <a:p>
            <a:pPr marL="457200" indent="-457200">
              <a:buAutoNum type="arabicPeriod"/>
            </a:pPr>
            <a:r>
              <a:rPr lang="en-US" dirty="0" smtClean="0">
                <a:solidFill>
                  <a:schemeClr val="tx1"/>
                </a:solidFill>
              </a:rPr>
              <a:t>This rule could not be willed universally, because it would </a:t>
            </a:r>
            <a:r>
              <a:rPr lang="en-US" b="1" i="1" u="sng" dirty="0" smtClean="0">
                <a:solidFill>
                  <a:schemeClr val="tx1"/>
                </a:solidFill>
              </a:rPr>
              <a:t>defeat the rational will’s wider purposes</a:t>
            </a:r>
            <a:r>
              <a:rPr lang="en-US" dirty="0" smtClean="0">
                <a:solidFill>
                  <a:schemeClr val="tx1"/>
                </a:solidFill>
              </a:rPr>
              <a:t>. (A universal law would imply that others never help you when you are in need.)</a:t>
            </a:r>
          </a:p>
          <a:p>
            <a:pPr marL="457200" indent="-457200">
              <a:buAutoNum type="arabicPeriod"/>
            </a:pPr>
            <a:r>
              <a:rPr lang="en-US" dirty="0" smtClean="0">
                <a:solidFill>
                  <a:schemeClr val="tx1"/>
                </a:solidFill>
              </a:rPr>
              <a:t>Therefore,  you should accept the (imperfect) duty to aid others in need. </a:t>
            </a:r>
          </a:p>
          <a:p>
            <a:pPr marL="457200" indent="-457200">
              <a:buAutoNum type="arabicPeriod"/>
            </a:pPr>
            <a:endParaRPr lang="en-US" dirty="0"/>
          </a:p>
        </p:txBody>
      </p:sp>
    </p:spTree>
    <p:extLst>
      <p:ext uri="{BB962C8B-B14F-4D97-AF65-F5344CB8AC3E}">
        <p14:creationId xmlns:p14="http://schemas.microsoft.com/office/powerpoint/2010/main" val="377825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Objections</a:t>
            </a:r>
            <a:endParaRPr lang="en-US" dirty="0"/>
          </a:p>
        </p:txBody>
      </p:sp>
      <p:sp>
        <p:nvSpPr>
          <p:cNvPr id="3" name="Text Placeholder 2"/>
          <p:cNvSpPr>
            <a:spLocks noGrp="1"/>
          </p:cNvSpPr>
          <p:nvPr>
            <p:ph type="body" idx="1"/>
          </p:nvPr>
        </p:nvSpPr>
        <p:spPr/>
        <p:txBody>
          <a:bodyPr/>
          <a:lstStyle/>
          <a:p>
            <a:r>
              <a:rPr lang="en-US" dirty="0" smtClean="0"/>
              <a:t>Kant’s Universal Law Formulation of the Categorical Imperative</a:t>
            </a:r>
            <a:endParaRPr lang="en-US" dirty="0"/>
          </a:p>
        </p:txBody>
      </p:sp>
    </p:spTree>
    <p:extLst>
      <p:ext uri="{BB962C8B-B14F-4D97-AF65-F5344CB8AC3E}">
        <p14:creationId xmlns:p14="http://schemas.microsoft.com/office/powerpoint/2010/main" val="3221714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Rigorism</a:t>
            </a:r>
            <a:endParaRPr lang="en-US" dirty="0"/>
          </a:p>
        </p:txBody>
      </p:sp>
      <p:sp>
        <p:nvSpPr>
          <p:cNvPr id="6" name="Content Placeholder 5"/>
          <p:cNvSpPr>
            <a:spLocks noGrp="1"/>
          </p:cNvSpPr>
          <p:nvPr>
            <p:ph idx="1"/>
          </p:nvPr>
        </p:nvSpPr>
        <p:spPr>
          <a:xfrm>
            <a:off x="1110343" y="2645228"/>
            <a:ext cx="5105400" cy="4953000"/>
          </a:xfrm>
        </p:spPr>
        <p:txBody>
          <a:bodyPr>
            <a:normAutofit/>
          </a:bodyPr>
          <a:lstStyle/>
          <a:p>
            <a:pPr>
              <a:lnSpc>
                <a:spcPct val="90000"/>
              </a:lnSpc>
            </a:pPr>
            <a:r>
              <a:rPr lang="en-US" u="sng" dirty="0" smtClean="0">
                <a:solidFill>
                  <a:schemeClr val="tx1"/>
                </a:solidFill>
              </a:rPr>
              <a:t>Problem</a:t>
            </a:r>
            <a:r>
              <a:rPr lang="en-US" u="sng" dirty="0">
                <a:solidFill>
                  <a:schemeClr val="tx1"/>
                </a:solidFill>
              </a:rPr>
              <a:t>:</a:t>
            </a:r>
            <a:r>
              <a:rPr lang="en-US" dirty="0">
                <a:solidFill>
                  <a:schemeClr val="tx1"/>
                </a:solidFill>
              </a:rPr>
              <a:t> </a:t>
            </a:r>
            <a:r>
              <a:rPr lang="en-US" dirty="0" smtClean="0">
                <a:solidFill>
                  <a:schemeClr val="tx1"/>
                </a:solidFill>
              </a:rPr>
              <a:t>You </a:t>
            </a:r>
            <a:r>
              <a:rPr lang="en-US" dirty="0">
                <a:solidFill>
                  <a:schemeClr val="tx1"/>
                </a:solidFill>
              </a:rPr>
              <a:t>have Nazi’s at your door </a:t>
            </a:r>
            <a:r>
              <a:rPr lang="en-US" dirty="0" smtClean="0">
                <a:solidFill>
                  <a:schemeClr val="tx1"/>
                </a:solidFill>
              </a:rPr>
              <a:t>asking, “Do </a:t>
            </a:r>
            <a:r>
              <a:rPr lang="en-US" dirty="0">
                <a:solidFill>
                  <a:schemeClr val="tx1"/>
                </a:solidFill>
              </a:rPr>
              <a:t>you know where any Jews are</a:t>
            </a:r>
            <a:r>
              <a:rPr lang="en-US" dirty="0" smtClean="0">
                <a:solidFill>
                  <a:schemeClr val="tx1"/>
                </a:solidFill>
              </a:rPr>
              <a:t>?” </a:t>
            </a:r>
          </a:p>
          <a:p>
            <a:pPr>
              <a:lnSpc>
                <a:spcPct val="90000"/>
              </a:lnSpc>
            </a:pPr>
            <a:endParaRPr lang="en-US" dirty="0"/>
          </a:p>
          <a:p>
            <a:pPr marL="0" indent="0">
              <a:buNone/>
            </a:pPr>
            <a:endParaRPr lang="en-US" dirty="0" smtClean="0"/>
          </a:p>
          <a:p>
            <a:pPr>
              <a:lnSpc>
                <a:spcPct val="90000"/>
              </a:lnSpc>
            </a:pPr>
            <a:r>
              <a:rPr lang="en-US" i="1" dirty="0" smtClean="0">
                <a:solidFill>
                  <a:schemeClr val="accent1"/>
                </a:solidFill>
              </a:rPr>
              <a:t>Does Kant give us the right answer? </a:t>
            </a:r>
            <a:endParaRPr lang="en-US" dirty="0">
              <a:solidFill>
                <a:schemeClr val="accent1"/>
              </a:solidFill>
            </a:endParaRPr>
          </a:p>
        </p:txBody>
      </p:sp>
      <p:pic>
        <p:nvPicPr>
          <p:cNvPr id="11266" name="Picture 2" descr="http://flipthrough.files.wordpress.com/2010/08/di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415" y="1447800"/>
            <a:ext cx="214151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46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Subtitle 3"/>
          <p:cNvSpPr>
            <a:spLocks noGrp="1"/>
          </p:cNvSpPr>
          <p:nvPr>
            <p:ph type="body" idx="1"/>
          </p:nvPr>
        </p:nvSpPr>
        <p:spPr/>
        <p:txBody>
          <a:bodyPr>
            <a:normAutofit/>
          </a:bodyPr>
          <a:lstStyle/>
          <a:p>
            <a:pPr marL="493776" indent="-457200">
              <a:buAutoNum type="arabicPeriod"/>
            </a:pPr>
            <a:r>
              <a:rPr lang="en-US" dirty="0" smtClean="0">
                <a:solidFill>
                  <a:schemeClr val="accent1">
                    <a:lumMod val="75000"/>
                  </a:schemeClr>
                </a:solidFill>
              </a:rPr>
              <a:t>Open Review</a:t>
            </a:r>
          </a:p>
          <a:p>
            <a:pPr marL="493776" indent="-457200">
              <a:buAutoNum type="arabicPeriod"/>
            </a:pPr>
            <a:r>
              <a:rPr lang="en-US" dirty="0" smtClean="0">
                <a:solidFill>
                  <a:schemeClr val="accent1">
                    <a:lumMod val="75000"/>
                  </a:schemeClr>
                </a:solidFill>
              </a:rPr>
              <a:t>Clicker Quiz</a:t>
            </a:r>
          </a:p>
          <a:p>
            <a:pPr marL="493776" indent="-457200">
              <a:buAutoNum type="arabicPeriod"/>
            </a:pPr>
            <a:r>
              <a:rPr lang="en-US" dirty="0" smtClean="0">
                <a:solidFill>
                  <a:schemeClr val="accent1">
                    <a:lumMod val="75000"/>
                  </a:schemeClr>
                </a:solidFill>
              </a:rPr>
              <a:t>Kant</a:t>
            </a:r>
          </a:p>
        </p:txBody>
      </p:sp>
    </p:spTree>
    <p:extLst>
      <p:ext uri="{BB962C8B-B14F-4D97-AF65-F5344CB8AC3E}">
        <p14:creationId xmlns:p14="http://schemas.microsoft.com/office/powerpoint/2010/main" val="2526994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lstStyle/>
          <a:p>
            <a:r>
              <a:rPr lang="en-US" dirty="0" smtClean="0"/>
              <a:t>The </a:t>
            </a:r>
            <a:r>
              <a:rPr lang="en-US" dirty="0" err="1" smtClean="0"/>
              <a:t>rigorism</a:t>
            </a:r>
            <a:r>
              <a:rPr lang="en-US" dirty="0" smtClean="0"/>
              <a:t> objection. </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lnSpcReduction="10000"/>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270742271"/>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9"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535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bigoo.ws/content/layout/film-cartoon/film-cartoon_1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3111"/>
            <a:ext cx="12192000" cy="90651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What’s the maxim?</a:t>
            </a:r>
            <a:endParaRPr lang="en-US" dirty="0"/>
          </a:p>
        </p:txBody>
      </p:sp>
      <p:sp>
        <p:nvSpPr>
          <p:cNvPr id="3" name="Content Placeholder 2"/>
          <p:cNvSpPr>
            <a:spLocks noGrp="1"/>
          </p:cNvSpPr>
          <p:nvPr>
            <p:ph idx="1"/>
          </p:nvPr>
        </p:nvSpPr>
        <p:spPr>
          <a:xfrm>
            <a:off x="1426028" y="2645228"/>
            <a:ext cx="7010400" cy="4495800"/>
          </a:xfrm>
        </p:spPr>
        <p:txBody>
          <a:bodyPr>
            <a:normAutofit/>
          </a:bodyPr>
          <a:lstStyle/>
          <a:p>
            <a:pPr marL="0" indent="0">
              <a:buNone/>
            </a:pPr>
            <a:r>
              <a:rPr lang="en-US" sz="2400" b="1" i="1" dirty="0">
                <a:solidFill>
                  <a:schemeClr val="accent1">
                    <a:lumMod val="40000"/>
                    <a:lumOff val="60000"/>
                  </a:schemeClr>
                </a:solidFill>
              </a:rPr>
              <a:t>The Sneaky Maxim Maker Objection</a:t>
            </a:r>
          </a:p>
          <a:p>
            <a:pPr lvl="1"/>
            <a:r>
              <a:rPr lang="en-US" dirty="0" err="1">
                <a:solidFill>
                  <a:srgbClr val="FFFF00"/>
                </a:solidFill>
              </a:rPr>
              <a:t>MacIntyre</a:t>
            </a:r>
            <a:r>
              <a:rPr lang="en-US" dirty="0">
                <a:solidFill>
                  <a:srgbClr val="FFFF00"/>
                </a:solidFill>
              </a:rPr>
              <a:t>:  “the Categorical </a:t>
            </a:r>
            <a:r>
              <a:rPr lang="en-US" dirty="0" smtClean="0">
                <a:solidFill>
                  <a:srgbClr val="FFFF00"/>
                </a:solidFill>
              </a:rPr>
              <a:t>Imperative </a:t>
            </a:r>
            <a:r>
              <a:rPr lang="en-US" dirty="0">
                <a:solidFill>
                  <a:srgbClr val="FFFF00"/>
                </a:solidFill>
              </a:rPr>
              <a:t>imposes restrictions only on those insufficiently equipped with ingenuity” </a:t>
            </a:r>
            <a:endParaRPr lang="en-US" dirty="0" smtClean="0">
              <a:solidFill>
                <a:srgbClr val="FFFF00"/>
              </a:solidFill>
            </a:endParaRPr>
          </a:p>
          <a:p>
            <a:pPr marL="347472" lvl="1" indent="0">
              <a:buNone/>
            </a:pPr>
            <a:r>
              <a:rPr lang="en-US" sz="900" dirty="0">
                <a:solidFill>
                  <a:srgbClr val="FFFF00"/>
                </a:solidFill>
              </a:rPr>
              <a:t>(</a:t>
            </a:r>
            <a:r>
              <a:rPr lang="en-US" sz="900" i="1" dirty="0">
                <a:solidFill>
                  <a:srgbClr val="FFFF00"/>
                </a:solidFill>
              </a:rPr>
              <a:t>A Short History of Ethics</a:t>
            </a:r>
            <a:r>
              <a:rPr lang="en-US" sz="900" dirty="0">
                <a:solidFill>
                  <a:srgbClr val="FFFF00"/>
                </a:solidFill>
              </a:rPr>
              <a:t>, 198).</a:t>
            </a:r>
          </a:p>
          <a:p>
            <a:pPr lvl="1"/>
            <a:endParaRPr lang="en-US" dirty="0"/>
          </a:p>
          <a:p>
            <a:pPr marL="365760" lvl="1" indent="0">
              <a:buNone/>
            </a:pPr>
            <a:r>
              <a:rPr lang="en-US" dirty="0" smtClean="0"/>
              <a:t/>
            </a:r>
            <a:br>
              <a:rPr lang="en-US" dirty="0" smtClean="0"/>
            </a:br>
            <a:endParaRPr lang="en-US" dirty="0" smtClean="0"/>
          </a:p>
          <a:p>
            <a:pPr lvl="1"/>
            <a:endParaRPr lang="en-US" dirty="0"/>
          </a:p>
          <a:p>
            <a:pPr marL="365760" lvl="1" indent="0">
              <a:buNone/>
            </a:pPr>
            <a:r>
              <a:rPr lang="en-US" sz="2800" i="1" dirty="0">
                <a:solidFill>
                  <a:schemeClr val="accent1">
                    <a:lumMod val="40000"/>
                    <a:lumOff val="60000"/>
                  </a:schemeClr>
                </a:solidFill>
              </a:rPr>
              <a:t>Is universalizability vacuous and conservative? </a:t>
            </a:r>
          </a:p>
          <a:p>
            <a:pPr lvl="1"/>
            <a:endParaRPr lang="en-US" dirty="0" smtClean="0"/>
          </a:p>
        </p:txBody>
      </p:sp>
    </p:spTree>
    <p:extLst>
      <p:ext uri="{BB962C8B-B14F-4D97-AF65-F5344CB8AC3E}">
        <p14:creationId xmlns:p14="http://schemas.microsoft.com/office/powerpoint/2010/main" val="3210611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r>
              <a:rPr lang="en-US" dirty="0"/>
              <a:t>The Sneaky Maxim Maker Objection</a:t>
            </a:r>
          </a:p>
        </p:txBody>
      </p:sp>
      <p:sp>
        <p:nvSpPr>
          <p:cNvPr id="3" name="TPAnswers"/>
          <p:cNvSpPr>
            <a:spLocks noGrp="1"/>
          </p:cNvSpPr>
          <p:nvPr>
            <p:ph type="body" idx="1"/>
            <p:custDataLst>
              <p:tags r:id="rId3"/>
            </p:custDataLst>
          </p:nvPr>
        </p:nvSpPr>
        <p:spPr>
          <a:xfrm>
            <a:off x="1981200" y="1600200"/>
            <a:ext cx="4114800" cy="4187952"/>
          </a:xfrm>
        </p:spPr>
        <p:txBody>
          <a:bodyPr>
            <a:normAutofit lnSpcReduction="10000"/>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32"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6267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Mill’s Criticism</a:t>
            </a:r>
            <a:endParaRPr lang="en-US" dirty="0"/>
          </a:p>
        </p:txBody>
      </p:sp>
      <p:sp>
        <p:nvSpPr>
          <p:cNvPr id="3" name="Content Placeholder 2"/>
          <p:cNvSpPr>
            <a:spLocks noGrp="1"/>
          </p:cNvSpPr>
          <p:nvPr>
            <p:ph idx="1"/>
          </p:nvPr>
        </p:nvSpPr>
        <p:spPr>
          <a:xfrm>
            <a:off x="5638800" y="2084832"/>
            <a:ext cx="6172200" cy="4525963"/>
          </a:xfrm>
        </p:spPr>
        <p:txBody>
          <a:bodyPr>
            <a:normAutofit/>
          </a:bodyPr>
          <a:lstStyle/>
          <a:p>
            <a:pPr marL="0" indent="0">
              <a:buNone/>
            </a:pPr>
            <a:r>
              <a:rPr lang="en-US" dirty="0" smtClean="0">
                <a:solidFill>
                  <a:schemeClr val="tx1"/>
                </a:solidFill>
              </a:rPr>
              <a:t>“[</a:t>
            </a:r>
            <a:r>
              <a:rPr lang="en-US" dirty="0">
                <a:solidFill>
                  <a:schemeClr val="tx1"/>
                </a:solidFill>
              </a:rPr>
              <a:t>Kant] fails, almost grotesquely, to show that there would be any contradiction, any logical (not to say physical) impossibility in the adoption by all rational beings of the most outrageously immoral rules of conduct … All he shows is that the consequences of their universal adoption would be such as no one would choose to incur</a:t>
            </a:r>
            <a:r>
              <a:rPr lang="en-US" dirty="0" smtClean="0">
                <a:solidFill>
                  <a:schemeClr val="tx1"/>
                </a:solidFill>
              </a:rPr>
              <a:t>” </a:t>
            </a:r>
          </a:p>
          <a:p>
            <a:pPr marL="0" indent="0">
              <a:buNone/>
            </a:pPr>
            <a:r>
              <a:rPr lang="en-US" dirty="0" smtClean="0">
                <a:solidFill>
                  <a:schemeClr val="tx1"/>
                </a:solidFill>
              </a:rPr>
              <a:t>(JS MILL, </a:t>
            </a:r>
            <a:r>
              <a:rPr lang="en-US" i="1" dirty="0" smtClean="0">
                <a:solidFill>
                  <a:schemeClr val="tx1"/>
                </a:solidFill>
              </a:rPr>
              <a:t>Utilitarianism</a:t>
            </a:r>
            <a:r>
              <a:rPr lang="en-US" dirty="0" smtClean="0">
                <a:solidFill>
                  <a:schemeClr val="tx1"/>
                </a:solidFill>
              </a:rPr>
              <a:t>).</a:t>
            </a:r>
          </a:p>
          <a:p>
            <a:pPr marL="0" indent="0">
              <a:buNone/>
            </a:pPr>
            <a:endParaRPr lang="en-US" dirty="0">
              <a:solidFill>
                <a:schemeClr val="tx1"/>
              </a:solidFill>
            </a:endParaRPr>
          </a:p>
          <a:p>
            <a:pPr marL="0" indent="0">
              <a:buNone/>
            </a:pPr>
            <a:r>
              <a:rPr lang="en-US" dirty="0" smtClean="0">
                <a:solidFill>
                  <a:schemeClr val="accent1"/>
                </a:solidFill>
              </a:rPr>
              <a:t>	</a:t>
            </a:r>
            <a:r>
              <a:rPr lang="en-US" i="1" dirty="0" smtClean="0">
                <a:solidFill>
                  <a:schemeClr val="accent1"/>
                </a:solidFill>
              </a:rPr>
              <a:t>Is Kant guilty of covert consequentialism?</a:t>
            </a:r>
          </a:p>
          <a:p>
            <a:pPr marL="0" indent="0">
              <a:buNone/>
            </a:pPr>
            <a:endParaRPr lang="en-US" i="1" dirty="0">
              <a:solidFill>
                <a:srgbClr val="FFFF00"/>
              </a:solidFill>
            </a:endParaRPr>
          </a:p>
        </p:txBody>
      </p:sp>
      <p:pic>
        <p:nvPicPr>
          <p:cNvPr id="1026" name="Picture 2" descr="http://cdn.pimpmyspace.org/media/pms/c/8c/vi/32/spy-vs-sp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1905000" cy="146538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7097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fontScale="90000"/>
          </a:bodyPr>
          <a:lstStyle/>
          <a:p>
            <a:r>
              <a:rPr lang="en-US" dirty="0" smtClean="0"/>
              <a:t>The Covert Consequentialism Objection</a:t>
            </a:r>
            <a:endParaRPr lang="en-US" dirty="0"/>
          </a:p>
        </p:txBody>
      </p:sp>
      <p:sp>
        <p:nvSpPr>
          <p:cNvPr id="3" name="TPAnswers"/>
          <p:cNvSpPr>
            <a:spLocks noGrp="1"/>
          </p:cNvSpPr>
          <p:nvPr>
            <p:ph type="body" idx="1"/>
            <p:custDataLst>
              <p:tags r:id="rId3"/>
            </p:custDataLst>
          </p:nvPr>
        </p:nvSpPr>
        <p:spPr>
          <a:xfrm>
            <a:off x="1981200" y="1600200"/>
            <a:ext cx="4114800" cy="4187952"/>
          </a:xfrm>
        </p:spPr>
        <p:txBody>
          <a:bodyPr>
            <a:normAutofit lnSpcReduction="10000"/>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56"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5906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401762"/>
          </a:xfrm>
        </p:spPr>
        <p:txBody>
          <a:bodyPr>
            <a:normAutofit/>
          </a:bodyPr>
          <a:lstStyle/>
          <a:p>
            <a:r>
              <a:rPr lang="en-US" sz="2000" dirty="0"/>
              <a:t>The Universal Law Formulation of the CI: “Act only according to that maxim by which you can at the same time will that it should become a universal law of nature.”</a:t>
            </a:r>
          </a:p>
        </p:txBody>
      </p:sp>
      <p:sp>
        <p:nvSpPr>
          <p:cNvPr id="3" name="TPAnswers"/>
          <p:cNvSpPr>
            <a:spLocks noGrp="1"/>
          </p:cNvSpPr>
          <p:nvPr>
            <p:ph type="body" idx="1"/>
            <p:custDataLst>
              <p:tags r:id="rId3"/>
            </p:custDataLst>
          </p:nvPr>
        </p:nvSpPr>
        <p:spPr>
          <a:xfrm>
            <a:off x="1981200" y="1600200"/>
            <a:ext cx="4114800" cy="4187952"/>
          </a:xfrm>
        </p:spPr>
        <p:txBody>
          <a:bodyPr>
            <a:normAutofit lnSpcReduction="10000"/>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80"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25580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Humanity Formulation</a:t>
            </a:r>
            <a:endParaRPr lang="en-US" dirty="0"/>
          </a:p>
        </p:txBody>
      </p:sp>
      <p:sp>
        <p:nvSpPr>
          <p:cNvPr id="3" name="Subtitle 2"/>
          <p:cNvSpPr>
            <a:spLocks noGrp="1"/>
          </p:cNvSpPr>
          <p:nvPr>
            <p:ph type="subTitle" idx="1"/>
          </p:nvPr>
        </p:nvSpPr>
        <p:spPr/>
        <p:txBody>
          <a:bodyPr/>
          <a:lstStyle/>
          <a:p>
            <a:r>
              <a:rPr lang="en-US" dirty="0" smtClean="0"/>
              <a:t>Kant’s Categorical Imperative</a:t>
            </a:r>
            <a:endParaRPr lang="en-US" dirty="0"/>
          </a:p>
        </p:txBody>
      </p:sp>
    </p:spTree>
    <p:extLst>
      <p:ext uri="{BB962C8B-B14F-4D97-AF65-F5344CB8AC3E}">
        <p14:creationId xmlns:p14="http://schemas.microsoft.com/office/powerpoint/2010/main" val="3948933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Humanity Formulation</a:t>
            </a:r>
            <a:endParaRPr lang="en-US" dirty="0"/>
          </a:p>
        </p:txBody>
      </p:sp>
      <p:sp>
        <p:nvSpPr>
          <p:cNvPr id="5" name="Content Placeholder 4"/>
          <p:cNvSpPr>
            <a:spLocks noGrp="1"/>
          </p:cNvSpPr>
          <p:nvPr>
            <p:ph sz="quarter" idx="4294967295"/>
          </p:nvPr>
        </p:nvSpPr>
        <p:spPr>
          <a:xfrm>
            <a:off x="1024128" y="2275114"/>
            <a:ext cx="7924800" cy="4114800"/>
          </a:xfrm>
          <a:prstGeom prst="rect">
            <a:avLst/>
          </a:prstGeom>
        </p:spPr>
        <p:txBody>
          <a:bodyPr/>
          <a:lstStyle/>
          <a:p>
            <a:r>
              <a:rPr lang="en-US" dirty="0" smtClean="0"/>
              <a:t>“Act so that you treat humanity, whether in your own person or in that of another, always as an end and never as a means only.”</a:t>
            </a:r>
          </a:p>
          <a:p>
            <a:endParaRPr lang="en-US" dirty="0"/>
          </a:p>
          <a:p>
            <a:r>
              <a:rPr lang="en-US" dirty="0" smtClean="0">
                <a:solidFill>
                  <a:schemeClr val="tx1"/>
                </a:solidFill>
              </a:rPr>
              <a:t>Negative Aspect: “never as a mere means”</a:t>
            </a:r>
          </a:p>
          <a:p>
            <a:r>
              <a:rPr lang="en-US" dirty="0" smtClean="0">
                <a:solidFill>
                  <a:schemeClr val="tx1"/>
                </a:solidFill>
              </a:rPr>
              <a:t>Positive Aspect: “always as an ends”</a:t>
            </a:r>
            <a:endParaRPr lang="en-US" dirty="0">
              <a:solidFill>
                <a:schemeClr val="tx1"/>
              </a:solidFill>
            </a:endParaRPr>
          </a:p>
        </p:txBody>
      </p:sp>
    </p:spTree>
    <p:extLst>
      <p:ext uri="{BB962C8B-B14F-4D97-AF65-F5344CB8AC3E}">
        <p14:creationId xmlns:p14="http://schemas.microsoft.com/office/powerpoint/2010/main" val="6239058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401762"/>
          </a:xfrm>
        </p:spPr>
        <p:txBody>
          <a:bodyPr>
            <a:normAutofit/>
          </a:bodyPr>
          <a:lstStyle/>
          <a:p>
            <a:r>
              <a:rPr lang="en-US" sz="2000" dirty="0" smtClean="0"/>
              <a:t>The Humanity formulation of Kant’s categorical imperative</a:t>
            </a:r>
            <a:endParaRPr lang="en-US" sz="2000" dirty="0"/>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spcBef>
                <a:spcPct val="20000"/>
              </a:spcBef>
              <a:buFont typeface="Wingdings 2"/>
              <a:buAutoNum type="alphaUcPeriod"/>
            </a:pPr>
            <a:r>
              <a:rPr lang="en-US" sz="3200"/>
              <a:t>Strongly Agree</a:t>
            </a:r>
          </a:p>
          <a:p>
            <a:pPr marL="514350" indent="-514350">
              <a:spcBef>
                <a:spcPct val="20000"/>
              </a:spcBef>
              <a:buFont typeface="Wingdings 2"/>
              <a:buAutoNum type="alphaUcPeriod"/>
            </a:pPr>
            <a:r>
              <a:rPr lang="en-US" sz="3200"/>
              <a:t>Agree</a:t>
            </a:r>
          </a:p>
          <a:p>
            <a:pPr marL="514350" indent="-514350">
              <a:spcBef>
                <a:spcPct val="20000"/>
              </a:spcBef>
              <a:buFont typeface="Wingdings 2"/>
              <a:buAutoNum type="alphaUcPeriod"/>
            </a:pPr>
            <a:r>
              <a:rPr lang="en-US" sz="3200"/>
              <a:t>Somewhat Agree</a:t>
            </a:r>
          </a:p>
          <a:p>
            <a:pPr marL="514350" indent="-514350">
              <a:spcBef>
                <a:spcPct val="20000"/>
              </a:spcBef>
              <a:buFont typeface="Wingdings 2"/>
              <a:buAutoNum type="alphaUcPeriod"/>
            </a:pPr>
            <a:r>
              <a:rPr lang="en-US" sz="3200"/>
              <a:t>Neutral</a:t>
            </a:r>
          </a:p>
          <a:p>
            <a:pPr marL="514350" indent="-514350">
              <a:spcBef>
                <a:spcPct val="20000"/>
              </a:spcBef>
              <a:buFont typeface="Wingdings 2"/>
              <a:buAutoNum type="alphaUcPeriod"/>
            </a:pPr>
            <a:r>
              <a:rPr lang="en-US" sz="3200"/>
              <a:t>Somewhat Disagree</a:t>
            </a:r>
          </a:p>
          <a:p>
            <a:pPr marL="514350" indent="-514350">
              <a:spcBef>
                <a:spcPct val="20000"/>
              </a:spcBef>
              <a:buFont typeface="Wingdings 2"/>
              <a:buAutoNum type="alphaUcPeriod"/>
            </a:pPr>
            <a:r>
              <a:rPr lang="en-US" sz="3200"/>
              <a:t>Disagree</a:t>
            </a:r>
          </a:p>
          <a:p>
            <a:pPr marL="514350" indent="-514350">
              <a:spcBef>
                <a:spcPct val="20000"/>
              </a:spcBef>
              <a:buFont typeface="Wingdings 2"/>
              <a:buAutoNum type="alphaUcPeriod"/>
            </a:pPr>
            <a:r>
              <a:rPr lang="en-US" sz="3200"/>
              <a:t>Strongly Disagree</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199"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2049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2286000" y="1524000"/>
            <a:ext cx="3646966" cy="2881426"/>
          </a:xfrm>
        </p:spPr>
        <p:txBody>
          <a:bodyPr>
            <a:normAutofit fontScale="85000" lnSpcReduction="20000"/>
          </a:bodyPr>
          <a:lstStyle/>
          <a:p>
            <a:pPr marL="114300" indent="0">
              <a:buNone/>
            </a:pPr>
            <a:r>
              <a:rPr lang="en-US" sz="4000" dirty="0"/>
              <a:t>Please set your Turning Technology Clicker to channel </a:t>
            </a:r>
            <a:r>
              <a:rPr lang="en-US" sz="4000" b="1" dirty="0"/>
              <a:t>41</a:t>
            </a:r>
          </a:p>
          <a:p>
            <a:endParaRPr lang="en-US" sz="4000" b="1"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553201" y="1371600"/>
            <a:ext cx="2928723" cy="440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038279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dirty="0">
                <a:effectLst/>
              </a:rPr>
              <a:t>In Kant’s terminology, a </a:t>
            </a:r>
            <a:r>
              <a:rPr lang="en-US" i="1" dirty="0">
                <a:effectLst/>
              </a:rPr>
              <a:t>maxim</a:t>
            </a:r>
            <a:r>
              <a:rPr lang="en-US" dirty="0">
                <a:effectLst/>
              </a:rPr>
              <a:t> is:</a:t>
            </a:r>
            <a:endParaRPr lang="en-US" dirty="0"/>
          </a:p>
        </p:txBody>
      </p:sp>
      <p:sp>
        <p:nvSpPr>
          <p:cNvPr id="3" name="TPAnswers"/>
          <p:cNvSpPr>
            <a:spLocks noGrp="1"/>
          </p:cNvSpPr>
          <p:nvPr>
            <p:ph type="body" idx="1"/>
            <p:custDataLst>
              <p:tags r:id="rId3"/>
            </p:custDataLst>
          </p:nvPr>
        </p:nvSpPr>
        <p:spPr>
          <a:xfrm>
            <a:off x="1981200" y="1600200"/>
            <a:ext cx="4572000" cy="4724400"/>
          </a:xfrm>
        </p:spPr>
        <p:txBody>
          <a:bodyPr>
            <a:normAutofit fontScale="92500" lnSpcReduction="10000"/>
          </a:bodyPr>
          <a:lstStyle/>
          <a:p>
            <a:pPr marL="514350" indent="-514350">
              <a:buFont typeface="+mj-lt"/>
              <a:buAutoNum type="alphaUcPeriod"/>
            </a:pPr>
            <a:r>
              <a:rPr lang="en-US" sz="3200" dirty="0"/>
              <a:t>a principle on which one acts.</a:t>
            </a:r>
          </a:p>
          <a:p>
            <a:pPr marL="514350" indent="-514350">
              <a:buFont typeface="+mj-lt"/>
              <a:buAutoNum type="alphaUcPeriod"/>
            </a:pPr>
            <a:r>
              <a:rPr lang="en-US" sz="3200" dirty="0"/>
              <a:t>a moral duty.</a:t>
            </a:r>
          </a:p>
          <a:p>
            <a:pPr marL="514350" indent="-514350">
              <a:buFont typeface="+mj-lt"/>
              <a:buAutoNum type="alphaUcPeriod"/>
            </a:pPr>
            <a:r>
              <a:rPr lang="en-US" sz="3200" dirty="0"/>
              <a:t>an action that brings about more good than any other available action.</a:t>
            </a:r>
          </a:p>
          <a:p>
            <a:pPr marL="514350" indent="-514350">
              <a:buFont typeface="+mj-lt"/>
              <a:buAutoNum type="alphaUcPeriod"/>
            </a:pPr>
            <a:r>
              <a:rPr lang="en-US" sz="3200" dirty="0"/>
              <a:t>a bit of folk wisdom.</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579127846"/>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36"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4409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sz="2400" dirty="0"/>
              <a:t>Kant refers to a will that is determined by things outside of itself as:</a:t>
            </a:r>
          </a:p>
        </p:txBody>
      </p:sp>
      <p:sp>
        <p:nvSpPr>
          <p:cNvPr id="3" name="TPAnswers"/>
          <p:cNvSpPr>
            <a:spLocks noGrp="1"/>
          </p:cNvSpPr>
          <p:nvPr>
            <p:ph type="body" idx="1"/>
            <p:custDataLst>
              <p:tags r:id="rId3"/>
            </p:custDataLst>
          </p:nvPr>
        </p:nvSpPr>
        <p:spPr>
          <a:xfrm>
            <a:off x="1981200" y="1600200"/>
            <a:ext cx="4114800" cy="4187952"/>
          </a:xfrm>
        </p:spPr>
        <p:txBody>
          <a:bodyPr>
            <a:normAutofit/>
          </a:bodyPr>
          <a:lstStyle/>
          <a:p>
            <a:pPr marL="514350" indent="-514350">
              <a:buFont typeface="+mj-lt"/>
              <a:buAutoNum type="alphaUcPeriod"/>
            </a:pPr>
            <a:r>
              <a:rPr lang="en-US" sz="3200" dirty="0"/>
              <a:t>compelled.</a:t>
            </a:r>
          </a:p>
          <a:p>
            <a:pPr marL="514350" indent="-514350">
              <a:buFont typeface="+mj-lt"/>
              <a:buAutoNum type="alphaUcPeriod"/>
            </a:pPr>
            <a:r>
              <a:rPr lang="en-US" sz="3200" dirty="0"/>
              <a:t>heteronomous.</a:t>
            </a:r>
          </a:p>
          <a:p>
            <a:pPr marL="514350" indent="-514350">
              <a:buFont typeface="+mj-lt"/>
              <a:buAutoNum type="alphaUcPeriod"/>
            </a:pPr>
            <a:r>
              <a:rPr lang="en-US" sz="3200" dirty="0"/>
              <a:t>contradictory.</a:t>
            </a:r>
          </a:p>
          <a:p>
            <a:pPr marL="514350" indent="-514350">
              <a:buFont typeface="+mj-lt"/>
              <a:buAutoNum type="alphaUcPeriod"/>
            </a:pPr>
            <a:r>
              <a:rPr lang="en-US" sz="3200" dirty="0"/>
              <a:t>debased.</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2258482172"/>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60"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62909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8183880" cy="1051560"/>
          </a:xfrm>
        </p:spPr>
        <p:txBody>
          <a:bodyPr>
            <a:normAutofit/>
          </a:bodyPr>
          <a:lstStyle/>
          <a:p>
            <a:r>
              <a:rPr lang="en-US" sz="2400" dirty="0"/>
              <a:t>Kant does </a:t>
            </a:r>
            <a:r>
              <a:rPr lang="en-US" sz="2400" i="1" dirty="0"/>
              <a:t>not</a:t>
            </a:r>
            <a:r>
              <a:rPr lang="en-US" sz="2400" dirty="0"/>
              <a:t> formulate his fundamental </a:t>
            </a:r>
            <a:r>
              <a:rPr lang="en-US" sz="2400" dirty="0" smtClean="0"/>
              <a:t>Law of morality, the categorical imperative, </a:t>
            </a:r>
            <a:r>
              <a:rPr lang="en-US" sz="2400" dirty="0"/>
              <a:t>in terms of:</a:t>
            </a:r>
          </a:p>
        </p:txBody>
      </p:sp>
      <p:sp>
        <p:nvSpPr>
          <p:cNvPr id="3" name="TPAnswers"/>
          <p:cNvSpPr>
            <a:spLocks noGrp="1"/>
          </p:cNvSpPr>
          <p:nvPr>
            <p:ph type="body" idx="1"/>
            <p:custDataLst>
              <p:tags r:id="rId3"/>
            </p:custDataLst>
          </p:nvPr>
        </p:nvSpPr>
        <p:spPr>
          <a:xfrm>
            <a:off x="1981200" y="1600200"/>
            <a:ext cx="4572000" cy="4724400"/>
          </a:xfrm>
        </p:spPr>
        <p:txBody>
          <a:bodyPr>
            <a:normAutofit/>
          </a:bodyPr>
          <a:lstStyle/>
          <a:p>
            <a:pPr marL="514350" indent="-514350">
              <a:buFont typeface="+mj-lt"/>
              <a:buAutoNum type="alphaUcPeriod"/>
            </a:pPr>
            <a:r>
              <a:rPr lang="en-US" sz="3200" dirty="0"/>
              <a:t>natural law</a:t>
            </a:r>
          </a:p>
          <a:p>
            <a:pPr marL="514350" indent="-514350">
              <a:buFont typeface="+mj-lt"/>
              <a:buAutoNum type="alphaUcPeriod"/>
            </a:pPr>
            <a:r>
              <a:rPr lang="en-US" sz="3200" dirty="0"/>
              <a:t>universal law</a:t>
            </a:r>
          </a:p>
          <a:p>
            <a:pPr marL="514350" indent="-514350">
              <a:buFont typeface="+mj-lt"/>
              <a:buAutoNum type="alphaUcPeriod"/>
            </a:pPr>
            <a:r>
              <a:rPr lang="en-US" sz="3200" dirty="0"/>
              <a:t>humanity as an end in itself</a:t>
            </a:r>
          </a:p>
          <a:p>
            <a:pPr marL="514350" indent="-514350">
              <a:buFont typeface="+mj-lt"/>
              <a:buAutoNum type="alphaUcPeriod"/>
            </a:pPr>
            <a:r>
              <a:rPr lang="en-US" sz="3200" dirty="0"/>
              <a:t>the kingdom of ends</a:t>
            </a:r>
          </a:p>
          <a:p>
            <a:pPr marL="514350" indent="-514350">
              <a:buFont typeface="+mj-lt"/>
              <a:buAutoNum type="alphaUcPeriod"/>
            </a:pPr>
            <a:r>
              <a:rPr lang="en-US" sz="3200" dirty="0"/>
              <a:t>all of the above.</a:t>
            </a:r>
          </a:p>
          <a:p>
            <a:pPr marL="514350" indent="-514350">
              <a:buFont typeface="+mj-lt"/>
              <a:buAutoNum type="alphaUcPeriod"/>
            </a:pPr>
            <a:r>
              <a:rPr lang="en-US" sz="3200" dirty="0"/>
              <a:t>none of the above.</a:t>
            </a:r>
          </a:p>
        </p:txBody>
      </p:sp>
      <p:graphicFrame>
        <p:nvGraphicFramePr>
          <p:cNvPr id="4" name="TPChart"/>
          <p:cNvGraphicFramePr>
            <a:graphicFrameLocks noChangeAspect="1"/>
          </p:cNvGraphicFramePr>
          <p:nvPr>
            <p:custDataLst>
              <p:tags r:id="rId4"/>
            </p:custDataLst>
            <p:extLst>
              <p:ext uri="{D42A27DB-BD31-4B8C-83A1-F6EECF244321}">
                <p14:modId xmlns:p14="http://schemas.microsoft.com/office/powerpoint/2010/main" val="3630375894"/>
              </p:ex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84" name="Chart" r:id="rId6" imgW="4572034" imgH="5143584" progId="MSGraph.Chart.8">
                  <p:embed followColorScheme="full"/>
                </p:oleObj>
              </mc:Choice>
              <mc:Fallback>
                <p:oleObj name="Chart" r:id="rId6" imgW="4572034" imgH="5143584"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9418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Good Will</a:t>
            </a:r>
            <a:endParaRPr lang="en-US" dirty="0"/>
          </a:p>
        </p:txBody>
      </p:sp>
      <p:sp>
        <p:nvSpPr>
          <p:cNvPr id="3" name="Subtitle 2"/>
          <p:cNvSpPr>
            <a:spLocks noGrp="1"/>
          </p:cNvSpPr>
          <p:nvPr>
            <p:ph type="subTitle" idx="1"/>
          </p:nvPr>
        </p:nvSpPr>
        <p:spPr/>
        <p:txBody>
          <a:bodyPr/>
          <a:lstStyle/>
          <a:p>
            <a:r>
              <a:rPr lang="en-US" dirty="0" smtClean="0"/>
              <a:t>Kantian Ethics</a:t>
            </a:r>
            <a:endParaRPr lang="en-US" dirty="0"/>
          </a:p>
        </p:txBody>
      </p:sp>
    </p:spTree>
    <p:extLst>
      <p:ext uri="{BB962C8B-B14F-4D97-AF65-F5344CB8AC3E}">
        <p14:creationId xmlns:p14="http://schemas.microsoft.com/office/powerpoint/2010/main" val="339485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Explicating the good will:</a:t>
            </a:r>
            <a:endParaRPr lang="en-US" dirty="0"/>
          </a:p>
        </p:txBody>
      </p:sp>
      <p:sp>
        <p:nvSpPr>
          <p:cNvPr id="7" name="Content Placeholder 6"/>
          <p:cNvSpPr>
            <a:spLocks noGrp="1"/>
          </p:cNvSpPr>
          <p:nvPr>
            <p:ph idx="1"/>
          </p:nvPr>
        </p:nvSpPr>
        <p:spPr/>
        <p:txBody>
          <a:bodyPr>
            <a:normAutofit/>
          </a:bodyPr>
          <a:lstStyle/>
          <a:p>
            <a:pPr marL="0" indent="0">
              <a:buNone/>
            </a:pPr>
            <a:r>
              <a:rPr lang="en-US" u="sng" cap="small" dirty="0"/>
              <a:t>Kant’s Three Propositions</a:t>
            </a:r>
          </a:p>
          <a:p>
            <a:pPr marL="457200" indent="-457200">
              <a:buClr>
                <a:srgbClr val="FFFF00"/>
              </a:buClr>
              <a:buFont typeface="+mj-lt"/>
              <a:buAutoNum type="arabicPeriod"/>
            </a:pPr>
            <a:r>
              <a:rPr lang="en-US" dirty="0"/>
              <a:t>“to have moral worth an action must be done from duty”</a:t>
            </a:r>
          </a:p>
          <a:p>
            <a:pPr marL="457200" indent="-457200">
              <a:buClr>
                <a:srgbClr val="FFFF00"/>
              </a:buClr>
              <a:buFont typeface="+mj-lt"/>
              <a:buAutoNum type="arabicPeriod"/>
            </a:pPr>
            <a:endParaRPr lang="en-US" dirty="0"/>
          </a:p>
          <a:p>
            <a:pPr marL="457200" indent="-457200">
              <a:buClr>
                <a:srgbClr val="FFFF00"/>
              </a:buClr>
              <a:buFont typeface="+mj-lt"/>
              <a:buAutoNum type="arabicPeriod"/>
            </a:pPr>
            <a:r>
              <a:rPr lang="en-US" dirty="0"/>
              <a:t>“An action performed from duty does not have its moral worth in the purpose which is to be achieved through it but in the maxim by which it is determined.”</a:t>
            </a:r>
          </a:p>
          <a:p>
            <a:pPr marL="457200" indent="-457200">
              <a:buClr>
                <a:srgbClr val="FFFF00"/>
              </a:buClr>
              <a:buFont typeface="+mj-lt"/>
              <a:buAutoNum type="arabicPeriod"/>
            </a:pPr>
            <a:endParaRPr lang="en-US" dirty="0"/>
          </a:p>
          <a:p>
            <a:pPr marL="457200" indent="-457200">
              <a:buClr>
                <a:srgbClr val="FFFF00"/>
              </a:buClr>
              <a:buFont typeface="+mj-lt"/>
              <a:buAutoNum type="arabicPeriod"/>
            </a:pPr>
            <a:r>
              <a:rPr lang="en-US" dirty="0"/>
              <a:t>“Duty is the necessity of an action executed from respect for the law.”</a:t>
            </a:r>
          </a:p>
          <a:p>
            <a:pPr marL="0" indent="0">
              <a:buNone/>
            </a:pPr>
            <a:endParaRPr lang="en-US" sz="2000" i="1" dirty="0"/>
          </a:p>
          <a:p>
            <a:endParaRPr lang="en-US" dirty="0"/>
          </a:p>
        </p:txBody>
      </p:sp>
    </p:spTree>
    <p:extLst>
      <p:ext uri="{BB962C8B-B14F-4D97-AF65-F5344CB8AC3E}">
        <p14:creationId xmlns:p14="http://schemas.microsoft.com/office/powerpoint/2010/main" val="1411995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Value</a:t>
            </a:r>
            <a:endParaRPr lang="en-US" dirty="0"/>
          </a:p>
        </p:txBody>
      </p:sp>
      <p:sp>
        <p:nvSpPr>
          <p:cNvPr id="3" name="Content Placeholder 2"/>
          <p:cNvSpPr>
            <a:spLocks noGrp="1"/>
          </p:cNvSpPr>
          <p:nvPr>
            <p:ph idx="1"/>
          </p:nvPr>
        </p:nvSpPr>
        <p:spPr>
          <a:xfrm>
            <a:off x="1981200" y="2438400"/>
            <a:ext cx="6693878" cy="4724400"/>
          </a:xfrm>
        </p:spPr>
        <p:txBody>
          <a:bodyPr>
            <a:normAutofit/>
          </a:bodyPr>
          <a:lstStyle/>
          <a:p>
            <a:pPr marL="0" indent="0">
              <a:buNone/>
            </a:pPr>
            <a:r>
              <a:rPr lang="en-US" u="sng" dirty="0" smtClean="0"/>
              <a:t>Maxim</a:t>
            </a:r>
            <a:r>
              <a:rPr lang="en-US" dirty="0" smtClean="0"/>
              <a:t>: “principle of volition” or reason for action.</a:t>
            </a:r>
          </a:p>
          <a:p>
            <a:pPr marL="0" indent="0">
              <a:buNone/>
            </a:pPr>
            <a:endParaRPr lang="en-US" dirty="0"/>
          </a:p>
          <a:p>
            <a:pPr marL="365760" lvl="1" indent="0">
              <a:spcAft>
                <a:spcPts val="1138"/>
              </a:spcAft>
              <a:buSzPct val="45000"/>
              <a:buNone/>
            </a:pPr>
            <a:r>
              <a:rPr lang="en-US" sz="2800" i="1" dirty="0"/>
              <a:t>Hypothetical</a:t>
            </a:r>
            <a:r>
              <a:rPr lang="en-US" sz="2800" dirty="0"/>
              <a:t> </a:t>
            </a:r>
            <a:r>
              <a:rPr lang="en-US" sz="2800" i="1" dirty="0"/>
              <a:t>Imperatives</a:t>
            </a:r>
            <a:r>
              <a:rPr lang="en-US" sz="2800" dirty="0"/>
              <a:t> claim that a possible action is necessary as a means to the attainment of something one wants.</a:t>
            </a:r>
          </a:p>
          <a:p>
            <a:pPr marL="365760" lvl="1" indent="0">
              <a:spcAft>
                <a:spcPts val="1138"/>
              </a:spcAft>
              <a:buSzPct val="45000"/>
              <a:buNone/>
            </a:pPr>
            <a:endParaRPr lang="en-US" sz="2800" dirty="0"/>
          </a:p>
          <a:p>
            <a:pPr marL="365760" lvl="1" indent="0">
              <a:spcAft>
                <a:spcPts val="1138"/>
              </a:spcAft>
              <a:buSzPct val="45000"/>
              <a:buNone/>
            </a:pPr>
            <a:r>
              <a:rPr lang="en-US" sz="2800" dirty="0"/>
              <a:t>A </a:t>
            </a:r>
            <a:r>
              <a:rPr lang="en-US" sz="2800" i="1" dirty="0"/>
              <a:t>Categorical</a:t>
            </a:r>
            <a:r>
              <a:rPr lang="en-US" sz="2800" dirty="0"/>
              <a:t> </a:t>
            </a:r>
            <a:r>
              <a:rPr lang="en-US" sz="2800" i="1" dirty="0"/>
              <a:t>Imperative </a:t>
            </a:r>
            <a:r>
              <a:rPr lang="en-US" sz="2800" dirty="0"/>
              <a:t>represents an action as objectively necessary, without regard to a further end.</a:t>
            </a:r>
          </a:p>
        </p:txBody>
      </p:sp>
      <p:pic>
        <p:nvPicPr>
          <p:cNvPr id="2050" name="Picture 2" descr="http://upload.wikimedia.org/wikipedia/en/3/3f/Immanuel_Kant_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027" y="3483429"/>
            <a:ext cx="2241817" cy="308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923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WASPOLLED" val="88897C3C014C40BB90904687791E4857"/>
  <p:tag name="TPVERSION" val="5"/>
  <p:tag name="TPFULLVERSION" val="5.2.1.3179"/>
  <p:tag name="PPTVERSION" val="15"/>
  <p:tag name="TPOS" val="2"/>
</p:tagLst>
</file>

<file path=ppt/tags/tag10.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FF9D19B20A754895BAD8F8F9D808A02B&lt;/guid&gt;&#10;        &lt;description /&gt;&#10;        &lt;date&gt;7/21/2013 4:55:4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BCCFB5992C04055AA79006C0666BFD3&lt;/guid&gt;&#10;            &lt;repollguid&gt;68875B94C6CC4686B3335C49B9C052CD&lt;/repollguid&gt;&#10;            &lt;sourceid&gt;D0E1FC3881F545DC9C0CDC2EEBA6263D&lt;/sourceid&gt;&#10;            &lt;questiontext&gt;The rigorism objection.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6230066F82748EA85CD6E26E95B163B&lt;/guid&gt;&#10;                    &lt;answertext&gt;Strongly Agree&lt;/answertext&gt;&#10;                    &lt;valuetype&gt;0&lt;/valuetype&gt;&#10;                &lt;/answer&gt;&#10;                &lt;answer&gt;&#10;                    &lt;guid&gt;AEA7B968B2FE480083D3687DC4FC198F&lt;/guid&gt;&#10;                    &lt;answertext&gt;Agree&lt;/answertext&gt;&#10;                    &lt;valuetype&gt;0&lt;/valuetype&gt;&#10;                &lt;/answer&gt;&#10;                &lt;answer&gt;&#10;                    &lt;guid&gt;35DE7A91EC6840D3BAFC26D6582E7A0A&lt;/guid&gt;&#10;                    &lt;answertext&gt;Somewhat Agree&lt;/answertext&gt;&#10;                    &lt;valuetype&gt;0&lt;/valuetype&gt;&#10;                &lt;/answer&gt;&#10;                &lt;answer&gt;&#10;                    &lt;guid&gt;B180C467BCD94BD0B341088064CCB0F7&lt;/guid&gt;&#10;                    &lt;answertext&gt;Neutral&lt;/answertext&gt;&#10;                    &lt;valuetype&gt;0&lt;/valuetype&gt;&#10;                &lt;/answer&gt;&#10;                &lt;answer&gt;&#10;                    &lt;guid&gt;401D02A1F3A349069D04D6790839F5A7&lt;/guid&gt;&#10;                    &lt;answertext&gt;Somewhat Disagree&lt;/answertext&gt;&#10;                    &lt;valuetype&gt;0&lt;/valuetype&gt;&#10;                &lt;/answer&gt;&#10;                &lt;answer&gt;&#10;                    &lt;guid&gt;D8C266A78ED0406F99983D55DAFD2DEF&lt;/guid&gt;&#10;                    &lt;answertext&gt;Disagree&lt;/answertext&gt;&#10;                    &lt;valuetype&gt;0&lt;/valuetype&gt;&#10;                &lt;/answer&gt;&#10;                &lt;answer&gt;&#10;                    &lt;guid&gt;D45F9676D6E84E04A335329AE161B6AE&lt;/guid&gt;&#10;                    &lt;answertext&gt;Strongly Disagree&lt;/answertext&gt;&#10;                    &lt;valuetype&gt;0&lt;/valuetype&gt;&#10;                &lt;/answer&gt;&#10;            &lt;/answers&gt;&#10;        &lt;/multichoice&gt;&#10;    &lt;/questions&gt;&#10;&lt;/questionlist&gt;"/>
  <p:tag name="RESULTS" val="The rigorism objection. [;crlf;]10[;]10[;]10[;]False[;]0[;][;crlf;]3[;]3[;]1.67332005306815[;]2.8[;crlf;]3[;]0[;]Strongly Agree1[;]Strongly Agree[;][;crlf;]1[;]0[;]Agree2[;]Agree[;][;crlf;]2[;]0[;]Somewhat Agree3[;]Somewhat Agree[;][;crlf;]2[;]0[;]Neutral4[;]Neutral[;][;crlf;]1[;]0[;]Somewhat Disagree5[;]Somewhat Disagree[;][;crlf;]1[;]0[;]Disagree6[;]Disagree[;][;crlf;]0[;]0[;]Strongly Disagree7[;]Strongly Disagree[;]"/>
  <p:tag name="HASRESULTS" val="Tru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RESULTS" val="The Sneaky Maxim Maker Objection[;crlf;]10[;]10[;]10[;]False[;]0[;][;crlf;]3.1[;]2.5[;]1.37477270848675[;]1.89[;crlf;]0[;]0[;]Strongly Agree1[;]Strongly Agree[;][;crlf;]5[;]0[;]Agree2[;]Agree[;][;crlf;]2[;]0[;]Somewhat Agree3[;]Somewhat Agree[;][;crlf;]1[;]0[;]Neutral4[;]Neutral[;][;crlf;]1[;]0[;]Somewhat Disagree5[;]Somewhat Disagree[;][;crlf;]1[;]0[;]Disagree6[;]Disagree[;][;crlf;]0[;]0[;]Strongly Disagree7[;]Strongly Disagree[;]"/>
  <p:tag name="HASRESULTS" val="False"/>
  <p:tag name="LIVECHARTING" val="False"/>
  <p:tag name="AUTOOPENPOLL" val="True"/>
  <p:tag name="AUTOFORMATCHART" val="True"/>
  <p:tag name="TYPE" val="MultiChoiceSlide"/>
  <p:tag name="TPQUESTIONXML" val="﻿&lt;?xml version=&quot;1.0&quot; encoding=&quot;utf-8&quot;?&gt;&#10;&lt;questionlist&gt;&#10;    &lt;properties&gt;&#10;        &lt;guid&gt;E70D11D1F1BE4E87BA0AB87470BE0D6F&lt;/guid&gt;&#10;        &lt;description /&gt;&#10;        &lt;date&gt;7/21/2013 4:55:59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1ECA5C4A6FB044A79F6610D3DA05E458&lt;/guid&gt;&#10;            &lt;repollguid&gt;1597F8F556AF4737B58E19CBF7FAFD22&lt;/repollguid&gt;&#10;            &lt;sourceid&gt;1C40947070034F18A63A0E9F011D4029&lt;/sourceid&gt;&#10;            &lt;questiontext&gt;The Sneaky Maxim Maker Objec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0DDF3A1239741A7848626CE3C780A70&lt;/guid&gt;&#10;                    &lt;answertext&gt;Strongly Agree&lt;/answertext&gt;&#10;                    &lt;valuetype&gt;0&lt;/valuetype&gt;&#10;                &lt;/answer&gt;&#10;                &lt;answer&gt;&#10;                    &lt;guid&gt;119E46D5F1284B4CAD93498CC06FC145&lt;/guid&gt;&#10;                    &lt;answertext&gt;Agree&lt;/answertext&gt;&#10;                    &lt;valuetype&gt;0&lt;/valuetype&gt;&#10;                &lt;/answer&gt;&#10;                &lt;answer&gt;&#10;                    &lt;guid&gt;F7EFE1248BE149439EE1A9CA7A9FFE43&lt;/guid&gt;&#10;                    &lt;answertext&gt;Somewhat Agree&lt;/answertext&gt;&#10;                    &lt;valuetype&gt;0&lt;/valuetype&gt;&#10;                &lt;/answer&gt;&#10;                &lt;answer&gt;&#10;                    &lt;guid&gt;D11B7FC196054905AA114C82539BDEC1&lt;/guid&gt;&#10;                    &lt;answertext&gt;Neutral&lt;/answertext&gt;&#10;                    &lt;valuetype&gt;0&lt;/valuetype&gt;&#10;                &lt;/answer&gt;&#10;                &lt;answer&gt;&#10;                    &lt;guid&gt;786A15832E52459197D2C4AE72040619&lt;/guid&gt;&#10;                    &lt;answertext&gt;Somewhat Disagree&lt;/answertext&gt;&#10;                    &lt;valuetype&gt;0&lt;/valuetype&gt;&#10;                &lt;/answer&gt;&#10;                &lt;answer&gt;&#10;                    &lt;guid&gt;B4D3168DED3440698819FBDC1154CDA3&lt;/guid&gt;&#10;                    &lt;answertext&gt;Disagree&lt;/answertext&gt;&#10;                    &lt;valuetype&gt;0&lt;/valuetype&gt;&#10;                &lt;/answer&gt;&#10;                &lt;answer&gt;&#10;                    &lt;guid&gt;6CA9A1A662BD41E1BBD95C369FE17F50&lt;/guid&gt;&#10;                    &lt;answertext&gt;Strongly Disagree&lt;/answertext&gt;&#10;                    &lt;valuetype&gt;0&lt;/valuetype&gt;&#10;                &lt;/answer&gt;&#10;            &lt;/answers&gt;&#10;        &lt;/multichoice&gt;&#10;    &lt;/questions&gt;&#10;&lt;/questionlist&gt;"/>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824199C87DA244A19A367713ED70767A&lt;/guid&gt;&#10;        &lt;description /&gt;&#10;        &lt;date&gt;7/21/2013 4:57:5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D8E3AF84EAF418F93E771B180F9A948&lt;/guid&gt;&#10;            &lt;repollguid&gt;78EEB43C50124F888A5537762A394C2E&lt;/repollguid&gt;&#10;            &lt;sourceid&gt;3D6D8F9234F84E3F8612965D6AD167F4&lt;/sourceid&gt;&#10;            &lt;questiontext&gt;The Covert Consequentialism Objection&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D3FFCBB67604C5D9F6E2CB46CEC4059&lt;/guid&gt;&#10;                    &lt;answertext&gt;Strongly Agree&lt;/answertext&gt;&#10;                    &lt;valuetype&gt;0&lt;/valuetype&gt;&#10;                &lt;/answer&gt;&#10;                &lt;answer&gt;&#10;                    &lt;guid&gt;4CB0AE346CEF4CDDB97D99E2BD59BFC4&lt;/guid&gt;&#10;                    &lt;answertext&gt;Agree&lt;/answertext&gt;&#10;                    &lt;valuetype&gt;0&lt;/valuetype&gt;&#10;                &lt;/answer&gt;&#10;                &lt;answer&gt;&#10;                    &lt;guid&gt;6DEB484804C949BF903722387EEE5E52&lt;/guid&gt;&#10;                    &lt;answertext&gt;Somewhat Agree&lt;/answertext&gt;&#10;                    &lt;valuetype&gt;0&lt;/valuetype&gt;&#10;                &lt;/answer&gt;&#10;                &lt;answer&gt;&#10;                    &lt;guid&gt;C364A4D2D5E242748A27941A0AF83531&lt;/guid&gt;&#10;                    &lt;answertext&gt;Neutral&lt;/answertext&gt;&#10;                    &lt;valuetype&gt;0&lt;/valuetype&gt;&#10;                &lt;/answer&gt;&#10;                &lt;answer&gt;&#10;                    &lt;guid&gt;7FF3D59CF7C940D5ACCEC1C6DFF1DA1B&lt;/guid&gt;&#10;                    &lt;answertext&gt;Somewhat Disagree&lt;/answertext&gt;&#10;                    &lt;valuetype&gt;0&lt;/valuetype&gt;&#10;                &lt;/answer&gt;&#10;                &lt;answer&gt;&#10;                    &lt;guid&gt;DE17CC3EB7A0494A8ACB8239FC7E5572&lt;/guid&gt;&#10;                    &lt;answertext&gt;Disagree&lt;/answertext&gt;&#10;                    &lt;valuetype&gt;0&lt;/valuetype&gt;&#10;                &lt;/answer&gt;&#10;                &lt;answer&gt;&#10;                    &lt;guid&gt;571D76AA742B4D349E8818B449EAD7BD&lt;/guid&gt;&#10;                    &lt;answertext&gt;Strongly Disagree&lt;/answertext&gt;&#10;                    &lt;valuetype&gt;0&lt;/valuetype&gt;&#10;                &lt;/answer&gt;&#10;            &lt;/answers&gt;&#10;        &lt;/multichoice&gt;&#10;    &lt;/questions&gt;&#10;&lt;/questionlist&gt;"/>
  <p:tag name="HASRESULTS" val="False"/>
</p:tagLst>
</file>

<file path=ppt/tags/tag18.xml><?xml version="1.0" encoding="utf-8"?>
<p:tagLst xmlns:a="http://schemas.openxmlformats.org/drawingml/2006/main" xmlns:r="http://schemas.openxmlformats.org/officeDocument/2006/relationships" xmlns:p="http://schemas.openxmlformats.org/presentationml/2006/main">
  <p:tag name="ZEROBASED" val="False"/>
</p:tagLst>
</file>

<file path=ppt/tags/tag1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71E343D8F69477D8822E367F49687B0&lt;/guid&gt;&#10;        &lt;description /&gt;&#10;        &lt;date&gt;7/21/2013 3:20:4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254BC6A6B174B49A1590E2F2A866D8B&lt;/guid&gt;&#10;            &lt;repollguid&gt;16CDB307D4BB416D825A082231267C0C&lt;/repollguid&gt;&#10;            &lt;sourceid&gt;388A85A5C25448F2B34D6B2C0C6B94B3&lt;/sourceid&gt;&#10;            &lt;questiontext&gt;In Kant’s terminology, a maxim i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889C09330C540B8BAF91691EC9F9CD9&lt;/guid&gt;&#10;                    &lt;answertext&gt;a principle on which one acts.&lt;/answertext&gt;&#10;                    &lt;valuetype&gt;1&lt;/valuetype&gt;&#10;                &lt;/answer&gt;&#10;                &lt;answer&gt;&#10;                    &lt;guid&gt;69F0B769260A4144AB7F9BF61D952961&lt;/guid&gt;&#10;                    &lt;answertext&gt;a moral duty.&lt;/answertext&gt;&#10;                    &lt;valuetype&gt;-1&lt;/valuetype&gt;&#10;                &lt;/answer&gt;&#10;                &lt;answer&gt;&#10;                    &lt;guid&gt;4A671E5CFA784FD4B97293F6FE5BE255&lt;/guid&gt;&#10;                    &lt;answertext&gt;an action that brings about more good than any other available action.&lt;/answertext&gt;&#10;                    &lt;valuetype&gt;-1&lt;/valuetype&gt;&#10;                &lt;/answer&gt;&#10;                &lt;answer&gt;&#10;                    &lt;guid&gt;C512E2E6CFBB4509BF8AFFBF4E43E2FB&lt;/guid&gt;&#10;                    &lt;answertext&gt;a bit of folk wisdom.&lt;/answertext&gt;&#10;                    &lt;valuetype&gt;-1&lt;/valuetype&gt;&#10;                &lt;/answer&gt;&#10;                &lt;answer&gt;&#10;                    &lt;guid&gt;78F55F8F699042DCAB84C315CE4040DE&lt;/guid&gt;&#10;                    &lt;answertext&gt;all of the above.&lt;/answertext&gt;&#10;                    &lt;valuetype&gt;-1&lt;/valuetype&gt;&#10;                &lt;/answer&gt;&#10;                &lt;answer&gt;&#10;                    &lt;guid&gt;03AF6BD418DC4820BF0905ABBC3BB151&lt;/guid&gt;&#10;                    &lt;answertext&gt;none of the above.&lt;/answertext&gt;&#10;                    &lt;valuetype&gt;-1&lt;/valuetype&gt;&#10;                &lt;/answer&gt;&#10;            &lt;/answers&gt;&#10;        &lt;/multichoice&gt;&#10;    &lt;/questions&gt;&#10;&lt;/questionlist&gt;"/>
  <p:tag name="RESULTS" val="In Kant’s terminology, a maxim is:[;crlf;]10[;]10[;]10[;]False[;]10[;][;crlf;]1[;]1[;]0[;]0[;crlf;]10[;]1[;]a principle on which one acts.1[;]a principle on which one acts.[;][;crlf;]0[;]-1[;]a moral duty.2[;]a moral duty.[;][;crlf;]0[;]-1[;]an action that brings about more good than any other available action.3[;]an action that brings about more good than any other available action.[;][;crlf;]0[;]-1[;]a bit of folk wisdom.4[;]a bit of folk wisdom.[;][;crlf;]0[;]-1[;]all of the above.5[;]all of the above.[;][;crlf;]0[;]-1[;]none of the above.6[;]none of the above.[;]"/>
  <p:tag name="HASRESULTS" val="True"/>
</p:tagLst>
</file>

<file path=ppt/tags/tag20.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5A67A5574D343258BF5B8ABD48C8844&lt;/guid&gt;&#10;        &lt;description /&gt;&#10;        &lt;date&gt;7/21/2013 4:58: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21DDE3767AA4CB099CD0EB72A3D040A&lt;/guid&gt;&#10;            &lt;repollguid&gt;C238DBFC42B948929F3439A8C6A78B96&lt;/repollguid&gt;&#10;            &lt;sourceid&gt;9396A1ADBD1E45F99C87897B3F51180D&lt;/sourceid&gt;&#10;            &lt;questiontext&gt;The Universal Law Formulation of the CI: “Act only according to that maxim by which you can at the same time will that it should become a universal law of natur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26021A7DA714960854034C6719C7710&lt;/guid&gt;&#10;                    &lt;answertext&gt;Strongly Agree&lt;/answertext&gt;&#10;                    &lt;valuetype&gt;0&lt;/valuetype&gt;&#10;                &lt;/answer&gt;&#10;                &lt;answer&gt;&#10;                    &lt;guid&gt;13D28EEA34274E0CB05F85630F154017&lt;/guid&gt;&#10;                    &lt;answertext&gt;Agree&lt;/answertext&gt;&#10;                    &lt;valuetype&gt;0&lt;/valuetype&gt;&#10;                &lt;/answer&gt;&#10;                &lt;answer&gt;&#10;                    &lt;guid&gt;76117A405EA9475FA73758FD1E633FF0&lt;/guid&gt;&#10;                    &lt;answertext&gt;Somewhat Agree&lt;/answertext&gt;&#10;                    &lt;valuetype&gt;0&lt;/valuetype&gt;&#10;                &lt;/answer&gt;&#10;                &lt;answer&gt;&#10;                    &lt;guid&gt;8E1C4239FE6141328FBA7333D8FEBC66&lt;/guid&gt;&#10;                    &lt;answertext&gt;Neutral&lt;/answertext&gt;&#10;                    &lt;valuetype&gt;0&lt;/valuetype&gt;&#10;                &lt;/answer&gt;&#10;                &lt;answer&gt;&#10;                    &lt;guid&gt;1809F36276B44574A8B9E73217933F1B&lt;/guid&gt;&#10;                    &lt;answertext&gt;Somewhat Disagree&lt;/answertext&gt;&#10;                    &lt;valuetype&gt;0&lt;/valuetype&gt;&#10;                &lt;/answer&gt;&#10;                &lt;answer&gt;&#10;                    &lt;guid&gt;27C5B6AD76404286ABB68C207E75B365&lt;/guid&gt;&#10;                    &lt;answertext&gt;Disagree&lt;/answertext&gt;&#10;                    &lt;valuetype&gt;0&lt;/valuetype&gt;&#10;                &lt;/answer&gt;&#10;                &lt;answer&gt;&#10;                    &lt;guid&gt;280C7B6F051F45E6AE6086F4DCBD38E2&lt;/guid&gt;&#10;                    &lt;answertext&gt;Strongly Disagree&lt;/answertext&gt;&#10;                    &lt;valuetype&gt;0&lt;/valuetype&gt;&#10;                &lt;/answer&gt;&#10;            &lt;/answers&gt;&#10;        &lt;/multichoice&gt;&#10;    &lt;/questions&gt;&#10;&lt;/questionlist&gt;"/>
  <p:tag name="HASRESULTS" val="False"/>
</p:tagLst>
</file>

<file path=ppt/tags/tag21.xml><?xml version="1.0" encoding="utf-8"?>
<p:tagLst xmlns:a="http://schemas.openxmlformats.org/drawingml/2006/main" xmlns:r="http://schemas.openxmlformats.org/officeDocument/2006/relationships" xmlns:p="http://schemas.openxmlformats.org/presentationml/2006/main">
  <p:tag name="ZEROBASED" val="False"/>
</p:tagLst>
</file>

<file path=ppt/tags/tag2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3.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55A67A5574D343258BF5B8ABD48C8844&lt;/guid&gt;&#10;        &lt;description /&gt;&#10;        &lt;date&gt;7/21/2013 4:58:3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421DDE3767AA4CB099CD0EB72A3D040A&lt;/guid&gt;&#10;            &lt;repollguid&gt;C238DBFC42B948929F3439A8C6A78B96&lt;/repollguid&gt;&#10;            &lt;sourceid&gt;9396A1ADBD1E45F99C87897B3F51180D&lt;/sourceid&gt;&#10;            &lt;questiontext&gt;The Universal Law Formulation of the CI: “Act only according to that maxim by which you can at the same time will that it should become a universal law of natur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26021A7DA714960854034C6719C7710&lt;/guid&gt;&#10;                    &lt;answertext&gt;Strongly Agree&lt;/answertext&gt;&#10;                    &lt;valuetype&gt;0&lt;/valuetype&gt;&#10;                &lt;/answer&gt;&#10;                &lt;answer&gt;&#10;                    &lt;guid&gt;13D28EEA34274E0CB05F85630F154017&lt;/guid&gt;&#10;                    &lt;answertext&gt;Agree&lt;/answertext&gt;&#10;                    &lt;valuetype&gt;0&lt;/valuetype&gt;&#10;                &lt;/answer&gt;&#10;                &lt;answer&gt;&#10;                    &lt;guid&gt;76117A405EA9475FA73758FD1E633FF0&lt;/guid&gt;&#10;                    &lt;answertext&gt;Somewhat Agree&lt;/answertext&gt;&#10;                    &lt;valuetype&gt;0&lt;/valuetype&gt;&#10;                &lt;/answer&gt;&#10;                &lt;answer&gt;&#10;                    &lt;guid&gt;8E1C4239FE6141328FBA7333D8FEBC66&lt;/guid&gt;&#10;                    &lt;answertext&gt;Neutral&lt;/answertext&gt;&#10;                    &lt;valuetype&gt;0&lt;/valuetype&gt;&#10;                &lt;/answer&gt;&#10;                &lt;answer&gt;&#10;                    &lt;guid&gt;1809F36276B44574A8B9E73217933F1B&lt;/guid&gt;&#10;                    &lt;answertext&gt;Somewhat Disagree&lt;/answertext&gt;&#10;                    &lt;valuetype&gt;0&lt;/valuetype&gt;&#10;                &lt;/answer&gt;&#10;                &lt;answer&gt;&#10;                    &lt;guid&gt;27C5B6AD76404286ABB68C207E75B365&lt;/guid&gt;&#10;                    &lt;answertext&gt;Disagree&lt;/answertext&gt;&#10;                    &lt;valuetype&gt;0&lt;/valuetype&gt;&#10;                &lt;/answer&gt;&#10;                &lt;answer&gt;&#10;                    &lt;guid&gt;280C7B6F051F45E6AE6086F4DCBD38E2&lt;/guid&gt;&#10;                    &lt;answertext&gt;Strongly Disagree&lt;/answertext&gt;&#10;                    &lt;valuetype&gt;0&lt;/valuetype&gt;&#10;                &lt;/answer&gt;&#10;            &lt;/answers&gt;&#10;        &lt;/multichoice&gt;&#10;    &lt;/questions&gt;&#10;&lt;/questionlist&gt;"/>
  <p:tag name="HASRESULTS" val="False"/>
</p:tagLst>
</file>

<file path=ppt/tags/tag24.xml><?xml version="1.0" encoding="utf-8"?>
<p:tagLst xmlns:a="http://schemas.openxmlformats.org/drawingml/2006/main" xmlns:r="http://schemas.openxmlformats.org/officeDocument/2006/relationships" xmlns:p="http://schemas.openxmlformats.org/presentationml/2006/main">
  <p:tag name="ZEROBASED" val="False"/>
</p:tagLst>
</file>

<file path=ppt/tags/tag2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93AB7619BAC44138B1A7285776697107&lt;/guid&gt;&#10;        &lt;description /&gt;&#10;        &lt;date&gt;7/21/2013 5:03:42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A52EDA32EC494D569B615AD2EEF2ED48&lt;/guid&gt;&#10;            &lt;repollguid&gt;BF47FD2F24F94E1D9F49AD1A9B5755D7&lt;/repollguid&gt;&#10;            &lt;sourceid&gt;C634B6B09FD54BCD8C4E0CF313C6E0F8&lt;/sourceid&gt;&#10;            &lt;questiontext&gt;Kant refers to a will that is determined by things outside of itself as:&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FEF351B2E4A480E9BD2EF877AD2F787&lt;/guid&gt;&#10;                    &lt;answertext&gt;compelled.&lt;/answertext&gt;&#10;                    &lt;valuetype&gt;-1&lt;/valuetype&gt;&#10;                &lt;/answer&gt;&#10;                &lt;answer&gt;&#10;                    &lt;guid&gt;0867B63F28D54FCBBDC2F72C6B7B9838&lt;/guid&gt;&#10;                    &lt;answertext&gt;heteronomous.&lt;/answertext&gt;&#10;                    &lt;valuetype&gt;1&lt;/valuetype&gt;&#10;                &lt;/answer&gt;&#10;                &lt;answer&gt;&#10;                    &lt;guid&gt;4780B8A4910E4048A860A198EDE83D4D&lt;/guid&gt;&#10;                    &lt;answertext&gt;contradictory.&lt;/answertext&gt;&#10;                    &lt;valuetype&gt;-1&lt;/valuetype&gt;&#10;                &lt;/answer&gt;&#10;                &lt;answer&gt;&#10;                    &lt;guid&gt;0A66E30F6EF440C8AC7F530F0C14CB73&lt;/guid&gt;&#10;                    &lt;answertext&gt;debased.&lt;/answertext&gt;&#10;                    &lt;valuetype&gt;-1&lt;/valuetype&gt;&#10;                &lt;/answer&gt;&#10;                &lt;answer&gt;&#10;                    &lt;guid&gt;E4F8A860A24F43FF94FDC0CCBFCBDC6F&lt;/guid&gt;&#10;                    &lt;answertext&gt;all of the above.&lt;/answertext&gt;&#10;                    &lt;valuetype&gt;-1&lt;/valuetype&gt;&#10;                &lt;/answer&gt;&#10;                &lt;answer&gt;&#10;                    &lt;guid&gt;7F18CBFEF0A242CDA930AF30C9065DF9&lt;/guid&gt;&#10;                    &lt;answertext&gt;none of the above.&lt;/answertext&gt;&#10;                    &lt;valuetype&gt;-1&lt;/valuetype&gt;&#10;                &lt;/answer&gt;&#10;            &lt;/answers&gt;&#10;        &lt;/multichoice&gt;&#10;    &lt;/questions&gt;&#10;&lt;/questionlist&gt;"/>
  <p:tag name="RESULTS" val="Kant refers to a will that is determined by things outside of itself as:[;crlf;]10[;]10[;]10[;]False[;]8[;][;crlf;]2[;]2[;]0.447213595499958[;]0.2[;crlf;]1[;]-1[;]compelled.1[;]compelled.[;][;crlf;]8[;]1[;]heteronomous.2[;]heteronomous.[;][;crlf;]1[;]-1[;]contradictory.3[;]contradictory.[;][;crlf;]0[;]-1[;]debased.4[;]debased.[;][;crlf;]0[;]-1[;]all of the above.5[;]all of the above.[;][;crlf;]0[;]-1[;]none of the above.6[;]none of the above.[;]"/>
  <p:tag name="HASRESULTS" val="Tru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E71E343D8F69477D8822E367F49687B0&lt;/guid&gt;&#10;        &lt;description /&gt;&#10;        &lt;date&gt;7/21/2013 3:20:43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F254BC6A6B174B49A1590E2F2A866D8B&lt;/guid&gt;&#10;            &lt;repollguid&gt;16CDB307D4BB416D825A082231267C0C&lt;/repollguid&gt;&#10;            &lt;sourceid&gt;388A85A5C25448F2B34D6B2C0C6B94B3&lt;/sourceid&gt;&#10;            &lt;questiontext&gt;Kant does not formulate his fundamental Law of morality, the categorical imperative, in terms of:&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2889C09330C540B8BAF91691EC9F9CD9&lt;/guid&gt;&#10;                    &lt;answertext&gt;natural law&lt;/answertext&gt;&#10;                    &lt;valuetype&gt;1&lt;/valuetype&gt;&#10;                &lt;/answer&gt;&#10;                &lt;answer&gt;&#10;                    &lt;guid&gt;69F0B769260A4144AB7F9BF61D952961&lt;/guid&gt;&#10;                    &lt;answertext&gt;universal law&lt;/answertext&gt;&#10;                    &lt;valuetype&gt;-1&lt;/valuetype&gt;&#10;                &lt;/answer&gt;&#10;                &lt;answer&gt;&#10;                    &lt;guid&gt;4A671E5CFA784FD4B97293F6FE5BE255&lt;/guid&gt;&#10;                    &lt;answertext&gt;humanity as an end in itself&lt;/answertext&gt;&#10;                    &lt;valuetype&gt;-1&lt;/valuetype&gt;&#10;                &lt;/answer&gt;&#10;                &lt;answer&gt;&#10;                    &lt;guid&gt;C512E2E6CFBB4509BF8AFFBF4E43E2FB&lt;/guid&gt;&#10;                    &lt;answertext&gt;the kingdom of ends&lt;/answertext&gt;&#10;                    &lt;valuetype&gt;-1&lt;/valuetype&gt;&#10;                &lt;/answer&gt;&#10;                &lt;answer&gt;&#10;                    &lt;guid&gt;78F55F8F699042DCAB84C315CE4040DE&lt;/guid&gt;&#10;                    &lt;answertext&gt;all of the above.&lt;/answertext&gt;&#10;                    &lt;valuetype&gt;-1&lt;/valuetype&gt;&#10;                &lt;/answer&gt;&#10;                &lt;answer&gt;&#10;                    &lt;guid&gt;03AF6BD418DC4820BF0905ABBC3BB151&lt;/guid&gt;&#10;                    &lt;answertext&gt;none of the above.&lt;/answertext&gt;&#10;                    &lt;valuetype&gt;-1&lt;/valuetype&gt;&#10;                &lt;/answer&gt;&#10;            &lt;/answers&gt;&#10;        &lt;/multichoice&gt;&#10;    &lt;/questions&gt;&#10;&lt;/questionlist&gt;"/>
  <p:tag name="RESULTS" val="Kant does not formulate his fundamental Law of morality, the categorical imperative, in terms of:[;crlf;]10[;]10[;]10[;]False[;]8[;][;crlf;]1.4[;]1[;]0.916515138991168[;]0.84[;crlf;]8[;]1[;]natural law1[;]natural law[;][;crlf;]1[;]-1[;]universal law2[;]universal law[;][;crlf;]0[;]-1[;]humanity as an end in itself3[;]humanity as an end in itself[;][;crlf;]1[;]-1[;]the kingdom of ends4[;]the kingdom of ends[;][;crlf;]0[;]-1[;]all of the above.5[;]all of the above.[;][;crlf;]0[;]-1[;]none of the above.6[;]none of the above.[;]"/>
  <p:tag name="HASRESULTS" val="Tru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79</TotalTime>
  <Words>1079</Words>
  <Application>Microsoft Office PowerPoint</Application>
  <PresentationFormat>Widescreen</PresentationFormat>
  <Paragraphs>165</Paragraphs>
  <Slides>28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6" baseType="lpstr">
      <vt:lpstr>Calibri</vt:lpstr>
      <vt:lpstr>Tw Cen MT</vt:lpstr>
      <vt:lpstr>Tw Cen MT Condensed</vt:lpstr>
      <vt:lpstr>Wingdings 2</vt:lpstr>
      <vt:lpstr>Wingdings 3</vt:lpstr>
      <vt:lpstr>Integral</vt:lpstr>
      <vt:lpstr>Microsoft Graph Chart</vt:lpstr>
      <vt:lpstr>Chart</vt:lpstr>
      <vt:lpstr>Contemporary Moral Problems</vt:lpstr>
      <vt:lpstr>Agenda</vt:lpstr>
      <vt:lpstr>PowerPoint Presentation</vt:lpstr>
      <vt:lpstr>In Kant’s terminology, a maxim is:</vt:lpstr>
      <vt:lpstr>Kant refers to a will that is determined by things outside of itself as:</vt:lpstr>
      <vt:lpstr>Kant does not formulate his fundamental Law of morality, the categorical imperative, in terms of:</vt:lpstr>
      <vt:lpstr>The Good Will</vt:lpstr>
      <vt:lpstr>Explicating the good will:</vt:lpstr>
      <vt:lpstr>Moral Value</vt:lpstr>
      <vt:lpstr>Comparison</vt:lpstr>
      <vt:lpstr>The Universal Law Formulation of the Categorical Imperative</vt:lpstr>
      <vt:lpstr>CI: The Formula of Universal Law</vt:lpstr>
      <vt:lpstr>CI: The Formula of Universal Law</vt:lpstr>
      <vt:lpstr>Kant’s Four Examples</vt:lpstr>
      <vt:lpstr>Kinds of duties</vt:lpstr>
      <vt:lpstr>Kant’s Argument</vt:lpstr>
      <vt:lpstr>Kant’s Argument</vt:lpstr>
      <vt:lpstr>Objections</vt:lpstr>
      <vt:lpstr>Rigorism</vt:lpstr>
      <vt:lpstr>The rigorism objection. </vt:lpstr>
      <vt:lpstr>What’s the maxim?</vt:lpstr>
      <vt:lpstr>The Sneaky Maxim Maker Objection</vt:lpstr>
      <vt:lpstr>Mill’s Criticism</vt:lpstr>
      <vt:lpstr>The Covert Consequentialism Objection</vt:lpstr>
      <vt:lpstr>The Universal Law Formulation of the CI: “Act only according to that maxim by which you can at the same time will that it should become a universal law of nature.”</vt:lpstr>
      <vt:lpstr>The Humanity Formulation</vt:lpstr>
      <vt:lpstr>Humanity Formulation</vt:lpstr>
      <vt:lpstr>The Humanity formulation of Kant’s categorical imperative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dc:creator>
  <cp:lastModifiedBy>Benjamin Hole</cp:lastModifiedBy>
  <cp:revision>11</cp:revision>
  <dcterms:created xsi:type="dcterms:W3CDTF">2014-07-08T03:39:24Z</dcterms:created>
  <dcterms:modified xsi:type="dcterms:W3CDTF">2014-07-10T20:05:12Z</dcterms:modified>
</cp:coreProperties>
</file>