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71" r:id="rId2"/>
    <p:sldId id="272" r:id="rId3"/>
    <p:sldId id="289" r:id="rId4"/>
    <p:sldId id="257" r:id="rId5"/>
    <p:sldId id="258" r:id="rId6"/>
    <p:sldId id="259" r:id="rId7"/>
    <p:sldId id="260" r:id="rId8"/>
    <p:sldId id="282" r:id="rId9"/>
    <p:sldId id="283" r:id="rId10"/>
    <p:sldId id="284" r:id="rId11"/>
    <p:sldId id="285" r:id="rId12"/>
    <p:sldId id="286" r:id="rId13"/>
    <p:sldId id="287" r:id="rId14"/>
    <p:sldId id="288" r:id="rId15"/>
    <p:sldId id="261" r:id="rId16"/>
    <p:sldId id="262" r:id="rId17"/>
    <p:sldId id="265" r:id="rId18"/>
    <p:sldId id="267" r:id="rId19"/>
    <p:sldId id="268" r:id="rId20"/>
    <p:sldId id="269" r:id="rId21"/>
    <p:sldId id="270" r:id="rId22"/>
    <p:sldId id="273" r:id="rId23"/>
    <p:sldId id="274" r:id="rId24"/>
    <p:sldId id="275" r:id="rId25"/>
    <p:sldId id="276" r:id="rId26"/>
    <p:sldId id="277" r:id="rId27"/>
    <p:sldId id="278" r:id="rId28"/>
    <p:sldId id="279" r:id="rId29"/>
    <p:sldId id="280" r:id="rId30"/>
    <p:sldId id="281" r:id="rId31"/>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5" d="100"/>
          <a:sy n="65" d="100"/>
        </p:scale>
        <p:origin x="6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ABBB8F-0B09-4AAD-94CC-B130640573C0}" type="datetimeFigureOut">
              <a:rPr lang="en-US" smtClean="0"/>
              <a:t>7/11/2014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4B393-F161-4ACD-B484-C5EFE05FF23D}" type="slidenum">
              <a:rPr lang="en-US" smtClean="0"/>
              <a:t>‹#›</a:t>
            </a:fld>
            <a:endParaRPr lang="en-US" dirty="0"/>
          </a:p>
        </p:txBody>
      </p:sp>
    </p:spTree>
    <p:extLst>
      <p:ext uri="{BB962C8B-B14F-4D97-AF65-F5344CB8AC3E}">
        <p14:creationId xmlns:p14="http://schemas.microsoft.com/office/powerpoint/2010/main" val="155572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045251-640B-204A-B3E4-79AFC30630D8}" type="slidenum">
              <a:rPr lang="en-US">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519893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90B85A5-1874-457C-9EF9-15851A045177}" type="slidenum">
              <a:rPr lang="en-US">
                <a:solidFill>
                  <a:prstClr val="black"/>
                </a:solidFill>
              </a:rPr>
              <a:pPr/>
              <a:t>17</a:t>
            </a:fld>
            <a:endParaRPr lang="en-US" dirty="0">
              <a:solidFill>
                <a:prstClr val="black"/>
              </a:solidFill>
            </a:endParaRPr>
          </a:p>
        </p:txBody>
      </p:sp>
      <p:sp>
        <p:nvSpPr>
          <p:cNvPr id="17409" name="Rectangle 1"/>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p:cNvSpPr txBox="1">
            <a:spLocks noGrp="1" noChangeArrowheads="1"/>
          </p:cNvSpPr>
          <p:nvPr>
            <p:ph type="body" idx="1"/>
          </p:nvPr>
        </p:nvSpPr>
        <p:spPr bwMode="auto">
          <a:xfrm>
            <a:off x="686361" y="4342535"/>
            <a:ext cx="54852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985148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2684083-C357-42FA-BBEB-91B1B43C4D91}" type="slidenum">
              <a:rPr lang="en-US">
                <a:solidFill>
                  <a:prstClr val="black"/>
                </a:solidFill>
              </a:rPr>
              <a:pPr/>
              <a:t>18</a:t>
            </a:fld>
            <a:endParaRPr lang="en-US" dirty="0">
              <a:solidFill>
                <a:prstClr val="black"/>
              </a:solidFill>
            </a:endParaRPr>
          </a:p>
        </p:txBody>
      </p:sp>
      <p:sp>
        <p:nvSpPr>
          <p:cNvPr id="20481" name="Rectangle 1"/>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p:cNvSpPr txBox="1">
            <a:spLocks noGrp="1" noChangeArrowheads="1"/>
          </p:cNvSpPr>
          <p:nvPr>
            <p:ph type="body" idx="1"/>
          </p:nvPr>
        </p:nvSpPr>
        <p:spPr bwMode="auto">
          <a:xfrm>
            <a:off x="686361" y="4342535"/>
            <a:ext cx="54852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3741695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2684083-C357-42FA-BBEB-91B1B43C4D91}" type="slidenum">
              <a:rPr lang="en-US">
                <a:solidFill>
                  <a:prstClr val="black"/>
                </a:solidFill>
              </a:rPr>
              <a:pPr/>
              <a:t>21</a:t>
            </a:fld>
            <a:endParaRPr lang="en-US" dirty="0">
              <a:solidFill>
                <a:prstClr val="black"/>
              </a:solidFill>
            </a:endParaRPr>
          </a:p>
        </p:txBody>
      </p:sp>
      <p:sp>
        <p:nvSpPr>
          <p:cNvPr id="20481" name="Rectangle 1"/>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p:cNvSpPr txBox="1">
            <a:spLocks noGrp="1" noChangeArrowheads="1"/>
          </p:cNvSpPr>
          <p:nvPr>
            <p:ph type="body" idx="1"/>
          </p:nvPr>
        </p:nvSpPr>
        <p:spPr bwMode="auto">
          <a:xfrm>
            <a:off x="686361" y="4342535"/>
            <a:ext cx="54852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93842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EA48388-E4E0-4BC2-8AD1-9426BFF91C10}" type="datetimeFigureOut">
              <a:rPr lang="en-US" smtClean="0"/>
              <a:t>7/11/2014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BCD7E1-6580-4525-B0F4-2EB38A756C0E}"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164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A48388-E4E0-4BC2-8AD1-9426BFF91C10}" type="datetimeFigureOut">
              <a:rPr lang="en-US" smtClean="0"/>
              <a:t>7/11/2014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BCD7E1-6580-4525-B0F4-2EB38A756C0E}" type="slidenum">
              <a:rPr lang="en-US" smtClean="0"/>
              <a:t>‹#›</a:t>
            </a:fld>
            <a:endParaRPr lang="en-US" dirty="0"/>
          </a:p>
        </p:txBody>
      </p:sp>
    </p:spTree>
    <p:extLst>
      <p:ext uri="{BB962C8B-B14F-4D97-AF65-F5344CB8AC3E}">
        <p14:creationId xmlns:p14="http://schemas.microsoft.com/office/powerpoint/2010/main" val="4254183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A48388-E4E0-4BC2-8AD1-9426BFF91C10}" type="datetimeFigureOut">
              <a:rPr lang="en-US" smtClean="0"/>
              <a:t>7/11/2014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BCD7E1-6580-4525-B0F4-2EB38A756C0E}"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483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59DE4-7BFF-4766-9AD5-6A8D9F8FE1E2}" type="datetimeFigureOut">
              <a:rPr lang="en-US" smtClean="0">
                <a:solidFill>
                  <a:srgbClr val="DFE6D0"/>
                </a:solidFill>
              </a:rPr>
              <a:pPr/>
              <a:t>7/11/2014</a:t>
            </a:fld>
            <a:endParaRPr lang="en-US" dirty="0">
              <a:solidFill>
                <a:srgbClr val="DFE6D0"/>
              </a:solidFill>
            </a:endParaRPr>
          </a:p>
        </p:txBody>
      </p:sp>
      <p:sp>
        <p:nvSpPr>
          <p:cNvPr id="5" name="Footer Placeholder 4"/>
          <p:cNvSpPr>
            <a:spLocks noGrp="1"/>
          </p:cNvSpPr>
          <p:nvPr>
            <p:ph type="ftr" sz="quarter" idx="11"/>
          </p:nvPr>
        </p:nvSpPr>
        <p:spPr/>
        <p:txBody>
          <a:bodyPr/>
          <a:lstStyle/>
          <a:p>
            <a:endParaRPr lang="en-US" dirty="0">
              <a:solidFill>
                <a:srgbClr val="DFE6D0"/>
              </a:solidFill>
            </a:endParaRPr>
          </a:p>
        </p:txBody>
      </p:sp>
      <p:sp>
        <p:nvSpPr>
          <p:cNvPr id="6" name="Slide Number Placeholder 5"/>
          <p:cNvSpPr>
            <a:spLocks noGrp="1"/>
          </p:cNvSpPr>
          <p:nvPr>
            <p:ph type="sldNum" sz="quarter" idx="12"/>
          </p:nvPr>
        </p:nvSpPr>
        <p:spPr/>
        <p:txBody>
          <a:bodyPr/>
          <a:lstStyle/>
          <a:p>
            <a:fld id="{A7F8247E-DBF2-4CBA-9970-AC033B8D1603}" type="slidenum">
              <a:rPr lang="en-US" smtClean="0">
                <a:solidFill>
                  <a:srgbClr val="DFE6D0"/>
                </a:solidFill>
              </a:rPr>
              <a:pPr/>
              <a:t>‹#›</a:t>
            </a:fld>
            <a:endParaRPr lang="en-US" dirty="0">
              <a:solidFill>
                <a:srgbClr val="DFE6D0"/>
              </a:solidFill>
            </a:endParaRPr>
          </a:p>
        </p:txBody>
      </p:sp>
    </p:spTree>
    <p:extLst>
      <p:ext uri="{BB962C8B-B14F-4D97-AF65-F5344CB8AC3E}">
        <p14:creationId xmlns:p14="http://schemas.microsoft.com/office/powerpoint/2010/main" val="329540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A48388-E4E0-4BC2-8AD1-9426BFF91C10}" type="datetimeFigureOut">
              <a:rPr lang="en-US" smtClean="0"/>
              <a:t>7/11/2014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BCD7E1-6580-4525-B0F4-2EB38A756C0E}" type="slidenum">
              <a:rPr lang="en-US" smtClean="0"/>
              <a:t>‹#›</a:t>
            </a:fld>
            <a:endParaRPr lang="en-US" dirty="0"/>
          </a:p>
        </p:txBody>
      </p:sp>
    </p:spTree>
    <p:extLst>
      <p:ext uri="{BB962C8B-B14F-4D97-AF65-F5344CB8AC3E}">
        <p14:creationId xmlns:p14="http://schemas.microsoft.com/office/powerpoint/2010/main" val="285255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A48388-E4E0-4BC2-8AD1-9426BFF91C10}" type="datetimeFigureOut">
              <a:rPr lang="en-US" smtClean="0"/>
              <a:t>7/11/2014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BCD7E1-6580-4525-B0F4-2EB38A756C0E}"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64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A48388-E4E0-4BC2-8AD1-9426BFF91C10}" type="datetimeFigureOut">
              <a:rPr lang="en-US" smtClean="0"/>
              <a:t>7/11/2014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BCD7E1-6580-4525-B0F4-2EB38A756C0E}" type="slidenum">
              <a:rPr lang="en-US" smtClean="0"/>
              <a:t>‹#›</a:t>
            </a:fld>
            <a:endParaRPr lang="en-US" dirty="0"/>
          </a:p>
        </p:txBody>
      </p:sp>
    </p:spTree>
    <p:extLst>
      <p:ext uri="{BB962C8B-B14F-4D97-AF65-F5344CB8AC3E}">
        <p14:creationId xmlns:p14="http://schemas.microsoft.com/office/powerpoint/2010/main" val="1546126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A48388-E4E0-4BC2-8AD1-9426BFF91C10}" type="datetimeFigureOut">
              <a:rPr lang="en-US" smtClean="0"/>
              <a:t>7/11/2014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1BCD7E1-6580-4525-B0F4-2EB38A756C0E}" type="slidenum">
              <a:rPr lang="en-US" smtClean="0"/>
              <a:t>‹#›</a:t>
            </a:fld>
            <a:endParaRPr lang="en-US" dirty="0"/>
          </a:p>
        </p:txBody>
      </p:sp>
    </p:spTree>
    <p:extLst>
      <p:ext uri="{BB962C8B-B14F-4D97-AF65-F5344CB8AC3E}">
        <p14:creationId xmlns:p14="http://schemas.microsoft.com/office/powerpoint/2010/main" val="388163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A48388-E4E0-4BC2-8AD1-9426BFF91C10}" type="datetimeFigureOut">
              <a:rPr lang="en-US" smtClean="0"/>
              <a:t>7/11/2014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BCD7E1-6580-4525-B0F4-2EB38A756C0E}" type="slidenum">
              <a:rPr lang="en-US" smtClean="0"/>
              <a:t>‹#›</a:t>
            </a:fld>
            <a:endParaRPr lang="en-US" dirty="0"/>
          </a:p>
        </p:txBody>
      </p:sp>
    </p:spTree>
    <p:extLst>
      <p:ext uri="{BB962C8B-B14F-4D97-AF65-F5344CB8AC3E}">
        <p14:creationId xmlns:p14="http://schemas.microsoft.com/office/powerpoint/2010/main" val="16979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48388-E4E0-4BC2-8AD1-9426BFF91C10}" type="datetimeFigureOut">
              <a:rPr lang="en-US" smtClean="0"/>
              <a:t>7/11/2014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1BCD7E1-6580-4525-B0F4-2EB38A756C0E}" type="slidenum">
              <a:rPr lang="en-US" smtClean="0"/>
              <a:t>‹#›</a:t>
            </a:fld>
            <a:endParaRPr lang="en-US" dirty="0"/>
          </a:p>
        </p:txBody>
      </p:sp>
    </p:spTree>
    <p:extLst>
      <p:ext uri="{BB962C8B-B14F-4D97-AF65-F5344CB8AC3E}">
        <p14:creationId xmlns:p14="http://schemas.microsoft.com/office/powerpoint/2010/main" val="1226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48388-E4E0-4BC2-8AD1-9426BFF91C10}" type="datetimeFigureOut">
              <a:rPr lang="en-US" smtClean="0"/>
              <a:t>7/11/2014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BCD7E1-6580-4525-B0F4-2EB38A756C0E}" type="slidenum">
              <a:rPr lang="en-US" smtClean="0"/>
              <a:t>‹#›</a:t>
            </a:fld>
            <a:endParaRPr lang="en-US" dirty="0"/>
          </a:p>
        </p:txBody>
      </p:sp>
    </p:spTree>
    <p:extLst>
      <p:ext uri="{BB962C8B-B14F-4D97-AF65-F5344CB8AC3E}">
        <p14:creationId xmlns:p14="http://schemas.microsoft.com/office/powerpoint/2010/main" val="296970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48388-E4E0-4BC2-8AD1-9426BFF91C10}" type="datetimeFigureOut">
              <a:rPr lang="en-US" smtClean="0"/>
              <a:t>7/11/2014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BCD7E1-6580-4525-B0F4-2EB38A756C0E}"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754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EA48388-E4E0-4BC2-8AD1-9426BFF91C10}" type="datetimeFigureOut">
              <a:rPr lang="en-US" smtClean="0"/>
              <a:t>7/11/2014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1BCD7E1-6580-4525-B0F4-2EB38A756C0E}"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467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7.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2.xml"/><Relationship Id="rId4" Type="http://schemas.openxmlformats.org/officeDocument/2006/relationships/tags" Target="../tags/tag1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9.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2.xml"/><Relationship Id="rId4" Type="http://schemas.openxmlformats.org/officeDocument/2006/relationships/tags" Target="../tags/tag16.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1.emf"/><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12.xml"/><Relationship Id="rId4" Type="http://schemas.openxmlformats.org/officeDocument/2006/relationships/tags" Target="../tags/tag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3.emf"/><Relationship Id="rId2" Type="http://schemas.openxmlformats.org/officeDocument/2006/relationships/tags" Target="../tags/tag20.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Layout" Target="../slideLayouts/slideLayout12.xml"/><Relationship Id="rId4" Type="http://schemas.openxmlformats.org/officeDocument/2006/relationships/tags" Target="../tags/tag2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2.xml"/><Relationship Id="rId4"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4.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2.xml"/><Relationship Id="rId4"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5.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2.xml"/><Relationship Id="rId4" Type="http://schemas.openxmlformats.org/officeDocument/2006/relationships/tags" Target="../tags/tag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Contemporary Moral Problems</a:t>
            </a:r>
          </a:p>
        </p:txBody>
      </p:sp>
      <p:sp>
        <p:nvSpPr>
          <p:cNvPr id="3" name="Subtitle 2"/>
          <p:cNvSpPr>
            <a:spLocks noGrp="1"/>
          </p:cNvSpPr>
          <p:nvPr>
            <p:ph type="subTitle" idx="1"/>
          </p:nvPr>
        </p:nvSpPr>
        <p:spPr>
          <a:xfrm>
            <a:off x="8610599" y="4960137"/>
            <a:ext cx="3396343" cy="1463040"/>
          </a:xfrm>
        </p:spPr>
        <p:txBody>
          <a:bodyPr>
            <a:normAutofit lnSpcReduction="10000"/>
          </a:bodyPr>
          <a:lstStyle/>
          <a:p>
            <a:r>
              <a:rPr lang="en-US" b="1" dirty="0"/>
              <a:t>M-F12:00-1:00SAV 264</a:t>
            </a:r>
            <a:endParaRPr lang="en-US" dirty="0"/>
          </a:p>
          <a:p>
            <a:r>
              <a:rPr lang="en-US" b="1" dirty="0"/>
              <a:t>Instructor: Benjamin Hole</a:t>
            </a:r>
            <a:endParaRPr lang="en-US" dirty="0"/>
          </a:p>
          <a:p>
            <a:r>
              <a:rPr lang="en-US" dirty="0"/>
              <a:t>Office Hours: everyday after class</a:t>
            </a:r>
          </a:p>
          <a:p>
            <a:r>
              <a:rPr lang="en-US" dirty="0"/>
              <a:t>Email: </a:t>
            </a:r>
            <a:r>
              <a:rPr lang="en-US" dirty="0" smtClean="0"/>
              <a:t>bvhole@uw.edu</a:t>
            </a:r>
            <a:endParaRPr lang="en-US" dirty="0"/>
          </a:p>
          <a:p>
            <a:endParaRPr lang="en-US" dirty="0"/>
          </a:p>
        </p:txBody>
      </p:sp>
    </p:spTree>
    <p:extLst>
      <p:ext uri="{BB962C8B-B14F-4D97-AF65-F5344CB8AC3E}">
        <p14:creationId xmlns:p14="http://schemas.microsoft.com/office/powerpoint/2010/main" val="2623800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183880" cy="1051560"/>
          </a:xfrm>
        </p:spPr>
        <p:txBody>
          <a:bodyPr/>
          <a:lstStyle/>
          <a:p>
            <a:r>
              <a:rPr lang="en-US" dirty="0" smtClean="0"/>
              <a:t>The </a:t>
            </a:r>
            <a:r>
              <a:rPr lang="en-US" dirty="0" err="1" smtClean="0"/>
              <a:t>rigorism</a:t>
            </a:r>
            <a:r>
              <a:rPr lang="en-US" dirty="0" smtClean="0"/>
              <a:t> objection. </a:t>
            </a:r>
            <a:endParaRPr lang="en-US" dirty="0"/>
          </a:p>
        </p:txBody>
      </p:sp>
      <p:sp>
        <p:nvSpPr>
          <p:cNvPr id="3" name="TPAnswers"/>
          <p:cNvSpPr>
            <a:spLocks noGrp="1"/>
          </p:cNvSpPr>
          <p:nvPr>
            <p:ph type="body" idx="1"/>
            <p:custDataLst>
              <p:tags r:id="rId3"/>
            </p:custDataLst>
          </p:nvPr>
        </p:nvSpPr>
        <p:spPr>
          <a:xfrm>
            <a:off x="1981200" y="1600200"/>
            <a:ext cx="4114800" cy="4187952"/>
          </a:xfrm>
        </p:spPr>
        <p:txBody>
          <a:bodyPr>
            <a:normAutofit/>
          </a:bodyPr>
          <a:lstStyle/>
          <a:p>
            <a:pPr marL="514350" indent="-514350">
              <a:spcBef>
                <a:spcPct val="20000"/>
              </a:spcBef>
              <a:buFont typeface="Wingdings 2"/>
              <a:buAutoNum type="alphaUcPeriod"/>
            </a:pPr>
            <a:r>
              <a:rPr lang="en-US" sz="3200"/>
              <a:t>Strongly Agree</a:t>
            </a:r>
          </a:p>
          <a:p>
            <a:pPr marL="514350" indent="-514350">
              <a:spcBef>
                <a:spcPct val="20000"/>
              </a:spcBef>
              <a:buFont typeface="Wingdings 2"/>
              <a:buAutoNum type="alphaUcPeriod"/>
            </a:pPr>
            <a:r>
              <a:rPr lang="en-US" sz="3200"/>
              <a:t>Agree</a:t>
            </a:r>
          </a:p>
          <a:p>
            <a:pPr marL="514350" indent="-514350">
              <a:spcBef>
                <a:spcPct val="20000"/>
              </a:spcBef>
              <a:buFont typeface="Wingdings 2"/>
              <a:buAutoNum type="alphaUcPeriod"/>
            </a:pPr>
            <a:r>
              <a:rPr lang="en-US" sz="3200"/>
              <a:t>Somewhat Agree</a:t>
            </a:r>
          </a:p>
          <a:p>
            <a:pPr marL="514350" indent="-514350">
              <a:spcBef>
                <a:spcPct val="20000"/>
              </a:spcBef>
              <a:buFont typeface="Wingdings 2"/>
              <a:buAutoNum type="alphaUcPeriod"/>
            </a:pPr>
            <a:r>
              <a:rPr lang="en-US" sz="3200"/>
              <a:t>Neutral</a:t>
            </a:r>
          </a:p>
          <a:p>
            <a:pPr marL="514350" indent="-514350">
              <a:spcBef>
                <a:spcPct val="20000"/>
              </a:spcBef>
              <a:buFont typeface="Wingdings 2"/>
              <a:buAutoNum type="alphaUcPeriod"/>
            </a:pPr>
            <a:r>
              <a:rPr lang="en-US" sz="3200"/>
              <a:t>Somewhat Disagree</a:t>
            </a:r>
          </a:p>
          <a:p>
            <a:pPr marL="514350" indent="-514350">
              <a:spcBef>
                <a:spcPct val="20000"/>
              </a:spcBef>
              <a:buFont typeface="Wingdings 2"/>
              <a:buAutoNum type="alphaUcPeriod"/>
            </a:pPr>
            <a:r>
              <a:rPr lang="en-US" sz="3200"/>
              <a:t>Disagree</a:t>
            </a:r>
          </a:p>
          <a:p>
            <a:pPr marL="514350" indent="-514350">
              <a:spcBef>
                <a:spcPct val="20000"/>
              </a:spcBef>
              <a:buFont typeface="Wingdings 2"/>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776458398"/>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6153"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83231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media.bigoo.ws/content/layout/film-cartoon/film-cartoon_16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3111"/>
            <a:ext cx="12192000" cy="90651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What’s the maxim?</a:t>
            </a:r>
            <a:endParaRPr lang="en-US" dirty="0"/>
          </a:p>
        </p:txBody>
      </p:sp>
      <p:sp>
        <p:nvSpPr>
          <p:cNvPr id="3" name="Content Placeholder 2"/>
          <p:cNvSpPr>
            <a:spLocks noGrp="1"/>
          </p:cNvSpPr>
          <p:nvPr>
            <p:ph idx="1"/>
          </p:nvPr>
        </p:nvSpPr>
        <p:spPr>
          <a:xfrm>
            <a:off x="1426028" y="2645228"/>
            <a:ext cx="7010400" cy="4495800"/>
          </a:xfrm>
        </p:spPr>
        <p:txBody>
          <a:bodyPr>
            <a:normAutofit/>
          </a:bodyPr>
          <a:lstStyle/>
          <a:p>
            <a:pPr marL="0" indent="0">
              <a:buNone/>
            </a:pPr>
            <a:r>
              <a:rPr lang="en-US" sz="2400" b="1" i="1" dirty="0">
                <a:solidFill>
                  <a:schemeClr val="accent1">
                    <a:lumMod val="40000"/>
                    <a:lumOff val="60000"/>
                  </a:schemeClr>
                </a:solidFill>
              </a:rPr>
              <a:t>The Sneaky Maxim Maker Objection</a:t>
            </a:r>
          </a:p>
          <a:p>
            <a:pPr lvl="1"/>
            <a:r>
              <a:rPr lang="en-US" dirty="0" err="1">
                <a:solidFill>
                  <a:srgbClr val="FFFF00"/>
                </a:solidFill>
              </a:rPr>
              <a:t>MacIntyre</a:t>
            </a:r>
            <a:r>
              <a:rPr lang="en-US" dirty="0">
                <a:solidFill>
                  <a:srgbClr val="FFFF00"/>
                </a:solidFill>
              </a:rPr>
              <a:t>:  “the Categorical </a:t>
            </a:r>
            <a:r>
              <a:rPr lang="en-US" dirty="0" smtClean="0">
                <a:solidFill>
                  <a:srgbClr val="FFFF00"/>
                </a:solidFill>
              </a:rPr>
              <a:t>Imperative </a:t>
            </a:r>
            <a:r>
              <a:rPr lang="en-US" dirty="0">
                <a:solidFill>
                  <a:srgbClr val="FFFF00"/>
                </a:solidFill>
              </a:rPr>
              <a:t>imposes restrictions only on those insufficiently equipped with ingenuity” </a:t>
            </a:r>
            <a:endParaRPr lang="en-US" dirty="0" smtClean="0">
              <a:solidFill>
                <a:srgbClr val="FFFF00"/>
              </a:solidFill>
            </a:endParaRPr>
          </a:p>
          <a:p>
            <a:pPr marL="347472" lvl="1" indent="0">
              <a:buNone/>
            </a:pPr>
            <a:r>
              <a:rPr lang="en-US" sz="900" dirty="0">
                <a:solidFill>
                  <a:srgbClr val="FFFF00"/>
                </a:solidFill>
              </a:rPr>
              <a:t>(</a:t>
            </a:r>
            <a:r>
              <a:rPr lang="en-US" sz="900" i="1" dirty="0">
                <a:solidFill>
                  <a:srgbClr val="FFFF00"/>
                </a:solidFill>
              </a:rPr>
              <a:t>A Short History of Ethics</a:t>
            </a:r>
            <a:r>
              <a:rPr lang="en-US" sz="900" dirty="0">
                <a:solidFill>
                  <a:srgbClr val="FFFF00"/>
                </a:solidFill>
              </a:rPr>
              <a:t>, 198).</a:t>
            </a:r>
          </a:p>
          <a:p>
            <a:pPr lvl="1"/>
            <a:endParaRPr lang="en-US" dirty="0"/>
          </a:p>
          <a:p>
            <a:pPr marL="365760" lvl="1" indent="0">
              <a:buNone/>
            </a:pPr>
            <a:r>
              <a:rPr lang="en-US" dirty="0" smtClean="0"/>
              <a:t/>
            </a:r>
            <a:br>
              <a:rPr lang="en-US" dirty="0" smtClean="0"/>
            </a:br>
            <a:endParaRPr lang="en-US" dirty="0" smtClean="0"/>
          </a:p>
          <a:p>
            <a:pPr lvl="1"/>
            <a:endParaRPr lang="en-US" dirty="0"/>
          </a:p>
          <a:p>
            <a:pPr marL="365760" lvl="1" indent="0">
              <a:buNone/>
            </a:pPr>
            <a:r>
              <a:rPr lang="en-US" sz="2800" i="1" dirty="0">
                <a:solidFill>
                  <a:schemeClr val="accent1">
                    <a:lumMod val="40000"/>
                    <a:lumOff val="60000"/>
                  </a:schemeClr>
                </a:solidFill>
              </a:rPr>
              <a:t>Is universalizability vacuous and conservative? </a:t>
            </a:r>
          </a:p>
          <a:p>
            <a:pPr lvl="1"/>
            <a:endParaRPr lang="en-US" dirty="0" smtClean="0"/>
          </a:p>
        </p:txBody>
      </p:sp>
    </p:spTree>
    <p:extLst>
      <p:ext uri="{BB962C8B-B14F-4D97-AF65-F5344CB8AC3E}">
        <p14:creationId xmlns:p14="http://schemas.microsoft.com/office/powerpoint/2010/main" val="18544435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183880" cy="1051560"/>
          </a:xfrm>
        </p:spPr>
        <p:txBody>
          <a:bodyPr>
            <a:normAutofit/>
          </a:bodyPr>
          <a:lstStyle/>
          <a:p>
            <a:r>
              <a:rPr lang="en-US" dirty="0"/>
              <a:t>The Sneaky Maxim Maker Objection</a:t>
            </a:r>
          </a:p>
        </p:txBody>
      </p:sp>
      <p:sp>
        <p:nvSpPr>
          <p:cNvPr id="3" name="TPAnswers"/>
          <p:cNvSpPr>
            <a:spLocks noGrp="1"/>
          </p:cNvSpPr>
          <p:nvPr>
            <p:ph type="body" idx="1"/>
            <p:custDataLst>
              <p:tags r:id="rId3"/>
            </p:custDataLst>
          </p:nvPr>
        </p:nvSpPr>
        <p:spPr>
          <a:xfrm>
            <a:off x="1981200" y="1600200"/>
            <a:ext cx="4114800" cy="4187952"/>
          </a:xfrm>
        </p:spPr>
        <p:txBody>
          <a:bodyPr>
            <a:normAutofit/>
          </a:bodyPr>
          <a:lstStyle/>
          <a:p>
            <a:pPr marL="514350" indent="-514350">
              <a:spcBef>
                <a:spcPct val="20000"/>
              </a:spcBef>
              <a:buFont typeface="Wingdings 2"/>
              <a:buAutoNum type="alphaUcPeriod"/>
            </a:pPr>
            <a:r>
              <a:rPr lang="en-US" sz="3200"/>
              <a:t>Strongly Agree</a:t>
            </a:r>
          </a:p>
          <a:p>
            <a:pPr marL="514350" indent="-514350">
              <a:spcBef>
                <a:spcPct val="20000"/>
              </a:spcBef>
              <a:buFont typeface="Wingdings 2"/>
              <a:buAutoNum type="alphaUcPeriod"/>
            </a:pPr>
            <a:r>
              <a:rPr lang="en-US" sz="3200"/>
              <a:t>Agree</a:t>
            </a:r>
          </a:p>
          <a:p>
            <a:pPr marL="514350" indent="-514350">
              <a:spcBef>
                <a:spcPct val="20000"/>
              </a:spcBef>
              <a:buFont typeface="Wingdings 2"/>
              <a:buAutoNum type="alphaUcPeriod"/>
            </a:pPr>
            <a:r>
              <a:rPr lang="en-US" sz="3200"/>
              <a:t>Somewhat Agree</a:t>
            </a:r>
          </a:p>
          <a:p>
            <a:pPr marL="514350" indent="-514350">
              <a:spcBef>
                <a:spcPct val="20000"/>
              </a:spcBef>
              <a:buFont typeface="Wingdings 2"/>
              <a:buAutoNum type="alphaUcPeriod"/>
            </a:pPr>
            <a:r>
              <a:rPr lang="en-US" sz="3200"/>
              <a:t>Neutral</a:t>
            </a:r>
          </a:p>
          <a:p>
            <a:pPr marL="514350" indent="-514350">
              <a:spcBef>
                <a:spcPct val="20000"/>
              </a:spcBef>
              <a:buFont typeface="Wingdings 2"/>
              <a:buAutoNum type="alphaUcPeriod"/>
            </a:pPr>
            <a:r>
              <a:rPr lang="en-US" sz="3200"/>
              <a:t>Somewhat Disagree</a:t>
            </a:r>
          </a:p>
          <a:p>
            <a:pPr marL="514350" indent="-514350">
              <a:spcBef>
                <a:spcPct val="20000"/>
              </a:spcBef>
              <a:buFont typeface="Wingdings 2"/>
              <a:buAutoNum type="alphaUcPeriod"/>
            </a:pPr>
            <a:r>
              <a:rPr lang="en-US" sz="3200"/>
              <a:t>Disagree</a:t>
            </a:r>
          </a:p>
          <a:p>
            <a:pPr marL="514350" indent="-514350">
              <a:spcBef>
                <a:spcPct val="20000"/>
              </a:spcBef>
              <a:buFont typeface="Wingdings 2"/>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633969870"/>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7177"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553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Mill’s Criticism</a:t>
            </a:r>
            <a:endParaRPr lang="en-US" dirty="0"/>
          </a:p>
        </p:txBody>
      </p:sp>
      <p:sp>
        <p:nvSpPr>
          <p:cNvPr id="3" name="Content Placeholder 2"/>
          <p:cNvSpPr>
            <a:spLocks noGrp="1"/>
          </p:cNvSpPr>
          <p:nvPr>
            <p:ph idx="1"/>
          </p:nvPr>
        </p:nvSpPr>
        <p:spPr>
          <a:xfrm>
            <a:off x="5638800" y="2084832"/>
            <a:ext cx="6172200" cy="4525963"/>
          </a:xfrm>
        </p:spPr>
        <p:txBody>
          <a:bodyPr>
            <a:normAutofit/>
          </a:bodyPr>
          <a:lstStyle/>
          <a:p>
            <a:pPr marL="0" indent="0">
              <a:buNone/>
            </a:pPr>
            <a:r>
              <a:rPr lang="en-US" dirty="0" smtClean="0">
                <a:solidFill>
                  <a:schemeClr val="tx1"/>
                </a:solidFill>
              </a:rPr>
              <a:t>“[</a:t>
            </a:r>
            <a:r>
              <a:rPr lang="en-US" dirty="0">
                <a:solidFill>
                  <a:schemeClr val="tx1"/>
                </a:solidFill>
              </a:rPr>
              <a:t>Kant] fails, almost grotesquely, to show that there would be any contradiction, any logical (not to say physical) impossibility in the adoption by all rational beings of the most outrageously immoral rules of conduct … All he shows is that the consequences of their universal adoption would be such as no one would choose to incur</a:t>
            </a:r>
            <a:r>
              <a:rPr lang="en-US" dirty="0" smtClean="0">
                <a:solidFill>
                  <a:schemeClr val="tx1"/>
                </a:solidFill>
              </a:rPr>
              <a:t>” </a:t>
            </a:r>
          </a:p>
          <a:p>
            <a:pPr marL="0" indent="0">
              <a:buNone/>
            </a:pPr>
            <a:r>
              <a:rPr lang="en-US" dirty="0" smtClean="0">
                <a:solidFill>
                  <a:schemeClr val="tx1"/>
                </a:solidFill>
              </a:rPr>
              <a:t>(JS MILL, </a:t>
            </a:r>
            <a:r>
              <a:rPr lang="en-US" i="1" dirty="0" smtClean="0">
                <a:solidFill>
                  <a:schemeClr val="tx1"/>
                </a:solidFill>
              </a:rPr>
              <a:t>Utilitarianism</a:t>
            </a:r>
            <a:r>
              <a:rPr lang="en-US" dirty="0" smtClean="0">
                <a:solidFill>
                  <a:schemeClr val="tx1"/>
                </a:solidFill>
              </a:rPr>
              <a:t>).</a:t>
            </a:r>
          </a:p>
          <a:p>
            <a:pPr marL="0" indent="0">
              <a:buNone/>
            </a:pPr>
            <a:endParaRPr lang="en-US" dirty="0">
              <a:solidFill>
                <a:schemeClr val="tx1"/>
              </a:solidFill>
            </a:endParaRPr>
          </a:p>
          <a:p>
            <a:pPr marL="0" indent="0">
              <a:buNone/>
            </a:pPr>
            <a:r>
              <a:rPr lang="en-US" dirty="0" smtClean="0">
                <a:solidFill>
                  <a:schemeClr val="accent1"/>
                </a:solidFill>
              </a:rPr>
              <a:t>	</a:t>
            </a:r>
            <a:r>
              <a:rPr lang="en-US" i="1" dirty="0" smtClean="0">
                <a:solidFill>
                  <a:schemeClr val="accent1"/>
                </a:solidFill>
              </a:rPr>
              <a:t>Is Kant guilty of covert consequentialism?</a:t>
            </a:r>
          </a:p>
          <a:p>
            <a:pPr marL="0" indent="0">
              <a:buNone/>
            </a:pPr>
            <a:endParaRPr lang="en-US" i="1" dirty="0">
              <a:solidFill>
                <a:srgbClr val="FFFF00"/>
              </a:solidFill>
            </a:endParaRPr>
          </a:p>
        </p:txBody>
      </p:sp>
      <p:pic>
        <p:nvPicPr>
          <p:cNvPr id="1026" name="Picture 2" descr="http://cdn.pimpmyspace.org/media/pms/c/8c/vi/32/spy-vs-sp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200400"/>
            <a:ext cx="1905000" cy="146538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3936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183880" cy="1051560"/>
          </a:xfrm>
        </p:spPr>
        <p:txBody>
          <a:bodyPr>
            <a:normAutofit fontScale="90000"/>
          </a:bodyPr>
          <a:lstStyle/>
          <a:p>
            <a:r>
              <a:rPr lang="en-US" dirty="0" smtClean="0"/>
              <a:t>The Covert Consequentialism Objection</a:t>
            </a:r>
            <a:endParaRPr lang="en-US" dirty="0"/>
          </a:p>
        </p:txBody>
      </p:sp>
      <p:sp>
        <p:nvSpPr>
          <p:cNvPr id="3" name="TPAnswers"/>
          <p:cNvSpPr>
            <a:spLocks noGrp="1"/>
          </p:cNvSpPr>
          <p:nvPr>
            <p:ph type="body" idx="1"/>
            <p:custDataLst>
              <p:tags r:id="rId3"/>
            </p:custDataLst>
          </p:nvPr>
        </p:nvSpPr>
        <p:spPr>
          <a:xfrm>
            <a:off x="1981200" y="1600200"/>
            <a:ext cx="4114800" cy="4187952"/>
          </a:xfrm>
        </p:spPr>
        <p:txBody>
          <a:bodyPr>
            <a:normAutofit/>
          </a:bodyPr>
          <a:lstStyle/>
          <a:p>
            <a:pPr marL="514350" indent="-514350">
              <a:spcBef>
                <a:spcPct val="20000"/>
              </a:spcBef>
              <a:buFont typeface="Wingdings 2"/>
              <a:buAutoNum type="alphaUcPeriod"/>
            </a:pPr>
            <a:r>
              <a:rPr lang="en-US" sz="3200"/>
              <a:t>Strongly Agree</a:t>
            </a:r>
          </a:p>
          <a:p>
            <a:pPr marL="514350" indent="-514350">
              <a:spcBef>
                <a:spcPct val="20000"/>
              </a:spcBef>
              <a:buFont typeface="Wingdings 2"/>
              <a:buAutoNum type="alphaUcPeriod"/>
            </a:pPr>
            <a:r>
              <a:rPr lang="en-US" sz="3200"/>
              <a:t>Agree</a:t>
            </a:r>
          </a:p>
          <a:p>
            <a:pPr marL="514350" indent="-514350">
              <a:spcBef>
                <a:spcPct val="20000"/>
              </a:spcBef>
              <a:buFont typeface="Wingdings 2"/>
              <a:buAutoNum type="alphaUcPeriod"/>
            </a:pPr>
            <a:r>
              <a:rPr lang="en-US" sz="3200"/>
              <a:t>Somewhat Agree</a:t>
            </a:r>
          </a:p>
          <a:p>
            <a:pPr marL="514350" indent="-514350">
              <a:spcBef>
                <a:spcPct val="20000"/>
              </a:spcBef>
              <a:buFont typeface="Wingdings 2"/>
              <a:buAutoNum type="alphaUcPeriod"/>
            </a:pPr>
            <a:r>
              <a:rPr lang="en-US" sz="3200"/>
              <a:t>Neutral</a:t>
            </a:r>
          </a:p>
          <a:p>
            <a:pPr marL="514350" indent="-514350">
              <a:spcBef>
                <a:spcPct val="20000"/>
              </a:spcBef>
              <a:buFont typeface="Wingdings 2"/>
              <a:buAutoNum type="alphaUcPeriod"/>
            </a:pPr>
            <a:r>
              <a:rPr lang="en-US" sz="3200"/>
              <a:t>Somewhat Disagree</a:t>
            </a:r>
          </a:p>
          <a:p>
            <a:pPr marL="514350" indent="-514350">
              <a:spcBef>
                <a:spcPct val="20000"/>
              </a:spcBef>
              <a:buFont typeface="Wingdings 2"/>
              <a:buAutoNum type="alphaUcPeriod"/>
            </a:pPr>
            <a:r>
              <a:rPr lang="en-US" sz="3200"/>
              <a:t>Disagree</a:t>
            </a:r>
          </a:p>
          <a:p>
            <a:pPr marL="514350" indent="-514350">
              <a:spcBef>
                <a:spcPct val="20000"/>
              </a:spcBef>
              <a:buFont typeface="Wingdings 2"/>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686613972"/>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8201"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60878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Humanity Formulation</a:t>
            </a:r>
            <a:endParaRPr lang="en-US" dirty="0"/>
          </a:p>
        </p:txBody>
      </p:sp>
      <p:sp>
        <p:nvSpPr>
          <p:cNvPr id="3" name="Subtitle 2"/>
          <p:cNvSpPr>
            <a:spLocks noGrp="1"/>
          </p:cNvSpPr>
          <p:nvPr>
            <p:ph type="body" idx="1"/>
          </p:nvPr>
        </p:nvSpPr>
        <p:spPr/>
        <p:txBody>
          <a:bodyPr/>
          <a:lstStyle/>
          <a:p>
            <a:r>
              <a:rPr lang="en-US" dirty="0" smtClean="0"/>
              <a:t>Kant’s Categorical Imperative</a:t>
            </a:r>
            <a:endParaRPr lang="en-US" dirty="0"/>
          </a:p>
        </p:txBody>
      </p:sp>
    </p:spTree>
    <p:extLst>
      <p:ext uri="{BB962C8B-B14F-4D97-AF65-F5344CB8AC3E}">
        <p14:creationId xmlns:p14="http://schemas.microsoft.com/office/powerpoint/2010/main" val="1229639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Humanity Formulation</a:t>
            </a:r>
            <a:endParaRPr lang="en-US" dirty="0"/>
          </a:p>
        </p:txBody>
      </p:sp>
      <p:sp>
        <p:nvSpPr>
          <p:cNvPr id="5" name="Content Placeholder 4"/>
          <p:cNvSpPr>
            <a:spLocks noGrp="1"/>
          </p:cNvSpPr>
          <p:nvPr>
            <p:ph sz="quarter" idx="4294967295"/>
          </p:nvPr>
        </p:nvSpPr>
        <p:spPr>
          <a:xfrm>
            <a:off x="1024128" y="2275114"/>
            <a:ext cx="7924800" cy="4114800"/>
          </a:xfrm>
          <a:prstGeom prst="rect">
            <a:avLst/>
          </a:prstGeom>
        </p:spPr>
        <p:txBody>
          <a:bodyPr/>
          <a:lstStyle/>
          <a:p>
            <a:r>
              <a:rPr lang="en-US" dirty="0" smtClean="0"/>
              <a:t>“Act so that you treat humanity, whether in your own person or in that of another, always as an end and never as a means only.”</a:t>
            </a:r>
          </a:p>
          <a:p>
            <a:endParaRPr lang="en-US" dirty="0"/>
          </a:p>
          <a:p>
            <a:r>
              <a:rPr lang="en-US" dirty="0" smtClean="0">
                <a:solidFill>
                  <a:schemeClr val="tx1"/>
                </a:solidFill>
              </a:rPr>
              <a:t>Negative Aspect: “never as a mere means”</a:t>
            </a:r>
          </a:p>
          <a:p>
            <a:r>
              <a:rPr lang="en-US" dirty="0" smtClean="0">
                <a:solidFill>
                  <a:schemeClr val="tx1"/>
                </a:solidFill>
              </a:rPr>
              <a:t>Positive Aspect: “always as an ends”</a:t>
            </a:r>
            <a:endParaRPr lang="en-US" dirty="0">
              <a:solidFill>
                <a:schemeClr val="tx1"/>
              </a:solidFill>
            </a:endParaRPr>
          </a:p>
        </p:txBody>
      </p:sp>
    </p:spTree>
    <p:extLst>
      <p:ext uri="{BB962C8B-B14F-4D97-AF65-F5344CB8AC3E}">
        <p14:creationId xmlns:p14="http://schemas.microsoft.com/office/powerpoint/2010/main" val="14091706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1980481" y="263549"/>
            <a:ext cx="8228160" cy="1166522"/>
          </a:xfrm>
          <a:ln/>
        </p:spPr>
        <p:txBody>
          <a:bodyPr vert="horz" lIns="91440" tIns="35268" rIns="91440" bIns="45720" rtlCol="0" anchor="ctr">
            <a:normAutofit fontScale="90000"/>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smtClean="0"/>
              <a:t>Problems for </a:t>
            </a:r>
            <a:r>
              <a:rPr lang="en-US" dirty="0"/>
              <a:t>the Principle of Humanity</a:t>
            </a:r>
          </a:p>
        </p:txBody>
      </p:sp>
      <p:sp>
        <p:nvSpPr>
          <p:cNvPr id="8194" name="Rectangle 2"/>
          <p:cNvSpPr>
            <a:spLocks noGrp="1" noChangeArrowheads="1"/>
          </p:cNvSpPr>
          <p:nvPr>
            <p:ph type="body" idx="1"/>
          </p:nvPr>
        </p:nvSpPr>
        <p:spPr>
          <a:xfrm>
            <a:off x="1980481" y="1604330"/>
            <a:ext cx="8228160" cy="2983993"/>
          </a:xfrm>
          <a:ln/>
        </p:spPr>
        <p:txBody>
          <a:bodyPr>
            <a:normAutofit/>
          </a:bodyPr>
          <a:lstStyle/>
          <a:p>
            <a:pPr marL="390246" indent="-293764">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u="sng" dirty="0" smtClean="0"/>
              <a:t>The Basic Problem</a:t>
            </a:r>
            <a:endParaRPr lang="en-US" u="sng" dirty="0"/>
          </a:p>
          <a:p>
            <a:pPr marL="390246" indent="-293764">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The notion of treating someone as an end is vague, and so the principle is difficult to apply.</a:t>
            </a:r>
          </a:p>
          <a:p>
            <a:pPr marL="390246" indent="-293764">
              <a:buClrTx/>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a:p>
          <a:p>
            <a:pPr marL="390246" indent="-293764">
              <a:buSzPct val="45000"/>
              <a:buFont typeface="Wingdings" charset="2"/>
              <a:buChar cha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The principle fails to give us good advice about how to determine what people deserve.</a:t>
            </a:r>
          </a:p>
        </p:txBody>
      </p:sp>
    </p:spTree>
    <p:extLst>
      <p:ext uri="{BB962C8B-B14F-4D97-AF65-F5344CB8AC3E}">
        <p14:creationId xmlns:p14="http://schemas.microsoft.com/office/powerpoint/2010/main" val="5700277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1947824" y="775178"/>
            <a:ext cx="8228160" cy="1166522"/>
          </a:xfrm>
          <a:ln/>
        </p:spPr>
        <p:txBody>
          <a:bodyPr vert="horz" lIns="91440" tIns="35268" rIns="91440" bIns="45720" rtlCol="0" anchor="ctr">
            <a:norm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smtClean="0"/>
              <a:t>The Moral Standing Objection</a:t>
            </a:r>
            <a:endParaRPr lang="en-US" dirty="0"/>
          </a:p>
        </p:txBody>
      </p:sp>
      <p:sp>
        <p:nvSpPr>
          <p:cNvPr id="11266" name="Rectangle 2"/>
          <p:cNvSpPr>
            <a:spLocks noGrp="1" noChangeArrowheads="1"/>
          </p:cNvSpPr>
          <p:nvPr>
            <p:ph type="body" idx="1"/>
          </p:nvPr>
        </p:nvSpPr>
        <p:spPr>
          <a:xfrm>
            <a:off x="1447800" y="1600200"/>
            <a:ext cx="8837760" cy="5939184"/>
          </a:xfrm>
          <a:ln/>
        </p:spPr>
        <p:txBody>
          <a:bodyPr/>
          <a:lstStyle/>
          <a:p>
            <a:pPr marL="346075"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i="1" dirty="0"/>
          </a:p>
          <a:p>
            <a:pPr marL="346075"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i="1" dirty="0" smtClean="0"/>
          </a:p>
          <a:p>
            <a:pPr marL="346075"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i="1" dirty="0"/>
          </a:p>
          <a:p>
            <a:pPr marL="346075"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2000" i="1" dirty="0"/>
              <a:t>Is the scope of Kant’s account of personhood too small?</a:t>
            </a:r>
          </a:p>
        </p:txBody>
      </p:sp>
    </p:spTree>
    <p:extLst>
      <p:ext uri="{BB962C8B-B14F-4D97-AF65-F5344CB8AC3E}">
        <p14:creationId xmlns:p14="http://schemas.microsoft.com/office/powerpoint/2010/main" val="4449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305800" cy="1143000"/>
          </a:xfrm>
        </p:spPr>
        <p:txBody>
          <a:bodyPr>
            <a:normAutofit fontScale="90000"/>
          </a:bodyPr>
          <a:lstStyle/>
          <a:p>
            <a:r>
              <a:rPr lang="en-US" dirty="0" smtClean="0"/>
              <a:t>Humanity applies to all </a:t>
            </a:r>
            <a:r>
              <a:rPr lang="en-US" i="1" dirty="0" smtClean="0">
                <a:solidFill>
                  <a:schemeClr val="accent1"/>
                </a:solidFill>
              </a:rPr>
              <a:t>rational </a:t>
            </a:r>
            <a:r>
              <a:rPr lang="en-US" dirty="0" smtClean="0"/>
              <a:t>beings …</a:t>
            </a:r>
            <a:endParaRPr lang="en-US" dirty="0"/>
          </a:p>
        </p:txBody>
      </p:sp>
      <p:pic>
        <p:nvPicPr>
          <p:cNvPr id="1026" name="Picture 2" descr="http://4.bp.blogspot.com/-ynFK70FPFeo/TjVg9J7LXlI/AAAAAAAAK3w/cGuHYhKeXKQ/s1600/einste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94194">
            <a:off x="2701154" y="1792915"/>
            <a:ext cx="1285335" cy="1600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http://www.everwonder.com/david/aliens/alien0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18176">
            <a:off x="5172080" y="1658768"/>
            <a:ext cx="1288765" cy="15491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http://2.bp.blogspot.com/_LvArjL1jCNg/TRiIeh4l2NI/AAAAAAAABDM/l2Gj3j4HiZU/s400/klingon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29770">
            <a:off x="7229127" y="2190116"/>
            <a:ext cx="2151283" cy="20580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2" name="Picture 8" descr="http://t3.gstatic.com/images?q=tbn:ANd9GcRp944l1TT34LOky8yi3nKrzSoLdtPXlEI7SHAESjuYg5_8eNC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9926722">
            <a:off x="2019298" y="4970711"/>
            <a:ext cx="1143000" cy="15240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4" name="Picture 10" descr="http://www.oimag.com/iwave/images/48/o-rise-of-the-planet-of-the-apes-2011-movie-trailer-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53201" y="4929871"/>
            <a:ext cx="3869489" cy="164377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6" name="Picture 12" descr="http://www.callofbeauty.com/gallery/d/41040-2/Gollum_+Lord+of+the+Rings_+Return+of+the+King+-+800x60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90667" y="3726181"/>
            <a:ext cx="2633940" cy="197545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1504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pPr marL="342900" indent="-342900">
              <a:buAutoNum type="arabicPeriod"/>
            </a:pPr>
            <a:r>
              <a:rPr lang="en-US" dirty="0" smtClean="0"/>
              <a:t>Clicker Quiz</a:t>
            </a:r>
          </a:p>
          <a:p>
            <a:pPr marL="342900" indent="-342900">
              <a:buAutoNum type="arabicPeriod"/>
            </a:pPr>
            <a:r>
              <a:rPr lang="en-US" dirty="0" smtClean="0"/>
              <a:t>Kant</a:t>
            </a:r>
          </a:p>
          <a:p>
            <a:pPr marL="342900" indent="-342900">
              <a:buAutoNum type="arabicPeriod"/>
            </a:pPr>
            <a:endParaRPr lang="en-US" dirty="0"/>
          </a:p>
        </p:txBody>
      </p:sp>
    </p:spTree>
    <p:extLst>
      <p:ext uri="{BB962C8B-B14F-4D97-AF65-F5344CB8AC3E}">
        <p14:creationId xmlns:p14="http://schemas.microsoft.com/office/powerpoint/2010/main" val="2851059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But not to </a:t>
            </a:r>
            <a:r>
              <a:rPr lang="en-US" dirty="0" smtClean="0">
                <a:solidFill>
                  <a:schemeClr val="accent1"/>
                </a:solidFill>
              </a:rPr>
              <a:t>non-rational </a:t>
            </a:r>
            <a:r>
              <a:rPr lang="en-US" dirty="0" smtClean="0"/>
              <a:t>beings …</a:t>
            </a:r>
            <a:endParaRPr lang="en-US" dirty="0"/>
          </a:p>
        </p:txBody>
      </p:sp>
      <p:pic>
        <p:nvPicPr>
          <p:cNvPr id="34818" name="Picture 2" descr="http://3.bp.blogspot.com/_gbZ_0uGvYkw/TCHtkzlMpVI/AAAAAAAAADk/Sy1YYxdPvvQ/s1600/Farm-Animals-Print-C1006439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571" y="2438400"/>
            <a:ext cx="3448050" cy="42862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4820" name="Picture 4" descr="http://www.infant-life-insurance.com/hero_images/0000/0149/INFANT-LIFE-INSURANCE.COM.jpg?12090852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101" y="2438400"/>
            <a:ext cx="4600575" cy="28098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4824" name="Picture 8" descr="http://www.teachenglishinasia.net/files/u2/purple_lotus_flow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32572" y="5431551"/>
            <a:ext cx="1803768" cy="12085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6392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1980481" y="263549"/>
            <a:ext cx="8228160" cy="1166522"/>
          </a:xfrm>
          <a:ln/>
        </p:spPr>
        <p:txBody>
          <a:bodyPr vert="horz" lIns="91440" tIns="35268" rIns="91440" bIns="45720" rtlCol="0" anchor="ctr">
            <a:normAutofit/>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dirty="0" smtClean="0"/>
              <a:t>The Moral Standing Objection</a:t>
            </a:r>
            <a:endParaRPr lang="en-US" dirty="0"/>
          </a:p>
        </p:txBody>
      </p:sp>
      <p:sp>
        <p:nvSpPr>
          <p:cNvPr id="11266" name="Rectangle 2"/>
          <p:cNvSpPr>
            <a:spLocks noGrp="1" noChangeArrowheads="1"/>
          </p:cNvSpPr>
          <p:nvPr>
            <p:ph type="body" idx="1"/>
          </p:nvPr>
        </p:nvSpPr>
        <p:spPr>
          <a:xfrm>
            <a:off x="1447800" y="1600200"/>
            <a:ext cx="8837760" cy="5939184"/>
          </a:xfrm>
          <a:ln/>
        </p:spPr>
        <p:txBody>
          <a:bodyPr/>
          <a:lstStyle/>
          <a:p>
            <a:pPr marL="346075"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i="1" dirty="0"/>
              <a:t>The principle cannot explain why those who lack rationality and autonomy are deserving of respect</a:t>
            </a:r>
            <a:r>
              <a:rPr lang="en-US" i="1" dirty="0" smtClean="0"/>
              <a:t>.</a:t>
            </a:r>
          </a:p>
          <a:p>
            <a:pPr marL="96482" indent="0">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u="sng" dirty="0" smtClean="0"/>
          </a:p>
          <a:p>
            <a:pPr marL="1173618" lvl="2" indent="-259204">
              <a:buFont typeface="Arial" charset="0"/>
              <a:buAutoNum type="arabicParen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2400" dirty="0" smtClean="0"/>
              <a:t> If the principle of humanity is true, then animals have no rights.</a:t>
            </a:r>
          </a:p>
          <a:p>
            <a:pPr marL="1173618" lvl="2" indent="-259204">
              <a:buFont typeface="Arial" charset="0"/>
              <a:buAutoNum type="arabicParen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2400" dirty="0" smtClean="0"/>
              <a:t> </a:t>
            </a:r>
            <a:r>
              <a:rPr lang="en-US" sz="2400" dirty="0"/>
              <a:t>If animals have no rights, then it is morally acceptable to torture them.</a:t>
            </a:r>
          </a:p>
          <a:p>
            <a:pPr marL="1173618" lvl="2" indent="-259204">
              <a:buFont typeface="Arial" charset="0"/>
              <a:buAutoNum type="arabicParen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2400" dirty="0"/>
              <a:t> Therefore, if the principle of humanity is true, then it is morally acceptable to torture animals</a:t>
            </a:r>
            <a:r>
              <a:rPr lang="en-US" sz="2400" dirty="0" smtClean="0"/>
              <a:t>.</a:t>
            </a:r>
            <a:endParaRPr lang="en-US" sz="2400" dirty="0"/>
          </a:p>
          <a:p>
            <a:pPr marL="1173618" lvl="2" indent="-259204">
              <a:buFont typeface="Arial" charset="0"/>
              <a:buAutoNum type="arabicParen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2400" b="1" u="sng" dirty="0"/>
              <a:t> It isn’t morally acceptable to torture </a:t>
            </a:r>
            <a:r>
              <a:rPr lang="en-US" sz="2400" b="1" u="sng" dirty="0" smtClean="0"/>
              <a:t>animals!</a:t>
            </a:r>
            <a:endParaRPr lang="en-US" sz="2400" b="1" u="sng" dirty="0"/>
          </a:p>
          <a:p>
            <a:pPr marL="1173618" lvl="2" indent="-259204">
              <a:buFont typeface="Arial" charset="0"/>
              <a:buAutoNum type="arabicParenR"/>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2400" dirty="0"/>
              <a:t> Therefore, the principle of humanity is false.</a:t>
            </a:r>
          </a:p>
          <a:p>
            <a:pPr marL="390246" indent="-293764">
              <a:buClrTx/>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a:p>
          <a:p>
            <a:pPr marL="390246" indent="-293764">
              <a:buClrTx/>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endParaRPr lang="en-US" dirty="0"/>
          </a:p>
        </p:txBody>
      </p:sp>
    </p:spTree>
    <p:extLst>
      <p:ext uri="{BB962C8B-B14F-4D97-AF65-F5344CB8AC3E}">
        <p14:creationId xmlns:p14="http://schemas.microsoft.com/office/powerpoint/2010/main" val="22402079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Summary&amp; Kingdom of Ends Formulation</a:t>
            </a:r>
          </a:p>
        </p:txBody>
      </p:sp>
      <p:sp>
        <p:nvSpPr>
          <p:cNvPr id="3" name="Subtitle 2"/>
          <p:cNvSpPr>
            <a:spLocks noGrp="1"/>
          </p:cNvSpPr>
          <p:nvPr>
            <p:ph type="body" idx="1"/>
          </p:nvPr>
        </p:nvSpPr>
        <p:spPr/>
        <p:txBody>
          <a:bodyPr/>
          <a:lstStyle/>
          <a:p>
            <a:r>
              <a:rPr lang="en-US" dirty="0" smtClean="0"/>
              <a:t>Kant’s Categorical Imperative</a:t>
            </a:r>
            <a:endParaRPr lang="en-US" dirty="0"/>
          </a:p>
        </p:txBody>
      </p:sp>
    </p:spTree>
    <p:extLst>
      <p:ext uri="{BB962C8B-B14F-4D97-AF65-F5344CB8AC3E}">
        <p14:creationId xmlns:p14="http://schemas.microsoft.com/office/powerpoint/2010/main" val="2178811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picture</a:t>
            </a:r>
            <a:endParaRPr lang="en-US" dirty="0"/>
          </a:p>
        </p:txBody>
      </p:sp>
      <p:sp>
        <p:nvSpPr>
          <p:cNvPr id="3" name="Text Placeholder 2"/>
          <p:cNvSpPr>
            <a:spLocks noGrp="1"/>
          </p:cNvSpPr>
          <p:nvPr>
            <p:ph type="body" idx="1"/>
          </p:nvPr>
        </p:nvSpPr>
        <p:spPr/>
        <p:txBody>
          <a:bodyPr>
            <a:normAutofit/>
          </a:bodyPr>
          <a:lstStyle/>
          <a:p>
            <a:r>
              <a:rPr lang="en-US" dirty="0" smtClean="0"/>
              <a:t>Formula of Universal Law</a:t>
            </a:r>
            <a:endParaRPr lang="en-US" dirty="0"/>
          </a:p>
        </p:txBody>
      </p:sp>
      <p:sp>
        <p:nvSpPr>
          <p:cNvPr id="4" name="Content Placeholder 3"/>
          <p:cNvSpPr>
            <a:spLocks noGrp="1"/>
          </p:cNvSpPr>
          <p:nvPr>
            <p:ph sz="half" idx="2"/>
          </p:nvPr>
        </p:nvSpPr>
        <p:spPr/>
        <p:txBody>
          <a:bodyPr>
            <a:normAutofit/>
          </a:bodyPr>
          <a:lstStyle/>
          <a:p>
            <a:r>
              <a:rPr lang="en-US" dirty="0"/>
              <a:t>“Act only according to that maxim by which you can at the same time will that it should become a universal law of </a:t>
            </a:r>
            <a:r>
              <a:rPr lang="en-US" dirty="0" smtClean="0"/>
              <a:t>nature.”</a:t>
            </a:r>
            <a:endParaRPr lang="en-US" dirty="0"/>
          </a:p>
        </p:txBody>
      </p:sp>
      <p:sp>
        <p:nvSpPr>
          <p:cNvPr id="5" name="Text Placeholder 4"/>
          <p:cNvSpPr>
            <a:spLocks noGrp="1"/>
          </p:cNvSpPr>
          <p:nvPr>
            <p:ph type="body" sz="quarter" idx="3"/>
          </p:nvPr>
        </p:nvSpPr>
        <p:spPr/>
        <p:txBody>
          <a:bodyPr>
            <a:normAutofit/>
          </a:bodyPr>
          <a:lstStyle/>
          <a:p>
            <a:r>
              <a:rPr lang="en-US" dirty="0" smtClean="0"/>
              <a:t>Objections</a:t>
            </a:r>
            <a:endParaRPr lang="en-US" dirty="0"/>
          </a:p>
        </p:txBody>
      </p:sp>
      <p:sp>
        <p:nvSpPr>
          <p:cNvPr id="6" name="Content Placeholder 5"/>
          <p:cNvSpPr>
            <a:spLocks noGrp="1"/>
          </p:cNvSpPr>
          <p:nvPr>
            <p:ph sz="quarter" idx="4"/>
          </p:nvPr>
        </p:nvSpPr>
        <p:spPr/>
        <p:txBody>
          <a:bodyPr>
            <a:normAutofit/>
          </a:bodyPr>
          <a:lstStyle/>
          <a:p>
            <a:pPr marL="571500" indent="-457200">
              <a:buFont typeface="+mj-lt"/>
              <a:buAutoNum type="arabicPeriod"/>
            </a:pPr>
            <a:r>
              <a:rPr lang="en-US" dirty="0" err="1" smtClean="0"/>
              <a:t>Rigorism</a:t>
            </a:r>
            <a:endParaRPr lang="en-US" dirty="0" smtClean="0"/>
          </a:p>
          <a:p>
            <a:pPr marL="571500" indent="-457200">
              <a:buFont typeface="+mj-lt"/>
              <a:buAutoNum type="arabicPeriod"/>
            </a:pPr>
            <a:endParaRPr lang="en-US" dirty="0" smtClean="0"/>
          </a:p>
          <a:p>
            <a:pPr marL="571500" indent="-457200">
              <a:buFont typeface="+mj-lt"/>
              <a:buAutoNum type="arabicPeriod"/>
            </a:pPr>
            <a:r>
              <a:rPr lang="en-US" dirty="0" smtClean="0"/>
              <a:t>Sneaky Maxim Maker / Vacuous</a:t>
            </a:r>
          </a:p>
          <a:p>
            <a:pPr marL="571500" indent="-457200">
              <a:buFont typeface="+mj-lt"/>
              <a:buAutoNum type="arabicPeriod"/>
            </a:pPr>
            <a:endParaRPr lang="en-US" dirty="0" smtClean="0"/>
          </a:p>
          <a:p>
            <a:pPr marL="571500" indent="-457200">
              <a:buFont typeface="+mj-lt"/>
              <a:buAutoNum type="arabicPeriod"/>
            </a:pPr>
            <a:r>
              <a:rPr lang="en-US" dirty="0" smtClean="0"/>
              <a:t>Covert Consequentialism</a:t>
            </a:r>
            <a:endParaRPr lang="en-US" dirty="0"/>
          </a:p>
        </p:txBody>
      </p:sp>
    </p:spTree>
    <p:extLst>
      <p:ext uri="{BB962C8B-B14F-4D97-AF65-F5344CB8AC3E}">
        <p14:creationId xmlns:p14="http://schemas.microsoft.com/office/powerpoint/2010/main" val="40397765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picture</a:t>
            </a:r>
          </a:p>
        </p:txBody>
      </p:sp>
      <p:sp>
        <p:nvSpPr>
          <p:cNvPr id="3" name="Text Placeholder 2"/>
          <p:cNvSpPr>
            <a:spLocks noGrp="1"/>
          </p:cNvSpPr>
          <p:nvPr>
            <p:ph type="body" idx="1"/>
          </p:nvPr>
        </p:nvSpPr>
        <p:spPr/>
        <p:txBody>
          <a:bodyPr>
            <a:normAutofit/>
          </a:bodyPr>
          <a:lstStyle/>
          <a:p>
            <a:r>
              <a:rPr lang="en-US" dirty="0" smtClean="0"/>
              <a:t>Formula of Universal Law</a:t>
            </a:r>
            <a:endParaRPr lang="en-US" dirty="0"/>
          </a:p>
        </p:txBody>
      </p:sp>
      <p:sp>
        <p:nvSpPr>
          <p:cNvPr id="4" name="Content Placeholder 3"/>
          <p:cNvSpPr>
            <a:spLocks noGrp="1"/>
          </p:cNvSpPr>
          <p:nvPr>
            <p:ph sz="half" idx="2"/>
          </p:nvPr>
        </p:nvSpPr>
        <p:spPr/>
        <p:txBody>
          <a:bodyPr>
            <a:normAutofit/>
          </a:bodyPr>
          <a:lstStyle/>
          <a:p>
            <a:r>
              <a:rPr lang="en-US" dirty="0"/>
              <a:t>“Act only according to that maxim by which you can at the same time will that it should become a universal law of </a:t>
            </a:r>
            <a:r>
              <a:rPr lang="en-US" dirty="0" smtClean="0"/>
              <a:t>nature.”</a:t>
            </a:r>
            <a:endParaRPr lang="en-US" dirty="0"/>
          </a:p>
        </p:txBody>
      </p:sp>
      <p:sp>
        <p:nvSpPr>
          <p:cNvPr id="5" name="Text Placeholder 4"/>
          <p:cNvSpPr>
            <a:spLocks noGrp="1"/>
          </p:cNvSpPr>
          <p:nvPr>
            <p:ph type="body" sz="quarter" idx="3"/>
          </p:nvPr>
        </p:nvSpPr>
        <p:spPr/>
        <p:txBody>
          <a:bodyPr>
            <a:normAutofit/>
          </a:bodyPr>
          <a:lstStyle/>
          <a:p>
            <a:r>
              <a:rPr lang="en-US" dirty="0" smtClean="0"/>
              <a:t>Question</a:t>
            </a:r>
            <a:endParaRPr lang="en-US" dirty="0"/>
          </a:p>
        </p:txBody>
      </p:sp>
      <p:sp>
        <p:nvSpPr>
          <p:cNvPr id="6" name="Content Placeholder 5"/>
          <p:cNvSpPr>
            <a:spLocks noGrp="1"/>
          </p:cNvSpPr>
          <p:nvPr>
            <p:ph sz="quarter" idx="4"/>
          </p:nvPr>
        </p:nvSpPr>
        <p:spPr/>
        <p:txBody>
          <a:bodyPr>
            <a:normAutofit/>
          </a:bodyPr>
          <a:lstStyle/>
          <a:p>
            <a:pPr marL="114300" indent="0">
              <a:buNone/>
            </a:pPr>
            <a:r>
              <a:rPr lang="en-US" dirty="0" smtClean="0"/>
              <a:t>What are</a:t>
            </a:r>
            <a:r>
              <a:rPr lang="en-US" dirty="0" smtClean="0">
                <a:solidFill>
                  <a:schemeClr val="tx1"/>
                </a:solidFill>
              </a:rPr>
              <a:t> </a:t>
            </a:r>
            <a:r>
              <a:rPr lang="en-US" dirty="0">
                <a:solidFill>
                  <a:schemeClr val="tx1"/>
                </a:solidFill>
              </a:rPr>
              <a:t>the rational will’s wider </a:t>
            </a:r>
            <a:r>
              <a:rPr lang="en-US" dirty="0" smtClean="0">
                <a:solidFill>
                  <a:schemeClr val="tx1"/>
                </a:solidFill>
              </a:rPr>
              <a:t>purposes?</a:t>
            </a:r>
            <a:endParaRPr lang="en-US" dirty="0"/>
          </a:p>
        </p:txBody>
      </p:sp>
    </p:spTree>
    <p:extLst>
      <p:ext uri="{BB962C8B-B14F-4D97-AF65-F5344CB8AC3E}">
        <p14:creationId xmlns:p14="http://schemas.microsoft.com/office/powerpoint/2010/main" val="26733229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picture</a:t>
            </a:r>
          </a:p>
        </p:txBody>
      </p:sp>
      <p:sp>
        <p:nvSpPr>
          <p:cNvPr id="3" name="Text Placeholder 2"/>
          <p:cNvSpPr>
            <a:spLocks noGrp="1"/>
          </p:cNvSpPr>
          <p:nvPr>
            <p:ph type="body" idx="1"/>
          </p:nvPr>
        </p:nvSpPr>
        <p:spPr/>
        <p:txBody>
          <a:bodyPr>
            <a:normAutofit/>
          </a:bodyPr>
          <a:lstStyle/>
          <a:p>
            <a:r>
              <a:rPr lang="en-US" dirty="0" smtClean="0"/>
              <a:t>Formula of Humanity</a:t>
            </a:r>
            <a:endParaRPr lang="en-US" dirty="0"/>
          </a:p>
        </p:txBody>
      </p:sp>
      <p:sp>
        <p:nvSpPr>
          <p:cNvPr id="4" name="Content Placeholder 3"/>
          <p:cNvSpPr>
            <a:spLocks noGrp="1"/>
          </p:cNvSpPr>
          <p:nvPr>
            <p:ph sz="half" idx="2"/>
          </p:nvPr>
        </p:nvSpPr>
        <p:spPr/>
        <p:txBody>
          <a:bodyPr>
            <a:normAutofit/>
          </a:bodyPr>
          <a:lstStyle/>
          <a:p>
            <a:r>
              <a:rPr lang="en-US" dirty="0"/>
              <a:t>“Act so that you treat humanity, whether in your own person or in that of another, always as an end and never as a means </a:t>
            </a:r>
            <a:r>
              <a:rPr lang="en-US" dirty="0" smtClean="0"/>
              <a:t>only.”</a:t>
            </a:r>
            <a:endParaRPr lang="en-US" dirty="0"/>
          </a:p>
          <a:p>
            <a:endParaRPr lang="en-US" dirty="0"/>
          </a:p>
        </p:txBody>
      </p:sp>
      <p:sp>
        <p:nvSpPr>
          <p:cNvPr id="5" name="Text Placeholder 4"/>
          <p:cNvSpPr>
            <a:spLocks noGrp="1"/>
          </p:cNvSpPr>
          <p:nvPr>
            <p:ph type="body" sz="quarter" idx="3"/>
          </p:nvPr>
        </p:nvSpPr>
        <p:spPr/>
        <p:txBody>
          <a:bodyPr>
            <a:normAutofit/>
          </a:bodyPr>
          <a:lstStyle/>
          <a:p>
            <a:r>
              <a:rPr lang="en-US" dirty="0" smtClean="0"/>
              <a:t>Question</a:t>
            </a:r>
            <a:endParaRPr lang="en-US" dirty="0"/>
          </a:p>
        </p:txBody>
      </p:sp>
      <p:sp>
        <p:nvSpPr>
          <p:cNvPr id="6" name="Content Placeholder 5"/>
          <p:cNvSpPr>
            <a:spLocks noGrp="1"/>
          </p:cNvSpPr>
          <p:nvPr>
            <p:ph sz="quarter" idx="4"/>
          </p:nvPr>
        </p:nvSpPr>
        <p:spPr/>
        <p:txBody>
          <a:bodyPr/>
          <a:lstStyle/>
          <a:p>
            <a:pPr marL="109728" indent="0">
              <a:buNone/>
            </a:pPr>
            <a:r>
              <a:rPr lang="en-US" dirty="0" smtClean="0"/>
              <a:t>How do you respect the ends of others?</a:t>
            </a:r>
            <a:endParaRPr lang="en-US" dirty="0"/>
          </a:p>
        </p:txBody>
      </p:sp>
    </p:spTree>
    <p:extLst>
      <p:ext uri="{BB962C8B-B14F-4D97-AF65-F5344CB8AC3E}">
        <p14:creationId xmlns:p14="http://schemas.microsoft.com/office/powerpoint/2010/main" val="31177932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Big picture</a:t>
            </a:r>
            <a:endParaRPr lang="en-US" sz="3100" dirty="0"/>
          </a:p>
        </p:txBody>
      </p:sp>
      <p:sp>
        <p:nvSpPr>
          <p:cNvPr id="3" name="Text Placeholder 2"/>
          <p:cNvSpPr>
            <a:spLocks noGrp="1"/>
          </p:cNvSpPr>
          <p:nvPr>
            <p:ph type="body" idx="1"/>
          </p:nvPr>
        </p:nvSpPr>
        <p:spPr/>
        <p:txBody>
          <a:bodyPr>
            <a:normAutofit/>
          </a:bodyPr>
          <a:lstStyle/>
          <a:p>
            <a:r>
              <a:rPr lang="en-US" dirty="0"/>
              <a:t>The Kingdom of Ends</a:t>
            </a:r>
          </a:p>
        </p:txBody>
      </p:sp>
      <p:sp>
        <p:nvSpPr>
          <p:cNvPr id="5" name="Content Placeholder 4"/>
          <p:cNvSpPr>
            <a:spLocks noGrp="1"/>
          </p:cNvSpPr>
          <p:nvPr>
            <p:ph sz="half" idx="2"/>
          </p:nvPr>
        </p:nvSpPr>
        <p:spPr/>
        <p:txBody>
          <a:bodyPr/>
          <a:lstStyle/>
          <a:p>
            <a:r>
              <a:rPr lang="en-US" dirty="0"/>
              <a:t>“So act as if you, by your own maxims, were at all times a legislative member in the universal realm of ends.”</a:t>
            </a:r>
          </a:p>
        </p:txBody>
      </p:sp>
      <p:sp>
        <p:nvSpPr>
          <p:cNvPr id="4" name="Text Placeholder 3"/>
          <p:cNvSpPr>
            <a:spLocks noGrp="1"/>
          </p:cNvSpPr>
          <p:nvPr>
            <p:ph type="body" sz="quarter" idx="3"/>
          </p:nvPr>
        </p:nvSpPr>
        <p:spPr/>
        <p:txBody>
          <a:bodyPr/>
          <a:lstStyle/>
          <a:p>
            <a:r>
              <a:rPr lang="en-US" dirty="0" smtClean="0"/>
              <a:t> Kant’s CI</a:t>
            </a:r>
            <a:endParaRPr lang="en-US" dirty="0"/>
          </a:p>
        </p:txBody>
      </p:sp>
      <p:sp>
        <p:nvSpPr>
          <p:cNvPr id="6" name="Content Placeholder 5"/>
          <p:cNvSpPr>
            <a:spLocks noGrp="1"/>
          </p:cNvSpPr>
          <p:nvPr>
            <p:ph sz="quarter" idx="4"/>
          </p:nvPr>
        </p:nvSpPr>
        <p:spPr/>
        <p:txBody>
          <a:bodyPr>
            <a:normAutofit fontScale="62500" lnSpcReduction="20000"/>
          </a:bodyPr>
          <a:lstStyle/>
          <a:p>
            <a:pPr lvl="0"/>
            <a:endParaRPr lang="en-US" u="sng" dirty="0" smtClean="0"/>
          </a:p>
          <a:p>
            <a:pPr marL="109728" indent="0">
              <a:buNone/>
            </a:pPr>
            <a:r>
              <a:rPr lang="en-US" u="sng" dirty="0" smtClean="0"/>
              <a:t>Kingdom </a:t>
            </a:r>
            <a:r>
              <a:rPr lang="en-US" u="sng" dirty="0"/>
              <a:t>of </a:t>
            </a:r>
            <a:r>
              <a:rPr lang="en-US" u="sng" dirty="0" smtClean="0"/>
              <a:t>ends</a:t>
            </a:r>
            <a:r>
              <a:rPr lang="en-US" dirty="0" smtClean="0"/>
              <a:t> </a:t>
            </a:r>
          </a:p>
          <a:p>
            <a:pPr marL="109728" indent="0">
              <a:buNone/>
            </a:pPr>
            <a:r>
              <a:rPr lang="en-US" dirty="0" smtClean="0"/>
              <a:t>“</a:t>
            </a:r>
            <a:r>
              <a:rPr lang="en-US" dirty="0"/>
              <a:t>A systematic union of rational beings by common objective laws</a:t>
            </a:r>
            <a:r>
              <a:rPr lang="en-US" dirty="0" smtClean="0"/>
              <a:t>.”</a:t>
            </a:r>
          </a:p>
          <a:p>
            <a:pPr lvl="0"/>
            <a:endParaRPr lang="en-US" dirty="0"/>
          </a:p>
          <a:p>
            <a:pPr marL="109728" indent="0">
              <a:buNone/>
            </a:pPr>
            <a:r>
              <a:rPr lang="en-US" u="sng" dirty="0" smtClean="0"/>
              <a:t>Self-Legislation</a:t>
            </a:r>
            <a:r>
              <a:rPr lang="en-US" i="1" dirty="0" smtClean="0"/>
              <a:t> </a:t>
            </a:r>
          </a:p>
          <a:p>
            <a:pPr marL="109728" indent="0">
              <a:buNone/>
            </a:pPr>
            <a:r>
              <a:rPr lang="en-US" dirty="0" smtClean="0"/>
              <a:t>We</a:t>
            </a:r>
            <a:r>
              <a:rPr lang="en-US" dirty="0"/>
              <a:t>, as rational agents, legislate the law to which we are subject</a:t>
            </a:r>
            <a:r>
              <a:rPr lang="en-US" dirty="0" smtClean="0"/>
              <a:t>.</a:t>
            </a:r>
          </a:p>
          <a:p>
            <a:pPr lvl="0"/>
            <a:endParaRPr lang="en-US" dirty="0"/>
          </a:p>
          <a:p>
            <a:pPr marL="109728" indent="0">
              <a:buNone/>
            </a:pPr>
            <a:r>
              <a:rPr lang="en-US" u="sng" dirty="0" smtClean="0"/>
              <a:t>Co-Legislation</a:t>
            </a:r>
            <a:r>
              <a:rPr lang="en-US" dirty="0" smtClean="0"/>
              <a:t> </a:t>
            </a:r>
          </a:p>
          <a:p>
            <a:pPr marL="109728" indent="0">
              <a:buNone/>
            </a:pPr>
            <a:r>
              <a:rPr lang="en-US" dirty="0" smtClean="0"/>
              <a:t>Our </a:t>
            </a:r>
            <a:r>
              <a:rPr lang="en-US" dirty="0"/>
              <a:t>maxims must be consistent with “the idea of the will of every rational being as a will giving universal law.” </a:t>
            </a:r>
          </a:p>
          <a:p>
            <a:endParaRPr lang="en-US" dirty="0"/>
          </a:p>
        </p:txBody>
      </p:sp>
    </p:spTree>
    <p:extLst>
      <p:ext uri="{BB962C8B-B14F-4D97-AF65-F5344CB8AC3E}">
        <p14:creationId xmlns:p14="http://schemas.microsoft.com/office/powerpoint/2010/main" val="28361397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4290"/>
            <a:ext cx="7391400" cy="1329690"/>
          </a:xfrm>
        </p:spPr>
        <p:txBody>
          <a:bodyPr>
            <a:normAutofit/>
          </a:bodyPr>
          <a:lstStyle/>
          <a:p>
            <a:r>
              <a:rPr lang="en-US" sz="2800" u="sng" dirty="0"/>
              <a:t>Social Contract</a:t>
            </a:r>
          </a:p>
        </p:txBody>
      </p:sp>
      <p:sp>
        <p:nvSpPr>
          <p:cNvPr id="4" name="Text Placeholder 3"/>
          <p:cNvSpPr>
            <a:spLocks noGrp="1"/>
          </p:cNvSpPr>
          <p:nvPr>
            <p:ph type="body" sz="half" idx="2"/>
          </p:nvPr>
        </p:nvSpPr>
        <p:spPr>
          <a:xfrm>
            <a:off x="6142604" y="685800"/>
            <a:ext cx="3276599" cy="5562600"/>
          </a:xfrm>
        </p:spPr>
        <p:txBody>
          <a:bodyPr>
            <a:normAutofit/>
          </a:bodyPr>
          <a:lstStyle/>
          <a:p>
            <a:r>
              <a:rPr lang="en-US" u="sng" dirty="0">
                <a:solidFill>
                  <a:schemeClr val="tx1"/>
                </a:solidFill>
              </a:rPr>
              <a:t>State of Nature</a:t>
            </a:r>
          </a:p>
          <a:p>
            <a:pPr marL="285750" indent="-285750">
              <a:buFont typeface="Arial" pitchFamily="34" charset="0"/>
              <a:buChar char="•"/>
            </a:pPr>
            <a:r>
              <a:rPr lang="en-US" i="1" dirty="0">
                <a:solidFill>
                  <a:schemeClr val="tx1"/>
                </a:solidFill>
              </a:rPr>
              <a:t>Individually rational</a:t>
            </a:r>
            <a:r>
              <a:rPr lang="en-US" dirty="0">
                <a:solidFill>
                  <a:schemeClr val="tx1"/>
                </a:solidFill>
              </a:rPr>
              <a:t> to not cooperate</a:t>
            </a:r>
          </a:p>
          <a:p>
            <a:pPr marL="285750" indent="-285750">
              <a:buFont typeface="Arial" pitchFamily="34" charset="0"/>
              <a:buChar char="•"/>
            </a:pPr>
            <a:r>
              <a:rPr lang="en-US" i="1" dirty="0">
                <a:solidFill>
                  <a:schemeClr val="tx1"/>
                </a:solidFill>
              </a:rPr>
              <a:t>Collectively rational </a:t>
            </a:r>
            <a:r>
              <a:rPr lang="en-US" dirty="0">
                <a:solidFill>
                  <a:schemeClr val="tx1"/>
                </a:solidFill>
              </a:rPr>
              <a:t>to cooperate</a:t>
            </a:r>
          </a:p>
        </p:txBody>
      </p:sp>
      <p:pic>
        <p:nvPicPr>
          <p:cNvPr id="2050" name="Picture 2" descr="http://1.bp.blogspot.com/-F9a_DRWTZZI/TcaaecI8_rI/AAAAAAAAAb0/e8sUcAwizT8/s1600/Hobbes_Leviathan_cover.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0260" r="10260"/>
          <a:stretch>
            <a:fillRect/>
          </a:stretch>
        </p:blipFill>
        <p:spPr bwMode="auto">
          <a:xfrm>
            <a:off x="468087" y="685800"/>
            <a:ext cx="5018313" cy="480338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991600" y="4038600"/>
            <a:ext cx="3200400" cy="2819400"/>
          </a:xfrm>
          <a:prstGeom prst="rect">
            <a:avLst/>
          </a:prstGeom>
          <a:noFill/>
        </p:spPr>
      </p:pic>
    </p:spTree>
    <p:extLst>
      <p:ext uri="{BB962C8B-B14F-4D97-AF65-F5344CB8AC3E}">
        <p14:creationId xmlns:p14="http://schemas.microsoft.com/office/powerpoint/2010/main" val="133765079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4290"/>
            <a:ext cx="7391400" cy="1329690"/>
          </a:xfrm>
        </p:spPr>
        <p:txBody>
          <a:bodyPr>
            <a:normAutofit/>
          </a:bodyPr>
          <a:lstStyle/>
          <a:p>
            <a:r>
              <a:rPr lang="en-US" sz="2800" u="sng" dirty="0"/>
              <a:t>Social Contract</a:t>
            </a:r>
          </a:p>
        </p:txBody>
      </p:sp>
      <p:sp>
        <p:nvSpPr>
          <p:cNvPr id="4" name="Text Placeholder 3"/>
          <p:cNvSpPr>
            <a:spLocks noGrp="1"/>
          </p:cNvSpPr>
          <p:nvPr>
            <p:ph type="body" sz="half" idx="2"/>
          </p:nvPr>
        </p:nvSpPr>
        <p:spPr>
          <a:xfrm>
            <a:off x="6142604" y="685800"/>
            <a:ext cx="3276599" cy="5562600"/>
          </a:xfrm>
        </p:spPr>
        <p:txBody>
          <a:bodyPr>
            <a:normAutofit/>
          </a:bodyPr>
          <a:lstStyle/>
          <a:p>
            <a:r>
              <a:rPr lang="en-US" dirty="0">
                <a:solidFill>
                  <a:schemeClr val="tx1"/>
                </a:solidFill>
              </a:rPr>
              <a:t>We are rationally required to leave the state of nature and submit to </a:t>
            </a:r>
            <a:r>
              <a:rPr lang="en-US" b="1" u="sng" dirty="0">
                <a:solidFill>
                  <a:schemeClr val="tx1"/>
                </a:solidFill>
              </a:rPr>
              <a:t>a coercive authority</a:t>
            </a:r>
            <a:r>
              <a:rPr lang="en-US" b="1" dirty="0">
                <a:solidFill>
                  <a:schemeClr val="tx1"/>
                </a:solidFill>
              </a:rPr>
              <a:t> </a:t>
            </a:r>
            <a:r>
              <a:rPr lang="en-US" dirty="0">
                <a:solidFill>
                  <a:schemeClr val="tx1"/>
                </a:solidFill>
              </a:rPr>
              <a:t>in order to adjudicate between conflicts of individual interests.</a:t>
            </a:r>
          </a:p>
        </p:txBody>
      </p:sp>
      <p:pic>
        <p:nvPicPr>
          <p:cNvPr id="7" name="Picture 2" descr="http://1.bp.blogspot.com/-F9a_DRWTZZI/TcaaecI8_rI/AAAAAAAAAb0/e8sUcAwizT8/s1600/Hobbes_Leviathan_cover.jpg"/>
          <p:cNvPicPr>
            <a:picLocks noChangeAspect="1" noChangeArrowheads="1"/>
          </p:cNvPicPr>
          <p:nvPr/>
        </p:nvPicPr>
        <p:blipFill>
          <a:blip r:embed="rId2">
            <a:extLst>
              <a:ext uri="{28A0092B-C50C-407E-A947-70E740481C1C}">
                <a14:useLocalDpi xmlns:a14="http://schemas.microsoft.com/office/drawing/2010/main" val="0"/>
              </a:ext>
            </a:extLst>
          </a:blip>
          <a:srcRect l="10260" r="10260"/>
          <a:stretch>
            <a:fillRect/>
          </a:stretch>
        </p:blipFill>
        <p:spPr bwMode="auto">
          <a:xfrm>
            <a:off x="468087" y="685800"/>
            <a:ext cx="5018313" cy="4803383"/>
          </a:xfrm>
          <a:prstGeom prst="rect">
            <a:avLst/>
          </a:prstGeom>
          <a:solidFill>
            <a:schemeClr val="accent1">
              <a:lumMod val="60000"/>
              <a:lumOff val="40000"/>
            </a:schemeClr>
          </a:solidFill>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8991600" y="4038600"/>
            <a:ext cx="3200400" cy="2819400"/>
          </a:xfrm>
          <a:prstGeom prst="rect">
            <a:avLst/>
          </a:prstGeom>
          <a:noFill/>
        </p:spPr>
      </p:pic>
    </p:spTree>
    <p:extLst>
      <p:ext uri="{BB962C8B-B14F-4D97-AF65-F5344CB8AC3E}">
        <p14:creationId xmlns:p14="http://schemas.microsoft.com/office/powerpoint/2010/main" val="28775405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4290"/>
            <a:ext cx="7391400" cy="1329690"/>
          </a:xfrm>
        </p:spPr>
        <p:txBody>
          <a:bodyPr>
            <a:normAutofit/>
          </a:bodyPr>
          <a:lstStyle/>
          <a:p>
            <a:r>
              <a:rPr lang="en-US" sz="2800" u="sng" dirty="0"/>
              <a:t>Social Contract</a:t>
            </a:r>
          </a:p>
        </p:txBody>
      </p:sp>
      <p:sp>
        <p:nvSpPr>
          <p:cNvPr id="4" name="Text Placeholder 3"/>
          <p:cNvSpPr>
            <a:spLocks noGrp="1"/>
          </p:cNvSpPr>
          <p:nvPr>
            <p:ph type="body" sz="half" idx="2"/>
          </p:nvPr>
        </p:nvSpPr>
        <p:spPr>
          <a:xfrm>
            <a:off x="6142604" y="685800"/>
            <a:ext cx="3276599" cy="5562600"/>
          </a:xfrm>
        </p:spPr>
        <p:txBody>
          <a:bodyPr>
            <a:normAutofit/>
          </a:bodyPr>
          <a:lstStyle/>
          <a:p>
            <a:r>
              <a:rPr lang="en-US" u="sng" dirty="0">
                <a:solidFill>
                  <a:schemeClr val="tx1"/>
                </a:solidFill>
              </a:rPr>
              <a:t>Rationality</a:t>
            </a:r>
          </a:p>
          <a:p>
            <a:pPr marL="285750" indent="-285750">
              <a:buFont typeface="Arial" pitchFamily="34" charset="0"/>
              <a:buChar char="•"/>
            </a:pPr>
            <a:r>
              <a:rPr lang="en-US" dirty="0">
                <a:solidFill>
                  <a:schemeClr val="tx1"/>
                </a:solidFill>
              </a:rPr>
              <a:t>Autonomous or Heteronomous?</a:t>
            </a:r>
          </a:p>
        </p:txBody>
      </p:sp>
      <p:pic>
        <p:nvPicPr>
          <p:cNvPr id="7" name="Picture 2" descr="http://1.bp.blogspot.com/-F9a_DRWTZZI/TcaaecI8_rI/AAAAAAAAAb0/e8sUcAwizT8/s1600/Hobbes_Leviathan_cover.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0260" r="10260"/>
          <a:stretch>
            <a:fillRect/>
          </a:stretch>
        </p:blipFill>
        <p:spPr bwMode="auto">
          <a:xfrm>
            <a:off x="468087" y="685800"/>
            <a:ext cx="5018313" cy="480338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8991600" y="4038600"/>
            <a:ext cx="3200400" cy="2819400"/>
          </a:xfrm>
          <a:prstGeom prst="rect">
            <a:avLst/>
          </a:prstGeom>
          <a:noFill/>
        </p:spPr>
      </p:pic>
    </p:spTree>
    <p:extLst>
      <p:ext uri="{BB962C8B-B14F-4D97-AF65-F5344CB8AC3E}">
        <p14:creationId xmlns:p14="http://schemas.microsoft.com/office/powerpoint/2010/main" val="38624845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Text Placeholder 2"/>
          <p:cNvSpPr>
            <a:spLocks noGrp="1"/>
          </p:cNvSpPr>
          <p:nvPr>
            <p:ph type="body" idx="1"/>
          </p:nvPr>
        </p:nvSpPr>
        <p:spPr/>
        <p:txBody>
          <a:bodyPr/>
          <a:lstStyle/>
          <a:p>
            <a:r>
              <a:rPr lang="en-US" dirty="0" smtClean="0"/>
              <a:t>Today</a:t>
            </a:r>
            <a:endParaRPr lang="en-US" dirty="0"/>
          </a:p>
        </p:txBody>
      </p:sp>
      <p:sp>
        <p:nvSpPr>
          <p:cNvPr id="4" name="Content Placeholder 3"/>
          <p:cNvSpPr>
            <a:spLocks noGrp="1"/>
          </p:cNvSpPr>
          <p:nvPr>
            <p:ph sz="half" idx="2"/>
          </p:nvPr>
        </p:nvSpPr>
        <p:spPr/>
        <p:txBody>
          <a:bodyPr/>
          <a:lstStyle/>
          <a:p>
            <a:pPr lvl="1"/>
            <a:r>
              <a:rPr lang="en-US" dirty="0" smtClean="0"/>
              <a:t>Pick up on objections to the universal law formulation</a:t>
            </a:r>
          </a:p>
          <a:p>
            <a:pPr lvl="1"/>
            <a:r>
              <a:rPr lang="en-US" dirty="0" smtClean="0"/>
              <a:t>Discuss Humanity and Kingdom of Ends formulations</a:t>
            </a:r>
          </a:p>
          <a:p>
            <a:pPr lvl="1"/>
            <a:r>
              <a:rPr lang="en-US" dirty="0" smtClean="0"/>
              <a:t>This discussion will likely bleed into next week</a:t>
            </a:r>
          </a:p>
          <a:p>
            <a:pPr lvl="1"/>
            <a:endParaRPr lang="en-US" dirty="0"/>
          </a:p>
        </p:txBody>
      </p:sp>
      <p:sp>
        <p:nvSpPr>
          <p:cNvPr id="5" name="Text Placeholder 4"/>
          <p:cNvSpPr>
            <a:spLocks noGrp="1"/>
          </p:cNvSpPr>
          <p:nvPr>
            <p:ph type="body" sz="quarter" idx="3"/>
          </p:nvPr>
        </p:nvSpPr>
        <p:spPr/>
        <p:txBody>
          <a:bodyPr/>
          <a:lstStyle/>
          <a:p>
            <a:r>
              <a:rPr lang="en-US" dirty="0" smtClean="0"/>
              <a:t>Next week</a:t>
            </a:r>
            <a:endParaRPr lang="en-US" dirty="0"/>
          </a:p>
        </p:txBody>
      </p:sp>
      <p:sp>
        <p:nvSpPr>
          <p:cNvPr id="6" name="Content Placeholder 5"/>
          <p:cNvSpPr>
            <a:spLocks noGrp="1"/>
          </p:cNvSpPr>
          <p:nvPr>
            <p:ph sz="quarter" idx="4"/>
          </p:nvPr>
        </p:nvSpPr>
        <p:spPr/>
        <p:txBody>
          <a:bodyPr/>
          <a:lstStyle/>
          <a:p>
            <a:pPr>
              <a:buFont typeface="Arial" panose="020B0604020202020204" pitchFamily="34" charset="0"/>
              <a:buChar char="•"/>
            </a:pPr>
            <a:r>
              <a:rPr lang="en-US" dirty="0" smtClean="0"/>
              <a:t> Pick up with the Kant</a:t>
            </a:r>
          </a:p>
          <a:p>
            <a:pPr>
              <a:buFont typeface="Arial" panose="020B0604020202020204" pitchFamily="34" charset="0"/>
              <a:buChar char="•"/>
            </a:pPr>
            <a:r>
              <a:rPr lang="en-US" dirty="0"/>
              <a:t> </a:t>
            </a:r>
            <a:r>
              <a:rPr lang="en-US" dirty="0" smtClean="0"/>
              <a:t>Let’s discuss </a:t>
            </a:r>
            <a:r>
              <a:rPr lang="en-US" dirty="0" err="1" smtClean="0"/>
              <a:t>Mappes</a:t>
            </a:r>
            <a:r>
              <a:rPr lang="en-US" dirty="0" smtClean="0"/>
              <a:t> before the Vatican and </a:t>
            </a:r>
            <a:r>
              <a:rPr lang="en-US" dirty="0" err="1" smtClean="0"/>
              <a:t>Corvino</a:t>
            </a:r>
            <a:endParaRPr lang="en-US" dirty="0"/>
          </a:p>
        </p:txBody>
      </p:sp>
    </p:spTree>
    <p:extLst>
      <p:ext uri="{BB962C8B-B14F-4D97-AF65-F5344CB8AC3E}">
        <p14:creationId xmlns:p14="http://schemas.microsoft.com/office/powerpoint/2010/main" val="9861044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183880" cy="1051560"/>
          </a:xfrm>
        </p:spPr>
        <p:txBody>
          <a:bodyPr/>
          <a:lstStyle/>
          <a:p>
            <a:r>
              <a:rPr lang="en-US" dirty="0" smtClean="0"/>
              <a:t>Kant’s Categorical Imperative</a:t>
            </a:r>
            <a:endParaRPr lang="en-US" dirty="0"/>
          </a:p>
        </p:txBody>
      </p:sp>
      <p:sp>
        <p:nvSpPr>
          <p:cNvPr id="3" name="TPAnswers"/>
          <p:cNvSpPr>
            <a:spLocks noGrp="1"/>
          </p:cNvSpPr>
          <p:nvPr>
            <p:ph type="body" idx="1"/>
            <p:custDataLst>
              <p:tags r:id="rId3"/>
            </p:custDataLst>
          </p:nvPr>
        </p:nvSpPr>
        <p:spPr>
          <a:xfrm>
            <a:off x="1981200" y="1600200"/>
            <a:ext cx="4114800" cy="4187952"/>
          </a:xfrm>
        </p:spPr>
        <p:txBody>
          <a:bodyPr>
            <a:normAutofit/>
          </a:bodyPr>
          <a:lstStyle/>
          <a:p>
            <a:pPr marL="514350" indent="-514350">
              <a:spcBef>
                <a:spcPct val="20000"/>
              </a:spcBef>
              <a:buFont typeface="Wingdings 2"/>
              <a:buAutoNum type="alphaUcPeriod"/>
            </a:pPr>
            <a:r>
              <a:rPr lang="en-US" sz="3200"/>
              <a:t>Strongly Agree</a:t>
            </a:r>
          </a:p>
          <a:p>
            <a:pPr marL="514350" indent="-514350">
              <a:spcBef>
                <a:spcPct val="20000"/>
              </a:spcBef>
              <a:buFont typeface="Wingdings 2"/>
              <a:buAutoNum type="alphaUcPeriod"/>
            </a:pPr>
            <a:r>
              <a:rPr lang="en-US" sz="3200"/>
              <a:t>Agree</a:t>
            </a:r>
          </a:p>
          <a:p>
            <a:pPr marL="514350" indent="-514350">
              <a:spcBef>
                <a:spcPct val="20000"/>
              </a:spcBef>
              <a:buFont typeface="Wingdings 2"/>
              <a:buAutoNum type="alphaUcPeriod"/>
            </a:pPr>
            <a:r>
              <a:rPr lang="en-US" sz="3200"/>
              <a:t>Somewhat Agree</a:t>
            </a:r>
          </a:p>
          <a:p>
            <a:pPr marL="514350" indent="-514350">
              <a:spcBef>
                <a:spcPct val="20000"/>
              </a:spcBef>
              <a:buFont typeface="Wingdings 2"/>
              <a:buAutoNum type="alphaUcPeriod"/>
            </a:pPr>
            <a:r>
              <a:rPr lang="en-US" sz="3200"/>
              <a:t>Neutral</a:t>
            </a:r>
          </a:p>
          <a:p>
            <a:pPr marL="514350" indent="-514350">
              <a:spcBef>
                <a:spcPct val="20000"/>
              </a:spcBef>
              <a:buFont typeface="Wingdings 2"/>
              <a:buAutoNum type="alphaUcPeriod"/>
            </a:pPr>
            <a:r>
              <a:rPr lang="en-US" sz="3200"/>
              <a:t>Somewhat Disagree</a:t>
            </a:r>
          </a:p>
          <a:p>
            <a:pPr marL="514350" indent="-514350">
              <a:spcBef>
                <a:spcPct val="20000"/>
              </a:spcBef>
              <a:buFont typeface="Wingdings 2"/>
              <a:buAutoNum type="alphaUcPeriod"/>
            </a:pPr>
            <a:r>
              <a:rPr lang="en-US" sz="3200"/>
              <a:t>Disagree</a:t>
            </a:r>
          </a:p>
          <a:p>
            <a:pPr marL="514350" indent="-514350">
              <a:spcBef>
                <a:spcPct val="20000"/>
              </a:spcBef>
              <a:buFont typeface="Wingdings 2"/>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750853955"/>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5130"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4261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286000" y="1524000"/>
            <a:ext cx="3646966" cy="2881426"/>
          </a:xfrm>
        </p:spPr>
        <p:txBody>
          <a:bodyPr>
            <a:normAutofit fontScale="85000" lnSpcReduction="20000"/>
          </a:bodyPr>
          <a:lstStyle/>
          <a:p>
            <a:pPr marL="114300" indent="0">
              <a:buNone/>
            </a:pPr>
            <a:r>
              <a:rPr lang="en-US" sz="4000" dirty="0"/>
              <a:t>Please set your Turning Technology Clicker to channel </a:t>
            </a:r>
            <a:r>
              <a:rPr lang="en-US" sz="4000" b="1" dirty="0"/>
              <a:t>41</a:t>
            </a:r>
          </a:p>
          <a:p>
            <a:endParaRPr lang="en-US" sz="4000" b="1" dirty="0"/>
          </a:p>
          <a:p>
            <a:pPr marL="228600" lvl="1" indent="0">
              <a:buNone/>
            </a:pPr>
            <a:r>
              <a:rPr lang="en-US" sz="3600" dirty="0"/>
              <a:t>Press “Ch”, then “41”, then “Ch”</a:t>
            </a:r>
          </a:p>
          <a:p>
            <a:endParaRPr lang="en-US" b="1" dirty="0" smtClean="0"/>
          </a:p>
        </p:txBody>
      </p:sp>
      <p:pic>
        <p:nvPicPr>
          <p:cNvPr id="5" name="Picture 4" descr="clicker.jpg"/>
          <p:cNvPicPr>
            <a:picLocks noChangeAspect="1"/>
          </p:cNvPicPr>
          <p:nvPr/>
        </p:nvPicPr>
        <p:blipFill>
          <a:blip r:embed="rId3"/>
          <a:stretch>
            <a:fillRect/>
          </a:stretch>
        </p:blipFill>
        <p:spPr>
          <a:xfrm>
            <a:off x="6553201" y="1371600"/>
            <a:ext cx="2928723" cy="44058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797798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183880" cy="1051560"/>
          </a:xfrm>
        </p:spPr>
        <p:txBody>
          <a:bodyPr>
            <a:normAutofit fontScale="90000"/>
          </a:bodyPr>
          <a:lstStyle/>
          <a:p>
            <a:pPr lvl="0"/>
            <a:r>
              <a:rPr lang="en-US" dirty="0">
                <a:effectLst/>
              </a:rPr>
              <a:t>Kant claims that the dictates of morality </a:t>
            </a:r>
            <a:r>
              <a:rPr lang="en-US" dirty="0" smtClean="0">
                <a:effectLst/>
              </a:rPr>
              <a:t>are:</a:t>
            </a:r>
            <a:endParaRPr lang="en-US" dirty="0">
              <a:effectLst/>
            </a:endParaRPr>
          </a:p>
        </p:txBody>
      </p:sp>
      <p:sp>
        <p:nvSpPr>
          <p:cNvPr id="3" name="TPAnswers"/>
          <p:cNvSpPr>
            <a:spLocks noGrp="1"/>
          </p:cNvSpPr>
          <p:nvPr>
            <p:ph type="body" idx="1"/>
            <p:custDataLst>
              <p:tags r:id="rId3"/>
            </p:custDataLst>
          </p:nvPr>
        </p:nvSpPr>
        <p:spPr>
          <a:xfrm>
            <a:off x="1981200" y="1600200"/>
            <a:ext cx="4114800" cy="4187952"/>
          </a:xfrm>
        </p:spPr>
        <p:txBody>
          <a:bodyPr>
            <a:normAutofit fontScale="85000" lnSpcReduction="10000"/>
          </a:bodyPr>
          <a:lstStyle/>
          <a:p>
            <a:pPr marL="514350" indent="-514350">
              <a:buFont typeface="+mj-lt"/>
              <a:buAutoNum type="alphaUcPeriod"/>
            </a:pPr>
            <a:r>
              <a:rPr lang="en-US" sz="3200" dirty="0"/>
              <a:t>always </a:t>
            </a:r>
            <a:r>
              <a:rPr lang="en-US" sz="3200" dirty="0" smtClean="0"/>
              <a:t>mere means </a:t>
            </a:r>
            <a:r>
              <a:rPr lang="en-US" sz="3200" dirty="0"/>
              <a:t>to ends in themselves.</a:t>
            </a:r>
          </a:p>
          <a:p>
            <a:pPr marL="514350" indent="-514350">
              <a:buFont typeface="+mj-lt"/>
              <a:buAutoNum type="alphaUcPeriod"/>
            </a:pPr>
            <a:r>
              <a:rPr lang="en-US" sz="3200" dirty="0"/>
              <a:t>hypothetical imperatives.</a:t>
            </a:r>
          </a:p>
          <a:p>
            <a:pPr marL="514350" indent="-514350">
              <a:buFont typeface="+mj-lt"/>
              <a:buAutoNum type="alphaUcPeriod"/>
            </a:pPr>
            <a:r>
              <a:rPr lang="en-US" sz="3200" dirty="0"/>
              <a:t>categorical imperatives.</a:t>
            </a:r>
          </a:p>
          <a:p>
            <a:pPr marL="514350" indent="-514350">
              <a:buFont typeface="+mj-lt"/>
              <a:buAutoNum type="alphaUcPeriod"/>
            </a:pPr>
            <a:r>
              <a:rPr lang="en-US" sz="3200" dirty="0"/>
              <a:t>heteronomous imperatives.</a:t>
            </a:r>
          </a:p>
          <a:p>
            <a:pPr marL="514350" indent="-514350">
              <a:buFont typeface="+mj-lt"/>
              <a:buAutoNum type="alphaUcPeriod"/>
            </a:pPr>
            <a:r>
              <a:rPr lang="en-US" sz="3200" dirty="0"/>
              <a:t>rules of thumb.</a:t>
            </a:r>
          </a:p>
          <a:p>
            <a:pPr marL="514350" indent="-514350">
              <a:buFont typeface="+mj-lt"/>
              <a:buAutoNum type="alphaUcPeriod"/>
            </a:pPr>
            <a:r>
              <a:rPr lang="en-US" sz="3200" dirty="0"/>
              <a:t>all of the above.</a:t>
            </a:r>
          </a:p>
          <a:p>
            <a:pPr marL="51435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256468634"/>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035"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98788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183880" cy="1051560"/>
          </a:xfrm>
        </p:spPr>
        <p:txBody>
          <a:bodyPr>
            <a:normAutofit fontScale="90000"/>
          </a:bodyPr>
          <a:lstStyle/>
          <a:p>
            <a:pPr lvl="0"/>
            <a:r>
              <a:rPr lang="en-US" dirty="0">
                <a:effectLst/>
              </a:rPr>
              <a:t>Kant believed that humans have </a:t>
            </a:r>
            <a:r>
              <a:rPr lang="en-US" dirty="0" smtClean="0">
                <a:effectLst/>
              </a:rPr>
              <a:t>dignity or agency in </a:t>
            </a:r>
            <a:r>
              <a:rPr lang="en-US" dirty="0">
                <a:effectLst/>
              </a:rPr>
              <a:t>virtue </a:t>
            </a:r>
            <a:r>
              <a:rPr lang="en-US" dirty="0" smtClean="0">
                <a:effectLst/>
              </a:rPr>
              <a:t>of:</a:t>
            </a:r>
            <a:endParaRPr lang="en-US" dirty="0">
              <a:effectLst/>
            </a:endParaRPr>
          </a:p>
        </p:txBody>
      </p:sp>
      <p:sp>
        <p:nvSpPr>
          <p:cNvPr id="3" name="TPAnswers"/>
          <p:cNvSpPr>
            <a:spLocks noGrp="1"/>
          </p:cNvSpPr>
          <p:nvPr>
            <p:ph type="body" idx="1"/>
            <p:custDataLst>
              <p:tags r:id="rId3"/>
            </p:custDataLst>
          </p:nvPr>
        </p:nvSpPr>
        <p:spPr>
          <a:xfrm>
            <a:off x="1981200" y="1600200"/>
            <a:ext cx="4114800" cy="4187952"/>
          </a:xfrm>
        </p:spPr>
        <p:txBody>
          <a:bodyPr>
            <a:normAutofit fontScale="85000" lnSpcReduction="20000"/>
          </a:bodyPr>
          <a:lstStyle/>
          <a:p>
            <a:pPr marL="514350" indent="-514350">
              <a:buFont typeface="+mj-lt"/>
              <a:buAutoNum type="alphaUcPeriod"/>
            </a:pPr>
            <a:r>
              <a:rPr lang="en-US" sz="3200" dirty="0"/>
              <a:t>their membership in the human species, </a:t>
            </a:r>
            <a:r>
              <a:rPr lang="en-US" sz="3200" i="1" dirty="0"/>
              <a:t>homo sapiens</a:t>
            </a:r>
            <a:r>
              <a:rPr lang="en-US" sz="3200" dirty="0"/>
              <a:t>.</a:t>
            </a:r>
          </a:p>
          <a:p>
            <a:pPr marL="514350" indent="-514350">
              <a:buFont typeface="+mj-lt"/>
              <a:buAutoNum type="alphaUcPeriod"/>
            </a:pPr>
            <a:r>
              <a:rPr lang="en-US" sz="3200" dirty="0"/>
              <a:t>their being created in the image of God.</a:t>
            </a:r>
          </a:p>
          <a:p>
            <a:pPr marL="514350" indent="-514350">
              <a:buFont typeface="+mj-lt"/>
              <a:buAutoNum type="alphaUcPeriod"/>
            </a:pPr>
            <a:r>
              <a:rPr lang="en-US" sz="3200" dirty="0"/>
              <a:t>their capacity for kindness.</a:t>
            </a:r>
          </a:p>
          <a:p>
            <a:pPr marL="514350" indent="-514350">
              <a:buFont typeface="+mj-lt"/>
              <a:buAutoNum type="alphaUcPeriod"/>
            </a:pPr>
            <a:r>
              <a:rPr lang="en-US" sz="3200" dirty="0"/>
              <a:t>their rationality and autonomy.</a:t>
            </a:r>
          </a:p>
          <a:p>
            <a:pPr marL="514350" indent="-514350">
              <a:buFont typeface="+mj-lt"/>
              <a:buAutoNum type="alphaUcPeriod"/>
            </a:pPr>
            <a:r>
              <a:rPr lang="en-US" sz="3200" dirty="0"/>
              <a:t>all of the above.</a:t>
            </a:r>
          </a:p>
          <a:p>
            <a:pPr marL="51435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711860848"/>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2059"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30758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183880" cy="1051560"/>
          </a:xfrm>
        </p:spPr>
        <p:txBody>
          <a:bodyPr>
            <a:normAutofit fontScale="90000"/>
          </a:bodyPr>
          <a:lstStyle/>
          <a:p>
            <a:pPr lvl="0"/>
            <a:r>
              <a:rPr lang="en-US" dirty="0">
                <a:effectLst/>
              </a:rPr>
              <a:t>Kant claims that the moral law is given to each person by:</a:t>
            </a:r>
          </a:p>
        </p:txBody>
      </p:sp>
      <p:sp>
        <p:nvSpPr>
          <p:cNvPr id="3" name="TPAnswers"/>
          <p:cNvSpPr>
            <a:spLocks noGrp="1"/>
          </p:cNvSpPr>
          <p:nvPr>
            <p:ph type="body" idx="1"/>
            <p:custDataLst>
              <p:tags r:id="rId3"/>
            </p:custDataLst>
          </p:nvPr>
        </p:nvSpPr>
        <p:spPr>
          <a:xfrm>
            <a:off x="1981200" y="1600200"/>
            <a:ext cx="4114800" cy="4187952"/>
          </a:xfrm>
        </p:spPr>
        <p:txBody>
          <a:bodyPr>
            <a:normAutofit/>
          </a:bodyPr>
          <a:lstStyle/>
          <a:p>
            <a:pPr marL="514350" indent="-514350">
              <a:buFont typeface="+mj-lt"/>
              <a:buAutoNum type="alphaUcPeriod"/>
            </a:pPr>
            <a:r>
              <a:rPr lang="en-US" sz="3200" dirty="0" smtClean="0"/>
              <a:t>society</a:t>
            </a:r>
            <a:r>
              <a:rPr lang="en-US" sz="3200" dirty="0"/>
              <a:t>.</a:t>
            </a:r>
          </a:p>
          <a:p>
            <a:pPr marL="514350" indent="-514350">
              <a:buFont typeface="+mj-lt"/>
              <a:buAutoNum type="alphaUcPeriod"/>
            </a:pPr>
            <a:r>
              <a:rPr lang="en-US" sz="3200" dirty="0" smtClean="0"/>
              <a:t>one’s </a:t>
            </a:r>
            <a:r>
              <a:rPr lang="en-US" sz="3200" dirty="0"/>
              <a:t>own will.</a:t>
            </a:r>
          </a:p>
          <a:p>
            <a:pPr marL="514350" indent="-514350">
              <a:buFont typeface="+mj-lt"/>
              <a:buAutoNum type="alphaUcPeriod"/>
            </a:pPr>
            <a:r>
              <a:rPr lang="en-US" sz="3200" dirty="0"/>
              <a:t>g</a:t>
            </a:r>
            <a:r>
              <a:rPr lang="en-US" sz="3200" dirty="0" smtClean="0"/>
              <a:t>od</a:t>
            </a:r>
            <a:r>
              <a:rPr lang="en-US" sz="3200" dirty="0"/>
              <a:t>.</a:t>
            </a:r>
          </a:p>
          <a:p>
            <a:pPr marL="514350" indent="-514350">
              <a:buFont typeface="+mj-lt"/>
              <a:buAutoNum type="alphaUcPeriod"/>
            </a:pPr>
            <a:r>
              <a:rPr lang="en-US" sz="3200" dirty="0"/>
              <a:t>t</a:t>
            </a:r>
            <a:r>
              <a:rPr lang="en-US" sz="3200" dirty="0" smtClean="0"/>
              <a:t>he natural world.</a:t>
            </a:r>
            <a:endParaRPr lang="en-US" sz="3200" dirty="0"/>
          </a:p>
          <a:p>
            <a:pPr marL="514350" indent="-514350">
              <a:buFont typeface="+mj-lt"/>
              <a:buAutoNum type="alphaUcPeriod"/>
            </a:pPr>
            <a:r>
              <a:rPr lang="en-US" sz="3200" dirty="0"/>
              <a:t>all of the above.</a:t>
            </a:r>
          </a:p>
          <a:p>
            <a:pPr marL="51435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631899138"/>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3083"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73440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Objections</a:t>
            </a:r>
            <a:endParaRPr lang="en-US" dirty="0"/>
          </a:p>
        </p:txBody>
      </p:sp>
      <p:sp>
        <p:nvSpPr>
          <p:cNvPr id="3" name="Text Placeholder 2"/>
          <p:cNvSpPr>
            <a:spLocks noGrp="1"/>
          </p:cNvSpPr>
          <p:nvPr>
            <p:ph type="body" idx="1"/>
          </p:nvPr>
        </p:nvSpPr>
        <p:spPr/>
        <p:txBody>
          <a:bodyPr/>
          <a:lstStyle/>
          <a:p>
            <a:r>
              <a:rPr lang="en-US" dirty="0" smtClean="0"/>
              <a:t>Kant’s Universal Law Formulation of the Categorical Imperative</a:t>
            </a:r>
            <a:endParaRPr lang="en-US" dirty="0"/>
          </a:p>
        </p:txBody>
      </p:sp>
    </p:spTree>
    <p:extLst>
      <p:ext uri="{BB962C8B-B14F-4D97-AF65-F5344CB8AC3E}">
        <p14:creationId xmlns:p14="http://schemas.microsoft.com/office/powerpoint/2010/main" val="108983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Rigorism</a:t>
            </a:r>
            <a:endParaRPr lang="en-US" dirty="0"/>
          </a:p>
        </p:txBody>
      </p:sp>
      <p:sp>
        <p:nvSpPr>
          <p:cNvPr id="6" name="Content Placeholder 5"/>
          <p:cNvSpPr>
            <a:spLocks noGrp="1"/>
          </p:cNvSpPr>
          <p:nvPr>
            <p:ph idx="1"/>
          </p:nvPr>
        </p:nvSpPr>
        <p:spPr>
          <a:xfrm>
            <a:off x="1110343" y="2645228"/>
            <a:ext cx="5105400" cy="4953000"/>
          </a:xfrm>
        </p:spPr>
        <p:txBody>
          <a:bodyPr>
            <a:normAutofit/>
          </a:bodyPr>
          <a:lstStyle/>
          <a:p>
            <a:pPr>
              <a:lnSpc>
                <a:spcPct val="90000"/>
              </a:lnSpc>
            </a:pPr>
            <a:r>
              <a:rPr lang="en-US" u="sng" dirty="0" smtClean="0">
                <a:solidFill>
                  <a:schemeClr val="tx1"/>
                </a:solidFill>
              </a:rPr>
              <a:t>Problem</a:t>
            </a:r>
            <a:r>
              <a:rPr lang="en-US" u="sng" dirty="0">
                <a:solidFill>
                  <a:schemeClr val="tx1"/>
                </a:solidFill>
              </a:rPr>
              <a:t>:</a:t>
            </a:r>
            <a:r>
              <a:rPr lang="en-US" dirty="0">
                <a:solidFill>
                  <a:schemeClr val="tx1"/>
                </a:solidFill>
              </a:rPr>
              <a:t> </a:t>
            </a:r>
            <a:r>
              <a:rPr lang="en-US" dirty="0" smtClean="0">
                <a:solidFill>
                  <a:schemeClr val="tx1"/>
                </a:solidFill>
              </a:rPr>
              <a:t>You </a:t>
            </a:r>
            <a:r>
              <a:rPr lang="en-US" dirty="0">
                <a:solidFill>
                  <a:schemeClr val="tx1"/>
                </a:solidFill>
              </a:rPr>
              <a:t>have Nazi’s at your door </a:t>
            </a:r>
            <a:r>
              <a:rPr lang="en-US" dirty="0" smtClean="0">
                <a:solidFill>
                  <a:schemeClr val="tx1"/>
                </a:solidFill>
              </a:rPr>
              <a:t>asking, “Do </a:t>
            </a:r>
            <a:r>
              <a:rPr lang="en-US" dirty="0">
                <a:solidFill>
                  <a:schemeClr val="tx1"/>
                </a:solidFill>
              </a:rPr>
              <a:t>you know where any Jews are</a:t>
            </a:r>
            <a:r>
              <a:rPr lang="en-US" dirty="0" smtClean="0">
                <a:solidFill>
                  <a:schemeClr val="tx1"/>
                </a:solidFill>
              </a:rPr>
              <a:t>?” </a:t>
            </a:r>
          </a:p>
          <a:p>
            <a:pPr>
              <a:lnSpc>
                <a:spcPct val="90000"/>
              </a:lnSpc>
            </a:pPr>
            <a:endParaRPr lang="en-US" dirty="0"/>
          </a:p>
          <a:p>
            <a:pPr marL="0" indent="0">
              <a:buNone/>
            </a:pPr>
            <a:endParaRPr lang="en-US" dirty="0" smtClean="0"/>
          </a:p>
          <a:p>
            <a:pPr>
              <a:lnSpc>
                <a:spcPct val="90000"/>
              </a:lnSpc>
            </a:pPr>
            <a:r>
              <a:rPr lang="en-US" i="1" dirty="0" smtClean="0">
                <a:solidFill>
                  <a:schemeClr val="accent1"/>
                </a:solidFill>
              </a:rPr>
              <a:t>Does Kant give us the right answer? </a:t>
            </a:r>
            <a:endParaRPr lang="en-US" dirty="0">
              <a:solidFill>
                <a:schemeClr val="accent1"/>
              </a:solidFill>
            </a:endParaRPr>
          </a:p>
        </p:txBody>
      </p:sp>
      <p:pic>
        <p:nvPicPr>
          <p:cNvPr id="11266" name="Picture 2" descr="http://flipthrough.files.wordpress.com/2010/08/dia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6415" y="1447800"/>
            <a:ext cx="214151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2102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1C552B2D28B44DF48B90FC9EBE940BB1"/>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RESULTS" val="The rigorism objection. [;crlf;]6[;]7[;]6[;]False[;]0[;][;crlf;]3.5[;]3.5[;]1.25830573921179[;]1.58333333333333[;crlf;]0[;]0[;]Strongly Agree1[;]Strongly Agree[;][;crlf;]2[;]0[;]Agree2[;]Agree[;][;crlf;]1[;]0[;]Somewhat Agree3[;]Somewhat Agree[;][;crlf;]1[;]0[;]Neutral4[;]Neutral[;][;crlf;]2[;]0[;]Somewhat Disagree5[;]Somewhat Disagree[;][;crlf;]0[;]0[;]Disagree6[;]Disagree[;][;crlf;]0[;]0[;]Strongly Disagree7[;]Strongly Disagree[;]"/>
  <p:tag name="HASRESULTS" val="True"/>
  <p:tag name="LIVECHARTING" val="False"/>
  <p:tag name="AUTOOPENPOLL" val="True"/>
  <p:tag name="AUTOFORMATCHART" val="True"/>
  <p:tag name="TYPE" val="MultiChoiceSlide"/>
  <p:tag name="TPQUESTIONXML" val="﻿&lt;?xml version=&quot;1.0&quot; encoding=&quot;utf-8&quot;?&gt;&#10;&lt;questionlist&gt;&#10;    &lt;properties&gt;&#10;        &lt;guid&gt;FF9D19B20A754895BAD8F8F9D808A02B&lt;/guid&gt;&#10;        &lt;description /&gt;&#10;        &lt;date&gt;7/21/2013 4:55:4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BCCFB5992C04055AA79006C0666BFD3&lt;/guid&gt;&#10;            &lt;repollguid&gt;68875B94C6CC4686B3335C49B9C052CD&lt;/repollguid&gt;&#10;            &lt;sourceid&gt;D0E1FC3881F545DC9C0CDC2EEBA6263D&lt;/sourceid&gt;&#10;            &lt;questiontext&gt;The rigorism objection.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6230066F82748EA85CD6E26E95B163B&lt;/guid&gt;&#10;                    &lt;answertext&gt;Strongly Agree&lt;/answertext&gt;&#10;                    &lt;valuetype&gt;0&lt;/valuetype&gt;&#10;                &lt;/answer&gt;&#10;                &lt;answer&gt;&#10;                    &lt;guid&gt;AEA7B968B2FE480083D3687DC4FC198F&lt;/guid&gt;&#10;                    &lt;answertext&gt;Agree&lt;/answertext&gt;&#10;                    &lt;valuetype&gt;0&lt;/valuetype&gt;&#10;                &lt;/answer&gt;&#10;                &lt;answer&gt;&#10;                    &lt;guid&gt;35DE7A91EC6840D3BAFC26D6582E7A0A&lt;/guid&gt;&#10;                    &lt;answertext&gt;Somewhat Agree&lt;/answertext&gt;&#10;                    &lt;valuetype&gt;0&lt;/valuetype&gt;&#10;                &lt;/answer&gt;&#10;                &lt;answer&gt;&#10;                    &lt;guid&gt;B180C467BCD94BD0B341088064CCB0F7&lt;/guid&gt;&#10;                    &lt;answertext&gt;Neutral&lt;/answertext&gt;&#10;                    &lt;valuetype&gt;0&lt;/valuetype&gt;&#10;                &lt;/answer&gt;&#10;                &lt;answer&gt;&#10;                    &lt;guid&gt;401D02A1F3A349069D04D6790839F5A7&lt;/guid&gt;&#10;                    &lt;answertext&gt;Somewhat Disagree&lt;/answertext&gt;&#10;                    &lt;valuetype&gt;0&lt;/valuetype&gt;&#10;                &lt;/answer&gt;&#10;                &lt;answer&gt;&#10;                    &lt;guid&gt;D8C266A78ED0406F99983D55DAFD2DEF&lt;/guid&gt;&#10;                    &lt;answertext&gt;Disagree&lt;/answertext&gt;&#10;                    &lt;valuetype&gt;0&lt;/valuetype&gt;&#10;                &lt;/answer&gt;&#10;                &lt;answer&gt;&#10;                    &lt;guid&gt;D45F9676D6E84E04A335329AE161B6AE&lt;/guid&gt;&#10;                    &lt;answertext&gt;Strongly Disagree&lt;/answertext&gt;&#10;                    &lt;valuetype&gt;0&lt;/valuetype&gt;&#10;                &lt;/answer&gt;&#10;            &lt;/answers&gt;&#10;        &lt;/multichoice&gt;&#10;    &lt;/questions&gt;&#10;&lt;/questionlist&gt;"/>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RESULTS" val="The Sneaky Maxim Maker Objection[;crlf;]6[;]7[;]6[;]False[;]0[;][;crlf;]4.83333333333333[;]5[;]1.34370962471642[;]1.80555555555556[;crlf;]0[;]0[;]Strongly Agree1[;]Strongly Agree[;][;crlf;]1[;]0[;]Agree2[;]Agree[;][;crlf;]0[;]0[;]Somewhat Agree3[;]Somewhat Agree[;][;crlf;]0[;]0[;]Neutral4[;]Neutral[;][;crlf;]3[;]0[;]Somewhat Disagree5[;]Somewhat Disagree[;][;crlf;]2[;]0[;]Disagree6[;]Disagree[;][;crlf;]0[;]0[;]Strongly Disagree7[;]Strongly Disagree[;]"/>
  <p:tag name="HASRESULTS" val="True"/>
  <p:tag name="LIVECHARTING" val="False"/>
  <p:tag name="AUTOOPENPOLL" val="True"/>
  <p:tag name="AUTOFORMATCHART" val="True"/>
  <p:tag name="TYPE" val="MultiChoiceSlide"/>
  <p:tag name="TPQUESTIONXML" val="﻿&lt;?xml version=&quot;1.0&quot; encoding=&quot;utf-8&quot;?&gt;&#10;&lt;questionlist&gt;&#10;    &lt;properties&gt;&#10;        &lt;guid&gt;E70D11D1F1BE4E87BA0AB87470BE0D6F&lt;/guid&gt;&#10;        &lt;description /&gt;&#10;        &lt;date&gt;7/21/2013 4:55:5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ECA5C4A6FB044A79F6610D3DA05E458&lt;/guid&gt;&#10;            &lt;repollguid&gt;1597F8F556AF4737B58E19CBF7FAFD22&lt;/repollguid&gt;&#10;            &lt;sourceid&gt;1C40947070034F18A63A0E9F011D4029&lt;/sourceid&gt;&#10;            &lt;questiontext&gt;The Sneaky Maxim Maker Objectio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20DDF3A1239741A7848626CE3C780A70&lt;/guid&gt;&#10;                    &lt;answertext&gt;Strongly Agree&lt;/answertext&gt;&#10;                    &lt;valuetype&gt;0&lt;/valuetype&gt;&#10;                &lt;/answer&gt;&#10;                &lt;answer&gt;&#10;                    &lt;guid&gt;119E46D5F1284B4CAD93498CC06FC145&lt;/guid&gt;&#10;                    &lt;answertext&gt;Agree&lt;/answertext&gt;&#10;                    &lt;valuetype&gt;0&lt;/valuetype&gt;&#10;                &lt;/answer&gt;&#10;                &lt;answer&gt;&#10;                    &lt;guid&gt;F7EFE1248BE149439EE1A9CA7A9FFE43&lt;/guid&gt;&#10;                    &lt;answertext&gt;Somewhat Agree&lt;/answertext&gt;&#10;                    &lt;valuetype&gt;0&lt;/valuetype&gt;&#10;                &lt;/answer&gt;&#10;                &lt;answer&gt;&#10;                    &lt;guid&gt;D11B7FC196054905AA114C82539BDEC1&lt;/guid&gt;&#10;                    &lt;answertext&gt;Neutral&lt;/answertext&gt;&#10;                    &lt;valuetype&gt;0&lt;/valuetype&gt;&#10;                &lt;/answer&gt;&#10;                &lt;answer&gt;&#10;                    &lt;guid&gt;786A15832E52459197D2C4AE72040619&lt;/guid&gt;&#10;                    &lt;answertext&gt;Somewhat Disagree&lt;/answertext&gt;&#10;                    &lt;valuetype&gt;0&lt;/valuetype&gt;&#10;                &lt;/answer&gt;&#10;                &lt;answer&gt;&#10;                    &lt;guid&gt;B4D3168DED3440698819FBDC1154CDA3&lt;/guid&gt;&#10;                    &lt;answertext&gt;Disagree&lt;/answertext&gt;&#10;                    &lt;valuetype&gt;0&lt;/valuetype&gt;&#10;                &lt;/answer&gt;&#10;                &lt;answer&gt;&#10;                    &lt;guid&gt;6CA9A1A662BD41E1BBD95C369FE17F50&lt;/guid&gt;&#10;                    &lt;answertext&gt;Strongly Disagree&lt;/answertext&gt;&#10;                    &lt;valuetype&gt;0&lt;/valuetype&gt;&#10;                &lt;/answer&gt;&#10;            &lt;/answers&gt;&#10;        &lt;/multichoice&gt;&#10;    &lt;/questions&gt;&#10;&lt;/questionlist&gt;"/>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RESULTS" val="The Covert Consequentialism Objection[;crlf;]6[;]7[;]6[;]False[;]0[;][;crlf;]3.16666666666667[;]3[;]0.687184270936277[;]0.472222222222222[;crlf;]0[;]0[;]Strongly Agree1[;]Strongly Agree[;][;crlf;]1[;]0[;]Agree2[;]Agree[;][;crlf;]3[;]0[;]Somewhat Agree3[;]Somewhat Agree[;][;crlf;]2[;]0[;]Neutral4[;]Neutral[;][;crlf;]0[;]0[;]Somewhat Disagree5[;]Somewhat Disagree[;][;crlf;]0[;]0[;]Disagree6[;]Disagree[;][;crlf;]0[;]0[;]Strongly Disagree7[;]Strongly Disagree[;]"/>
  <p:tag name="HASRESULTS" val="True"/>
  <p:tag name="LIVECHARTING" val="False"/>
  <p:tag name="AUTOOPENPOLL" val="True"/>
  <p:tag name="AUTOFORMATCHART" val="True"/>
  <p:tag name="TYPE" val="MultiChoiceSlide"/>
  <p:tag name="TPQUESTIONXML" val="﻿&lt;?xml version=&quot;1.0&quot; encoding=&quot;utf-8&quot;?&gt;&#10;&lt;questionlist&gt;&#10;    &lt;properties&gt;&#10;        &lt;guid&gt;824199C87DA244A19A367713ED70767A&lt;/guid&gt;&#10;        &lt;description /&gt;&#10;        &lt;date&gt;7/21/2013 4:57:52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D8E3AF84EAF418F93E771B180F9A948&lt;/guid&gt;&#10;            &lt;repollguid&gt;78EEB43C50124F888A5537762A394C2E&lt;/repollguid&gt;&#10;            &lt;sourceid&gt;3D6D8F9234F84E3F8612965D6AD167F4&lt;/sourceid&gt;&#10;            &lt;questiontext&gt;The Covert Consequentialism Objectio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ED3FFCBB67604C5D9F6E2CB46CEC4059&lt;/guid&gt;&#10;                    &lt;answertext&gt;Strongly Agree&lt;/answertext&gt;&#10;                    &lt;valuetype&gt;0&lt;/valuetype&gt;&#10;                &lt;/answer&gt;&#10;                &lt;answer&gt;&#10;                    &lt;guid&gt;4CB0AE346CEF4CDDB97D99E2BD59BFC4&lt;/guid&gt;&#10;                    &lt;answertext&gt;Agree&lt;/answertext&gt;&#10;                    &lt;valuetype&gt;0&lt;/valuetype&gt;&#10;                &lt;/answer&gt;&#10;                &lt;answer&gt;&#10;                    &lt;guid&gt;6DEB484804C949BF903722387EEE5E52&lt;/guid&gt;&#10;                    &lt;answertext&gt;Somewhat Agree&lt;/answertext&gt;&#10;                    &lt;valuetype&gt;0&lt;/valuetype&gt;&#10;                &lt;/answer&gt;&#10;                &lt;answer&gt;&#10;                    &lt;guid&gt;C364A4D2D5E242748A27941A0AF83531&lt;/guid&gt;&#10;                    &lt;answertext&gt;Neutral&lt;/answertext&gt;&#10;                    &lt;valuetype&gt;0&lt;/valuetype&gt;&#10;                &lt;/answer&gt;&#10;                &lt;answer&gt;&#10;                    &lt;guid&gt;7FF3D59CF7C940D5ACCEC1C6DFF1DA1B&lt;/guid&gt;&#10;                    &lt;answertext&gt;Somewhat Disagree&lt;/answertext&gt;&#10;                    &lt;valuetype&gt;0&lt;/valuetype&gt;&#10;                &lt;/answer&gt;&#10;                &lt;answer&gt;&#10;                    &lt;guid&gt;DE17CC3EB7A0494A8ACB8239FC7E5572&lt;/guid&gt;&#10;                    &lt;answertext&gt;Disagree&lt;/answertext&gt;&#10;                    &lt;valuetype&gt;0&lt;/valuetype&gt;&#10;                &lt;/answer&gt;&#10;                &lt;answer&gt;&#10;                    &lt;guid&gt;571D76AA742B4D349E8818B449EAD7BD&lt;/guid&gt;&#10;                    &lt;answertext&gt;Strongly Disagree&lt;/answertext&gt;&#10;                    &lt;valuetype&gt;0&lt;/valuetype&gt;&#10;                &lt;/answer&gt;&#10;            &lt;/answers&gt;&#10;        &lt;/multichoice&gt;&#10;    &lt;/questions&gt;&#10;&lt;/questionlist&gt;"/>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3A295738DED74A3C84016D58852EC06B&lt;/guid&gt;&#10;        &lt;description /&gt;&#10;        &lt;date&gt;7/21/2013 5:04:4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58C836756004ADBAD1D3DE96B3FC5C0&lt;/guid&gt;&#10;            &lt;repollguid&gt;2F99C724AE0C456BBBE9CDD7FC559EAF&lt;/repollguid&gt;&#10;            &lt;sourceid&gt;5B79B3D6D42D4CF88AAC755F54AB7EFB&lt;/sourceid&gt;&#10;            &lt;questiontext&gt;Kant claims that the dictates of morality ar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8C3CF3570A3F449EBEEB52C099B369B4&lt;/guid&gt;&#10;                    &lt;answertext&gt;always means to ends in themselves.&lt;/answertext&gt;&#10;                    &lt;valuetype&gt;-1&lt;/valuetype&gt;&#10;                &lt;/answer&gt;&#10;                &lt;answer&gt;&#10;                    &lt;guid&gt;F3BAC69CA8C44C7CBFFFA8E088B5C742&lt;/guid&gt;&#10;                    &lt;answertext&gt;hypothetical imperatives.&lt;/answertext&gt;&#10;                    &lt;valuetype&gt;-1&lt;/valuetype&gt;&#10;                &lt;/answer&gt;&#10;                &lt;answer&gt;&#10;                    &lt;guid&gt;87D59D6196A1489180D47B541ACC294E&lt;/guid&gt;&#10;                    &lt;answertext&gt;categorical imperatives.&lt;/answertext&gt;&#10;                    &lt;valuetype&gt;-1&lt;/valuetype&gt;&#10;                &lt;/answer&gt;&#10;                &lt;answer&gt;&#10;                    &lt;guid&gt;8808C651626C491C81B39E781E3837A5&lt;/guid&gt;&#10;                    &lt;answertext&gt;heteronomous imperatives.&lt;/answertext&gt;&#10;                    &lt;valuetype&gt;1&lt;/valuetype&gt;&#10;                &lt;/answer&gt;&#10;                &lt;answer&gt;&#10;                    &lt;guid&gt;6EAFAEA736C74CAC8ADA0C6F078D603B&lt;/guid&gt;&#10;                    &lt;answertext&gt;rules of thumb.&lt;/answertext&gt;&#10;                    &lt;valuetype&gt;-1&lt;/valuetype&gt;&#10;                &lt;/answer&gt;&#10;                &lt;answer&gt;&#10;                    &lt;guid&gt;1EB4E7235FCB4AC5A0BC4E699BABB7DC&lt;/guid&gt;&#10;                    &lt;answertext&gt;all of the above.&lt;/answertext&gt;&#10;                    &lt;valuetype&gt;-1&lt;/valuetype&gt;&#10;                &lt;/answer&gt;&#10;                &lt;answer&gt;&#10;                    &lt;guid&gt;1AAB3B188D434402BADC3A613EFC9C27&lt;/guid&gt;&#10;                    &lt;answertext&gt;none of the above.&lt;/answertext&gt;&#10;                    &lt;valuetype&gt;-1&lt;/valuetype&gt;&#10;                &lt;/answer&gt;&#10;            &lt;/answers&gt;&#10;        &lt;/multichoice&gt;&#10;    &lt;/questions&gt;&#10;&lt;/questionlist&gt;"/>
  <p:tag name="RESULTS" val="Kant claims that the dictates of morality are:[;crlf;]7[;]7[;]7[;]False[;]0[;][;crlf;]3[;]3[;]1.4142135623731[;]2[;crlf;]1[;]-1[;]always mere means to ends in themselves.1[;]always mere means to ends in themselves.[;][;crlf;]1[;]-1[;]hypothetical imperatives.2[;]hypothetical imperatives.[;][;crlf;]4[;]-1[;]categorical imperatives.3[;]categorical imperatives.[;][;crlf;]0[;]1[;]heteronomous imperatives.4[;]heteronomous imperatives.[;][;crlf;]0[;]-1[;]rules of thumb.5[;]rules of thumb.[;][;crlf;]1[;]-1[;]all of the above.6[;]all of the above.[;][;crlf;]0[;]-1[;]none of the above.7[;]none of the above.[;]"/>
  <p:tag name="HASRESULTS" val="True"/>
</p:tagLst>
</file>

<file path=ppt/tags/tag20.xml><?xml version="1.0" encoding="utf-8"?>
<p:tagLst xmlns:a="http://schemas.openxmlformats.org/drawingml/2006/main" xmlns:r="http://schemas.openxmlformats.org/officeDocument/2006/relationships" xmlns:p="http://schemas.openxmlformats.org/presentationml/2006/main">
  <p:tag name="RESULTS" val="Kant’s Categorical Imperative[;crlf;]25[;]25[;]25[;]False[;]0[;][;crlf;]3.92[;]3[;]1.44[;]2.0736[;crlf;]0[;]0[;]Strongly Agree1[;]Strongly Agree[;][;crlf;]3[;]0[;]Agree2[;]Agree[;][;crlf;]11[;]0[;]Somewhat Agree3[;]Somewhat Agree[;][;crlf;]2[;]0[;]Neutral4[;]Neutral[;][;crlf;]4[;]0[;]Somewhat Disagree5[;]Somewhat Disagree[;][;crlf;]4[;]0[;]Disagree6[;]Disagree[;][;crlf;]1[;]0[;]Strongly Disagree7[;]Strongly Disagree[;]"/>
  <p:tag name="LIVECHARTING" val="False"/>
  <p:tag name="AUTOOPENPOLL" val="True"/>
  <p:tag name="AUTOFORMATCHART" val="True"/>
  <p:tag name="TYPE" val="MultiChoiceSlide"/>
  <p:tag name="TPQUESTIONXML" val="﻿&lt;?xml version=&quot;1.0&quot; encoding=&quot;utf-8&quot;?&gt;&#10;&lt;questionlist&gt;&#10;    &lt;properties&gt;&#10;        &lt;guid&gt;206C6503FBCC4A1EB8A137DE7FC84D97&lt;/guid&gt;&#10;        &lt;description /&gt;&#10;        &lt;date&gt;7/21/2013 5:16:2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24168CB3618046F19D39ABB037FF3CFA&lt;/guid&gt;&#10;            &lt;repollguid&gt;4B1E0FB43CAB430CAFD829C27751C96D&lt;/repollguid&gt;&#10;            &lt;sourceid&gt;C125EA79A44F4FEC85892BC4B0057A7A&lt;/sourceid&gt;&#10;            &lt;questiontext&gt;Kant’s Categorical Imperativ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A22F2364A8D4C14A2A9410B3A5A890A&lt;/guid&gt;&#10;                    &lt;answertext&gt;Strongly Agree&lt;/answertext&gt;&#10;                    &lt;valuetype&gt;0&lt;/valuetype&gt;&#10;                &lt;/answer&gt;&#10;                &lt;answer&gt;&#10;                    &lt;guid&gt;127FCA7822374E93890B767D739BC37C&lt;/guid&gt;&#10;                    &lt;answertext&gt;Agree&lt;/answertext&gt;&#10;                    &lt;valuetype&gt;0&lt;/valuetype&gt;&#10;                &lt;/answer&gt;&#10;                &lt;answer&gt;&#10;                    &lt;guid&gt;ACAAFF22427E4DBE81E3FB5A75BDA9C7&lt;/guid&gt;&#10;                    &lt;answertext&gt;Somewhat Agree&lt;/answertext&gt;&#10;                    &lt;valuetype&gt;0&lt;/valuetype&gt;&#10;                &lt;/answer&gt;&#10;                &lt;answer&gt;&#10;                    &lt;guid&gt;463785F89C904B2698A87343530CD65B&lt;/guid&gt;&#10;                    &lt;answertext&gt;Neutral&lt;/answertext&gt;&#10;                    &lt;valuetype&gt;0&lt;/valuetype&gt;&#10;                &lt;/answer&gt;&#10;                &lt;answer&gt;&#10;                    &lt;guid&gt;608A0F7D12F54470B490CF5A998C4AF6&lt;/guid&gt;&#10;                    &lt;answertext&gt;Somewhat Disagree&lt;/answertext&gt;&#10;                    &lt;valuetype&gt;0&lt;/valuetype&gt;&#10;                &lt;/answer&gt;&#10;                &lt;answer&gt;&#10;                    &lt;guid&gt;903A1295BE99420799DB82811F2E23DF&lt;/guid&gt;&#10;                    &lt;answertext&gt;Disagree&lt;/answertext&gt;&#10;                    &lt;valuetype&gt;0&lt;/valuetype&gt;&#10;                &lt;/answer&gt;&#10;                &lt;answer&gt;&#10;                    &lt;guid&gt;2B1A02711BDA4F11B447C28C73B1E0F4&lt;/guid&gt;&#10;                    &lt;answertext&gt;Strongly Disagree&lt;/answertext&gt;&#10;                    &lt;valuetype&gt;0&lt;/valuetype&gt;&#10;                &lt;/answer&gt;&#10;            &lt;/answers&gt;&#10;        &lt;/multichoice&gt;&#10;    &lt;/questions&gt;&#10;&lt;/questionlist&gt;"/>
  <p:tag name="HASRESULTS" val="False"/>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Lst>
</file>

<file path=ppt/tags/tag22.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3A295738DED74A3C84016D58852EC06B&lt;/guid&gt;&#10;        &lt;description /&gt;&#10;        &lt;date&gt;7/21/2013 5:04:4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58C836756004ADBAD1D3DE96B3FC5C0&lt;/guid&gt;&#10;            &lt;repollguid&gt;2F99C724AE0C456BBBE9CDD7FC559EAF&lt;/repollguid&gt;&#10;            &lt;sourceid&gt;5B79B3D6D42D4CF88AAC755F54AB7EFB&lt;/sourceid&gt;&#10;            &lt;questiontext&gt;Kant believed that humans have dignity or agency in virtue of:&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8C3CF3570A3F449EBEEB52C099B369B4&lt;/guid&gt;&#10;                    &lt;answertext&gt;their membership in the human species, homo sapiens.&lt;/answertext&gt;&#10;                    &lt;valuetype&gt;-1&lt;/valuetype&gt;&#10;                &lt;/answer&gt;&#10;                &lt;answer&gt;&#10;                    &lt;guid&gt;F3BAC69CA8C44C7CBFFFA8E088B5C742&lt;/guid&gt;&#10;                    &lt;answertext&gt;their being created in the image of God.&lt;/answertext&gt;&#10;                    &lt;valuetype&gt;-1&lt;/valuetype&gt;&#10;                &lt;/answer&gt;&#10;                &lt;answer&gt;&#10;                    &lt;guid&gt;87D59D6196A1489180D47B541ACC294E&lt;/guid&gt;&#10;                    &lt;answertext&gt;their capacity for kindness.&lt;/answertext&gt;&#10;                    &lt;valuetype&gt;-1&lt;/valuetype&gt;&#10;                &lt;/answer&gt;&#10;                &lt;answer&gt;&#10;                    &lt;guid&gt;8808C651626C491C81B39E781E3837A5&lt;/guid&gt;&#10;                    &lt;answertext&gt;their rationality and autonomy.&lt;/answertext&gt;&#10;                    &lt;valuetype&gt;1&lt;/valuetype&gt;&#10;                &lt;/answer&gt;&#10;                &lt;answer&gt;&#10;                    &lt;guid&gt;6EAFAEA736C74CAC8ADA0C6F078D603B&lt;/guid&gt;&#10;                    &lt;answertext&gt;all of the above.&lt;/answertext&gt;&#10;                    &lt;valuetype&gt;-1&lt;/valuetype&gt;&#10;                &lt;/answer&gt;&#10;                &lt;answer&gt;&#10;                    &lt;guid&gt;1EB4E7235FCB4AC5A0BC4E699BABB7DC&lt;/guid&gt;&#10;                    &lt;answertext&gt;none of the above.&lt;/answertext&gt;&#10;                    &lt;valuetype&gt;-1&lt;/valuetype&gt;&#10;                &lt;/answer&gt;&#10;            &lt;/answers&gt;&#10;        &lt;/multichoice&gt;&#10;    &lt;/questions&gt;&#10;&lt;/questionlist&gt;"/>
  <p:tag name="RESULTS" val="Kant believed that humans have dignity or agency in virtue of:[;crlf;]6[;]7[;]6[;]False[;]6[;][;crlf;]4[;]4[;]0[;]0[;crlf;]0[;]-1[;]their membership in the human species, homo sapiens.1[;]their membership in the human species, homo sapiens.[;][;crlf;]0[;]-1[;]their being created in the image of God.2[;]their being created in the image of God.[;][;crlf;]0[;]-1[;]their capacity for kindness.3[;]their capacity for kindness.[;][;crlf;]6[;]1[;]their rationality and autonomy.4[;]their rationality and autonomy.[;][;crlf;]0[;]-1[;]all of the above.5[;]all of the above.[;][;crlf;]0[;]-1[;]none of the above.6[;]none of the above.[;]"/>
  <p:tag name="HASRESULTS"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RESULTS" val="Kant claims that the moral law is given to each person by:[;crlf;]6[;]7[;]6[;]False[;]0[;][;crlf;]1.83333333333333[;]2[;]0.372677996249965[;]0.138888888888889[;crlf;]1[;]-1[;]society.1[;]society.[;][;crlf;]5[;]-1[;]one’s own will.2[;]one’s own will.[;][;crlf;]0[;]-1[;]god.3[;]god.[;][;crlf;]0[;]1[;]the natural world.4[;]the natural world.[;][;crlf;]0[;]-1[;]all of the above.5[;]all of the above.[;][;crlf;]0[;]-1[;]none of the above.6[;]none of the above.[;]"/>
  <p:tag name="HASRESULTS" val="True"/>
  <p:tag name="LIVECHARTING" val="False"/>
  <p:tag name="AUTOOPENPOLL" val="True"/>
  <p:tag name="AUTOFORMATCHART" val="True"/>
  <p:tag name="TYPE" val="MultiChoiceSlide"/>
  <p:tag name="TPQUESTIONXML" val="﻿&lt;?xml version=&quot;1.0&quot; encoding=&quot;utf-8&quot;?&gt;&#10;&lt;questionlist&gt;&#10;    &lt;properties&gt;&#10;        &lt;guid&gt;3A295738DED74A3C84016D58852EC06B&lt;/guid&gt;&#10;        &lt;description /&gt;&#10;        &lt;date&gt;7/21/2013 5:04:4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58C836756004ADBAD1D3DE96B3FC5C0&lt;/guid&gt;&#10;            &lt;repollguid&gt;2F99C724AE0C456BBBE9CDD7FC559EAF&lt;/repollguid&gt;&#10;            &lt;sourceid&gt;5B79B3D6D42D4CF88AAC755F54AB7EFB&lt;/sourceid&gt;&#10;            &lt;questiontext&gt;Kant claims that the moral law is given to each person b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8C3CF3570A3F449EBEEB52C099B369B4&lt;/guid&gt;&#10;                    &lt;answertext&gt;society.&lt;/answertext&gt;&#10;                    &lt;valuetype&gt;-1&lt;/valuetype&gt;&#10;                &lt;/answer&gt;&#10;                &lt;answer&gt;&#10;                    &lt;guid&gt;F3BAC69CA8C44C7CBFFFA8E088B5C742&lt;/guid&gt;&#10;                    &lt;answertext&gt;one’s own will.&lt;/answertext&gt;&#10;                    &lt;valuetype&gt;-1&lt;/valuetype&gt;&#10;                &lt;/answer&gt;&#10;                &lt;answer&gt;&#10;                    &lt;guid&gt;87D59D6196A1489180D47B541ACC294E&lt;/guid&gt;&#10;                    &lt;answertext&gt;god.&lt;/answertext&gt;&#10;                    &lt;valuetype&gt;-1&lt;/valuetype&gt;&#10;                &lt;/answer&gt;&#10;                &lt;answer&gt;&#10;                    &lt;guid&gt;8808C651626C491C81B39E781E3837A5&lt;/guid&gt;&#10;                    &lt;answertext&gt;the natural world.&lt;/answertext&gt;&#10;                    &lt;valuetype&gt;1&lt;/valuetype&gt;&#10;                &lt;/answer&gt;&#10;                &lt;answer&gt;&#10;                    &lt;guid&gt;6EAFAEA736C74CAC8ADA0C6F078D603B&lt;/guid&gt;&#10;                    &lt;answertext&gt;all of the above.&lt;/answertext&gt;&#10;                    &lt;valuetype&gt;-1&lt;/valuetype&gt;&#10;                &lt;/answer&gt;&#10;                &lt;answer&gt;&#10;                    &lt;guid&gt;1EB4E7235FCB4AC5A0BC4E699BABB7DC&lt;/guid&gt;&#10;                    &lt;answertext&gt;none of the above.&lt;/answertext&gt;&#10;                    &lt;valuetype&gt;-1&lt;/valuetype&gt;&#10;                &lt;/answer&gt;&#10;            &lt;/answers&gt;&#10;        &lt;/multichoice&gt;&#10;    &lt;/questions&gt;&#10;&lt;/questionlist&gt;"/>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87</TotalTime>
  <Words>908</Words>
  <Application>Microsoft Office PowerPoint</Application>
  <PresentationFormat>Widescreen</PresentationFormat>
  <Paragraphs>167</Paragraphs>
  <Slides>30</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Tw Cen MT</vt:lpstr>
      <vt:lpstr>Tw Cen MT Condensed</vt:lpstr>
      <vt:lpstr>Wingdings</vt:lpstr>
      <vt:lpstr>Wingdings 2</vt:lpstr>
      <vt:lpstr>Wingdings 3</vt:lpstr>
      <vt:lpstr>Integral</vt:lpstr>
      <vt:lpstr>Microsoft Graph Chart</vt:lpstr>
      <vt:lpstr>Contemporary Moral Problems</vt:lpstr>
      <vt:lpstr>Agenda</vt:lpstr>
      <vt:lpstr>Schedule</vt:lpstr>
      <vt:lpstr>PowerPoint Presentation</vt:lpstr>
      <vt:lpstr>Kant claims that the dictates of morality are:</vt:lpstr>
      <vt:lpstr>Kant believed that humans have dignity or agency in virtue of:</vt:lpstr>
      <vt:lpstr>Kant claims that the moral law is given to each person by:</vt:lpstr>
      <vt:lpstr>Objections</vt:lpstr>
      <vt:lpstr>Rigorism</vt:lpstr>
      <vt:lpstr>The rigorism objection. </vt:lpstr>
      <vt:lpstr>What’s the maxim?</vt:lpstr>
      <vt:lpstr>The Sneaky Maxim Maker Objection</vt:lpstr>
      <vt:lpstr>Mill’s Criticism</vt:lpstr>
      <vt:lpstr>The Covert Consequentialism Objection</vt:lpstr>
      <vt:lpstr>The Humanity Formulation</vt:lpstr>
      <vt:lpstr>Humanity Formulation</vt:lpstr>
      <vt:lpstr>Problems for the Principle of Humanity</vt:lpstr>
      <vt:lpstr>The Moral Standing Objection</vt:lpstr>
      <vt:lpstr>Humanity applies to all rational beings …</vt:lpstr>
      <vt:lpstr>But not to non-rational beings …</vt:lpstr>
      <vt:lpstr>The Moral Standing Objection</vt:lpstr>
      <vt:lpstr>Summary&amp; Kingdom of Ends Formulation</vt:lpstr>
      <vt:lpstr>Big picture</vt:lpstr>
      <vt:lpstr>Big picture</vt:lpstr>
      <vt:lpstr>Big picture</vt:lpstr>
      <vt:lpstr>Big picture</vt:lpstr>
      <vt:lpstr>Social Contract</vt:lpstr>
      <vt:lpstr>Social Contract</vt:lpstr>
      <vt:lpstr>Social Contract</vt:lpstr>
      <vt:lpstr>Kant’s Categorical Imperative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Benjamin Hole</cp:lastModifiedBy>
  <cp:revision>10</cp:revision>
  <dcterms:created xsi:type="dcterms:W3CDTF">2014-07-08T03:52:24Z</dcterms:created>
  <dcterms:modified xsi:type="dcterms:W3CDTF">2014-07-11T20:00:23Z</dcterms:modified>
</cp:coreProperties>
</file>