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3"/>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5" r:id="rId23"/>
    <p:sldId id="278" r:id="rId24"/>
    <p:sldId id="281" r:id="rId25"/>
    <p:sldId id="289" r:id="rId26"/>
    <p:sldId id="286" r:id="rId27"/>
    <p:sldId id="287" r:id="rId28"/>
    <p:sldId id="288" r:id="rId29"/>
    <p:sldId id="282" r:id="rId30"/>
    <p:sldId id="283" r:id="rId31"/>
    <p:sldId id="284"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5" d="100"/>
          <a:sy n="65" d="100"/>
        </p:scale>
        <p:origin x="7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DF63B-31C9-4D1D-9EC2-2BB90DC65DBE}" type="datetimeFigureOut">
              <a:rPr lang="en-US" smtClean="0"/>
              <a:t>7/14/2014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51F49-B77B-40C6-900F-1FF9A0BC3456}" type="slidenum">
              <a:rPr lang="en-US" smtClean="0"/>
              <a:t>‹#›</a:t>
            </a:fld>
            <a:endParaRPr lang="en-US"/>
          </a:p>
        </p:txBody>
      </p:sp>
    </p:spTree>
    <p:extLst>
      <p:ext uri="{BB962C8B-B14F-4D97-AF65-F5344CB8AC3E}">
        <p14:creationId xmlns:p14="http://schemas.microsoft.com/office/powerpoint/2010/main" val="185936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pPr/>
              <a:t>4</a:t>
            </a:fld>
            <a:endParaRPr lang="en-US"/>
          </a:p>
        </p:txBody>
      </p:sp>
    </p:spTree>
    <p:extLst>
      <p:ext uri="{BB962C8B-B14F-4D97-AF65-F5344CB8AC3E}">
        <p14:creationId xmlns:p14="http://schemas.microsoft.com/office/powerpoint/2010/main" val="408528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1CB3F-2137-42D1-B32B-5B407AFA8EC9}" type="slidenum">
              <a:rPr lang="en-US">
                <a:solidFill>
                  <a:prstClr val="black"/>
                </a:solidFill>
              </a:rPr>
              <a:pPr/>
              <a:t>19</a:t>
            </a:fld>
            <a:endParaRPr lang="en-US">
              <a:solidFill>
                <a:prstClr val="black"/>
              </a:solidFill>
            </a:endParaRPr>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a:t>These are disgusting - that’s the point.  Now: it’s time to talk about sex, since that’s where many of us start to feel these emotions.</a:t>
            </a:r>
          </a:p>
          <a:p>
            <a:endParaRPr lang="en-US"/>
          </a:p>
        </p:txBody>
      </p:sp>
    </p:spTree>
    <p:extLst>
      <p:ext uri="{BB962C8B-B14F-4D97-AF65-F5344CB8AC3E}">
        <p14:creationId xmlns:p14="http://schemas.microsoft.com/office/powerpoint/2010/main" val="2255410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05730-5FFD-461E-BBDD-7CA2E8175114}" type="slidenum">
              <a:rPr lang="en-US">
                <a:solidFill>
                  <a:prstClr val="black"/>
                </a:solidFill>
              </a:rPr>
              <a:pPr/>
              <a:t>20</a:t>
            </a:fld>
            <a:endParaRPr lang="en-US">
              <a:solidFill>
                <a:prstClr val="black"/>
              </a:solidFill>
            </a:endParaRPr>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97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05730-5FFD-461E-BBDD-7CA2E8175114}" type="slidenum">
              <a:rPr lang="en-US">
                <a:solidFill>
                  <a:prstClr val="black"/>
                </a:solidFill>
              </a:rPr>
              <a:pPr/>
              <a:t>21</a:t>
            </a:fld>
            <a:endParaRPr lang="en-US">
              <a:solidFill>
                <a:prstClr val="black"/>
              </a:solidFill>
            </a:endParaRPr>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4584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F0431D0-9A82-48B2-9D09-BECC5F9EF041}" type="slidenum">
              <a:rPr lang="en-US"/>
              <a:pPr/>
              <a:t>27</a:t>
            </a:fld>
            <a:endParaRPr lang="en-US"/>
          </a:p>
        </p:txBody>
      </p:sp>
      <p:sp>
        <p:nvSpPr>
          <p:cNvPr id="194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42473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704E473-0CC0-4834-B645-9569E447000F}" type="slidenum">
              <a:rPr lang="en-US"/>
              <a:pPr/>
              <a:t>28</a:t>
            </a:fld>
            <a:endParaRPr lang="en-US"/>
          </a:p>
        </p:txBody>
      </p:sp>
      <p:sp>
        <p:nvSpPr>
          <p:cNvPr id="184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771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5734A47-FDA4-4016-96BD-4C138FF5868E}" type="datetimeFigureOut">
              <a:rPr lang="en-US" smtClean="0"/>
              <a:t>7/14/2014</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2D649FF-3DA0-4A0C-96C3-5142639E13F0}"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531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283708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111607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649FF-3DA0-4A0C-96C3-5142639E13F0}"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554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357744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5734A47-FDA4-4016-96BD-4C138FF5868E}" type="datetimeFigureOut">
              <a:rPr lang="en-US" smtClean="0"/>
              <a:t>7/14/2014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1595427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5734A47-FDA4-4016-96BD-4C138FF5868E}" type="datetimeFigureOut">
              <a:rPr lang="en-US" smtClean="0"/>
              <a:t>7/14/2014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2526835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186590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3966201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141C8-8044-43A6-83D2-2EC06CC9ECFA}" type="datetimeFigureOut">
              <a:rPr lang="en-US" smtClean="0">
                <a:solidFill>
                  <a:srgbClr val="000000"/>
                </a:solidFill>
              </a:rPr>
              <a:pPr/>
              <a:t>7/14/2014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0395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66382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34A47-FDA4-4016-96BD-4C138FF5868E}"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164402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734A47-FDA4-4016-96BD-4C138FF5868E}"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45216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734A47-FDA4-4016-96BD-4C138FF5868E}" type="datetimeFigureOut">
              <a:rPr lang="en-US" smtClean="0"/>
              <a:t>7/14/2014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211325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734A47-FDA4-4016-96BD-4C138FF5868E}" type="datetimeFigureOut">
              <a:rPr lang="en-US" smtClean="0"/>
              <a:t>7/14/2014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2026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34A47-FDA4-4016-96BD-4C138FF5868E}" type="datetimeFigureOut">
              <a:rPr lang="en-US" smtClean="0"/>
              <a:t>7/14/2014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228889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170783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649FF-3DA0-4A0C-96C3-5142639E13F0}" type="slidenum">
              <a:rPr lang="en-US" smtClean="0"/>
              <a:t>‹#›</a:t>
            </a:fld>
            <a:endParaRPr lang="en-US"/>
          </a:p>
        </p:txBody>
      </p:sp>
    </p:spTree>
    <p:extLst>
      <p:ext uri="{BB962C8B-B14F-4D97-AF65-F5344CB8AC3E}">
        <p14:creationId xmlns:p14="http://schemas.microsoft.com/office/powerpoint/2010/main" val="397161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5734A47-FDA4-4016-96BD-4C138FF5868E}" type="datetimeFigureOut">
              <a:rPr lang="en-US" smtClean="0"/>
              <a:t>7/14/2014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2D649FF-3DA0-4A0C-96C3-5142639E13F0}" type="slidenum">
              <a:rPr lang="en-US" smtClean="0"/>
              <a:t>‹#›</a:t>
            </a:fld>
            <a:endParaRPr lang="en-US"/>
          </a:p>
        </p:txBody>
      </p:sp>
    </p:spTree>
    <p:extLst>
      <p:ext uri="{BB962C8B-B14F-4D97-AF65-F5344CB8AC3E}">
        <p14:creationId xmlns:p14="http://schemas.microsoft.com/office/powerpoint/2010/main" val="1371861951"/>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2.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plato.stanford.edu/entries/liberalis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4.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utilitarianism.com/ol/on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Contemporary Moral Problems</a:t>
            </a:r>
          </a:p>
        </p:txBody>
      </p:sp>
      <p:sp>
        <p:nvSpPr>
          <p:cNvPr id="3" name="Subtitle 2"/>
          <p:cNvSpPr>
            <a:spLocks noGrp="1"/>
          </p:cNvSpPr>
          <p:nvPr>
            <p:ph type="subTitle" idx="1"/>
          </p:nvPr>
        </p:nvSpPr>
        <p:spPr/>
        <p:txBody>
          <a:bodyPr/>
          <a:lstStyle/>
          <a:p>
            <a:r>
              <a:rPr lang="en-US" b="1" dirty="0"/>
              <a:t>M-F12:00-1:00SAV 264</a:t>
            </a:r>
            <a:endParaRPr lang="en-US" dirty="0"/>
          </a:p>
          <a:p>
            <a:r>
              <a:rPr lang="en-US" b="1" dirty="0"/>
              <a:t>Instructor: Benjamin </a:t>
            </a:r>
            <a:r>
              <a:rPr lang="en-US" b="1" dirty="0" smtClean="0"/>
              <a:t>Hole</a:t>
            </a:r>
          </a:p>
          <a:p>
            <a:r>
              <a:rPr lang="en-US" dirty="0"/>
              <a:t>Email: </a:t>
            </a:r>
            <a:r>
              <a:rPr lang="en-US" dirty="0" smtClean="0"/>
              <a:t>bvhole@uw.edu</a:t>
            </a:r>
            <a:endParaRPr lang="en-US" dirty="0"/>
          </a:p>
          <a:p>
            <a:r>
              <a:rPr lang="en-US" dirty="0"/>
              <a:t>Office Hours: everyday after </a:t>
            </a:r>
            <a:r>
              <a:rPr lang="en-US" dirty="0" smtClean="0"/>
              <a:t>class</a:t>
            </a:r>
            <a:endParaRPr lang="en-US" dirty="0"/>
          </a:p>
        </p:txBody>
      </p:sp>
    </p:spTree>
    <p:extLst>
      <p:ext uri="{BB962C8B-B14F-4D97-AF65-F5344CB8AC3E}">
        <p14:creationId xmlns:p14="http://schemas.microsoft.com/office/powerpoint/2010/main" val="2616768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a:t>
            </a:r>
          </a:p>
        </p:txBody>
      </p:sp>
      <p:sp>
        <p:nvSpPr>
          <p:cNvPr id="3" name="Text Placeholder 2"/>
          <p:cNvSpPr>
            <a:spLocks noGrp="1"/>
          </p:cNvSpPr>
          <p:nvPr>
            <p:ph type="body" idx="1"/>
          </p:nvPr>
        </p:nvSpPr>
        <p:spPr/>
        <p:txBody>
          <a:bodyPr>
            <a:normAutofit fontScale="92500"/>
          </a:bodyPr>
          <a:lstStyle/>
          <a:p>
            <a:r>
              <a:rPr lang="en-US" dirty="0" smtClean="0"/>
              <a:t>Formula of Universal Law</a:t>
            </a:r>
            <a:endParaRPr lang="en-US" dirty="0"/>
          </a:p>
        </p:txBody>
      </p:sp>
      <p:sp>
        <p:nvSpPr>
          <p:cNvPr id="4" name="Content Placeholder 3"/>
          <p:cNvSpPr>
            <a:spLocks noGrp="1"/>
          </p:cNvSpPr>
          <p:nvPr>
            <p:ph sz="half" idx="4294967295"/>
          </p:nvPr>
        </p:nvSpPr>
        <p:spPr>
          <a:xfrm>
            <a:off x="1024128" y="2967788"/>
            <a:ext cx="4754880" cy="3341572"/>
          </a:xfrm>
          <a:prstGeom prst="rect">
            <a:avLst/>
          </a:prstGeom>
        </p:spPr>
        <p:txBody>
          <a:bodyPr>
            <a:normAutofit/>
          </a:bodyPr>
          <a:lstStyle/>
          <a:p>
            <a:r>
              <a:rPr lang="en-US" dirty="0"/>
              <a:t>“Act only according to that maxim by which you can at the same time will that it should become a universal law of </a:t>
            </a:r>
            <a:r>
              <a:rPr lang="en-US" dirty="0" smtClean="0"/>
              <a:t>nature.”</a:t>
            </a:r>
            <a:endParaRPr lang="en-US" dirty="0"/>
          </a:p>
        </p:txBody>
      </p:sp>
      <p:sp>
        <p:nvSpPr>
          <p:cNvPr id="5" name="Text Placeholder 4"/>
          <p:cNvSpPr>
            <a:spLocks noGrp="1"/>
          </p:cNvSpPr>
          <p:nvPr>
            <p:ph type="body" sz="quarter" idx="3"/>
          </p:nvPr>
        </p:nvSpPr>
        <p:spPr/>
        <p:txBody>
          <a:bodyPr>
            <a:normAutofit/>
          </a:bodyPr>
          <a:lstStyle/>
          <a:p>
            <a:r>
              <a:rPr lang="en-US" dirty="0" smtClean="0"/>
              <a:t>Question</a:t>
            </a:r>
            <a:endParaRPr lang="en-US" dirty="0"/>
          </a:p>
        </p:txBody>
      </p:sp>
      <p:sp>
        <p:nvSpPr>
          <p:cNvPr id="6" name="Content Placeholder 5"/>
          <p:cNvSpPr>
            <a:spLocks noGrp="1"/>
          </p:cNvSpPr>
          <p:nvPr>
            <p:ph sz="quarter" idx="4294967295"/>
          </p:nvPr>
        </p:nvSpPr>
        <p:spPr>
          <a:xfrm>
            <a:off x="5990888" y="2967788"/>
            <a:ext cx="4754880" cy="3341572"/>
          </a:xfrm>
          <a:prstGeom prst="rect">
            <a:avLst/>
          </a:prstGeom>
        </p:spPr>
        <p:txBody>
          <a:bodyPr>
            <a:normAutofit/>
          </a:bodyPr>
          <a:lstStyle/>
          <a:p>
            <a:pPr marL="457200" indent="-342900"/>
            <a:r>
              <a:rPr lang="en-US" dirty="0" smtClean="0"/>
              <a:t>What are</a:t>
            </a:r>
            <a:r>
              <a:rPr lang="en-US" dirty="0" smtClean="0">
                <a:solidFill>
                  <a:schemeClr val="tx1"/>
                </a:solidFill>
              </a:rPr>
              <a:t> </a:t>
            </a:r>
            <a:r>
              <a:rPr lang="en-US" dirty="0">
                <a:solidFill>
                  <a:schemeClr val="tx1"/>
                </a:solidFill>
              </a:rPr>
              <a:t>the rational will’s wider </a:t>
            </a:r>
            <a:r>
              <a:rPr lang="en-US" dirty="0" smtClean="0">
                <a:solidFill>
                  <a:schemeClr val="tx1"/>
                </a:solidFill>
              </a:rPr>
              <a:t>purposes?</a:t>
            </a:r>
          </a:p>
        </p:txBody>
      </p:sp>
      <p:pic>
        <p:nvPicPr>
          <p:cNvPr id="7" name="Picture 6"/>
          <p:cNvPicPr>
            <a:picLocks noChangeAspect="1"/>
          </p:cNvPicPr>
          <p:nvPr/>
        </p:nvPicPr>
        <p:blipFill>
          <a:blip r:embed="rId2"/>
          <a:stretch>
            <a:fillRect/>
          </a:stretch>
        </p:blipFill>
        <p:spPr>
          <a:xfrm>
            <a:off x="9840686" y="152399"/>
            <a:ext cx="1619929" cy="2330273"/>
          </a:xfrm>
          <a:prstGeom prst="rect">
            <a:avLst/>
          </a:prstGeom>
          <a:scene3d>
            <a:camera prst="isometricLeftDown"/>
            <a:lightRig rig="threePt" dir="t"/>
          </a:scene3d>
        </p:spPr>
      </p:pic>
    </p:spTree>
    <p:extLst>
      <p:ext uri="{BB962C8B-B14F-4D97-AF65-F5344CB8AC3E}">
        <p14:creationId xmlns:p14="http://schemas.microsoft.com/office/powerpoint/2010/main" val="1109254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a:t>
            </a:r>
          </a:p>
        </p:txBody>
      </p:sp>
      <p:sp>
        <p:nvSpPr>
          <p:cNvPr id="3" name="Text Placeholder 2"/>
          <p:cNvSpPr>
            <a:spLocks noGrp="1"/>
          </p:cNvSpPr>
          <p:nvPr>
            <p:ph type="body" idx="1"/>
          </p:nvPr>
        </p:nvSpPr>
        <p:spPr/>
        <p:txBody>
          <a:bodyPr>
            <a:normAutofit/>
          </a:bodyPr>
          <a:lstStyle/>
          <a:p>
            <a:r>
              <a:rPr lang="en-US" dirty="0" smtClean="0"/>
              <a:t>Formula of Humanity</a:t>
            </a:r>
            <a:endParaRPr lang="en-US" dirty="0"/>
          </a:p>
        </p:txBody>
      </p:sp>
      <p:sp>
        <p:nvSpPr>
          <p:cNvPr id="4" name="Content Placeholder 3"/>
          <p:cNvSpPr>
            <a:spLocks noGrp="1"/>
          </p:cNvSpPr>
          <p:nvPr>
            <p:ph sz="half" idx="4294967295"/>
          </p:nvPr>
        </p:nvSpPr>
        <p:spPr>
          <a:xfrm>
            <a:off x="1024128" y="2967788"/>
            <a:ext cx="4754880" cy="3341572"/>
          </a:xfrm>
          <a:prstGeom prst="rect">
            <a:avLst/>
          </a:prstGeom>
        </p:spPr>
        <p:txBody>
          <a:bodyPr>
            <a:normAutofit/>
          </a:bodyPr>
          <a:lstStyle/>
          <a:p>
            <a:r>
              <a:rPr lang="en-US" dirty="0"/>
              <a:t>“Act so that you treat humanity, whether in your own person or in that of another, always as an end and never as a means </a:t>
            </a:r>
            <a:r>
              <a:rPr lang="en-US" dirty="0" smtClean="0"/>
              <a:t>only.”</a:t>
            </a:r>
            <a:endParaRPr lang="en-US" dirty="0"/>
          </a:p>
          <a:p>
            <a:endParaRPr lang="en-US" dirty="0"/>
          </a:p>
        </p:txBody>
      </p:sp>
      <p:sp>
        <p:nvSpPr>
          <p:cNvPr id="5" name="Text Placeholder 4"/>
          <p:cNvSpPr>
            <a:spLocks noGrp="1"/>
          </p:cNvSpPr>
          <p:nvPr>
            <p:ph type="body" sz="quarter" idx="3"/>
          </p:nvPr>
        </p:nvSpPr>
        <p:spPr/>
        <p:txBody>
          <a:bodyPr>
            <a:normAutofit/>
          </a:bodyPr>
          <a:lstStyle/>
          <a:p>
            <a:r>
              <a:rPr lang="en-US" dirty="0" smtClean="0"/>
              <a:t>Objections</a:t>
            </a:r>
            <a:endParaRPr lang="en-US" dirty="0"/>
          </a:p>
        </p:txBody>
      </p:sp>
      <p:sp>
        <p:nvSpPr>
          <p:cNvPr id="6" name="Content Placeholder 5"/>
          <p:cNvSpPr>
            <a:spLocks noGrp="1"/>
          </p:cNvSpPr>
          <p:nvPr>
            <p:ph sz="quarter" idx="4294967295"/>
          </p:nvPr>
        </p:nvSpPr>
        <p:spPr>
          <a:xfrm>
            <a:off x="5990888" y="2967788"/>
            <a:ext cx="4754880" cy="3341572"/>
          </a:xfrm>
          <a:prstGeom prst="rect">
            <a:avLst/>
          </a:prstGeom>
        </p:spPr>
        <p:txBody>
          <a:bodyPr/>
          <a:lstStyle/>
          <a:p>
            <a:pPr marL="452628" indent="-342900"/>
            <a:r>
              <a:rPr lang="en-US" dirty="0" smtClean="0"/>
              <a:t>How do you respect the ends of others?</a:t>
            </a:r>
          </a:p>
          <a:p>
            <a:pPr marL="452628" indent="-342900"/>
            <a:r>
              <a:rPr lang="en-US" dirty="0"/>
              <a:t>Moral Standing Objection</a:t>
            </a:r>
          </a:p>
          <a:p>
            <a:pPr marL="452628" indent="-342900"/>
            <a:endParaRPr lang="en-US" dirty="0"/>
          </a:p>
        </p:txBody>
      </p:sp>
      <p:pic>
        <p:nvPicPr>
          <p:cNvPr id="7" name="Picture 6"/>
          <p:cNvPicPr>
            <a:picLocks noChangeAspect="1"/>
          </p:cNvPicPr>
          <p:nvPr/>
        </p:nvPicPr>
        <p:blipFill>
          <a:blip r:embed="rId2"/>
          <a:stretch>
            <a:fillRect/>
          </a:stretch>
        </p:blipFill>
        <p:spPr>
          <a:xfrm>
            <a:off x="9840686" y="152399"/>
            <a:ext cx="1619929" cy="2330273"/>
          </a:xfrm>
          <a:prstGeom prst="rect">
            <a:avLst/>
          </a:prstGeom>
          <a:scene3d>
            <a:camera prst="isometricLeftDown"/>
            <a:lightRig rig="threePt" dir="t"/>
          </a:scene3d>
        </p:spPr>
      </p:pic>
    </p:spTree>
    <p:extLst>
      <p:ext uri="{BB962C8B-B14F-4D97-AF65-F5344CB8AC3E}">
        <p14:creationId xmlns:p14="http://schemas.microsoft.com/office/powerpoint/2010/main" val="3048642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 picture</a:t>
            </a:r>
            <a:endParaRPr lang="en-US" sz="3100" dirty="0"/>
          </a:p>
        </p:txBody>
      </p:sp>
      <p:sp>
        <p:nvSpPr>
          <p:cNvPr id="3" name="Text Placeholder 2"/>
          <p:cNvSpPr>
            <a:spLocks noGrp="1"/>
          </p:cNvSpPr>
          <p:nvPr>
            <p:ph type="body" idx="1"/>
          </p:nvPr>
        </p:nvSpPr>
        <p:spPr/>
        <p:txBody>
          <a:bodyPr>
            <a:normAutofit/>
          </a:bodyPr>
          <a:lstStyle/>
          <a:p>
            <a:r>
              <a:rPr lang="en-US" dirty="0"/>
              <a:t>The Kingdom of Ends</a:t>
            </a:r>
          </a:p>
        </p:txBody>
      </p:sp>
      <p:sp>
        <p:nvSpPr>
          <p:cNvPr id="5" name="Content Placeholder 4"/>
          <p:cNvSpPr>
            <a:spLocks noGrp="1"/>
          </p:cNvSpPr>
          <p:nvPr>
            <p:ph sz="half" idx="4294967295"/>
          </p:nvPr>
        </p:nvSpPr>
        <p:spPr>
          <a:xfrm>
            <a:off x="1024128" y="2967788"/>
            <a:ext cx="4754880" cy="3341572"/>
          </a:xfrm>
          <a:prstGeom prst="rect">
            <a:avLst/>
          </a:prstGeom>
        </p:spPr>
        <p:txBody>
          <a:bodyPr/>
          <a:lstStyle/>
          <a:p>
            <a:r>
              <a:rPr lang="en-US" dirty="0"/>
              <a:t>“So act as if you, by your own maxims, were at all times a legislative member in the universal realm of ends.”</a:t>
            </a:r>
          </a:p>
        </p:txBody>
      </p:sp>
      <p:sp>
        <p:nvSpPr>
          <p:cNvPr id="4" name="Text Placeholder 3"/>
          <p:cNvSpPr>
            <a:spLocks noGrp="1"/>
          </p:cNvSpPr>
          <p:nvPr>
            <p:ph type="body" sz="quarter" idx="3"/>
          </p:nvPr>
        </p:nvSpPr>
        <p:spPr/>
        <p:txBody>
          <a:bodyPr/>
          <a:lstStyle/>
          <a:p>
            <a:r>
              <a:rPr lang="en-US" dirty="0" smtClean="0"/>
              <a:t> Kant’s CI</a:t>
            </a:r>
            <a:endParaRPr lang="en-US" dirty="0"/>
          </a:p>
        </p:txBody>
      </p:sp>
      <p:sp>
        <p:nvSpPr>
          <p:cNvPr id="6" name="Content Placeholder 5"/>
          <p:cNvSpPr>
            <a:spLocks noGrp="1"/>
          </p:cNvSpPr>
          <p:nvPr>
            <p:ph sz="quarter" idx="4294967295"/>
          </p:nvPr>
        </p:nvSpPr>
        <p:spPr>
          <a:xfrm>
            <a:off x="5990888" y="2967788"/>
            <a:ext cx="5678598" cy="2616583"/>
          </a:xfrm>
          <a:prstGeom prst="rect">
            <a:avLst/>
          </a:prstGeom>
        </p:spPr>
        <p:txBody>
          <a:bodyPr>
            <a:normAutofit fontScale="62500" lnSpcReduction="20000"/>
          </a:bodyPr>
          <a:lstStyle/>
          <a:p>
            <a:pPr marL="109728" indent="0">
              <a:buNone/>
            </a:pPr>
            <a:r>
              <a:rPr lang="en-US" u="sng" dirty="0" smtClean="0"/>
              <a:t>Kingdom </a:t>
            </a:r>
            <a:r>
              <a:rPr lang="en-US" u="sng" dirty="0"/>
              <a:t>of </a:t>
            </a:r>
            <a:r>
              <a:rPr lang="en-US" u="sng" dirty="0" smtClean="0"/>
              <a:t>ends</a:t>
            </a:r>
            <a:r>
              <a:rPr lang="en-US" dirty="0" smtClean="0"/>
              <a:t> </a:t>
            </a:r>
          </a:p>
          <a:p>
            <a:pPr marL="109728" indent="0">
              <a:buNone/>
            </a:pPr>
            <a:r>
              <a:rPr lang="en-US" dirty="0" smtClean="0"/>
              <a:t>“</a:t>
            </a:r>
            <a:r>
              <a:rPr lang="en-US" dirty="0"/>
              <a:t>A systematic union of rational beings by common objective laws</a:t>
            </a:r>
            <a:r>
              <a:rPr lang="en-US" dirty="0" smtClean="0"/>
              <a:t>.”</a:t>
            </a:r>
            <a:endParaRPr lang="en-US" dirty="0"/>
          </a:p>
          <a:p>
            <a:pPr marL="109728" indent="0">
              <a:buNone/>
            </a:pPr>
            <a:r>
              <a:rPr lang="en-US" u="sng" dirty="0" smtClean="0"/>
              <a:t>Self-Legislation</a:t>
            </a:r>
            <a:r>
              <a:rPr lang="en-US" i="1" dirty="0" smtClean="0"/>
              <a:t> </a:t>
            </a:r>
          </a:p>
          <a:p>
            <a:pPr marL="109728" indent="0">
              <a:buNone/>
            </a:pPr>
            <a:r>
              <a:rPr lang="en-US" dirty="0" smtClean="0"/>
              <a:t>We</a:t>
            </a:r>
            <a:r>
              <a:rPr lang="en-US" dirty="0"/>
              <a:t>, as rational agents, legislate the law to which we are subject</a:t>
            </a:r>
            <a:r>
              <a:rPr lang="en-US" dirty="0" smtClean="0"/>
              <a:t>.</a:t>
            </a:r>
            <a:endParaRPr lang="en-US" dirty="0"/>
          </a:p>
          <a:p>
            <a:pPr marL="109728" indent="0">
              <a:buNone/>
            </a:pPr>
            <a:r>
              <a:rPr lang="en-US" u="sng" dirty="0" smtClean="0"/>
              <a:t>Co-Legislation</a:t>
            </a:r>
            <a:r>
              <a:rPr lang="en-US" dirty="0" smtClean="0"/>
              <a:t> </a:t>
            </a:r>
          </a:p>
          <a:p>
            <a:pPr marL="109728" indent="0">
              <a:buNone/>
            </a:pPr>
            <a:r>
              <a:rPr lang="en-US" dirty="0" smtClean="0"/>
              <a:t>Our </a:t>
            </a:r>
            <a:r>
              <a:rPr lang="en-US" dirty="0"/>
              <a:t>maxims must be consistent with “the idea of the will of every rational being as a will giving universal law.” </a:t>
            </a:r>
          </a:p>
          <a:p>
            <a:endParaRPr lang="en-US" dirty="0"/>
          </a:p>
        </p:txBody>
      </p:sp>
      <p:pic>
        <p:nvPicPr>
          <p:cNvPr id="7" name="Picture 6"/>
          <p:cNvPicPr>
            <a:picLocks noChangeAspect="1"/>
          </p:cNvPicPr>
          <p:nvPr/>
        </p:nvPicPr>
        <p:blipFill>
          <a:blip r:embed="rId2"/>
          <a:stretch>
            <a:fillRect/>
          </a:stretch>
        </p:blipFill>
        <p:spPr>
          <a:xfrm>
            <a:off x="9840686" y="152399"/>
            <a:ext cx="1619929" cy="2330273"/>
          </a:xfrm>
          <a:prstGeom prst="rect">
            <a:avLst/>
          </a:prstGeom>
          <a:scene3d>
            <a:camera prst="isometricLeftDown"/>
            <a:lightRig rig="threePt" dir="t"/>
          </a:scene3d>
        </p:spPr>
      </p:pic>
    </p:spTree>
    <p:extLst>
      <p:ext uri="{BB962C8B-B14F-4D97-AF65-F5344CB8AC3E}">
        <p14:creationId xmlns:p14="http://schemas.microsoft.com/office/powerpoint/2010/main" val="99418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3276599" cy="5562600"/>
          </a:xfrm>
        </p:spPr>
        <p:txBody>
          <a:bodyPr>
            <a:normAutofit/>
          </a:bodyPr>
          <a:lstStyle/>
          <a:p>
            <a:r>
              <a:rPr lang="en-US" u="sng" dirty="0">
                <a:solidFill>
                  <a:schemeClr val="tx1"/>
                </a:solidFill>
              </a:rPr>
              <a:t>State of Nature</a:t>
            </a:r>
          </a:p>
          <a:p>
            <a:pPr marL="285750" indent="-285750">
              <a:buFont typeface="Arial" pitchFamily="34" charset="0"/>
              <a:buChar char="•"/>
            </a:pPr>
            <a:r>
              <a:rPr lang="en-US" i="1" dirty="0">
                <a:solidFill>
                  <a:schemeClr val="tx1"/>
                </a:solidFill>
              </a:rPr>
              <a:t>Individually rational</a:t>
            </a:r>
            <a:r>
              <a:rPr lang="en-US" dirty="0">
                <a:solidFill>
                  <a:schemeClr val="tx1"/>
                </a:solidFill>
              </a:rPr>
              <a:t> to not cooperate</a:t>
            </a:r>
          </a:p>
          <a:p>
            <a:pPr marL="285750" indent="-285750">
              <a:buFont typeface="Arial" pitchFamily="34" charset="0"/>
              <a:buChar char="•"/>
            </a:pPr>
            <a:r>
              <a:rPr lang="en-US" i="1" dirty="0">
                <a:solidFill>
                  <a:schemeClr val="tx1"/>
                </a:solidFill>
              </a:rPr>
              <a:t>Collectively rational </a:t>
            </a:r>
            <a:r>
              <a:rPr lang="en-US" dirty="0">
                <a:solidFill>
                  <a:schemeClr val="tx1"/>
                </a:solidFill>
              </a:rPr>
              <a:t>to cooperate</a:t>
            </a:r>
          </a:p>
        </p:txBody>
      </p:sp>
      <p:pic>
        <p:nvPicPr>
          <p:cNvPr id="2050" name="Picture 2" descr="http://1.bp.blogspot.com/-F9a_DRWTZZI/TcaaecI8_rI/AAAAAAAAAb0/e8sUcAwizT8/s1600/Hobbes_Leviathan_cover.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260" r="10260"/>
          <a:stretch>
            <a:fillRect/>
          </a:stretch>
        </p:blipFill>
        <p:spPr bwMode="auto">
          <a:xfrm>
            <a:off x="468087" y="685800"/>
            <a:ext cx="5018313" cy="480338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556172" y="3614057"/>
            <a:ext cx="3200400" cy="2819400"/>
          </a:xfrm>
          <a:prstGeom prst="rect">
            <a:avLst/>
          </a:prstGeom>
          <a:noFill/>
        </p:spPr>
      </p:pic>
    </p:spTree>
    <p:extLst>
      <p:ext uri="{BB962C8B-B14F-4D97-AF65-F5344CB8AC3E}">
        <p14:creationId xmlns:p14="http://schemas.microsoft.com/office/powerpoint/2010/main" val="1948443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3276599" cy="5562600"/>
          </a:xfrm>
        </p:spPr>
        <p:txBody>
          <a:bodyPr>
            <a:normAutofit/>
          </a:bodyPr>
          <a:lstStyle/>
          <a:p>
            <a:r>
              <a:rPr lang="en-US" dirty="0">
                <a:solidFill>
                  <a:schemeClr val="tx1"/>
                </a:solidFill>
              </a:rPr>
              <a:t>We are rationally required to leave the state of nature and submit to </a:t>
            </a:r>
            <a:r>
              <a:rPr lang="en-US" b="1" u="sng" dirty="0">
                <a:solidFill>
                  <a:schemeClr val="tx1"/>
                </a:solidFill>
              </a:rPr>
              <a:t>a coercive authority</a:t>
            </a:r>
            <a:r>
              <a:rPr lang="en-US" b="1" dirty="0">
                <a:solidFill>
                  <a:schemeClr val="tx1"/>
                </a:solidFill>
              </a:rPr>
              <a:t> </a:t>
            </a:r>
            <a:r>
              <a:rPr lang="en-US" dirty="0">
                <a:solidFill>
                  <a:schemeClr val="tx1"/>
                </a:solidFill>
              </a:rPr>
              <a:t>in order to adjudicate between conflicts of individual interests.</a:t>
            </a:r>
          </a:p>
        </p:txBody>
      </p:sp>
      <p:pic>
        <p:nvPicPr>
          <p:cNvPr id="7" name="Picture 2" descr="http://1.bp.blogspot.com/-F9a_DRWTZZI/TcaaecI8_rI/AAAAAAAAAb0/e8sUcAwizT8/s1600/Hobbes_Leviathan_cover.jpg"/>
          <p:cNvPicPr>
            <a:picLocks noChangeAspect="1" noChangeArrowheads="1"/>
          </p:cNvPicPr>
          <p:nvPr/>
        </p:nvPicPr>
        <p:blipFill>
          <a:blip r:embed="rId2">
            <a:extLst>
              <a:ext uri="{28A0092B-C50C-407E-A947-70E740481C1C}">
                <a14:useLocalDpi xmlns:a14="http://schemas.microsoft.com/office/drawing/2010/main" val="0"/>
              </a:ext>
            </a:extLst>
          </a:blip>
          <a:srcRect l="10260" r="10260"/>
          <a:stretch>
            <a:fillRect/>
          </a:stretch>
        </p:blipFill>
        <p:spPr bwMode="auto">
          <a:xfrm>
            <a:off x="468087" y="685800"/>
            <a:ext cx="5018313" cy="4803383"/>
          </a:xfrm>
          <a:prstGeom prst="rect">
            <a:avLst/>
          </a:prstGeom>
          <a:solidFill>
            <a:schemeClr val="accent1">
              <a:lumMod val="60000"/>
              <a:lumOff val="40000"/>
            </a:schemeClr>
          </a:solidFill>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8556172" y="3614057"/>
            <a:ext cx="3200400" cy="2819400"/>
          </a:xfrm>
          <a:prstGeom prst="rect">
            <a:avLst/>
          </a:prstGeom>
          <a:noFill/>
        </p:spPr>
      </p:pic>
    </p:spTree>
    <p:extLst>
      <p:ext uri="{BB962C8B-B14F-4D97-AF65-F5344CB8AC3E}">
        <p14:creationId xmlns:p14="http://schemas.microsoft.com/office/powerpoint/2010/main" val="2468230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3276599" cy="5562600"/>
          </a:xfrm>
        </p:spPr>
        <p:txBody>
          <a:bodyPr>
            <a:normAutofit/>
          </a:bodyPr>
          <a:lstStyle/>
          <a:p>
            <a:r>
              <a:rPr lang="en-US" u="sng" dirty="0">
                <a:solidFill>
                  <a:schemeClr val="tx1"/>
                </a:solidFill>
              </a:rPr>
              <a:t>Rationality</a:t>
            </a:r>
          </a:p>
          <a:p>
            <a:pPr marL="285750" indent="-285750">
              <a:buFont typeface="Arial" pitchFamily="34" charset="0"/>
              <a:buChar char="•"/>
            </a:pPr>
            <a:r>
              <a:rPr lang="en-US" dirty="0">
                <a:solidFill>
                  <a:schemeClr val="tx1"/>
                </a:solidFill>
              </a:rPr>
              <a:t>Autonomous or Heteronomous?</a:t>
            </a:r>
          </a:p>
        </p:txBody>
      </p:sp>
      <p:pic>
        <p:nvPicPr>
          <p:cNvPr id="7" name="Picture 2" descr="http://1.bp.blogspot.com/-F9a_DRWTZZI/TcaaecI8_rI/AAAAAAAAAb0/e8sUcAwizT8/s1600/Hobbes_Leviathan_cover.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260" r="10260"/>
          <a:stretch>
            <a:fillRect/>
          </a:stretch>
        </p:blipFill>
        <p:spPr bwMode="auto">
          <a:xfrm>
            <a:off x="468087" y="685800"/>
            <a:ext cx="5018313" cy="480338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8556172" y="3614057"/>
            <a:ext cx="3200400" cy="2819400"/>
          </a:xfrm>
          <a:prstGeom prst="rect">
            <a:avLst/>
          </a:prstGeom>
          <a:noFill/>
        </p:spPr>
      </p:pic>
    </p:spTree>
    <p:extLst>
      <p:ext uri="{BB962C8B-B14F-4D97-AF65-F5344CB8AC3E}">
        <p14:creationId xmlns:p14="http://schemas.microsoft.com/office/powerpoint/2010/main" val="4276034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fontScale="90000"/>
          </a:bodyPr>
          <a:lstStyle/>
          <a:p>
            <a:r>
              <a:rPr lang="en-US" dirty="0" smtClean="0"/>
              <a:t>Kant’s Categorical Imperative</a:t>
            </a:r>
            <a:endParaRPr lang="en-US" dirty="0"/>
          </a:p>
        </p:txBody>
      </p:sp>
      <p:sp>
        <p:nvSpPr>
          <p:cNvPr id="3" name="TPAnswers"/>
          <p:cNvSpPr>
            <a:spLocks noGrp="1"/>
          </p:cNvSpPr>
          <p:nvPr>
            <p:ph type="body" idx="1"/>
            <p:custDataLst>
              <p:tags r:id="rId3"/>
            </p:custDataLst>
          </p:nvPr>
        </p:nvSpPr>
        <p:spPr>
          <a:xfrm>
            <a:off x="1981200" y="1600200"/>
            <a:ext cx="4114800" cy="4187952"/>
          </a:xfrm>
        </p:spPr>
        <p:txBody>
          <a:bodyPr>
            <a:normAutofit fontScale="77500" lnSpcReduction="20000"/>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26960983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1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28148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5486399" cy="3193487"/>
          </a:xfrm>
        </p:spPr>
        <p:txBody>
          <a:bodyPr/>
          <a:lstStyle/>
          <a:p>
            <a:r>
              <a:rPr lang="en-US" dirty="0" smtClean="0"/>
              <a:t>Context for Sexual Ethics</a:t>
            </a:r>
            <a:endParaRPr lang="en-US" dirty="0"/>
          </a:p>
        </p:txBody>
      </p:sp>
      <p:sp>
        <p:nvSpPr>
          <p:cNvPr id="9" name="Content Placeholder 8"/>
          <p:cNvSpPr>
            <a:spLocks noGrp="1"/>
          </p:cNvSpPr>
          <p:nvPr>
            <p:ph type="body" idx="1"/>
          </p:nvPr>
        </p:nvSpPr>
        <p:spPr/>
        <p:txBody>
          <a:bodyPr>
            <a:normAutofit fontScale="70000" lnSpcReduction="20000"/>
          </a:bodyPr>
          <a:lstStyle/>
          <a:p>
            <a:pPr marL="571500" indent="-571500">
              <a:buFont typeface="Arial" pitchFamily="34" charset="0"/>
              <a:buChar char="•"/>
            </a:pPr>
            <a:r>
              <a:rPr lang="en-US" sz="4000" dirty="0"/>
              <a:t>Moralism</a:t>
            </a:r>
          </a:p>
          <a:p>
            <a:pPr marL="571500" indent="-571500">
              <a:buFont typeface="Arial" pitchFamily="34" charset="0"/>
              <a:buChar char="•"/>
            </a:pPr>
            <a:r>
              <a:rPr lang="en-US" sz="4000" dirty="0"/>
              <a:t>Conservatism</a:t>
            </a:r>
          </a:p>
          <a:p>
            <a:pPr marL="571500" indent="-571500">
              <a:buFont typeface="Arial" pitchFamily="34" charset="0"/>
              <a:buChar char="•"/>
            </a:pPr>
            <a:r>
              <a:rPr lang="en-US" sz="4000" dirty="0"/>
              <a:t>Liberalism</a:t>
            </a:r>
          </a:p>
          <a:p>
            <a:endParaRPr lang="en-US" sz="4000" i="1" dirty="0"/>
          </a:p>
        </p:txBody>
      </p:sp>
      <p:sp>
        <p:nvSpPr>
          <p:cNvPr id="4" name="Title 1"/>
          <p:cNvSpPr txBox="1">
            <a:spLocks/>
          </p:cNvSpPr>
          <p:nvPr/>
        </p:nvSpPr>
        <p:spPr>
          <a:xfrm>
            <a:off x="7402286" y="3200400"/>
            <a:ext cx="4484914" cy="225757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2800" i="1" dirty="0" smtClean="0"/>
              <a:t>Thomas </a:t>
            </a:r>
            <a:r>
              <a:rPr lang="en-US" sz="2800" i="1" dirty="0" err="1"/>
              <a:t>Mappes</a:t>
            </a:r>
            <a:r>
              <a:rPr lang="en-US" sz="2800" i="1" dirty="0"/>
              <a:t>, </a:t>
            </a:r>
            <a:endParaRPr lang="en-US" sz="2800" i="1" dirty="0" smtClean="0"/>
          </a:p>
          <a:p>
            <a:r>
              <a:rPr lang="en-US" sz="2800" i="1" dirty="0" smtClean="0"/>
              <a:t>“</a:t>
            </a:r>
            <a:r>
              <a:rPr lang="en-US" sz="2800" i="1" dirty="0"/>
              <a:t>A Liberal View of Sexual Morality and the concept of Using Another Person</a:t>
            </a:r>
            <a:r>
              <a:rPr lang="en-US" sz="2800" i="1" dirty="0" smtClean="0"/>
              <a:t>”</a:t>
            </a:r>
            <a:endParaRPr lang="en-US" sz="2800" i="1" dirty="0"/>
          </a:p>
        </p:txBody>
      </p:sp>
      <p:pic>
        <p:nvPicPr>
          <p:cNvPr id="6146" name="Picture 2" descr="http://ecx.images-amazon.com/images/I/61lcXPdaxM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4992" y="685800"/>
            <a:ext cx="1430637" cy="214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898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approaches to sexual ethics</a:t>
            </a:r>
            <a:endParaRPr lang="en-US" dirty="0"/>
          </a:p>
        </p:txBody>
      </p:sp>
      <p:sp>
        <p:nvSpPr>
          <p:cNvPr id="3" name="Content Placeholder 2"/>
          <p:cNvSpPr>
            <a:spLocks noGrp="1"/>
          </p:cNvSpPr>
          <p:nvPr>
            <p:ph idx="4294967295"/>
          </p:nvPr>
        </p:nvSpPr>
        <p:spPr>
          <a:xfrm>
            <a:off x="772886" y="-968829"/>
            <a:ext cx="9437913" cy="7445829"/>
          </a:xfrm>
          <a:prstGeom prst="rect">
            <a:avLst/>
          </a:prstGeom>
        </p:spPr>
        <p:txBody>
          <a:bodyPr/>
          <a:lstStyle/>
          <a:p>
            <a:r>
              <a:rPr lang="en-US" dirty="0" smtClean="0"/>
              <a:t>Moralism</a:t>
            </a:r>
          </a:p>
          <a:p>
            <a:r>
              <a:rPr lang="en-US" dirty="0" smtClean="0"/>
              <a:t>Conservatism</a:t>
            </a:r>
          </a:p>
          <a:p>
            <a:r>
              <a:rPr lang="en-US" dirty="0" smtClean="0"/>
              <a:t>Liberalism</a:t>
            </a:r>
            <a:endParaRPr lang="en-US" dirty="0"/>
          </a:p>
        </p:txBody>
      </p:sp>
      <p:sp>
        <p:nvSpPr>
          <p:cNvPr id="4" name="TextBox 3"/>
          <p:cNvSpPr txBox="1"/>
          <p:nvPr/>
        </p:nvSpPr>
        <p:spPr>
          <a:xfrm>
            <a:off x="6335486" y="2723776"/>
            <a:ext cx="4343400" cy="2862322"/>
          </a:xfrm>
          <a:prstGeom prst="rect">
            <a:avLst/>
          </a:prstGeom>
          <a:noFill/>
        </p:spPr>
        <p:txBody>
          <a:bodyPr wrap="square" rtlCol="0">
            <a:spAutoFit/>
          </a:bodyPr>
          <a:lstStyle/>
          <a:p>
            <a:r>
              <a:rPr lang="en-US" u="sng" dirty="0">
                <a:solidFill>
                  <a:prstClr val="black"/>
                </a:solidFill>
              </a:rPr>
              <a:t>Topics in Sexual Ethics</a:t>
            </a:r>
          </a:p>
          <a:p>
            <a:pPr marL="285750" indent="-285750">
              <a:buFontTx/>
              <a:buChar char="-"/>
            </a:pPr>
            <a:r>
              <a:rPr lang="en-US" dirty="0">
                <a:solidFill>
                  <a:prstClr val="black"/>
                </a:solidFill>
              </a:rPr>
              <a:t>Masturbation</a:t>
            </a:r>
          </a:p>
          <a:p>
            <a:pPr marL="285750" indent="-285750">
              <a:buFontTx/>
              <a:buChar char="-"/>
            </a:pPr>
            <a:r>
              <a:rPr lang="en-US" dirty="0">
                <a:solidFill>
                  <a:prstClr val="black"/>
                </a:solidFill>
              </a:rPr>
              <a:t>Sodomy &amp; Oral Sex</a:t>
            </a:r>
          </a:p>
          <a:p>
            <a:pPr marL="285750" indent="-285750">
              <a:buFontTx/>
              <a:buChar char="-"/>
            </a:pPr>
            <a:r>
              <a:rPr lang="en-US" dirty="0">
                <a:solidFill>
                  <a:prstClr val="black"/>
                </a:solidFill>
              </a:rPr>
              <a:t>Premarital sex</a:t>
            </a:r>
          </a:p>
          <a:p>
            <a:pPr marL="285750" indent="-285750">
              <a:buFontTx/>
              <a:buChar char="-"/>
            </a:pPr>
            <a:r>
              <a:rPr lang="en-US" dirty="0">
                <a:solidFill>
                  <a:prstClr val="black"/>
                </a:solidFill>
              </a:rPr>
              <a:t>Homosexuality</a:t>
            </a:r>
          </a:p>
          <a:p>
            <a:pPr marL="285750" indent="-285750">
              <a:buFontTx/>
              <a:buChar char="-"/>
            </a:pPr>
            <a:r>
              <a:rPr lang="en-US" dirty="0">
                <a:solidFill>
                  <a:prstClr val="black"/>
                </a:solidFill>
              </a:rPr>
              <a:t>Sexual Fetishes, e.g., BDSM, Body Modifications</a:t>
            </a:r>
          </a:p>
          <a:p>
            <a:pPr marL="285750" indent="-285750">
              <a:buFontTx/>
              <a:buChar char="-"/>
            </a:pPr>
            <a:r>
              <a:rPr lang="en-US" dirty="0">
                <a:solidFill>
                  <a:prstClr val="black"/>
                </a:solidFill>
              </a:rPr>
              <a:t>Adultery</a:t>
            </a:r>
          </a:p>
          <a:p>
            <a:pPr marL="285750" indent="-285750">
              <a:buFontTx/>
              <a:buChar char="-"/>
            </a:pPr>
            <a:r>
              <a:rPr lang="en-US" dirty="0">
                <a:solidFill>
                  <a:prstClr val="black"/>
                </a:solidFill>
              </a:rPr>
              <a:t>Deception, coercion, exploitation (</a:t>
            </a:r>
            <a:r>
              <a:rPr lang="en-US" dirty="0" err="1">
                <a:solidFill>
                  <a:prstClr val="black"/>
                </a:solidFill>
              </a:rPr>
              <a:t>Mappes</a:t>
            </a:r>
            <a:r>
              <a:rPr lang="en-US" dirty="0">
                <a:solidFill>
                  <a:prstClr val="black"/>
                </a:solidFill>
              </a:rPr>
              <a:t>)</a:t>
            </a:r>
          </a:p>
        </p:txBody>
      </p:sp>
      <p:sp>
        <p:nvSpPr>
          <p:cNvPr id="5" name="TextBox 4"/>
          <p:cNvSpPr txBox="1"/>
          <p:nvPr/>
        </p:nvSpPr>
        <p:spPr>
          <a:xfrm>
            <a:off x="2133601" y="3831772"/>
            <a:ext cx="2362200" cy="1754326"/>
          </a:xfrm>
          <a:prstGeom prst="rect">
            <a:avLst/>
          </a:prstGeom>
          <a:noFill/>
        </p:spPr>
        <p:txBody>
          <a:bodyPr wrap="square" rtlCol="0">
            <a:spAutoFit/>
          </a:bodyPr>
          <a:lstStyle/>
          <a:p>
            <a:r>
              <a:rPr lang="en-US" dirty="0"/>
              <a:t>Other areas in ethics:</a:t>
            </a:r>
          </a:p>
          <a:p>
            <a:pPr marL="285750" indent="-285750">
              <a:buFont typeface="Arial" pitchFamily="34" charset="0"/>
              <a:buChar char="•"/>
            </a:pPr>
            <a:r>
              <a:rPr lang="en-US" dirty="0"/>
              <a:t>Biomedical</a:t>
            </a:r>
          </a:p>
          <a:p>
            <a:pPr marL="285750" indent="-285750">
              <a:buFont typeface="Arial" pitchFamily="34" charset="0"/>
              <a:buChar char="•"/>
            </a:pPr>
            <a:r>
              <a:rPr lang="en-US" dirty="0"/>
              <a:t>Social-Political</a:t>
            </a:r>
          </a:p>
          <a:p>
            <a:pPr marL="285750" indent="-285750">
              <a:buFont typeface="Arial" pitchFamily="34" charset="0"/>
              <a:buChar char="•"/>
            </a:pPr>
            <a:r>
              <a:rPr lang="en-US" dirty="0"/>
              <a:t>Pornography and Censorship</a:t>
            </a:r>
          </a:p>
        </p:txBody>
      </p:sp>
    </p:spTree>
    <p:extLst>
      <p:ext uri="{BB962C8B-B14F-4D97-AF65-F5344CB8AC3E}">
        <p14:creationId xmlns:p14="http://schemas.microsoft.com/office/powerpoint/2010/main" val="114592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smtClean="0"/>
              <a:t>Moralism in sexual ethics</a:t>
            </a:r>
            <a:endParaRPr lang="en-US" dirty="0"/>
          </a:p>
        </p:txBody>
      </p:sp>
      <p:sp>
        <p:nvSpPr>
          <p:cNvPr id="268291" name="Rectangle 3"/>
          <p:cNvSpPr>
            <a:spLocks noGrp="1" noChangeArrowheads="1"/>
          </p:cNvSpPr>
          <p:nvPr>
            <p:ph type="body" idx="4294967295"/>
          </p:nvPr>
        </p:nvSpPr>
        <p:spPr>
          <a:xfrm>
            <a:off x="2590799" y="1524000"/>
            <a:ext cx="8588830" cy="4060371"/>
          </a:xfrm>
          <a:prstGeom prst="rect">
            <a:avLst/>
          </a:prstGeom>
        </p:spPr>
        <p:txBody>
          <a:bodyPr>
            <a:normAutofit fontScale="92500" lnSpcReduction="20000"/>
          </a:bodyPr>
          <a:lstStyle/>
          <a:p>
            <a:pPr marL="0" indent="0">
              <a:buNone/>
            </a:pPr>
            <a:r>
              <a:rPr lang="en-US" sz="2800" dirty="0"/>
              <a:t>Moralism argues that some things may be wrong even if there is no non-consenting person that is harmed.</a:t>
            </a:r>
          </a:p>
          <a:p>
            <a:pPr marL="0" indent="0">
              <a:buNone/>
            </a:pPr>
            <a:endParaRPr lang="en-US" sz="2800" dirty="0"/>
          </a:p>
          <a:p>
            <a:pPr marL="0" indent="0">
              <a:buNone/>
            </a:pPr>
            <a:r>
              <a:rPr lang="en-US" sz="2800" dirty="0"/>
              <a:t>Also called: </a:t>
            </a:r>
            <a:r>
              <a:rPr lang="en-US" sz="2800" b="1" dirty="0"/>
              <a:t>harmless wrongdoing</a:t>
            </a:r>
            <a:r>
              <a:rPr lang="en-US" sz="2800" dirty="0"/>
              <a:t>, e.g.  </a:t>
            </a:r>
          </a:p>
          <a:p>
            <a:pPr marL="609600" indent="-609600">
              <a:buFont typeface="Arial" pitchFamily="34" charset="0"/>
              <a:buAutoNum type="arabicPeriod"/>
            </a:pPr>
            <a:r>
              <a:rPr lang="en-US" sz="2800" dirty="0"/>
              <a:t>Some forms of pornography</a:t>
            </a:r>
          </a:p>
          <a:p>
            <a:pPr marL="609600" indent="-609600">
              <a:buFont typeface="Arial" pitchFamily="34" charset="0"/>
              <a:buAutoNum type="arabicPeriod"/>
            </a:pPr>
            <a:r>
              <a:rPr lang="en-US" sz="2800" dirty="0"/>
              <a:t>Some forms of </a:t>
            </a:r>
            <a:r>
              <a:rPr lang="en-US" sz="2800" dirty="0" smtClean="0"/>
              <a:t>bestiality and incest</a:t>
            </a:r>
            <a:endParaRPr lang="en-US" sz="2800" dirty="0"/>
          </a:p>
          <a:p>
            <a:pPr marL="609600" indent="-609600">
              <a:buFont typeface="Arial" pitchFamily="34" charset="0"/>
              <a:buAutoNum type="arabicPeriod"/>
            </a:pPr>
            <a:r>
              <a:rPr lang="en-US" sz="2800" dirty="0"/>
              <a:t>Some forms of consensual cannibalism</a:t>
            </a:r>
            <a:endParaRPr lang="en-US" dirty="0"/>
          </a:p>
          <a:p>
            <a:pPr marL="609600" indent="-609600">
              <a:buFont typeface="Arial" pitchFamily="34" charset="0"/>
              <a:buAutoNum type="arabicPeriod"/>
            </a:pPr>
            <a:endParaRPr lang="en-US" dirty="0"/>
          </a:p>
        </p:txBody>
      </p:sp>
    </p:spTree>
    <p:extLst>
      <p:ext uri="{BB962C8B-B14F-4D97-AF65-F5344CB8AC3E}">
        <p14:creationId xmlns:p14="http://schemas.microsoft.com/office/powerpoint/2010/main" val="2382151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dirty="0" smtClean="0"/>
              <a:t>Introduction</a:t>
            </a:r>
          </a:p>
          <a:p>
            <a:pPr lvl="1"/>
            <a:r>
              <a:rPr lang="en-US" dirty="0" smtClean="0"/>
              <a:t>Where we are</a:t>
            </a:r>
          </a:p>
          <a:p>
            <a:pPr lvl="1"/>
            <a:r>
              <a:rPr lang="en-US" dirty="0" smtClean="0"/>
              <a:t>Review Writing Assignment Three</a:t>
            </a:r>
          </a:p>
          <a:p>
            <a:r>
              <a:rPr lang="en-US" dirty="0" smtClean="0"/>
              <a:t>Clicker Quiz</a:t>
            </a:r>
          </a:p>
          <a:p>
            <a:r>
              <a:rPr lang="en-US" dirty="0" smtClean="0"/>
              <a:t>Finish Kant</a:t>
            </a:r>
          </a:p>
          <a:p>
            <a:r>
              <a:rPr lang="en-US" dirty="0" smtClean="0"/>
              <a:t>Start </a:t>
            </a:r>
            <a:r>
              <a:rPr lang="en-US" dirty="0" err="1" smtClean="0"/>
              <a:t>Mappes</a:t>
            </a:r>
            <a:endParaRPr lang="en-US" dirty="0" smtClean="0"/>
          </a:p>
          <a:p>
            <a:endParaRPr lang="en-US" dirty="0"/>
          </a:p>
        </p:txBody>
      </p:sp>
      <p:pic>
        <p:nvPicPr>
          <p:cNvPr id="5" name="Picture 4"/>
          <p:cNvPicPr>
            <a:picLocks noChangeAspect="1"/>
          </p:cNvPicPr>
          <p:nvPr/>
        </p:nvPicPr>
        <p:blipFill>
          <a:blip r:embed="rId2"/>
          <a:stretch>
            <a:fillRect/>
          </a:stretch>
        </p:blipFill>
        <p:spPr>
          <a:xfrm>
            <a:off x="6187924" y="2231572"/>
            <a:ext cx="5177187" cy="29121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11569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Conservative sexual ethics</a:t>
            </a:r>
          </a:p>
        </p:txBody>
      </p:sp>
      <p:sp>
        <p:nvSpPr>
          <p:cNvPr id="260099" name="Rectangle 3"/>
          <p:cNvSpPr>
            <a:spLocks noGrp="1" noChangeArrowheads="1"/>
          </p:cNvSpPr>
          <p:nvPr>
            <p:ph type="body" idx="4294967295"/>
          </p:nvPr>
        </p:nvSpPr>
        <p:spPr>
          <a:xfrm>
            <a:off x="2590800" y="1600200"/>
            <a:ext cx="7772400" cy="4114800"/>
          </a:xfrm>
          <a:prstGeom prst="rect">
            <a:avLst/>
          </a:prstGeom>
        </p:spPr>
        <p:txBody>
          <a:bodyPr>
            <a:normAutofit fontScale="85000" lnSpcReduction="10000"/>
          </a:bodyPr>
          <a:lstStyle/>
          <a:p>
            <a:pPr>
              <a:lnSpc>
                <a:spcPct val="90000"/>
              </a:lnSpc>
            </a:pPr>
            <a:r>
              <a:rPr lang="en-US" sz="2800" dirty="0"/>
              <a:t>Conservatism isn’t one sort of argument, but many; what links them is some space for </a:t>
            </a:r>
            <a:r>
              <a:rPr lang="en-US" sz="2800" b="1" dirty="0"/>
              <a:t>moralism</a:t>
            </a:r>
            <a:r>
              <a:rPr lang="en-US" sz="2800" dirty="0"/>
              <a:t> as a ground for prohibition</a:t>
            </a:r>
          </a:p>
          <a:p>
            <a:pPr>
              <a:lnSpc>
                <a:spcPct val="90000"/>
              </a:lnSpc>
            </a:pPr>
            <a:endParaRPr lang="en-US" sz="2800" dirty="0"/>
          </a:p>
          <a:p>
            <a:pPr>
              <a:lnSpc>
                <a:spcPct val="90000"/>
              </a:lnSpc>
            </a:pPr>
            <a:r>
              <a:rPr lang="en-US" sz="2800" b="1" dirty="0"/>
              <a:t>Edmund Burke</a:t>
            </a:r>
            <a:r>
              <a:rPr lang="en-US" sz="2800" dirty="0"/>
              <a:t> grounds conservative thought in the limited power of human reason, in face of the wisdom of tradition</a:t>
            </a:r>
          </a:p>
          <a:p>
            <a:pPr>
              <a:lnSpc>
                <a:spcPct val="90000"/>
              </a:lnSpc>
            </a:pPr>
            <a:r>
              <a:rPr lang="en-US" sz="2800" b="1" dirty="0"/>
              <a:t>Lord Patrick Devlin</a:t>
            </a:r>
            <a:r>
              <a:rPr lang="en-US" sz="2800" dirty="0"/>
              <a:t>, grounds it in the need for social unity</a:t>
            </a:r>
          </a:p>
          <a:p>
            <a:pPr>
              <a:lnSpc>
                <a:spcPct val="90000"/>
              </a:lnSpc>
            </a:pPr>
            <a:r>
              <a:rPr lang="en-US" sz="2800" dirty="0"/>
              <a:t>The Catholic Church grounds it in the </a:t>
            </a:r>
            <a:r>
              <a:rPr lang="en-US" sz="2800" b="1" dirty="0"/>
              <a:t>natural purposes</a:t>
            </a:r>
            <a:r>
              <a:rPr lang="en-US" sz="2800" dirty="0"/>
              <a:t> found in God’s creation</a:t>
            </a:r>
          </a:p>
        </p:txBody>
      </p:sp>
    </p:spTree>
    <p:extLst>
      <p:ext uri="{BB962C8B-B14F-4D97-AF65-F5344CB8AC3E}">
        <p14:creationId xmlns:p14="http://schemas.microsoft.com/office/powerpoint/2010/main" val="935751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smtClean="0"/>
              <a:t>Liberal sexual </a:t>
            </a:r>
            <a:r>
              <a:rPr lang="en-US" dirty="0"/>
              <a:t>ethics</a:t>
            </a:r>
          </a:p>
        </p:txBody>
      </p:sp>
      <p:sp>
        <p:nvSpPr>
          <p:cNvPr id="260099" name="Rectangle 3"/>
          <p:cNvSpPr>
            <a:spLocks noGrp="1" noChangeArrowheads="1"/>
          </p:cNvSpPr>
          <p:nvPr>
            <p:ph type="body" idx="4294967295"/>
          </p:nvPr>
        </p:nvSpPr>
        <p:spPr>
          <a:xfrm>
            <a:off x="2590799" y="1600200"/>
            <a:ext cx="8937171" cy="4114800"/>
          </a:xfrm>
          <a:prstGeom prst="rect">
            <a:avLst/>
          </a:prstGeom>
        </p:spPr>
        <p:txBody>
          <a:bodyPr>
            <a:normAutofit fontScale="92500" lnSpcReduction="10000"/>
          </a:bodyPr>
          <a:lstStyle/>
          <a:p>
            <a:pPr>
              <a:lnSpc>
                <a:spcPct val="90000"/>
              </a:lnSpc>
            </a:pPr>
            <a:r>
              <a:rPr lang="en-US" sz="2800" dirty="0"/>
              <a:t>Like conservatism, liberalism is a family of theories. </a:t>
            </a:r>
          </a:p>
          <a:p>
            <a:pPr>
              <a:lnSpc>
                <a:spcPct val="90000"/>
              </a:lnSpc>
            </a:pPr>
            <a:endParaRPr lang="en-US" sz="2800" dirty="0"/>
          </a:p>
          <a:p>
            <a:pPr>
              <a:lnSpc>
                <a:spcPct val="90000"/>
              </a:lnSpc>
            </a:pPr>
            <a:r>
              <a:rPr lang="en-US" sz="2800" dirty="0"/>
              <a:t>Rejection of moralism.</a:t>
            </a:r>
          </a:p>
          <a:p>
            <a:pPr>
              <a:lnSpc>
                <a:spcPct val="90000"/>
              </a:lnSpc>
            </a:pPr>
            <a:endParaRPr lang="en-US" sz="2800" dirty="0"/>
          </a:p>
          <a:p>
            <a:pPr>
              <a:lnSpc>
                <a:spcPct val="90000"/>
              </a:lnSpc>
            </a:pPr>
            <a:r>
              <a:rPr lang="en-US" sz="2800" dirty="0"/>
              <a:t>“Mill … argued that ‘the burden of proof is supposed to be with those who are against liberty; who contend for any restriction or prohibition…. [the] assumption is in </a:t>
            </a:r>
            <a:r>
              <a:rPr lang="en-US" sz="2800" dirty="0" err="1"/>
              <a:t>favour</a:t>
            </a:r>
            <a:r>
              <a:rPr lang="en-US" sz="2800" dirty="0"/>
              <a:t> of freedom…’” </a:t>
            </a:r>
            <a:r>
              <a:rPr lang="en-US" sz="800" dirty="0"/>
              <a:t>&lt;</a:t>
            </a:r>
            <a:r>
              <a:rPr lang="en-US" sz="800" dirty="0">
                <a:hlinkClick r:id="rId3"/>
              </a:rPr>
              <a:t>http://plato.stanford.edu/entries/liberalism/</a:t>
            </a:r>
            <a:r>
              <a:rPr lang="en-US" sz="800" dirty="0"/>
              <a:t>&gt;</a:t>
            </a:r>
          </a:p>
        </p:txBody>
      </p:sp>
    </p:spTree>
    <p:extLst>
      <p:ext uri="{BB962C8B-B14F-4D97-AF65-F5344CB8AC3E}">
        <p14:creationId xmlns:p14="http://schemas.microsoft.com/office/powerpoint/2010/main" val="126574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We still need an ethical theory to justify claims about topics in sexual ethics, regardless of whether those claims are moralistic, conservative or liberal. </a:t>
            </a:r>
          </a:p>
        </p:txBody>
      </p:sp>
      <p:sp>
        <p:nvSpPr>
          <p:cNvPr id="4" name="TextBox 3"/>
          <p:cNvSpPr txBox="1"/>
          <p:nvPr/>
        </p:nvSpPr>
        <p:spPr>
          <a:xfrm>
            <a:off x="6335486" y="2723776"/>
            <a:ext cx="4343400" cy="2862322"/>
          </a:xfrm>
          <a:prstGeom prst="rect">
            <a:avLst/>
          </a:prstGeom>
          <a:noFill/>
        </p:spPr>
        <p:txBody>
          <a:bodyPr wrap="square" rtlCol="0">
            <a:spAutoFit/>
          </a:bodyPr>
          <a:lstStyle/>
          <a:p>
            <a:r>
              <a:rPr lang="en-US" u="sng" dirty="0">
                <a:solidFill>
                  <a:prstClr val="black"/>
                </a:solidFill>
              </a:rPr>
              <a:t>Topics in Sexual Ethics</a:t>
            </a:r>
          </a:p>
          <a:p>
            <a:pPr marL="285750" indent="-285750">
              <a:buFontTx/>
              <a:buChar char="-"/>
            </a:pPr>
            <a:r>
              <a:rPr lang="en-US" dirty="0">
                <a:solidFill>
                  <a:prstClr val="black"/>
                </a:solidFill>
              </a:rPr>
              <a:t>Masturbation</a:t>
            </a:r>
          </a:p>
          <a:p>
            <a:pPr marL="285750" indent="-285750">
              <a:buFontTx/>
              <a:buChar char="-"/>
            </a:pPr>
            <a:r>
              <a:rPr lang="en-US" dirty="0">
                <a:solidFill>
                  <a:prstClr val="black"/>
                </a:solidFill>
              </a:rPr>
              <a:t>Sodomy &amp; Oral Sex</a:t>
            </a:r>
          </a:p>
          <a:p>
            <a:pPr marL="285750" indent="-285750">
              <a:buFontTx/>
              <a:buChar char="-"/>
            </a:pPr>
            <a:r>
              <a:rPr lang="en-US" dirty="0">
                <a:solidFill>
                  <a:prstClr val="black"/>
                </a:solidFill>
              </a:rPr>
              <a:t>Premarital sex</a:t>
            </a:r>
          </a:p>
          <a:p>
            <a:pPr marL="285750" indent="-285750">
              <a:buFontTx/>
              <a:buChar char="-"/>
            </a:pPr>
            <a:r>
              <a:rPr lang="en-US" dirty="0">
                <a:solidFill>
                  <a:prstClr val="black"/>
                </a:solidFill>
              </a:rPr>
              <a:t>Homosexuality</a:t>
            </a:r>
          </a:p>
          <a:p>
            <a:pPr marL="285750" indent="-285750">
              <a:buFontTx/>
              <a:buChar char="-"/>
            </a:pPr>
            <a:r>
              <a:rPr lang="en-US" dirty="0">
                <a:solidFill>
                  <a:prstClr val="black"/>
                </a:solidFill>
              </a:rPr>
              <a:t>Sexual Fetishes, e.g., BDSM, Body Modifications</a:t>
            </a:r>
          </a:p>
          <a:p>
            <a:pPr marL="285750" indent="-285750">
              <a:buFontTx/>
              <a:buChar char="-"/>
            </a:pPr>
            <a:r>
              <a:rPr lang="en-US" dirty="0">
                <a:solidFill>
                  <a:prstClr val="black"/>
                </a:solidFill>
              </a:rPr>
              <a:t>Adultery</a:t>
            </a:r>
          </a:p>
          <a:p>
            <a:pPr marL="285750" indent="-285750">
              <a:buFontTx/>
              <a:buChar char="-"/>
            </a:pPr>
            <a:r>
              <a:rPr lang="en-US" dirty="0">
                <a:solidFill>
                  <a:prstClr val="black"/>
                </a:solidFill>
              </a:rPr>
              <a:t>Deception, coercion, exploitation (</a:t>
            </a:r>
            <a:r>
              <a:rPr lang="en-US" dirty="0" err="1">
                <a:solidFill>
                  <a:prstClr val="black"/>
                </a:solidFill>
              </a:rPr>
              <a:t>Mappes</a:t>
            </a:r>
            <a:r>
              <a:rPr lang="en-US" dirty="0">
                <a:solidFill>
                  <a:prstClr val="black"/>
                </a:solidFill>
              </a:rPr>
              <a:t>)</a:t>
            </a:r>
          </a:p>
        </p:txBody>
      </p:sp>
      <p:sp>
        <p:nvSpPr>
          <p:cNvPr id="5" name="TextBox 4"/>
          <p:cNvSpPr txBox="1"/>
          <p:nvPr/>
        </p:nvSpPr>
        <p:spPr>
          <a:xfrm>
            <a:off x="2133601" y="3831772"/>
            <a:ext cx="2362200" cy="1754326"/>
          </a:xfrm>
          <a:prstGeom prst="rect">
            <a:avLst/>
          </a:prstGeom>
          <a:noFill/>
        </p:spPr>
        <p:txBody>
          <a:bodyPr wrap="square" rtlCol="0">
            <a:spAutoFit/>
          </a:bodyPr>
          <a:lstStyle/>
          <a:p>
            <a:r>
              <a:rPr lang="en-US" dirty="0"/>
              <a:t>Other areas in ethics:</a:t>
            </a:r>
          </a:p>
          <a:p>
            <a:pPr marL="285750" indent="-285750">
              <a:buFont typeface="Arial" pitchFamily="34" charset="0"/>
              <a:buChar char="•"/>
            </a:pPr>
            <a:r>
              <a:rPr lang="en-US" dirty="0"/>
              <a:t>Biomedical</a:t>
            </a:r>
          </a:p>
          <a:p>
            <a:pPr marL="285750" indent="-285750">
              <a:buFont typeface="Arial" pitchFamily="34" charset="0"/>
              <a:buChar char="•"/>
            </a:pPr>
            <a:r>
              <a:rPr lang="en-US" dirty="0"/>
              <a:t>Social-Political</a:t>
            </a:r>
          </a:p>
          <a:p>
            <a:pPr marL="285750" indent="-285750">
              <a:buFont typeface="Arial" pitchFamily="34" charset="0"/>
              <a:buChar char="•"/>
            </a:pPr>
            <a:r>
              <a:rPr lang="en-US" dirty="0"/>
              <a:t>Pornography and Censorship</a:t>
            </a:r>
          </a:p>
        </p:txBody>
      </p:sp>
    </p:spTree>
    <p:extLst>
      <p:ext uri="{BB962C8B-B14F-4D97-AF65-F5344CB8AC3E}">
        <p14:creationId xmlns:p14="http://schemas.microsoft.com/office/powerpoint/2010/main" val="25910041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3200" dirty="0" smtClean="0"/>
              <a:t>Preferred ethical theory to apply to topics in sexual ethics?</a:t>
            </a:r>
            <a:endParaRPr lang="en-US" sz="3200" dirty="0"/>
          </a:p>
        </p:txBody>
      </p:sp>
      <p:sp>
        <p:nvSpPr>
          <p:cNvPr id="3" name="TPAnswers"/>
          <p:cNvSpPr>
            <a:spLocks noGrp="1"/>
          </p:cNvSpPr>
          <p:nvPr>
            <p:ph type="body" idx="1"/>
            <p:custDataLst>
              <p:tags r:id="rId3"/>
            </p:custDataLst>
          </p:nvPr>
        </p:nvSpPr>
        <p:spPr>
          <a:xfrm>
            <a:off x="1066800" y="1600200"/>
            <a:ext cx="5029200" cy="3973286"/>
          </a:xfrm>
        </p:spPr>
        <p:txBody>
          <a:bodyPr>
            <a:normAutofit/>
          </a:bodyPr>
          <a:lstStyle/>
          <a:p>
            <a:pPr marL="457200" indent="-457200">
              <a:buFont typeface="Arial" pitchFamily="34" charset="0"/>
              <a:buAutoNum type="alphaUcPeriod"/>
            </a:pPr>
            <a:r>
              <a:rPr lang="en-US" sz="2800" dirty="0" err="1" smtClean="0"/>
              <a:t>BenTham’s</a:t>
            </a:r>
            <a:r>
              <a:rPr lang="en-US" sz="2800" dirty="0" smtClean="0"/>
              <a:t> Hedonistic Utilitarianism</a:t>
            </a:r>
          </a:p>
          <a:p>
            <a:pPr marL="457200" indent="-457200">
              <a:buFont typeface="Arial" pitchFamily="34" charset="0"/>
              <a:buAutoNum type="alphaUcPeriod"/>
            </a:pPr>
            <a:r>
              <a:rPr lang="en-US" sz="2800" dirty="0" smtClean="0"/>
              <a:t>Mill’s Harm Principle</a:t>
            </a:r>
            <a:endParaRPr lang="en-US" sz="2800" dirty="0"/>
          </a:p>
          <a:p>
            <a:pPr marL="457200" indent="-457200">
              <a:buFont typeface="Arial" pitchFamily="34" charset="0"/>
              <a:buAutoNum type="alphaUcPeriod"/>
            </a:pPr>
            <a:r>
              <a:rPr lang="en-US" sz="2800" dirty="0"/>
              <a:t>Natural Law Theory</a:t>
            </a:r>
          </a:p>
          <a:p>
            <a:pPr marL="457200" indent="-457200">
              <a:buFont typeface="Arial" pitchFamily="34" charset="0"/>
              <a:buAutoNum type="alphaUcPeriod"/>
            </a:pPr>
            <a:r>
              <a:rPr lang="en-US" sz="2800" dirty="0"/>
              <a:t>Kantian Ethics</a:t>
            </a:r>
          </a:p>
          <a:p>
            <a:pPr marL="457200" indent="-457200">
              <a:buFont typeface="Arial" pitchFamily="34" charset="0"/>
              <a:buAutoNum type="alphaUcPeriod"/>
            </a:pPr>
            <a:r>
              <a:rPr lang="en-US" sz="2800" dirty="0"/>
              <a:t>Other</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84060576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3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3405484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Humanity Formulation</a:t>
            </a:r>
            <a:endParaRPr lang="en-US" dirty="0"/>
          </a:p>
        </p:txBody>
      </p:sp>
      <p:sp>
        <p:nvSpPr>
          <p:cNvPr id="5" name="Content Placeholder 4"/>
          <p:cNvSpPr>
            <a:spLocks noGrp="1"/>
          </p:cNvSpPr>
          <p:nvPr>
            <p:ph sz="quarter" idx="4294967295"/>
          </p:nvPr>
        </p:nvSpPr>
        <p:spPr>
          <a:xfrm>
            <a:off x="1524000" y="2332038"/>
            <a:ext cx="8001000" cy="4525963"/>
          </a:xfrm>
          <a:prstGeom prst="rect">
            <a:avLst/>
          </a:prstGeom>
        </p:spPr>
        <p:txBody>
          <a:bodyPr>
            <a:normAutofit/>
          </a:bodyPr>
          <a:lstStyle/>
          <a:p>
            <a:r>
              <a:rPr lang="en-US" dirty="0" smtClean="0"/>
              <a:t>“Act so that you treat humanity, whether in your own person or in that of another, always as an end and never as a means only.”</a:t>
            </a:r>
          </a:p>
          <a:p>
            <a:pPr marL="0" indent="0">
              <a:buNone/>
            </a:pPr>
            <a:endParaRPr lang="en-US" dirty="0"/>
          </a:p>
        </p:txBody>
      </p:sp>
    </p:spTree>
    <p:extLst>
      <p:ext uri="{BB962C8B-B14F-4D97-AF65-F5344CB8AC3E}">
        <p14:creationId xmlns:p14="http://schemas.microsoft.com/office/powerpoint/2010/main" val="2008867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Humanity Formulation</a:t>
            </a:r>
            <a:endParaRPr lang="en-US" dirty="0"/>
          </a:p>
        </p:txBody>
      </p:sp>
      <p:sp>
        <p:nvSpPr>
          <p:cNvPr id="5" name="Content Placeholder 4"/>
          <p:cNvSpPr>
            <a:spLocks noGrp="1"/>
          </p:cNvSpPr>
          <p:nvPr>
            <p:ph sz="quarter" idx="4294967295"/>
          </p:nvPr>
        </p:nvSpPr>
        <p:spPr>
          <a:xfrm>
            <a:off x="808892" y="1570892"/>
            <a:ext cx="10570308" cy="3153508"/>
          </a:xfrm>
          <a:prstGeom prst="rect">
            <a:avLst/>
          </a:prstGeom>
        </p:spPr>
        <p:txBody>
          <a:bodyPr>
            <a:normAutofit lnSpcReduction="10000"/>
          </a:bodyPr>
          <a:lstStyle/>
          <a:p>
            <a:pPr marL="0" indent="0">
              <a:buNone/>
            </a:pPr>
            <a:endParaRPr lang="en-US" dirty="0" smtClean="0"/>
          </a:p>
          <a:p>
            <a:r>
              <a:rPr lang="en-US" dirty="0" smtClean="0"/>
              <a:t>Interpretations:</a:t>
            </a:r>
          </a:p>
          <a:p>
            <a:pPr marL="822960" lvl="1" indent="-457200">
              <a:buFont typeface="+mj-lt"/>
              <a:buAutoNum type="arabicPeriod"/>
            </a:pPr>
            <a:r>
              <a:rPr lang="en-US" dirty="0" smtClean="0"/>
              <a:t>Personal Tone</a:t>
            </a:r>
          </a:p>
          <a:p>
            <a:pPr marL="822960" lvl="1" indent="-457200">
              <a:buFont typeface="+mj-lt"/>
              <a:buAutoNum type="arabicPeriod"/>
            </a:pPr>
            <a:r>
              <a:rPr lang="en-US" dirty="0" smtClean="0"/>
              <a:t>Actual Consent</a:t>
            </a:r>
          </a:p>
          <a:p>
            <a:pPr marL="822960" lvl="1" indent="-457200">
              <a:buFont typeface="+mj-lt"/>
              <a:buAutoNum type="arabicPeriod"/>
            </a:pPr>
            <a:r>
              <a:rPr lang="en-US" dirty="0" smtClean="0"/>
              <a:t>Hypothetical Consent</a:t>
            </a:r>
          </a:p>
          <a:p>
            <a:pPr marL="822960" lvl="1" indent="-457200">
              <a:buFont typeface="+mj-lt"/>
              <a:buAutoNum type="arabicPeriod"/>
            </a:pPr>
            <a:r>
              <a:rPr lang="en-US" dirty="0" smtClean="0"/>
              <a:t>Possible Consent</a:t>
            </a:r>
          </a:p>
          <a:p>
            <a:pPr marL="365760" lvl="1" indent="0">
              <a:buNone/>
            </a:pPr>
            <a:endParaRPr lang="en-US" dirty="0"/>
          </a:p>
          <a:p>
            <a:pPr marL="365760" lvl="1" indent="0">
              <a:buNone/>
            </a:pPr>
            <a:r>
              <a:rPr lang="en-US" sz="1400" i="1" dirty="0" smtClean="0"/>
              <a:t>*From </a:t>
            </a:r>
            <a:r>
              <a:rPr lang="en-US" sz="1400" i="1" dirty="0" err="1" smtClean="0"/>
              <a:t>Onora</a:t>
            </a:r>
            <a:r>
              <a:rPr lang="en-US" sz="1400" i="1" dirty="0" smtClean="0"/>
              <a:t> O’Neil</a:t>
            </a:r>
            <a:endParaRPr lang="en-US" sz="1400" i="1" dirty="0"/>
          </a:p>
        </p:txBody>
      </p:sp>
    </p:spTree>
    <p:extLst>
      <p:ext uri="{BB962C8B-B14F-4D97-AF65-F5344CB8AC3E}">
        <p14:creationId xmlns:p14="http://schemas.microsoft.com/office/powerpoint/2010/main" val="3680491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Humanity Formulation</a:t>
            </a:r>
            <a:endParaRPr lang="en-US" dirty="0"/>
          </a:p>
        </p:txBody>
      </p:sp>
      <p:sp>
        <p:nvSpPr>
          <p:cNvPr id="5" name="Content Placeholder 4"/>
          <p:cNvSpPr>
            <a:spLocks noGrp="1"/>
          </p:cNvSpPr>
          <p:nvPr>
            <p:ph sz="quarter" idx="4294967295"/>
          </p:nvPr>
        </p:nvSpPr>
        <p:spPr>
          <a:xfrm>
            <a:off x="808892" y="1570892"/>
            <a:ext cx="10570308" cy="3153508"/>
          </a:xfrm>
          <a:prstGeom prst="rect">
            <a:avLst/>
          </a:prstGeom>
        </p:spPr>
        <p:txBody>
          <a:bodyPr>
            <a:normAutofit lnSpcReduction="10000"/>
          </a:bodyPr>
          <a:lstStyle/>
          <a:p>
            <a:pPr marL="0" indent="0">
              <a:buNone/>
            </a:pPr>
            <a:endParaRPr lang="en-US" dirty="0" smtClean="0"/>
          </a:p>
          <a:p>
            <a:r>
              <a:rPr lang="en-US" dirty="0" smtClean="0"/>
              <a:t>Interpretations:</a:t>
            </a:r>
          </a:p>
          <a:p>
            <a:pPr marL="822960" lvl="1" indent="-457200">
              <a:buFont typeface="+mj-lt"/>
              <a:buAutoNum type="arabicPeriod"/>
            </a:pPr>
            <a:r>
              <a:rPr lang="en-US" strike="dblStrike" dirty="0" smtClean="0"/>
              <a:t>Personal Tone</a:t>
            </a:r>
          </a:p>
          <a:p>
            <a:pPr marL="822960" lvl="1" indent="-457200">
              <a:buFont typeface="+mj-lt"/>
              <a:buAutoNum type="arabicPeriod"/>
            </a:pPr>
            <a:r>
              <a:rPr lang="en-US" strike="dblStrike" dirty="0" smtClean="0"/>
              <a:t>Actual Consent</a:t>
            </a:r>
          </a:p>
          <a:p>
            <a:pPr marL="822960" lvl="1" indent="-457200">
              <a:buFont typeface="+mj-lt"/>
              <a:buAutoNum type="arabicPeriod"/>
            </a:pPr>
            <a:r>
              <a:rPr lang="en-US" strike="dblStrike" dirty="0" smtClean="0"/>
              <a:t>Hypothetical Consent</a:t>
            </a:r>
          </a:p>
          <a:p>
            <a:pPr marL="822960" lvl="1" indent="-457200">
              <a:buFont typeface="+mj-lt"/>
              <a:buAutoNum type="arabicPeriod"/>
            </a:pPr>
            <a:r>
              <a:rPr lang="en-US" dirty="0" smtClean="0"/>
              <a:t>Possible Consent</a:t>
            </a:r>
          </a:p>
          <a:p>
            <a:pPr marL="365760" lvl="1" indent="0">
              <a:buNone/>
            </a:pPr>
            <a:endParaRPr lang="en-US" dirty="0"/>
          </a:p>
          <a:p>
            <a:pPr marL="365760" lvl="1" indent="0">
              <a:buNone/>
            </a:pPr>
            <a:r>
              <a:rPr lang="en-US" sz="1400" i="1" dirty="0" smtClean="0"/>
              <a:t>*From </a:t>
            </a:r>
            <a:r>
              <a:rPr lang="en-US" sz="1400" i="1" dirty="0" err="1" smtClean="0"/>
              <a:t>Onora</a:t>
            </a:r>
            <a:r>
              <a:rPr lang="en-US" sz="1400" i="1" dirty="0" smtClean="0"/>
              <a:t> O’Neil</a:t>
            </a:r>
            <a:endParaRPr lang="en-US" sz="1400" i="1" dirty="0"/>
          </a:p>
        </p:txBody>
      </p:sp>
    </p:spTree>
    <p:extLst>
      <p:ext uri="{BB962C8B-B14F-4D97-AF65-F5344CB8AC3E}">
        <p14:creationId xmlns:p14="http://schemas.microsoft.com/office/powerpoint/2010/main" val="31487384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08641" y="263549"/>
            <a:ext cx="10970880" cy="1166522"/>
          </a:xfrm>
          <a:ln/>
        </p:spPr>
        <p:txBody>
          <a:bodyPr tIns="35268">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Autonomy Objection</a:t>
            </a:r>
            <a:endParaRPr lang="en-US" dirty="0"/>
          </a:p>
        </p:txBody>
      </p:sp>
      <p:sp>
        <p:nvSpPr>
          <p:cNvPr id="10242" name="Rectangle 2"/>
          <p:cNvSpPr>
            <a:spLocks noGrp="1" noChangeArrowheads="1"/>
          </p:cNvSpPr>
          <p:nvPr>
            <p:ph type="body" idx="4294967295"/>
          </p:nvPr>
        </p:nvSpPr>
        <p:spPr>
          <a:xfrm>
            <a:off x="608642" y="1604330"/>
            <a:ext cx="6300159" cy="4872671"/>
          </a:xfrm>
          <a:prstGeom prst="rect">
            <a:avLst/>
          </a:prstGeom>
          <a:ln/>
        </p:spPr>
        <p:txBody>
          <a:bodyPr>
            <a:normAutofit/>
          </a:bodyPr>
          <a:lstStyle/>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The principle assumes that the morality of our actions depends only on what we can autonomously control, but the existence of moral luck calls this into question</a:t>
            </a:r>
            <a:r>
              <a:rPr lang="en-US" dirty="0" smtClean="0"/>
              <a:t>.</a:t>
            </a:r>
            <a:endParaRPr lang="en-US" dirty="0"/>
          </a:p>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smtClean="0"/>
          </a:p>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u="sng" dirty="0" smtClean="0">
                <a:solidFill>
                  <a:srgbClr val="C00000"/>
                </a:solidFill>
              </a:rPr>
              <a:t>Moral </a:t>
            </a:r>
            <a:r>
              <a:rPr lang="en-US" u="sng" dirty="0">
                <a:solidFill>
                  <a:srgbClr val="C00000"/>
                </a:solidFill>
              </a:rPr>
              <a:t>luck</a:t>
            </a:r>
            <a:r>
              <a:rPr lang="en-US" dirty="0"/>
              <a:t>: cases in which the morality of an action depends on factors outside of our control.</a:t>
            </a:r>
          </a:p>
        </p:txBody>
      </p:sp>
      <p:pic>
        <p:nvPicPr>
          <p:cNvPr id="3074" name="Picture 2" descr="http://blogs.dallasobserver.com/unfairpark/drunk-driv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0" y="1981200"/>
            <a:ext cx="4445000" cy="42767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00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08641" y="263549"/>
            <a:ext cx="10970880" cy="1166522"/>
          </a:xfrm>
          <a:ln/>
        </p:spPr>
        <p:txBody>
          <a:bodyPr tIns="35268">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Autonomy Objection</a:t>
            </a:r>
          </a:p>
        </p:txBody>
      </p:sp>
      <p:sp>
        <p:nvSpPr>
          <p:cNvPr id="9218" name="Rectangle 2"/>
          <p:cNvSpPr>
            <a:spLocks noGrp="1" noChangeArrowheads="1"/>
          </p:cNvSpPr>
          <p:nvPr>
            <p:ph type="body" idx="4294967295"/>
          </p:nvPr>
        </p:nvSpPr>
        <p:spPr>
          <a:xfrm>
            <a:off x="609600" y="1604330"/>
            <a:ext cx="10969920" cy="5101271"/>
          </a:xfrm>
          <a:prstGeom prst="rect">
            <a:avLst/>
          </a:prstGeom>
          <a:ln/>
        </p:spPr>
        <p:txBody>
          <a:bodyPr>
            <a:normAutofit/>
          </a:bodyPr>
          <a:lstStyle/>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The principle assumes that we are genuinely autonomous, but that assumption may be false</a:t>
            </a:r>
            <a:r>
              <a:rPr lang="en-US" dirty="0" smtClean="0"/>
              <a:t>.</a:t>
            </a:r>
            <a:endParaRPr lang="en-US" u="sng" dirty="0"/>
          </a:p>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u="sng" dirty="0" smtClean="0"/>
          </a:p>
          <a:p>
            <a:pPr marL="781932" lvl="1" indent="-292325">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 Either our choices are necessitated, or they are not.</a:t>
            </a:r>
          </a:p>
          <a:p>
            <a:pPr marL="781932" lvl="1" indent="-292325">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 </a:t>
            </a:r>
            <a:r>
              <a:rPr lang="en-US" dirty="0"/>
              <a:t>If they are necessitated, then they are out of our control, and so we lack autonomy.</a:t>
            </a:r>
          </a:p>
          <a:p>
            <a:pPr marL="781932" lvl="1" indent="-292325">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 If they are not necessitated, then they are random, and so we lack autonomy.</a:t>
            </a:r>
          </a:p>
          <a:p>
            <a:pPr marL="781932" lvl="1" indent="-292325">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 Therefore, we lack autonomy.</a:t>
            </a:r>
          </a:p>
        </p:txBody>
      </p:sp>
    </p:spTree>
    <p:extLst>
      <p:ext uri="{BB962C8B-B14F-4D97-AF65-F5344CB8AC3E}">
        <p14:creationId xmlns:p14="http://schemas.microsoft.com/office/powerpoint/2010/main" val="15513115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Mappes</a:t>
            </a:r>
            <a:r>
              <a:rPr lang="en-US" dirty="0"/>
              <a:t>' main principle of sexual </a:t>
            </a:r>
            <a:r>
              <a:rPr lang="en-US" dirty="0" smtClean="0"/>
              <a:t>morality</a:t>
            </a:r>
            <a:endParaRPr lang="en-US" dirty="0"/>
          </a:p>
        </p:txBody>
      </p:sp>
      <p:sp>
        <p:nvSpPr>
          <p:cNvPr id="3" name="Content Placeholder 2"/>
          <p:cNvSpPr>
            <a:spLocks noGrp="1"/>
          </p:cNvSpPr>
          <p:nvPr>
            <p:ph idx="4294967295"/>
          </p:nvPr>
        </p:nvSpPr>
        <p:spPr>
          <a:xfrm>
            <a:off x="2013856" y="1970314"/>
            <a:ext cx="8196943" cy="4506686"/>
          </a:xfrm>
          <a:prstGeom prst="rect">
            <a:avLst/>
          </a:prstGeom>
        </p:spPr>
        <p:txBody>
          <a:bodyPr/>
          <a:lstStyle/>
          <a:p>
            <a:r>
              <a:rPr lang="en-US" dirty="0"/>
              <a:t>“A sexually uses B if and only if A intentionally acts in a way that violates the requirement that B's sexual involvement with A be based on B's voluntary informed consent.”</a:t>
            </a:r>
          </a:p>
          <a:p>
            <a:endParaRPr lang="en-US" dirty="0"/>
          </a:p>
        </p:txBody>
      </p:sp>
    </p:spTree>
    <p:extLst>
      <p:ext uri="{BB962C8B-B14F-4D97-AF65-F5344CB8AC3E}">
        <p14:creationId xmlns:p14="http://schemas.microsoft.com/office/powerpoint/2010/main" val="1273173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85361301"/>
              </p:ext>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Vaughn (posted on website), “How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Woodhouse (posted on website), “How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a:effectLst/>
                          <a:latin typeface="+mn-lt"/>
                          <a:ea typeface="Times New Roman" panose="02020603050405020304" pitchFamily="18" charset="0"/>
                        </a:rPr>
                        <a:t>Rachels</a:t>
                      </a:r>
                      <a:r>
                        <a:rPr lang="en-US" sz="1250" dirty="0">
                          <a:effectLst/>
                          <a:latin typeface="+mn-lt"/>
                          <a:ea typeface="Times New Roman" panose="02020603050405020304" pitchFamily="18" charset="0"/>
                        </a:rPr>
                        <a:t> (posted on website), “The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Bentham (posted on website), “The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 (posted on website)</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u="sng" dirty="0" smtClean="0">
                          <a:solidFill>
                            <a:srgbClr val="0000FF"/>
                          </a:solidFill>
                          <a:effectLst/>
                          <a:latin typeface="+mn-lt"/>
                          <a:ea typeface="Times New Roman" panose="02020603050405020304" pitchFamily="18" charset="0"/>
                          <a:hlinkClick r:id="rId2"/>
                        </a:rPr>
                        <a:t>electronic</a:t>
                      </a:r>
                      <a:r>
                        <a:rPr lang="en-US" sz="1250" dirty="0" smtClean="0">
                          <a:effectLst/>
                          <a:latin typeface="+mn-lt"/>
                          <a:ea typeface="Times New Roman" panose="02020603050405020304" pitchFamily="18" charset="0"/>
                        </a:rPr>
                        <a:t>),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Thomas </a:t>
                      </a:r>
                      <a:r>
                        <a:rPr lang="en-US" sz="1250" dirty="0" err="1" smtClean="0">
                          <a:effectLst/>
                          <a:latin typeface="+mn-lt"/>
                          <a:ea typeface="Times New Roman" panose="02020603050405020304" pitchFamily="18" charset="0"/>
                        </a:rPr>
                        <a:t>Mappes</a:t>
                      </a:r>
                      <a:r>
                        <a:rPr lang="en-US" sz="1250" dirty="0" smtClean="0">
                          <a:effectLst/>
                          <a:latin typeface="+mn-lt"/>
                          <a:ea typeface="Times New Roman" panose="02020603050405020304" pitchFamily="18" charset="0"/>
                        </a:rPr>
                        <a:t>, “A Liberal View of Sexual Morality and the concept of Using Another Person”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The </a:t>
                      </a:r>
                      <a:r>
                        <a:rPr lang="en-US" sz="1250" dirty="0">
                          <a:effectLst/>
                          <a:latin typeface="+mn-lt"/>
                          <a:ea typeface="Times New Roman" panose="02020603050405020304" pitchFamily="18" charset="0"/>
                        </a:rPr>
                        <a:t>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Morality” (posted on website)</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Garrett Hardin, “Lifeboat Ethics” (posted on website)</a:t>
                      </a: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MacKinnon (posted on website), “Pornography,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if we’ve fallen behind</a:t>
                      </a:r>
                      <a:r>
                        <a:rPr lang="en-US" sz="1250" i="1"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r>
            </a:tbl>
          </a:graphicData>
        </a:graphic>
      </p:graphicFrame>
    </p:spTree>
    <p:extLst>
      <p:ext uri="{BB962C8B-B14F-4D97-AF65-F5344CB8AC3E}">
        <p14:creationId xmlns:p14="http://schemas.microsoft.com/office/powerpoint/2010/main" val="2952636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Analyze the case</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r>
              <a:rPr lang="en-US" dirty="0" smtClean="0"/>
              <a:t>“Mr. Supervisor makes a series of increasingly less subtle sexual overtures to Ms. Employee. These advances are consistently and firmly rejected by Ms. Employee. Eventually, Mr. Supervisor makes it clear that the granting of ‘sexual favors’ is a condition of her continued employment.”</a:t>
            </a:r>
            <a:endParaRPr lang="en-US" dirty="0"/>
          </a:p>
        </p:txBody>
      </p:sp>
    </p:spTree>
    <p:extLst>
      <p:ext uri="{BB962C8B-B14F-4D97-AF65-F5344CB8AC3E}">
        <p14:creationId xmlns:p14="http://schemas.microsoft.com/office/powerpoint/2010/main" val="1054911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Analyze the case</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r>
              <a:rPr lang="en-US" dirty="0" smtClean="0"/>
              <a:t>“Ms. Debtor borrowed a substantial amount of money from Mr. Creditor, on the understanding that she would pay it back within a year. In the meantime, Ms. Debtor has become increasingly sexually attracted to Mr. Creditor. At the end of one year, Mr. Creditor asks Mr. Debtor to return the money. She says she will be happy to return the money so long as he consents to sexual interactions with her.” </a:t>
            </a:r>
            <a:endParaRPr lang="en-US" dirty="0"/>
          </a:p>
        </p:txBody>
      </p:sp>
    </p:spTree>
    <p:extLst>
      <p:ext uri="{BB962C8B-B14F-4D97-AF65-F5344CB8AC3E}">
        <p14:creationId xmlns:p14="http://schemas.microsoft.com/office/powerpoint/2010/main" val="19688158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cker.jpg"/>
          <p:cNvPicPr>
            <a:picLocks noChangeAspect="1"/>
          </p:cNvPicPr>
          <p:nvPr/>
        </p:nvPicPr>
        <p:blipFill>
          <a:blip r:embed="rId3"/>
          <a:stretch>
            <a:fillRect/>
          </a:stretch>
        </p:blipFill>
        <p:spPr>
          <a:xfrm>
            <a:off x="6411686" y="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Content Placeholder 1"/>
          <p:cNvSpPr txBox="1">
            <a:spLocks/>
          </p:cNvSpPr>
          <p:nvPr/>
        </p:nvSpPr>
        <p:spPr>
          <a:xfrm>
            <a:off x="468085" y="990600"/>
            <a:ext cx="3646966" cy="2881426"/>
          </a:xfrm>
          <a:prstGeom prst="rect">
            <a:avLst/>
          </a:prstGeom>
        </p:spPr>
        <p:txBody>
          <a:bodyPr vert="horz" lIns="91440" tIns="45720" rIns="91440" bIns="45720" rtlCol="0" anchor="ctr">
            <a:normAutofit fontScale="550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114300"/>
            <a:r>
              <a:rPr lang="en-US" sz="4000" dirty="0" smtClean="0"/>
              <a:t>Please set your Turning Technology Clicker to channel 41</a:t>
            </a:r>
          </a:p>
          <a:p>
            <a:endParaRPr lang="en-US" sz="4000" dirty="0" smtClean="0"/>
          </a:p>
          <a:p>
            <a:pPr marL="228600" lvl="1" indent="0">
              <a:buFont typeface="Arial" panose="020B0604020202020204" pitchFamily="34" charset="0"/>
              <a:buNone/>
            </a:pPr>
            <a:r>
              <a:rPr lang="en-US" sz="3600" dirty="0" smtClean="0"/>
              <a:t>Press “</a:t>
            </a:r>
            <a:r>
              <a:rPr lang="en-US" sz="3600" dirty="0" err="1" smtClean="0"/>
              <a:t>Ch</a:t>
            </a:r>
            <a:r>
              <a:rPr lang="en-US" sz="3600" dirty="0" smtClean="0"/>
              <a:t>”, then “41”, then “</a:t>
            </a:r>
            <a:r>
              <a:rPr lang="en-US" sz="3600" dirty="0" err="1" smtClean="0"/>
              <a:t>Ch</a:t>
            </a:r>
            <a:r>
              <a:rPr lang="en-US" sz="3600" dirty="0" smtClean="0"/>
              <a:t>”</a:t>
            </a:r>
          </a:p>
          <a:p>
            <a:endParaRPr lang="en-US" b="1" dirty="0" smtClean="0"/>
          </a:p>
        </p:txBody>
      </p:sp>
      <p:sp>
        <p:nvSpPr>
          <p:cNvPr id="2" name="TextBox 1"/>
          <p:cNvSpPr txBox="1"/>
          <p:nvPr/>
        </p:nvSpPr>
        <p:spPr>
          <a:xfrm rot="21415298">
            <a:off x="7321402" y="4882505"/>
            <a:ext cx="5724835" cy="830997"/>
          </a:xfrm>
          <a:prstGeom prst="rect">
            <a:avLst/>
          </a:prstGeom>
          <a:noFill/>
        </p:spPr>
        <p:txBody>
          <a:bodyPr wrap="square" rtlCol="0">
            <a:spAutoFit/>
          </a:bodyPr>
          <a:lstStyle/>
          <a:p>
            <a:r>
              <a:rPr lang="en-US" sz="4800" dirty="0" smtClean="0">
                <a:solidFill>
                  <a:schemeClr val="bg2"/>
                </a:solidFill>
              </a:rPr>
              <a:t>Clicker Quiz</a:t>
            </a:r>
            <a:endParaRPr lang="en-US" sz="4800" dirty="0">
              <a:solidFill>
                <a:schemeClr val="bg2"/>
              </a:solidFill>
            </a:endParaRPr>
          </a:p>
        </p:txBody>
      </p:sp>
    </p:spTree>
    <p:extLst>
      <p:ext uri="{BB962C8B-B14F-4D97-AF65-F5344CB8AC3E}">
        <p14:creationId xmlns:p14="http://schemas.microsoft.com/office/powerpoint/2010/main" val="3092041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620486" y="533400"/>
            <a:ext cx="9437914" cy="990600"/>
          </a:xfrm>
        </p:spPr>
        <p:txBody>
          <a:bodyPr>
            <a:normAutofit/>
          </a:bodyPr>
          <a:lstStyle/>
          <a:p>
            <a:r>
              <a:rPr lang="en-US" sz="2400" dirty="0" smtClean="0"/>
              <a:t>Which of the following is </a:t>
            </a:r>
            <a:r>
              <a:rPr lang="en-US" sz="2400" i="1" u="sng" dirty="0" smtClean="0"/>
              <a:t>not</a:t>
            </a:r>
            <a:r>
              <a:rPr lang="en-US" sz="2400" i="1" dirty="0" smtClean="0"/>
              <a:t> </a:t>
            </a:r>
            <a:r>
              <a:rPr lang="en-US" sz="2400" dirty="0" smtClean="0"/>
              <a:t>one of the objections we discussed in class to Kant’s categorical imperative</a:t>
            </a:r>
            <a:endParaRPr lang="en-US" sz="2400" dirty="0"/>
          </a:p>
        </p:txBody>
      </p:sp>
      <p:sp>
        <p:nvSpPr>
          <p:cNvPr id="3" name="TPAnswers"/>
          <p:cNvSpPr>
            <a:spLocks noGrp="1"/>
          </p:cNvSpPr>
          <p:nvPr>
            <p:ph type="body" idx="1"/>
            <p:custDataLst>
              <p:tags r:id="rId3"/>
            </p:custDataLst>
          </p:nvPr>
        </p:nvSpPr>
        <p:spPr>
          <a:xfrm>
            <a:off x="620486" y="1600200"/>
            <a:ext cx="5453743" cy="3968262"/>
          </a:xfrm>
        </p:spPr>
        <p:txBody>
          <a:bodyPr>
            <a:normAutofit fontScale="92500" lnSpcReduction="10000"/>
          </a:bodyPr>
          <a:lstStyle/>
          <a:p>
            <a:pPr marL="514350" indent="-514350">
              <a:buFont typeface="+mj-lt"/>
              <a:buAutoNum type="alphaUcPeriod"/>
            </a:pPr>
            <a:r>
              <a:rPr lang="en-US" sz="2400" dirty="0" smtClean="0"/>
              <a:t>The </a:t>
            </a:r>
            <a:r>
              <a:rPr lang="en-US" sz="2400" dirty="0" err="1" smtClean="0"/>
              <a:t>Rigorism</a:t>
            </a:r>
            <a:r>
              <a:rPr lang="en-US" sz="2400" dirty="0" smtClean="0"/>
              <a:t> Objection</a:t>
            </a:r>
            <a:endParaRPr lang="en-US" sz="2400" dirty="0"/>
          </a:p>
          <a:p>
            <a:pPr marL="514350" indent="-514350">
              <a:buFont typeface="+mj-lt"/>
              <a:buAutoNum type="alphaUcPeriod"/>
            </a:pPr>
            <a:r>
              <a:rPr lang="en-US" sz="2400" dirty="0" smtClean="0"/>
              <a:t>The Distribution Objection</a:t>
            </a:r>
          </a:p>
          <a:p>
            <a:pPr marL="514350" indent="-514350">
              <a:buFont typeface="+mj-lt"/>
              <a:buAutoNum type="alphaUcPeriod"/>
            </a:pPr>
            <a:r>
              <a:rPr lang="en-US" sz="2400" dirty="0" smtClean="0"/>
              <a:t>Covert consequentialism objection</a:t>
            </a:r>
          </a:p>
          <a:p>
            <a:pPr marL="514350" indent="-514350">
              <a:buFont typeface="+mj-lt"/>
              <a:buAutoNum type="alphaUcPeriod"/>
            </a:pPr>
            <a:r>
              <a:rPr lang="en-US" sz="2400" dirty="0" smtClean="0"/>
              <a:t>Sneaky maxim-maker objection</a:t>
            </a:r>
          </a:p>
          <a:p>
            <a:pPr marL="514350" indent="-514350">
              <a:buFont typeface="+mj-lt"/>
              <a:buAutoNum type="alphaUcPeriod"/>
            </a:pPr>
            <a:r>
              <a:rPr lang="en-US" sz="2400" dirty="0" smtClean="0"/>
              <a:t>The Moral Standing Objection</a:t>
            </a:r>
            <a:endParaRPr lang="en-US" sz="2400" dirty="0"/>
          </a:p>
          <a:p>
            <a:pPr marL="514350" indent="-514350">
              <a:buFont typeface="+mj-lt"/>
              <a:buAutoNum type="alphaUcPeriod"/>
            </a:pPr>
            <a:r>
              <a:rPr lang="en-US" sz="2400" dirty="0"/>
              <a:t>all of the above</a:t>
            </a:r>
          </a:p>
          <a:p>
            <a:pPr marL="514350" indent="-514350">
              <a:buFont typeface="+mj-lt"/>
              <a:buAutoNum type="alphaUcPeriod"/>
            </a:pPr>
            <a:r>
              <a:rPr lang="en-US" sz="24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27387325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4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39764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620486" y="533400"/>
            <a:ext cx="9437914" cy="990600"/>
          </a:xfrm>
        </p:spPr>
        <p:txBody>
          <a:bodyPr>
            <a:normAutofit/>
          </a:bodyPr>
          <a:lstStyle/>
          <a:p>
            <a:r>
              <a:rPr lang="en-US" sz="2400" dirty="0"/>
              <a:t>According to the Humanity Formulation of Kant’s </a:t>
            </a:r>
            <a:r>
              <a:rPr lang="en-US" sz="2400" dirty="0" smtClean="0"/>
              <a:t>Categorical Imperative, </a:t>
            </a:r>
            <a:r>
              <a:rPr lang="en-US" sz="2400" dirty="0"/>
              <a:t>we must treat persons: </a:t>
            </a:r>
          </a:p>
        </p:txBody>
      </p:sp>
      <p:sp>
        <p:nvSpPr>
          <p:cNvPr id="3" name="TPAnswers"/>
          <p:cNvSpPr>
            <a:spLocks noGrp="1"/>
          </p:cNvSpPr>
          <p:nvPr>
            <p:ph type="body" idx="1"/>
            <p:custDataLst>
              <p:tags r:id="rId3"/>
            </p:custDataLst>
          </p:nvPr>
        </p:nvSpPr>
        <p:spPr>
          <a:xfrm>
            <a:off x="620486" y="1600200"/>
            <a:ext cx="5453743" cy="3968262"/>
          </a:xfrm>
        </p:spPr>
        <p:txBody>
          <a:bodyPr>
            <a:normAutofit fontScale="92500" lnSpcReduction="20000"/>
          </a:bodyPr>
          <a:lstStyle/>
          <a:p>
            <a:pPr marL="514350" indent="-514350">
              <a:buFont typeface="+mj-lt"/>
              <a:buAutoNum type="alphaUcPeriod"/>
            </a:pPr>
            <a:r>
              <a:rPr lang="en-US" sz="2400" dirty="0"/>
              <a:t>never as a means</a:t>
            </a:r>
          </a:p>
          <a:p>
            <a:pPr marL="514350" indent="-514350">
              <a:buFont typeface="+mj-lt"/>
              <a:buAutoNum type="alphaUcPeriod"/>
            </a:pPr>
            <a:r>
              <a:rPr lang="en-US" sz="2400" dirty="0"/>
              <a:t>never as a mere means</a:t>
            </a:r>
          </a:p>
          <a:p>
            <a:pPr marL="514350" indent="-514350">
              <a:buFont typeface="+mj-lt"/>
              <a:buAutoNum type="alphaUcPeriod"/>
            </a:pPr>
            <a:r>
              <a:rPr lang="en-US" sz="2400" dirty="0"/>
              <a:t>in ways that produce the most good for everyone concerned</a:t>
            </a:r>
          </a:p>
          <a:p>
            <a:pPr marL="514350" indent="-514350">
              <a:buFont typeface="+mj-lt"/>
              <a:buAutoNum type="alphaUcPeriod"/>
            </a:pPr>
            <a:r>
              <a:rPr lang="en-US" sz="2400" dirty="0"/>
              <a:t>in ways that serve one’s own best interests</a:t>
            </a:r>
          </a:p>
          <a:p>
            <a:pPr marL="514350" indent="-514350">
              <a:buFont typeface="+mj-lt"/>
              <a:buAutoNum type="alphaUcPeriod"/>
            </a:pPr>
            <a:r>
              <a:rPr lang="en-US" sz="2400" dirty="0"/>
              <a:t>all of the above</a:t>
            </a:r>
          </a:p>
          <a:p>
            <a:pPr marL="514350" indent="-514350">
              <a:buFont typeface="+mj-lt"/>
              <a:buAutoNum type="alphaUcPeriod"/>
            </a:pPr>
            <a:r>
              <a:rPr lang="en-US" sz="24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93746717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08856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98714" y="274638"/>
            <a:ext cx="9612086" cy="990600"/>
          </a:xfrm>
        </p:spPr>
        <p:txBody>
          <a:bodyPr>
            <a:normAutofit/>
          </a:bodyPr>
          <a:lstStyle/>
          <a:p>
            <a:r>
              <a:rPr lang="en-US" sz="2000" dirty="0"/>
              <a:t>Person A says to B: “I am going to steal your car unless you agree to clean out my garage on Saturday.” </a:t>
            </a:r>
            <a:r>
              <a:rPr lang="en-US" sz="2000" dirty="0" smtClean="0"/>
              <a:t>According to </a:t>
            </a:r>
            <a:r>
              <a:rPr lang="en-US" sz="2000" dirty="0" err="1" smtClean="0"/>
              <a:t>Mappes</a:t>
            </a:r>
            <a:r>
              <a:rPr lang="en-US" sz="2000" dirty="0" smtClean="0"/>
              <a:t>, A’s </a:t>
            </a:r>
            <a:r>
              <a:rPr lang="en-US" sz="2000" dirty="0"/>
              <a:t>proposal is:</a:t>
            </a:r>
          </a:p>
        </p:txBody>
      </p:sp>
      <p:sp>
        <p:nvSpPr>
          <p:cNvPr id="3" name="TPAnswers"/>
          <p:cNvSpPr>
            <a:spLocks noGrp="1"/>
          </p:cNvSpPr>
          <p:nvPr>
            <p:ph type="body" idx="1"/>
            <p:custDataLst>
              <p:tags r:id="rId3"/>
            </p:custDataLst>
          </p:nvPr>
        </p:nvSpPr>
        <p:spPr>
          <a:xfrm>
            <a:off x="598714" y="1600200"/>
            <a:ext cx="5497286" cy="3968262"/>
          </a:xfrm>
        </p:spPr>
        <p:txBody>
          <a:bodyPr>
            <a:normAutofit lnSpcReduction="10000"/>
          </a:bodyPr>
          <a:lstStyle/>
          <a:p>
            <a:pPr marL="514350" indent="-514350">
              <a:buFont typeface="+mj-lt"/>
              <a:buAutoNum type="alphaUcPeriod"/>
            </a:pPr>
            <a:r>
              <a:rPr lang="en-US" sz="3200" dirty="0"/>
              <a:t>a deception</a:t>
            </a:r>
          </a:p>
          <a:p>
            <a:pPr marL="514350" indent="-514350">
              <a:buFont typeface="+mj-lt"/>
              <a:buAutoNum type="alphaUcPeriod"/>
            </a:pPr>
            <a:r>
              <a:rPr lang="en-US" sz="3200" dirty="0"/>
              <a:t>a marginalization</a:t>
            </a:r>
          </a:p>
          <a:p>
            <a:pPr marL="514350" indent="-514350">
              <a:buFont typeface="+mj-lt"/>
              <a:buAutoNum type="alphaUcPeriod"/>
            </a:pPr>
            <a:r>
              <a:rPr lang="en-US" sz="3200" dirty="0"/>
              <a:t>a threat</a:t>
            </a:r>
          </a:p>
          <a:p>
            <a:pPr marL="514350" indent="-514350">
              <a:buFont typeface="+mj-lt"/>
              <a:buAutoNum type="alphaUcPeriod"/>
            </a:pPr>
            <a:r>
              <a:rPr lang="en-US" sz="3200" dirty="0"/>
              <a:t>an offer</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92747807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541903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Summary&amp; Kingdom of Ends Formulation</a:t>
            </a:r>
          </a:p>
        </p:txBody>
      </p:sp>
      <p:sp>
        <p:nvSpPr>
          <p:cNvPr id="3" name="Subtitle 2"/>
          <p:cNvSpPr>
            <a:spLocks noGrp="1"/>
          </p:cNvSpPr>
          <p:nvPr>
            <p:ph type="body" idx="1"/>
          </p:nvPr>
        </p:nvSpPr>
        <p:spPr/>
        <p:txBody>
          <a:bodyPr/>
          <a:lstStyle/>
          <a:p>
            <a:r>
              <a:rPr lang="en-US" dirty="0" smtClean="0"/>
              <a:t>Kant’s Categorical Imperative</a:t>
            </a:r>
            <a:endParaRPr lang="en-US" dirty="0"/>
          </a:p>
        </p:txBody>
      </p:sp>
      <p:pic>
        <p:nvPicPr>
          <p:cNvPr id="5" name="Picture 4"/>
          <p:cNvPicPr>
            <a:picLocks noChangeAspect="1"/>
          </p:cNvPicPr>
          <p:nvPr/>
        </p:nvPicPr>
        <p:blipFill>
          <a:blip r:embed="rId2"/>
          <a:stretch>
            <a:fillRect/>
          </a:stretch>
        </p:blipFill>
        <p:spPr>
          <a:xfrm>
            <a:off x="9840686" y="152399"/>
            <a:ext cx="1619929" cy="2330273"/>
          </a:xfrm>
          <a:prstGeom prst="rect">
            <a:avLst/>
          </a:prstGeom>
          <a:scene3d>
            <a:camera prst="isometricLeftDown"/>
            <a:lightRig rig="threePt" dir="t"/>
          </a:scene3d>
        </p:spPr>
      </p:pic>
    </p:spTree>
    <p:extLst>
      <p:ext uri="{BB962C8B-B14F-4D97-AF65-F5344CB8AC3E}">
        <p14:creationId xmlns:p14="http://schemas.microsoft.com/office/powerpoint/2010/main" val="2850670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a:t>
            </a:r>
            <a:endParaRPr lang="en-US" dirty="0"/>
          </a:p>
        </p:txBody>
      </p:sp>
      <p:sp>
        <p:nvSpPr>
          <p:cNvPr id="3" name="Text Placeholder 2"/>
          <p:cNvSpPr>
            <a:spLocks noGrp="1"/>
          </p:cNvSpPr>
          <p:nvPr>
            <p:ph type="body" idx="1"/>
          </p:nvPr>
        </p:nvSpPr>
        <p:spPr/>
        <p:txBody>
          <a:bodyPr>
            <a:normAutofit fontScale="92500"/>
          </a:bodyPr>
          <a:lstStyle/>
          <a:p>
            <a:r>
              <a:rPr lang="en-US" dirty="0" smtClean="0"/>
              <a:t>Formula of Universal Law</a:t>
            </a:r>
            <a:endParaRPr lang="en-US" dirty="0"/>
          </a:p>
        </p:txBody>
      </p:sp>
      <p:sp>
        <p:nvSpPr>
          <p:cNvPr id="4" name="Content Placeholder 3"/>
          <p:cNvSpPr>
            <a:spLocks noGrp="1"/>
          </p:cNvSpPr>
          <p:nvPr>
            <p:ph sz="half" idx="4294967295"/>
          </p:nvPr>
        </p:nvSpPr>
        <p:spPr>
          <a:xfrm>
            <a:off x="1024128" y="2967788"/>
            <a:ext cx="4754880" cy="3341572"/>
          </a:xfrm>
          <a:prstGeom prst="rect">
            <a:avLst/>
          </a:prstGeom>
        </p:spPr>
        <p:txBody>
          <a:bodyPr>
            <a:normAutofit/>
          </a:bodyPr>
          <a:lstStyle/>
          <a:p>
            <a:r>
              <a:rPr lang="en-US" dirty="0"/>
              <a:t>“Act only according to that maxim by which you can at the same time will that it should become a universal law of </a:t>
            </a:r>
            <a:r>
              <a:rPr lang="en-US" dirty="0" smtClean="0"/>
              <a:t>nature.”</a:t>
            </a:r>
            <a:endParaRPr lang="en-US" dirty="0"/>
          </a:p>
        </p:txBody>
      </p:sp>
      <p:sp>
        <p:nvSpPr>
          <p:cNvPr id="5" name="Text Placeholder 4"/>
          <p:cNvSpPr>
            <a:spLocks noGrp="1"/>
          </p:cNvSpPr>
          <p:nvPr>
            <p:ph type="body" sz="quarter" idx="3"/>
          </p:nvPr>
        </p:nvSpPr>
        <p:spPr/>
        <p:txBody>
          <a:bodyPr>
            <a:normAutofit/>
          </a:bodyPr>
          <a:lstStyle/>
          <a:p>
            <a:r>
              <a:rPr lang="en-US" dirty="0" smtClean="0"/>
              <a:t>Objections</a:t>
            </a:r>
            <a:endParaRPr lang="en-US" dirty="0"/>
          </a:p>
        </p:txBody>
      </p:sp>
      <p:sp>
        <p:nvSpPr>
          <p:cNvPr id="6" name="Content Placeholder 5"/>
          <p:cNvSpPr>
            <a:spLocks noGrp="1"/>
          </p:cNvSpPr>
          <p:nvPr>
            <p:ph sz="quarter" idx="4294967295"/>
          </p:nvPr>
        </p:nvSpPr>
        <p:spPr>
          <a:xfrm>
            <a:off x="5990888" y="2967788"/>
            <a:ext cx="4754880" cy="3341572"/>
          </a:xfrm>
          <a:prstGeom prst="rect">
            <a:avLst/>
          </a:prstGeom>
        </p:spPr>
        <p:txBody>
          <a:bodyPr>
            <a:normAutofit/>
          </a:bodyPr>
          <a:lstStyle/>
          <a:p>
            <a:pPr marL="571500" indent="-457200"/>
            <a:r>
              <a:rPr lang="en-US" dirty="0" err="1" smtClean="0"/>
              <a:t>Rigorism</a:t>
            </a:r>
            <a:endParaRPr lang="en-US" dirty="0" smtClean="0"/>
          </a:p>
          <a:p>
            <a:pPr marL="571500" indent="-457200"/>
            <a:r>
              <a:rPr lang="en-US" dirty="0" smtClean="0"/>
              <a:t>Sneaky Maxim Maker / Vacuous</a:t>
            </a:r>
          </a:p>
          <a:p>
            <a:pPr marL="571500" indent="-457200"/>
            <a:r>
              <a:rPr lang="en-US" dirty="0" smtClean="0"/>
              <a:t>Covert Consequentialism</a:t>
            </a:r>
            <a:endParaRPr lang="en-US" dirty="0"/>
          </a:p>
        </p:txBody>
      </p:sp>
      <p:pic>
        <p:nvPicPr>
          <p:cNvPr id="7" name="Picture 6"/>
          <p:cNvPicPr>
            <a:picLocks noChangeAspect="1"/>
          </p:cNvPicPr>
          <p:nvPr/>
        </p:nvPicPr>
        <p:blipFill>
          <a:blip r:embed="rId2"/>
          <a:stretch>
            <a:fillRect/>
          </a:stretch>
        </p:blipFill>
        <p:spPr>
          <a:xfrm>
            <a:off x="9840686" y="152399"/>
            <a:ext cx="1619929" cy="2330273"/>
          </a:xfrm>
          <a:prstGeom prst="rect">
            <a:avLst/>
          </a:prstGeom>
          <a:scene3d>
            <a:camera prst="isometricLeftDown"/>
            <a:lightRig rig="threePt" dir="t"/>
          </a:scene3d>
        </p:spPr>
      </p:pic>
    </p:spTree>
    <p:extLst>
      <p:ext uri="{BB962C8B-B14F-4D97-AF65-F5344CB8AC3E}">
        <p14:creationId xmlns:p14="http://schemas.microsoft.com/office/powerpoint/2010/main" val="3242620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D28A607829A84085A344BD9F01434224"/>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Kant’s Categorical Imperative[;crlf;]10[;]10[;]10[;]False[;]0[;][;crlf;]3.4[;]3[;]1.56204993518133[;]2.44[;crlf;]0[;]0[;]Strongly Agree1[;]Strongly Agree[;][;crlf;]4[;]0[;]Agree2[;]Agree[;][;crlf;]2[;]0[;]Somewhat Agree3[;]Somewhat Agree[;][;crlf;]2[;]0[;]Neutral4[;]Neutral[;][;crlf;]1[;]0[;]Somewhat Disagree5[;]Somewhat Disagree[;][;crlf;]0[;]0[;]Disagree6[;]Disagree[;][;crlf;]1[;]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206C6503FBCC4A1EB8A137DE7FC84D97&lt;/guid&gt;&#10;        &lt;description /&gt;&#10;        &lt;date&gt;7/21/2013 5:16:2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4168CB3618046F19D39ABB037FF3CFA&lt;/guid&gt;&#10;            &lt;repollguid&gt;4B1E0FB43CAB430CAFD829C27751C96D&lt;/repollguid&gt;&#10;            &lt;sourceid&gt;C125EA79A44F4FEC85892BC4B0057A7A&lt;/sourceid&gt;&#10;            &lt;questiontext&gt;Kant’s Categorical Imperativ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A22F2364A8D4C14A2A9410B3A5A890A&lt;/guid&gt;&#10;                    &lt;answertext&gt;Strongly Agree&lt;/answertext&gt;&#10;                    &lt;valuetype&gt;0&lt;/valuetype&gt;&#10;                &lt;/answer&gt;&#10;                &lt;answer&gt;&#10;                    &lt;guid&gt;127FCA7822374E93890B767D739BC37C&lt;/guid&gt;&#10;                    &lt;answertext&gt;Agree&lt;/answertext&gt;&#10;                    &lt;valuetype&gt;0&lt;/valuetype&gt;&#10;                &lt;/answer&gt;&#10;                &lt;answer&gt;&#10;                    &lt;guid&gt;ACAAFF22427E4DBE81E3FB5A75BDA9C7&lt;/guid&gt;&#10;                    &lt;answertext&gt;Somewhat Agree&lt;/answertext&gt;&#10;                    &lt;valuetype&gt;0&lt;/valuetype&gt;&#10;                &lt;/answer&gt;&#10;                &lt;answer&gt;&#10;                    &lt;guid&gt;463785F89C904B2698A87343530CD65B&lt;/guid&gt;&#10;                    &lt;answertext&gt;Neutral&lt;/answertext&gt;&#10;                    &lt;valuetype&gt;0&lt;/valuetype&gt;&#10;                &lt;/answer&gt;&#10;                &lt;answer&gt;&#10;                    &lt;guid&gt;608A0F7D12F54470B490CF5A998C4AF6&lt;/guid&gt;&#10;                    &lt;answertext&gt;Somewhat Disagree&lt;/answertext&gt;&#10;                    &lt;valuetype&gt;0&lt;/valuetype&gt;&#10;                &lt;/answer&gt;&#10;                &lt;answer&gt;&#10;                    &lt;guid&gt;903A1295BE99420799DB82811F2E23DF&lt;/guid&gt;&#10;                    &lt;answertext&gt;Disagree&lt;/answertext&gt;&#10;                    &lt;valuetype&gt;0&lt;/valuetype&gt;&#10;                &lt;/answer&gt;&#10;                &lt;answer&gt;&#10;                    &lt;guid&gt;2B1A02711BDA4F11B447C28C73B1E0F4&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F1980A86A1C04E5DAC586033DE451327&lt;/guid&gt;&#10;        &lt;description /&gt;&#10;        &lt;date&gt;10/5/2013 4:48:1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1514518BEA4441493854C81D52F09D3&lt;/guid&gt;&#10;            &lt;repollguid&gt;B266453B160743118E42623248C9DBD5&lt;/repollguid&gt;&#10;            &lt;sourceid&gt;0026FE6C5596431E8BA54C36D700480E&lt;/sourceid&gt;&#10;            &lt;questiontext&gt;Preferred ethical theory to apply to topics in sexual ethic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3245586CC5A4AC5BB36172C2F80283F&lt;/guid&gt;&#10;                    &lt;answertext&gt;BenTham’s Hedonistic Utilitarianism&lt;/answertext&gt;&#10;                    &lt;valuetype&gt;0&lt;/valuetype&gt;&#10;                &lt;/answer&gt;&#10;                &lt;answer&gt;&#10;                    &lt;guid&gt;A817C9ABA57A46EAAE3F7173E04FD5D0&lt;/guid&gt;&#10;                    &lt;answertext&gt;Mill’s Harm Principle&lt;/answertext&gt;&#10;                    &lt;valuetype&gt;0&lt;/valuetype&gt;&#10;                &lt;/answer&gt;&#10;                &lt;answer&gt;&#10;                    &lt;guid&gt;7863ADFAF65B423ABC095E907826885C&lt;/guid&gt;&#10;                    &lt;answertext&gt;Natural Law Theory&lt;/answertext&gt;&#10;                    &lt;valuetype&gt;0&lt;/valuetype&gt;&#10;                &lt;/answer&gt;&#10;                &lt;answer&gt;&#10;                    &lt;guid&gt;C44680EF2CF849BDA67FFC8C714693CC&lt;/guid&gt;&#10;                    &lt;answertext&gt;Kantian Ethics&lt;/answertext&gt;&#10;                    &lt;valuetype&gt;0&lt;/valuetype&gt;&#10;                &lt;/answer&gt;&#10;                &lt;answer&gt;&#10;                    &lt;guid&gt;23DC25D105CC430AB23C49DB3B4A3D5E&lt;/guid&gt;&#10;                    &lt;answertext&gt;Other&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9B193F5727644CF7A4834C7F23888FB5&lt;/guid&gt;&#10;        &lt;description /&gt;&#10;        &lt;date&gt;10/5/2013 5:21:3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2235B265E074E249F6606E44C27ED6A&lt;/guid&gt;&#10;            &lt;repollguid&gt;9B80E2BA20B8425C9BAFC12AEDA02741&lt;/repollguid&gt;&#10;            &lt;sourceid&gt;987FF55CAB1A49118D5ACEB11A40CBC1&lt;/sourceid&gt;&#10;            &lt;questiontext&gt;Which of the following is not one of the objections we discussed in class to Kant’s categorical imperativ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777BC03EBA147D0BD5DBBACD8658496&lt;/guid&gt;&#10;                    &lt;answertext&gt;The Rigorism Objection&lt;/answertext&gt;&#10;                    &lt;valuetype&gt;-1&lt;/valuetype&gt;&#10;                &lt;/answer&gt;&#10;                &lt;answer&gt;&#10;                    &lt;guid&gt;66F70133920740CFB5BCB65AB408CE2A&lt;/guid&gt;&#10;                    &lt;answertext&gt;The Distribution Objection&lt;/answertext&gt;&#10;                    &lt;valuetype&gt;1&lt;/valuetype&gt;&#10;                &lt;/answer&gt;&#10;                &lt;answer&gt;&#10;                    &lt;guid&gt;5DB697710D1F411F88198367B9749D07&lt;/guid&gt;&#10;                    &lt;answertext&gt;Covert consequentialism objection&lt;/answertext&gt;&#10;                    &lt;valuetype&gt;-1&lt;/valuetype&gt;&#10;                &lt;/answer&gt;&#10;                &lt;answer&gt;&#10;                    &lt;guid&gt;543EDD93EE6B4B90833738D4ED3665D3&lt;/guid&gt;&#10;                    &lt;answertext&gt;Sneaky maxim-maker objection&lt;/answertext&gt;&#10;                    &lt;valuetype&gt;-1&lt;/valuetype&gt;&#10;                &lt;/answer&gt;&#10;                &lt;answer&gt;&#10;                    &lt;guid&gt;12BBA78865FA4465AC3D6E41A5BD3DCD&lt;/guid&gt;&#10;                    &lt;answertext&gt;The Moral Standing Objection&lt;/answertext&gt;&#10;                    &lt;valuetype&gt;-1&lt;/valuetype&gt;&#10;                &lt;/answer&gt;&#10;                &lt;answer&gt;&#10;                    &lt;guid&gt;06B89CD60AD94320B7F2D27AD1CD42DA&lt;/guid&gt;&#10;                    &lt;answertext&gt;all of the above&lt;/answertext&gt;&#10;                    &lt;valuetype&gt;-1&lt;/valuetype&gt;&#10;                &lt;/answer&gt;&#10;                &lt;answer&gt;&#10;                    &lt;guid&gt;293DA00B31764171850B0D7ABA6FBA24&lt;/guid&gt;&#10;                    &lt;answertext&gt;none of the above&lt;/answertext&gt;&#10;                    &lt;valuetype&gt;-1&lt;/valuetype&gt;&#10;                &lt;/answer&gt;&#10;            &lt;/answers&gt;&#10;        &lt;/multichoice&gt;&#10;    &lt;/questions&gt;&#10;&lt;/questionlist&gt;"/>
  <p:tag name="RESULTS" val="Which of the following is not one of the objections we discussed in class to Kant’s categorical imperative[;crlf;]10[;]10[;]10[;]False[;]3[;][;crlf;]4.2[;]5[;]1.6[;]2.56[;crlf;]0[;]-1[;]The Rigorism Objection1[;]The Rigorism Objection[;][;crlf;]3[;]1[;]The Distribution Objection2[;]The Distribution Objection[;][;crlf;]0[;]-1[;]Covert consequentialism objection3[;]Covert consequentialism objection[;][;crlf;]1[;]-1[;]Sneaky maxim-maker objection4[;]Sneaky maxim-maker objection[;][;crlf;]5[;]-1[;]The Moral Standing Objection5[;]The Moral Standing Objection[;][;crlf;]0[;]-1[;]all of the above6[;]all of the above[;][;crlf;]1[;]-1[;]none of the above7[;]none of the abov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9B193F5727644CF7A4834C7F23888FB5&lt;/guid&gt;&#10;        &lt;description /&gt;&#10;        &lt;date&gt;10/5/2013 5:21:3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2235B265E074E249F6606E44C27ED6A&lt;/guid&gt;&#10;            &lt;repollguid&gt;9B80E2BA20B8425C9BAFC12AEDA02741&lt;/repollguid&gt;&#10;            &lt;sourceid&gt;987FF55CAB1A49118D5ACEB11A40CBC1&lt;/sourceid&gt;&#10;            &lt;questiontext&gt;According to the Humanity Formulation of Kant’s Categorical Imperative, we must treat person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777BC03EBA147D0BD5DBBACD8658496&lt;/guid&gt;&#10;                    &lt;answertext&gt;never as a means&lt;/answertext&gt;&#10;                    &lt;valuetype&gt;-1&lt;/valuetype&gt;&#10;                &lt;/answer&gt;&#10;                &lt;answer&gt;&#10;                    &lt;guid&gt;66F70133920740CFB5BCB65AB408CE2A&lt;/guid&gt;&#10;                    &lt;answertext&gt;never as a mere means&lt;/answertext&gt;&#10;                    &lt;valuetype&gt;1&lt;/valuetype&gt;&#10;                &lt;/answer&gt;&#10;                &lt;answer&gt;&#10;                    &lt;guid&gt;5DB697710D1F411F88198367B9749D07&lt;/guid&gt;&#10;                    &lt;answertext&gt;in ways that produce the most good for everyone concerned&lt;/answertext&gt;&#10;                    &lt;valuetype&gt;-1&lt;/valuetype&gt;&#10;                &lt;/answer&gt;&#10;                &lt;answer&gt;&#10;                    &lt;guid&gt;543EDD93EE6B4B90833738D4ED3665D3&lt;/guid&gt;&#10;                    &lt;answertext&gt;in ways that serve one’s own best interests&lt;/answertext&gt;&#10;                    &lt;valuetype&gt;-1&lt;/valuetype&gt;&#10;                &lt;/answer&gt;&#10;                &lt;answer&gt;&#10;                    &lt;guid&gt;12BBA78865FA4465AC3D6E41A5BD3DCD&lt;/guid&gt;&#10;                    &lt;answertext&gt;all of the above&lt;/answertext&gt;&#10;                    &lt;valuetype&gt;-1&lt;/valuetype&gt;&#10;                &lt;/answer&gt;&#10;                &lt;answer&gt;&#10;                    &lt;guid&gt;06B89CD60AD94320B7F2D27AD1CD42DA&lt;/guid&gt;&#10;                    &lt;answertext&gt;none of the above&lt;/answertext&gt;&#10;                    &lt;valuetype&gt;-1&lt;/valuetype&gt;&#10;                &lt;/answer&gt;&#10;            &lt;/answers&gt;&#10;        &lt;/multichoice&gt;&#10;    &lt;/questions&gt;&#10;&lt;/questionlist&gt;"/>
  <p:tag name="RESULTS" val="According to the Humanity Formulation of Kant’s Categorical Imperative, we must treat persons: [;crlf;]10[;]10[;]10[;]False[;]9[;][;crlf;]1.9[;]2[;]0.3[;]0.09[;crlf;]1[;]-1[;]never as a means1[;]never as a means[;][;crlf;]9[;]1[;]never as a mere means2[;]never as a mere means[;][;crlf;]0[;]-1[;]in ways that produce the most good for everyone concerned3[;]in ways that produce the most good for everyone concerned[;][;crlf;]0[;]-1[;]in ways that serve one’s own best interests4[;]in ways that serve one’s own best interests[;][;crlf;]0[;]-1[;]all of the above5[;]all of the above[;][;crlf;]0[;]-1[;]none of the above6[;]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E591F3EC67F14C2784C93F31461F222C&lt;/guid&gt;&#10;        &lt;description /&gt;&#10;        &lt;date&gt;10/5/2013 5:38:3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C89B796DFF44BB499E480EE2D36BA71&lt;/guid&gt;&#10;            &lt;repollguid&gt;982A0A4641BE4E448C9012EDD9B21504&lt;/repollguid&gt;&#10;            &lt;sourceid&gt;297698338641468D9457D8E8AF2F63F3&lt;/sourceid&gt;&#10;            &lt;questiontext&gt;Person A says to B: “I am going to steal your car unless you agree to clean out my garage on Saturday.” According to Mappes, A’s proposal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087595FBD04089BB2C753AC7D8A672&lt;/guid&gt;&#10;                    &lt;answertext&gt;a deception&lt;/answertext&gt;&#10;                    &lt;valuetype&gt;-1&lt;/valuetype&gt;&#10;                &lt;/answer&gt;&#10;                &lt;answer&gt;&#10;                    &lt;guid&gt;F09B45ABA977412FB48F856A8363F065&lt;/guid&gt;&#10;                    &lt;answertext&gt;a marginalization&lt;/answertext&gt;&#10;                    &lt;valuetype&gt;-1&lt;/valuetype&gt;&#10;                &lt;/answer&gt;&#10;                &lt;answer&gt;&#10;                    &lt;guid&gt;7EA660D5248B488E8D5B1BB39AD5603C&lt;/guid&gt;&#10;                    &lt;answertext&gt;a threat&lt;/answertext&gt;&#10;                    &lt;valuetype&gt;1&lt;/valuetype&gt;&#10;                &lt;/answer&gt;&#10;                &lt;answer&gt;&#10;                    &lt;guid&gt;F08BCC815C6C444E89801015CDDD4B01&lt;/guid&gt;&#10;                    &lt;answertext&gt;an offer&lt;/answertext&gt;&#10;                    &lt;valuetype&gt;-1&lt;/valuetype&gt;&#10;                &lt;/answer&gt;&#10;                &lt;answer&gt;&#10;                    &lt;guid&gt;4BB2297B5D2B406F9B1059EAB2BA4410&lt;/guid&gt;&#10;                    &lt;answertext&gt;all of the above&lt;/answertext&gt;&#10;                    &lt;valuetype&gt;-1&lt;/valuetype&gt;&#10;                &lt;/answer&gt;&#10;                &lt;answer&gt;&#10;                    &lt;guid&gt;386795E878D14E77BC38B1583C048898&lt;/guid&gt;&#10;                    &lt;answertext&gt;none of the above&lt;/answertext&gt;&#10;                    &lt;valuetype&gt;-1&lt;/valuetype&gt;&#10;                &lt;/answer&gt;&#10;            &lt;/answers&gt;&#10;        &lt;/multichoice&gt;&#10;    &lt;/questions&gt;&#10;&lt;/questionlist&gt;"/>
  <p:tag name="RESULTS" val="Person A says to B: “I am going to steal your car unless you agree to clean out my garage on Saturday.” According to Mappes, A’s proposal is:[;crlf;]10[;]10[;]10[;]False[;]8[;][;crlf;]3[;]3[;]0.447213595499958[;]0.2[;crlf;]0[;]-1[;]a deception1[;]a deception[;][;crlf;]1[;]-1[;]a marginalization2[;]a marginalization[;][;crlf;]8[;]1[;]a threat3[;]a threat[;][;crlf;]1[;]-1[;]an offer4[;]an offer[;][;crlf;]0[;]-1[;]all of the above5[;]all of the above[;][;crlf;]0[;]-1[;]none of the above6[;]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TC104033927[[fn=Main Event]]</Template>
  <TotalTime>179</TotalTime>
  <Words>1581</Words>
  <Application>Microsoft Office PowerPoint</Application>
  <PresentationFormat>Widescreen</PresentationFormat>
  <Paragraphs>252</Paragraphs>
  <Slides>31</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Century Gothic</vt:lpstr>
      <vt:lpstr>Symbol</vt:lpstr>
      <vt:lpstr>Times New Roman</vt:lpstr>
      <vt:lpstr>Wingdings 2</vt:lpstr>
      <vt:lpstr>Main Event</vt:lpstr>
      <vt:lpstr>Microsoft Graph Chart</vt:lpstr>
      <vt:lpstr>Contemporary Moral Problems</vt:lpstr>
      <vt:lpstr>Agenda</vt:lpstr>
      <vt:lpstr>PowerPoint Presentation</vt:lpstr>
      <vt:lpstr>PowerPoint Presentation</vt:lpstr>
      <vt:lpstr>Which of the following is not one of the objections we discussed in class to Kant’s categorical imperative</vt:lpstr>
      <vt:lpstr>According to the Humanity Formulation of Kant’s Categorical Imperative, we must treat persons: </vt:lpstr>
      <vt:lpstr>Person A says to B: “I am going to steal your car unless you agree to clean out my garage on Saturday.” According to Mappes, A’s proposal is:</vt:lpstr>
      <vt:lpstr>Summary&amp; Kingdom of Ends Formulation</vt:lpstr>
      <vt:lpstr>Big picture</vt:lpstr>
      <vt:lpstr>Big picture</vt:lpstr>
      <vt:lpstr>Big picture</vt:lpstr>
      <vt:lpstr>Big picture</vt:lpstr>
      <vt:lpstr>PowerPoint Presentation</vt:lpstr>
      <vt:lpstr>PowerPoint Presentation</vt:lpstr>
      <vt:lpstr>PowerPoint Presentation</vt:lpstr>
      <vt:lpstr>Kant’s Categorical Imperative</vt:lpstr>
      <vt:lpstr>Context for Sexual Ethics</vt:lpstr>
      <vt:lpstr>General approaches to sexual ethics</vt:lpstr>
      <vt:lpstr>Moralism in sexual ethics</vt:lpstr>
      <vt:lpstr>Conservative sexual ethics</vt:lpstr>
      <vt:lpstr>Liberal sexual ethics</vt:lpstr>
      <vt:lpstr>We still need an ethical theory to justify claims about topics in sexual ethics, regardless of whether those claims are moralistic, conservative or liberal. </vt:lpstr>
      <vt:lpstr>Preferred ethical theory to apply to topics in sexual ethics?</vt:lpstr>
      <vt:lpstr>Humanity Formulation</vt:lpstr>
      <vt:lpstr>Humanity Formulation</vt:lpstr>
      <vt:lpstr>Humanity Formulation</vt:lpstr>
      <vt:lpstr>Autonomy Objection</vt:lpstr>
      <vt:lpstr>Autonomy Objection</vt:lpstr>
      <vt:lpstr>Mappes' main principle of sexual morality</vt:lpstr>
      <vt:lpstr>Analyze the case</vt:lpstr>
      <vt:lpstr>Analyze the case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18</cp:revision>
  <dcterms:created xsi:type="dcterms:W3CDTF">2014-07-14T04:22:44Z</dcterms:created>
  <dcterms:modified xsi:type="dcterms:W3CDTF">2014-07-14T20:01:35Z</dcterms:modified>
</cp:coreProperties>
</file>