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78" r:id="rId4"/>
    <p:sldId id="260" r:id="rId5"/>
    <p:sldId id="261" r:id="rId6"/>
    <p:sldId id="262" r:id="rId7"/>
    <p:sldId id="266" r:id="rId8"/>
    <p:sldId id="265" r:id="rId9"/>
    <p:sldId id="281" r:id="rId10"/>
    <p:sldId id="268" r:id="rId11"/>
    <p:sldId id="267" r:id="rId12"/>
    <p:sldId id="283" r:id="rId13"/>
    <p:sldId id="269" r:id="rId14"/>
    <p:sldId id="270" r:id="rId15"/>
    <p:sldId id="271" r:id="rId16"/>
    <p:sldId id="272" r:id="rId17"/>
    <p:sldId id="273" r:id="rId18"/>
    <p:sldId id="274" r:id="rId19"/>
    <p:sldId id="279" r:id="rId20"/>
    <p:sldId id="275" r:id="rId21"/>
    <p:sldId id="276" r:id="rId22"/>
    <p:sldId id="277" r:id="rId23"/>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5" d="100"/>
          <a:sy n="65" d="100"/>
        </p:scale>
        <p:origin x="78" y="2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B2A13-14DE-44C0-8011-0CB1B07AB330}" type="datetimeFigureOut">
              <a:rPr lang="en-US" smtClean="0"/>
              <a:t>7/15/2014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710836-6833-4316-AA97-F52A612F6574}" type="slidenum">
              <a:rPr lang="en-US" smtClean="0"/>
              <a:t>‹#›</a:t>
            </a:fld>
            <a:endParaRPr lang="en-US"/>
          </a:p>
        </p:txBody>
      </p:sp>
    </p:spTree>
    <p:extLst>
      <p:ext uri="{BB962C8B-B14F-4D97-AF65-F5344CB8AC3E}">
        <p14:creationId xmlns:p14="http://schemas.microsoft.com/office/powerpoint/2010/main" val="196666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smtClean="0"/>
              <a:pPr/>
              <a:t>3</a:t>
            </a:fld>
            <a:endParaRPr lang="en-US"/>
          </a:p>
        </p:txBody>
      </p:sp>
    </p:spTree>
    <p:extLst>
      <p:ext uri="{BB962C8B-B14F-4D97-AF65-F5344CB8AC3E}">
        <p14:creationId xmlns:p14="http://schemas.microsoft.com/office/powerpoint/2010/main" val="3221120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704E473-0CC0-4834-B645-9569E447000F}" type="slidenum">
              <a:rPr lang="en-US"/>
              <a:pPr/>
              <a:t>9</a:t>
            </a:fld>
            <a:endParaRPr lang="en-US"/>
          </a:p>
        </p:txBody>
      </p:sp>
      <p:sp>
        <p:nvSpPr>
          <p:cNvPr id="18433"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6771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2684083-C357-42FA-BBEB-91B1B43C4D91}" type="slidenum">
              <a:rPr lang="en-US">
                <a:solidFill>
                  <a:prstClr val="black"/>
                </a:solidFill>
              </a:rPr>
              <a:pPr/>
              <a:t>10</a:t>
            </a:fld>
            <a:endParaRPr lang="en-US">
              <a:solidFill>
                <a:prstClr val="black"/>
              </a:solidFill>
            </a:endParaRPr>
          </a:p>
        </p:txBody>
      </p:sp>
      <p:sp>
        <p:nvSpPr>
          <p:cNvPr id="20481"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003402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a:solidFill>
                <a:srgbClr val="B80E0F">
                  <a:lumMod val="50000"/>
                </a:srgbClr>
              </a:solidFill>
            </a:endParaRP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92D649FF-3DA0-4A0C-96C3-5142639E13F0}" type="slidenum">
              <a:rPr lang="en-US" smtClean="0">
                <a:solidFill>
                  <a:prstClr val="black">
                    <a:lumMod val="75000"/>
                    <a:lumOff val="25000"/>
                  </a:prstClr>
                </a:solidFill>
              </a:rPr>
              <a:pPr/>
              <a:t>‹#›</a:t>
            </a:fld>
            <a:endParaRPr lang="en-US">
              <a:solidFill>
                <a:prstClr val="black">
                  <a:lumMod val="75000"/>
                  <a:lumOff val="25000"/>
                </a:prstClr>
              </a:solidFill>
            </a:endParaRP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50515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4259300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1068433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3187863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2408841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4" name="Footer Placeholder 3"/>
          <p:cNvSpPr>
            <a:spLocks noGrp="1"/>
          </p:cNvSpPr>
          <p:nvPr>
            <p:ph type="ftr" sz="quarter" idx="11"/>
          </p:nvPr>
        </p:nvSpPr>
        <p:spPr/>
        <p:txBody>
          <a:bodyPr/>
          <a:lstStyle/>
          <a:p>
            <a:endParaRPr lang="en-US">
              <a:solidFill>
                <a:srgbClr val="B80E0F">
                  <a:lumMod val="50000"/>
                </a:srgbClr>
              </a:solidFill>
            </a:endParaRPr>
          </a:p>
        </p:txBody>
      </p:sp>
      <p:sp>
        <p:nvSpPr>
          <p:cNvPr id="5" name="Slide Number Placeholder 4"/>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2533869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4" name="Footer Placeholder 3"/>
          <p:cNvSpPr>
            <a:spLocks noGrp="1"/>
          </p:cNvSpPr>
          <p:nvPr>
            <p:ph type="ftr" sz="quarter" idx="11"/>
          </p:nvPr>
        </p:nvSpPr>
        <p:spPr/>
        <p:txBody>
          <a:bodyPr/>
          <a:lstStyle/>
          <a:p>
            <a:endParaRPr lang="en-US">
              <a:solidFill>
                <a:srgbClr val="B80E0F">
                  <a:lumMod val="50000"/>
                </a:srgbClr>
              </a:solidFill>
            </a:endParaRPr>
          </a:p>
        </p:txBody>
      </p:sp>
      <p:sp>
        <p:nvSpPr>
          <p:cNvPr id="5" name="Slide Number Placeholder 4"/>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3517718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5" name="Footer Placeholder 4"/>
          <p:cNvSpPr>
            <a:spLocks noGrp="1"/>
          </p:cNvSpPr>
          <p:nvPr>
            <p:ph type="ftr" sz="quarter" idx="11"/>
          </p:nvPr>
        </p:nvSpPr>
        <p:spPr/>
        <p:txBody>
          <a:bodyPr/>
          <a:lstStyle/>
          <a:p>
            <a:endParaRPr lang="en-US">
              <a:solidFill>
                <a:srgbClr val="B80E0F">
                  <a:lumMod val="50000"/>
                </a:srgbClr>
              </a:solidFill>
            </a:endParaRPr>
          </a:p>
        </p:txBody>
      </p:sp>
      <p:sp>
        <p:nvSpPr>
          <p:cNvPr id="6" name="Slide Number Placeholder 5"/>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1099751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5" name="Footer Placeholder 4"/>
          <p:cNvSpPr>
            <a:spLocks noGrp="1"/>
          </p:cNvSpPr>
          <p:nvPr>
            <p:ph type="ftr" sz="quarter" idx="11"/>
          </p:nvPr>
        </p:nvSpPr>
        <p:spPr/>
        <p:txBody>
          <a:bodyPr/>
          <a:lstStyle/>
          <a:p>
            <a:endParaRPr lang="en-US">
              <a:solidFill>
                <a:srgbClr val="B80E0F">
                  <a:lumMod val="50000"/>
                </a:srgbClr>
              </a:solidFill>
            </a:endParaRPr>
          </a:p>
        </p:txBody>
      </p:sp>
      <p:sp>
        <p:nvSpPr>
          <p:cNvPr id="6" name="Slide Number Placeholder 5"/>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4075552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F141C8-8044-43A6-83D2-2EC06CC9ECFA}" type="datetimeFigureOut">
              <a:rPr lang="en-US" smtClean="0">
                <a:solidFill>
                  <a:srgbClr val="000000"/>
                </a:solidFill>
              </a:rPr>
              <a:pPr/>
              <a:t>7/15/2014</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10644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5" name="Footer Placeholder 4"/>
          <p:cNvSpPr>
            <a:spLocks noGrp="1"/>
          </p:cNvSpPr>
          <p:nvPr>
            <p:ph type="ftr" sz="quarter" idx="11"/>
          </p:nvPr>
        </p:nvSpPr>
        <p:spPr/>
        <p:txBody>
          <a:bodyPr/>
          <a:lstStyle/>
          <a:p>
            <a:endParaRPr lang="en-US">
              <a:solidFill>
                <a:srgbClr val="B80E0F">
                  <a:lumMod val="50000"/>
                </a:srgbClr>
              </a:solidFill>
            </a:endParaRPr>
          </a:p>
        </p:txBody>
      </p:sp>
      <p:sp>
        <p:nvSpPr>
          <p:cNvPr id="6" name="Slide Number Placeholder 5"/>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2173873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5" name="Footer Placeholder 4"/>
          <p:cNvSpPr>
            <a:spLocks noGrp="1"/>
          </p:cNvSpPr>
          <p:nvPr>
            <p:ph type="ftr" sz="quarter" idx="11"/>
          </p:nvPr>
        </p:nvSpPr>
        <p:spPr/>
        <p:txBody>
          <a:bodyPr/>
          <a:lstStyle/>
          <a:p>
            <a:endParaRPr lang="en-US">
              <a:solidFill>
                <a:srgbClr val="B80E0F">
                  <a:lumMod val="50000"/>
                </a:srgbClr>
              </a:solidFill>
            </a:endParaRPr>
          </a:p>
        </p:txBody>
      </p:sp>
      <p:sp>
        <p:nvSpPr>
          <p:cNvPr id="6" name="Slide Number Placeholder 5"/>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372889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349680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8" name="Footer Placeholder 7"/>
          <p:cNvSpPr>
            <a:spLocks noGrp="1"/>
          </p:cNvSpPr>
          <p:nvPr>
            <p:ph type="ftr" sz="quarter" idx="11"/>
          </p:nvPr>
        </p:nvSpPr>
        <p:spPr/>
        <p:txBody>
          <a:bodyPr/>
          <a:lstStyle/>
          <a:p>
            <a:endParaRPr lang="en-US">
              <a:solidFill>
                <a:srgbClr val="B80E0F">
                  <a:lumMod val="50000"/>
                </a:srgbClr>
              </a:solidFill>
            </a:endParaRPr>
          </a:p>
        </p:txBody>
      </p:sp>
      <p:sp>
        <p:nvSpPr>
          <p:cNvPr id="9" name="Slide Number Placeholder 8"/>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99294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4" name="Footer Placeholder 3"/>
          <p:cNvSpPr>
            <a:spLocks noGrp="1"/>
          </p:cNvSpPr>
          <p:nvPr>
            <p:ph type="ftr" sz="quarter" idx="11"/>
          </p:nvPr>
        </p:nvSpPr>
        <p:spPr/>
        <p:txBody>
          <a:bodyPr/>
          <a:lstStyle/>
          <a:p>
            <a:endParaRPr lang="en-US">
              <a:solidFill>
                <a:srgbClr val="B80E0F">
                  <a:lumMod val="50000"/>
                </a:srgbClr>
              </a:solidFill>
            </a:endParaRPr>
          </a:p>
        </p:txBody>
      </p:sp>
      <p:sp>
        <p:nvSpPr>
          <p:cNvPr id="5" name="Slide Number Placeholder 4"/>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361435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3" name="Footer Placeholder 2"/>
          <p:cNvSpPr>
            <a:spLocks noGrp="1"/>
          </p:cNvSpPr>
          <p:nvPr>
            <p:ph type="ftr" sz="quarter" idx="11"/>
          </p:nvPr>
        </p:nvSpPr>
        <p:spPr/>
        <p:txBody>
          <a:bodyPr/>
          <a:lstStyle/>
          <a:p>
            <a:endParaRPr lang="en-US">
              <a:solidFill>
                <a:srgbClr val="B80E0F">
                  <a:lumMod val="50000"/>
                </a:srgbClr>
              </a:solidFill>
            </a:endParaRPr>
          </a:p>
        </p:txBody>
      </p:sp>
      <p:sp>
        <p:nvSpPr>
          <p:cNvPr id="4" name="Slide Number Placeholder 3"/>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166570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305689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4063300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5734A47-FDA4-4016-96BD-4C138FF5868E}" type="datetimeFigureOut">
              <a:rPr lang="en-US" smtClean="0">
                <a:solidFill>
                  <a:srgbClr val="B80E0F">
                    <a:lumMod val="50000"/>
                  </a:srgbClr>
                </a:solidFill>
              </a:rPr>
              <a:pPr/>
              <a:t>7/15/2014</a:t>
            </a:fld>
            <a:endParaRPr lang="en-US">
              <a:solidFill>
                <a:srgbClr val="B80E0F">
                  <a:lumMod val="50000"/>
                </a:srgbClr>
              </a:solidFill>
            </a:endParaRP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solidFill>
                <a:srgbClr val="B80E0F">
                  <a:lumMod val="50000"/>
                </a:srgbClr>
              </a:solidFill>
            </a:endParaRP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2339177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0.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8.xml"/><Relationship Id="rId4" Type="http://schemas.openxmlformats.org/officeDocument/2006/relationships/tags" Target="../tags/tag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1.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8.xml"/><Relationship Id="rId4" Type="http://schemas.openxmlformats.org/officeDocument/2006/relationships/tags" Target="../tags/tag1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3.emf"/><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18.xml"/><Relationship Id="rId4"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4.emf"/><Relationship Id="rId2" Type="http://schemas.openxmlformats.org/officeDocument/2006/relationships/tags" Target="../tags/tag20.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18.xml"/><Relationship Id="rId4"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5.emf"/><Relationship Id="rId2" Type="http://schemas.openxmlformats.org/officeDocument/2006/relationships/tags" Target="../tags/tag23.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Layout" Target="../slideLayouts/slideLayout18.xml"/><Relationship Id="rId4"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8.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7.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8.xml"/><Relationship Id="rId4"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8.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8.xml"/><Relationship Id="rId4" Type="http://schemas.openxmlformats.org/officeDocument/2006/relationships/tags" Target="../tags/tag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Contemporary Moral Problems</a:t>
            </a:r>
          </a:p>
        </p:txBody>
      </p:sp>
      <p:sp>
        <p:nvSpPr>
          <p:cNvPr id="3" name="Subtitle 2"/>
          <p:cNvSpPr>
            <a:spLocks noGrp="1"/>
          </p:cNvSpPr>
          <p:nvPr>
            <p:ph type="subTitle" idx="1"/>
          </p:nvPr>
        </p:nvSpPr>
        <p:spPr/>
        <p:txBody>
          <a:bodyPr/>
          <a:lstStyle/>
          <a:p>
            <a:r>
              <a:rPr lang="en-US" b="1" dirty="0"/>
              <a:t>M-F12:00-1:00SAV 264</a:t>
            </a:r>
            <a:endParaRPr lang="en-US" dirty="0"/>
          </a:p>
          <a:p>
            <a:r>
              <a:rPr lang="en-US" b="1" dirty="0"/>
              <a:t>Instructor: Benjamin </a:t>
            </a:r>
            <a:r>
              <a:rPr lang="en-US" b="1" dirty="0" smtClean="0"/>
              <a:t>Hole</a:t>
            </a:r>
          </a:p>
          <a:p>
            <a:r>
              <a:rPr lang="en-US" dirty="0"/>
              <a:t>Email: </a:t>
            </a:r>
            <a:r>
              <a:rPr lang="en-US" dirty="0" smtClean="0"/>
              <a:t>bvhole@uw.edu</a:t>
            </a:r>
            <a:endParaRPr lang="en-US" dirty="0"/>
          </a:p>
          <a:p>
            <a:r>
              <a:rPr lang="en-US" dirty="0"/>
              <a:t>Office Hours: everyday after </a:t>
            </a:r>
            <a:r>
              <a:rPr lang="en-US" dirty="0" smtClean="0"/>
              <a:t>class</a:t>
            </a:r>
            <a:endParaRPr lang="en-US" dirty="0"/>
          </a:p>
        </p:txBody>
      </p:sp>
    </p:spTree>
    <p:extLst>
      <p:ext uri="{BB962C8B-B14F-4D97-AF65-F5344CB8AC3E}">
        <p14:creationId xmlns:p14="http://schemas.microsoft.com/office/powerpoint/2010/main" val="17990816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980481" y="263549"/>
            <a:ext cx="8228160" cy="1166522"/>
          </a:xfrm>
          <a:ln/>
        </p:spPr>
        <p:txBody>
          <a:bodyPr vert="horz" lIns="91440" tIns="35268" rIns="91440" bIns="45720" rtlCol="0" anchor="ctr">
            <a:normAutofit fontScale="90000"/>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smtClean="0"/>
              <a:t>The Moral Standing Objection</a:t>
            </a:r>
            <a:endParaRPr lang="en-US" dirty="0"/>
          </a:p>
        </p:txBody>
      </p:sp>
      <p:sp>
        <p:nvSpPr>
          <p:cNvPr id="11266" name="Rectangle 2"/>
          <p:cNvSpPr>
            <a:spLocks noGrp="1" noChangeArrowheads="1"/>
          </p:cNvSpPr>
          <p:nvPr>
            <p:ph type="body" idx="4294967295"/>
          </p:nvPr>
        </p:nvSpPr>
        <p:spPr>
          <a:xfrm>
            <a:off x="2209800" y="1600200"/>
            <a:ext cx="8075760" cy="5939184"/>
          </a:xfrm>
          <a:prstGeom prst="rect">
            <a:avLst/>
          </a:prstGeom>
          <a:ln/>
        </p:spPr>
        <p:txBody>
          <a:bodyPr/>
          <a:lstStyle/>
          <a:p>
            <a:pPr marL="346075"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i="1" dirty="0"/>
              <a:t>The principle cannot explain why those who lack rationality and autonomy are deserving of respect</a:t>
            </a:r>
            <a:r>
              <a:rPr lang="en-US" i="1" dirty="0" smtClean="0"/>
              <a:t>.</a:t>
            </a:r>
          </a:p>
          <a:p>
            <a:pPr marL="390246" indent="-293764">
              <a:buClrTx/>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a:p>
          <a:p>
            <a:pPr marL="390246" indent="-293764">
              <a:buClrTx/>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a:p>
        </p:txBody>
      </p:sp>
      <p:pic>
        <p:nvPicPr>
          <p:cNvPr id="10242" name="Picture 2" descr="https://encrypted-tbn0.gstatic.com/images?q=tbn:ANd9GcRaIIUEscBDxe_wG3cE7GUm9dUQFzNLIHl6Xewlhzp2qiIQn-D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715" y="1600200"/>
            <a:ext cx="2619375" cy="17430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9473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05000" y="609600"/>
            <a:ext cx="8229600" cy="990600"/>
          </a:xfrm>
        </p:spPr>
        <p:txBody>
          <a:bodyPr>
            <a:noAutofit/>
          </a:bodyPr>
          <a:lstStyle/>
          <a:p>
            <a:r>
              <a:rPr lang="en-US" sz="2000" smtClean="0"/>
              <a:t>Mappes’s </a:t>
            </a:r>
            <a:r>
              <a:rPr lang="en-US" sz="2000" dirty="0"/>
              <a:t>principle of sexual ethics is an accurate application of Kant’s CI.</a:t>
            </a:r>
          </a:p>
        </p:txBody>
      </p:sp>
      <p:sp>
        <p:nvSpPr>
          <p:cNvPr id="3" name="TPAnswers"/>
          <p:cNvSpPr>
            <a:spLocks noGrp="1"/>
          </p:cNvSpPr>
          <p:nvPr>
            <p:ph type="body" idx="1"/>
            <p:custDataLst>
              <p:tags r:id="rId3"/>
            </p:custDataLst>
          </p:nvPr>
        </p:nvSpPr>
        <p:spPr>
          <a:xfrm>
            <a:off x="1981199" y="1600200"/>
            <a:ext cx="4136571" cy="3929743"/>
          </a:xfrm>
        </p:spPr>
        <p:txBody>
          <a:bodyPr>
            <a:normAutofit fontScale="77500" lnSpcReduction="20000"/>
          </a:bodyPr>
          <a:lstStyle/>
          <a:p>
            <a:pPr marL="457200" indent="-457200">
              <a:buFont typeface="Arial" pitchFamily="34" charset="0"/>
              <a:buAutoNum type="alphaUcPeriod"/>
            </a:pPr>
            <a:r>
              <a:rPr lang="en-US" sz="3200" dirty="0"/>
              <a:t>Strongly Agree</a:t>
            </a:r>
          </a:p>
          <a:p>
            <a:pPr marL="457200" indent="-457200">
              <a:buFont typeface="Arial" pitchFamily="34" charset="0"/>
              <a:buAutoNum type="alphaUcPeriod"/>
            </a:pPr>
            <a:r>
              <a:rPr lang="en-US" sz="3200" dirty="0"/>
              <a:t>Agree</a:t>
            </a:r>
          </a:p>
          <a:p>
            <a:pPr marL="457200" indent="-457200">
              <a:buFont typeface="Arial" pitchFamily="34" charset="0"/>
              <a:buAutoNum type="alphaUcPeriod"/>
            </a:pPr>
            <a:r>
              <a:rPr lang="en-US" sz="3200" dirty="0"/>
              <a:t>Somewhat Agree</a:t>
            </a:r>
          </a:p>
          <a:p>
            <a:pPr marL="457200" indent="-457200">
              <a:buFont typeface="Arial" pitchFamily="34" charset="0"/>
              <a:buAutoNum type="alphaUcPeriod"/>
            </a:pPr>
            <a:r>
              <a:rPr lang="en-US" sz="3200" dirty="0"/>
              <a:t>Neutral</a:t>
            </a:r>
          </a:p>
          <a:p>
            <a:pPr marL="457200" indent="-457200">
              <a:buFont typeface="Arial" pitchFamily="34" charset="0"/>
              <a:buAutoNum type="alphaUcPeriod"/>
            </a:pPr>
            <a:r>
              <a:rPr lang="en-US" sz="3200" dirty="0"/>
              <a:t>Somewhat Disagree</a:t>
            </a:r>
          </a:p>
          <a:p>
            <a:pPr marL="457200" indent="-457200">
              <a:buFont typeface="Arial" pitchFamily="34" charset="0"/>
              <a:buAutoNum type="alphaUcPeriod"/>
            </a:pPr>
            <a:r>
              <a:rPr lang="en-US" sz="3200" dirty="0"/>
              <a:t>Disagree</a:t>
            </a:r>
          </a:p>
          <a:p>
            <a:pPr marL="457200" indent="-457200">
              <a:buFont typeface="Arial" pitchFamily="34" charset="0"/>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375664749"/>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17"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8056165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Analyze the case</a:t>
            </a:r>
            <a:endParaRPr lang="en-US" dirty="0"/>
          </a:p>
        </p:txBody>
      </p:sp>
      <p:sp>
        <p:nvSpPr>
          <p:cNvPr id="3" name="Content Placeholder 2"/>
          <p:cNvSpPr>
            <a:spLocks noGrp="1"/>
          </p:cNvSpPr>
          <p:nvPr>
            <p:ph idx="4294967295"/>
          </p:nvPr>
        </p:nvSpPr>
        <p:spPr>
          <a:xfrm>
            <a:off x="1981200" y="1600200"/>
            <a:ext cx="8229600" cy="4876800"/>
          </a:xfrm>
          <a:prstGeom prst="rect">
            <a:avLst/>
          </a:prstGeom>
        </p:spPr>
        <p:txBody>
          <a:bodyPr/>
          <a:lstStyle/>
          <a:p>
            <a:r>
              <a:rPr lang="en-US" dirty="0" smtClean="0"/>
              <a:t>“Mr. Supervisor makes a series of increasingly less subtle sexual overtures to Ms. Employee. These advances are consistently and firmly rejected by Ms. Employee. Eventually, Mr. Supervisor makes it clear that the granting of ‘sexual favors’ is a condition of her continued employment.”</a:t>
            </a:r>
            <a:endParaRPr lang="en-US" dirty="0"/>
          </a:p>
        </p:txBody>
      </p:sp>
    </p:spTree>
    <p:extLst>
      <p:ext uri="{BB962C8B-B14F-4D97-AF65-F5344CB8AC3E}">
        <p14:creationId xmlns:p14="http://schemas.microsoft.com/office/powerpoint/2010/main" val="11265880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Violations of </a:t>
            </a:r>
            <a:r>
              <a:rPr lang="en-US" dirty="0" err="1" smtClean="0"/>
              <a:t>Mappes</a:t>
            </a:r>
            <a:r>
              <a:rPr lang="en-US" dirty="0"/>
              <a:t>' main principle of sexual </a:t>
            </a:r>
            <a:r>
              <a:rPr lang="en-US" dirty="0" smtClean="0"/>
              <a:t>morality</a:t>
            </a:r>
            <a:endParaRPr lang="en-US" dirty="0"/>
          </a:p>
        </p:txBody>
      </p:sp>
      <p:sp>
        <p:nvSpPr>
          <p:cNvPr id="3" name="Content Placeholder 2"/>
          <p:cNvSpPr>
            <a:spLocks noGrp="1"/>
          </p:cNvSpPr>
          <p:nvPr>
            <p:ph idx="4294967295"/>
          </p:nvPr>
        </p:nvSpPr>
        <p:spPr>
          <a:xfrm>
            <a:off x="1981200" y="1600200"/>
            <a:ext cx="8229600" cy="4876800"/>
          </a:xfrm>
          <a:prstGeom prst="rect">
            <a:avLst/>
          </a:prstGeom>
        </p:spPr>
        <p:txBody>
          <a:bodyPr/>
          <a:lstStyle/>
          <a:p>
            <a:pPr marL="457200" indent="-457200">
              <a:buFont typeface="+mj-lt"/>
              <a:buAutoNum type="arabicPeriod"/>
            </a:pPr>
            <a:endParaRPr lang="en-US" dirty="0" smtClean="0"/>
          </a:p>
          <a:p>
            <a:pPr marL="457200" indent="-457200">
              <a:buFont typeface="+mj-lt"/>
              <a:buAutoNum type="arabicPeriod"/>
            </a:pPr>
            <a:r>
              <a:rPr lang="en-US" b="1" u="sng" dirty="0" smtClean="0"/>
              <a:t>Deception</a:t>
            </a:r>
            <a:r>
              <a:rPr lang="en-US" dirty="0" smtClean="0"/>
              <a:t> </a:t>
            </a:r>
            <a:r>
              <a:rPr lang="en-US" dirty="0"/>
              <a:t>(either through lying or withholding information) violates the “informed” aspect of this requirement</a:t>
            </a:r>
            <a:r>
              <a:rPr lang="en-US" dirty="0" smtClean="0"/>
              <a:t>.</a:t>
            </a:r>
          </a:p>
          <a:p>
            <a:pPr marL="457200" indent="-457200">
              <a:buFont typeface="+mj-lt"/>
              <a:buAutoNum type="arabicPeriod"/>
            </a:pPr>
            <a:endParaRPr lang="en-US" dirty="0"/>
          </a:p>
          <a:p>
            <a:pPr marL="457200" indent="-457200">
              <a:buFont typeface="+mj-lt"/>
              <a:buAutoNum type="arabicPeriod"/>
            </a:pPr>
            <a:r>
              <a:rPr lang="en-US" b="1" u="sng" dirty="0"/>
              <a:t>Coercion</a:t>
            </a:r>
            <a:r>
              <a:rPr lang="en-US" dirty="0"/>
              <a:t> (either through physical force or threats) violates the “voluntary” aspect of this requirement.</a:t>
            </a:r>
          </a:p>
          <a:p>
            <a:pPr marL="457200" indent="-457200">
              <a:buFont typeface="+mj-lt"/>
              <a:buAutoNum type="arabicPeriod"/>
            </a:pPr>
            <a:endParaRPr lang="en-US" dirty="0" smtClean="0"/>
          </a:p>
          <a:p>
            <a:pPr marL="457200" indent="-457200">
              <a:buFont typeface="+mj-lt"/>
              <a:buAutoNum type="arabicPeriod"/>
            </a:pPr>
            <a:r>
              <a:rPr lang="en-US" b="1" u="sng" dirty="0" smtClean="0"/>
              <a:t>Exploitation</a:t>
            </a:r>
            <a:r>
              <a:rPr lang="en-US" dirty="0" smtClean="0"/>
              <a:t> (discussed later)</a:t>
            </a:r>
            <a:endParaRPr lang="en-US" dirty="0"/>
          </a:p>
        </p:txBody>
      </p:sp>
    </p:spTree>
    <p:extLst>
      <p:ext uri="{BB962C8B-B14F-4D97-AF65-F5344CB8AC3E}">
        <p14:creationId xmlns:p14="http://schemas.microsoft.com/office/powerpoint/2010/main" val="286643701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Deception</a:t>
            </a:r>
            <a:endParaRPr lang="en-US" dirty="0"/>
          </a:p>
        </p:txBody>
      </p:sp>
      <p:sp>
        <p:nvSpPr>
          <p:cNvPr id="3" name="Content Placeholder 2"/>
          <p:cNvSpPr>
            <a:spLocks noGrp="1"/>
          </p:cNvSpPr>
          <p:nvPr>
            <p:ph idx="4294967295"/>
          </p:nvPr>
        </p:nvSpPr>
        <p:spPr>
          <a:xfrm>
            <a:off x="1981200" y="1600200"/>
            <a:ext cx="8229600" cy="4876800"/>
          </a:xfrm>
          <a:prstGeom prst="rect">
            <a:avLst/>
          </a:prstGeom>
        </p:spPr>
        <p:txBody>
          <a:bodyPr/>
          <a:lstStyle/>
          <a:p>
            <a:r>
              <a:rPr lang="en-US" dirty="0" smtClean="0"/>
              <a:t>In order to have sex, A tells B that she is single and would like to start a long term sexual relationship. However, she is married and only wants to have a one night stand with B.</a:t>
            </a:r>
          </a:p>
          <a:p>
            <a:endParaRPr lang="en-US" dirty="0"/>
          </a:p>
          <a:p>
            <a:r>
              <a:rPr lang="en-US" dirty="0" smtClean="0"/>
              <a:t>Possible maxim: “Whenever I want sex, I will make a lying promise.”</a:t>
            </a:r>
            <a:endParaRPr lang="en-US" dirty="0"/>
          </a:p>
        </p:txBody>
      </p:sp>
    </p:spTree>
    <p:extLst>
      <p:ext uri="{BB962C8B-B14F-4D97-AF65-F5344CB8AC3E}">
        <p14:creationId xmlns:p14="http://schemas.microsoft.com/office/powerpoint/2010/main" val="4005674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Coercion</a:t>
            </a:r>
            <a:endParaRPr lang="en-US" dirty="0"/>
          </a:p>
        </p:txBody>
      </p:sp>
      <p:sp>
        <p:nvSpPr>
          <p:cNvPr id="3" name="Content Placeholder 2"/>
          <p:cNvSpPr>
            <a:spLocks noGrp="1"/>
          </p:cNvSpPr>
          <p:nvPr>
            <p:ph idx="4294967295"/>
          </p:nvPr>
        </p:nvSpPr>
        <p:spPr>
          <a:xfrm>
            <a:off x="1981200" y="1600200"/>
            <a:ext cx="8229600" cy="4876800"/>
          </a:xfrm>
          <a:prstGeom prst="rect">
            <a:avLst/>
          </a:prstGeom>
        </p:spPr>
        <p:txBody>
          <a:bodyPr/>
          <a:lstStyle/>
          <a:p>
            <a:r>
              <a:rPr lang="en-US" dirty="0" smtClean="0"/>
              <a:t>In order to have sex, A physically forces B.</a:t>
            </a:r>
          </a:p>
          <a:p>
            <a:pPr lvl="1"/>
            <a:r>
              <a:rPr lang="en-US" dirty="0" smtClean="0"/>
              <a:t>E.g., rape</a:t>
            </a:r>
          </a:p>
          <a:p>
            <a:pPr lvl="1"/>
            <a:r>
              <a:rPr lang="en-US" dirty="0" err="1" smtClean="0"/>
              <a:t>Occurrent</a:t>
            </a:r>
            <a:r>
              <a:rPr lang="en-US" dirty="0" smtClean="0"/>
              <a:t> -&gt; physical harm</a:t>
            </a:r>
          </a:p>
          <a:p>
            <a:pPr lvl="1"/>
            <a:r>
              <a:rPr lang="en-US" dirty="0" smtClean="0"/>
              <a:t>Dispositional -&gt; threat of harm</a:t>
            </a:r>
            <a:endParaRPr lang="en-US" dirty="0"/>
          </a:p>
          <a:p>
            <a:pPr lvl="1"/>
            <a:endParaRPr lang="en-US" dirty="0" smtClean="0"/>
          </a:p>
          <a:p>
            <a:r>
              <a:rPr lang="en-US" dirty="0" smtClean="0"/>
              <a:t>In order to have sex, A makes B a coercive offer. </a:t>
            </a:r>
          </a:p>
          <a:p>
            <a:pPr lvl="1"/>
            <a:r>
              <a:rPr lang="en-US" dirty="0" smtClean="0"/>
              <a:t>E.g., threatens B’s life or job when making the offer</a:t>
            </a:r>
            <a:endParaRPr lang="en-US" dirty="0"/>
          </a:p>
        </p:txBody>
      </p:sp>
    </p:spTree>
    <p:extLst>
      <p:ext uri="{BB962C8B-B14F-4D97-AF65-F5344CB8AC3E}">
        <p14:creationId xmlns:p14="http://schemas.microsoft.com/office/powerpoint/2010/main" val="40997831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Coercion?</a:t>
            </a:r>
            <a:endParaRPr lang="en-US" dirty="0"/>
          </a:p>
        </p:txBody>
      </p:sp>
      <p:sp>
        <p:nvSpPr>
          <p:cNvPr id="3" name="Content Placeholder 2"/>
          <p:cNvSpPr>
            <a:spLocks noGrp="1"/>
          </p:cNvSpPr>
          <p:nvPr>
            <p:ph idx="4294967295"/>
          </p:nvPr>
        </p:nvSpPr>
        <p:spPr>
          <a:xfrm>
            <a:off x="1981200" y="1600200"/>
            <a:ext cx="8229600" cy="4876800"/>
          </a:xfrm>
          <a:prstGeom prst="rect">
            <a:avLst/>
          </a:prstGeom>
        </p:spPr>
        <p:txBody>
          <a:bodyPr/>
          <a:lstStyle/>
          <a:p>
            <a:r>
              <a:rPr lang="en-US" dirty="0" smtClean="0"/>
              <a:t>“Ms. Starlet, a </a:t>
            </a:r>
            <a:r>
              <a:rPr lang="en-US" dirty="0"/>
              <a:t>g</a:t>
            </a:r>
            <a:r>
              <a:rPr lang="en-US" dirty="0" smtClean="0"/>
              <a:t>lamorous wealthy, and highly successful model, wants nothing more than to become a movie superstar. Mr. </a:t>
            </a:r>
            <a:r>
              <a:rPr lang="en-US" dirty="0" err="1" smtClean="0"/>
              <a:t>Moviemogul</a:t>
            </a:r>
            <a:r>
              <a:rPr lang="en-US" dirty="0" smtClean="0"/>
              <a:t>, a famous producer is very taken with Mr. Starlet’s beauty… [he] tells Ms. Starlet that he is prepared to make her a star, on the condition that she agree to sexual involvement with him. Ms. Starlet … is not at all sexually attracted to him. With great reluctance, she agrees to his proposal.” </a:t>
            </a:r>
            <a:endParaRPr lang="en-US" dirty="0"/>
          </a:p>
        </p:txBody>
      </p:sp>
    </p:spTree>
    <p:extLst>
      <p:ext uri="{BB962C8B-B14F-4D97-AF65-F5344CB8AC3E}">
        <p14:creationId xmlns:p14="http://schemas.microsoft.com/office/powerpoint/2010/main" val="37555675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400" dirty="0"/>
              <a:t>Ms. Starlet is coerced by Mr. </a:t>
            </a:r>
            <a:r>
              <a:rPr lang="en-US" sz="2400" dirty="0" err="1"/>
              <a:t>Moviemogul</a:t>
            </a:r>
            <a:r>
              <a:rPr lang="en-US" sz="2400" dirty="0"/>
              <a:t>.</a:t>
            </a:r>
          </a:p>
        </p:txBody>
      </p:sp>
      <p:sp>
        <p:nvSpPr>
          <p:cNvPr id="3" name="TPAnswers"/>
          <p:cNvSpPr>
            <a:spLocks noGrp="1"/>
          </p:cNvSpPr>
          <p:nvPr>
            <p:ph type="body" idx="1"/>
            <p:custDataLst>
              <p:tags r:id="rId3"/>
            </p:custDataLst>
          </p:nvPr>
        </p:nvSpPr>
        <p:spPr>
          <a:xfrm>
            <a:off x="1981200" y="1600200"/>
            <a:ext cx="4180114" cy="3853543"/>
          </a:xfrm>
        </p:spPr>
        <p:txBody>
          <a:bodyPr>
            <a:normAutofit fontScale="77500" lnSpcReduction="20000"/>
          </a:bodyPr>
          <a:lstStyle/>
          <a:p>
            <a:pPr marL="457200" indent="-457200">
              <a:buFont typeface="Arial" pitchFamily="34" charset="0"/>
              <a:buAutoNum type="alphaUcPeriod"/>
            </a:pPr>
            <a:r>
              <a:rPr lang="en-US" sz="3200" dirty="0"/>
              <a:t>Strongly Agree</a:t>
            </a:r>
          </a:p>
          <a:p>
            <a:pPr marL="457200" indent="-457200">
              <a:buFont typeface="Arial" pitchFamily="34" charset="0"/>
              <a:buAutoNum type="alphaUcPeriod"/>
            </a:pPr>
            <a:r>
              <a:rPr lang="en-US" sz="3200" dirty="0"/>
              <a:t>Agree</a:t>
            </a:r>
          </a:p>
          <a:p>
            <a:pPr marL="457200" indent="-457200">
              <a:buFont typeface="Arial" pitchFamily="34" charset="0"/>
              <a:buAutoNum type="alphaUcPeriod"/>
            </a:pPr>
            <a:r>
              <a:rPr lang="en-US" sz="3200" dirty="0"/>
              <a:t>Somewhat Agree</a:t>
            </a:r>
          </a:p>
          <a:p>
            <a:pPr marL="457200" indent="-457200">
              <a:buFont typeface="Arial" pitchFamily="34" charset="0"/>
              <a:buAutoNum type="alphaUcPeriod"/>
            </a:pPr>
            <a:r>
              <a:rPr lang="en-US" sz="3200" dirty="0"/>
              <a:t>Neutral</a:t>
            </a:r>
          </a:p>
          <a:p>
            <a:pPr marL="457200" indent="-457200">
              <a:buFont typeface="Arial" pitchFamily="34" charset="0"/>
              <a:buAutoNum type="alphaUcPeriod"/>
            </a:pPr>
            <a:r>
              <a:rPr lang="en-US" sz="3200" dirty="0"/>
              <a:t>Somewhat Disagree</a:t>
            </a:r>
          </a:p>
          <a:p>
            <a:pPr marL="457200" indent="-457200">
              <a:buFont typeface="Arial" pitchFamily="34" charset="0"/>
              <a:buAutoNum type="alphaUcPeriod"/>
            </a:pPr>
            <a:r>
              <a:rPr lang="en-US" sz="3200" dirty="0"/>
              <a:t>Disagree</a:t>
            </a:r>
          </a:p>
          <a:p>
            <a:pPr marL="457200" indent="-457200">
              <a:buFont typeface="Arial" pitchFamily="34" charset="0"/>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434958377"/>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5141"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3821424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 seduction coercive?</a:t>
            </a:r>
            <a:endParaRPr lang="en-US" dirty="0"/>
          </a:p>
        </p:txBody>
      </p:sp>
      <p:sp>
        <p:nvSpPr>
          <p:cNvPr id="3" name="Content Placeholder 2"/>
          <p:cNvSpPr>
            <a:spLocks noGrp="1"/>
          </p:cNvSpPr>
          <p:nvPr>
            <p:ph idx="4294967295"/>
          </p:nvPr>
        </p:nvSpPr>
        <p:spPr>
          <a:xfrm>
            <a:off x="1981200" y="1600200"/>
            <a:ext cx="8229600" cy="4876800"/>
          </a:xfrm>
          <a:prstGeom prst="rect">
            <a:avLst/>
          </a:prstGeom>
        </p:spPr>
        <p:txBody>
          <a:bodyPr/>
          <a:lstStyle/>
          <a:p>
            <a:pPr marL="0" indent="0">
              <a:buNone/>
            </a:pPr>
            <a:r>
              <a:rPr lang="en-US" b="1" dirty="0">
                <a:solidFill>
                  <a:schemeClr val="accent1"/>
                </a:solidFill>
              </a:rPr>
              <a:t>Virginia Held</a:t>
            </a:r>
          </a:p>
          <a:p>
            <a:r>
              <a:rPr lang="en-US" dirty="0" smtClean="0"/>
              <a:t>“A person unable to spurn an offer may as well act as unwillingly as a person unable to resist a threat… If the degree … is set high enough in the case of seduction, there may seem to be little difference in the extent of coercion involved. In both cases, the persons may act against their wills.”</a:t>
            </a:r>
            <a:endParaRPr lang="en-US" dirty="0"/>
          </a:p>
        </p:txBody>
      </p:sp>
      <p:sp>
        <p:nvSpPr>
          <p:cNvPr id="4" name="AutoShape 2" descr="data:image/jpeg;base64,/9j/4AAQSkZJRgABAQAAAQABAAD/2wCEAAkGBwgHBgkIBwgKCgkLDRYPDQwMDRsUFRAWIB0iIiAdHx8kKDQsJCYxJx8fLT0tMTU3Ojo6Iys/RD84QzQ5OjcBCgoKDQwNGg8PGjclHyU3Nzc3Nzc3Nzc3Nzc3Nzc3Nzc3Nzc3Nzc3Nzc3Nzc3Nzc3Nzc3Nzc3Nzc3Nzc3Nzc3N//AABEIAKAAdwMBIgACEQEDEQH/xAAbAAACAgMBAAAAAAAAAAAAAAAEBQMGAAIHAf/EADkQAAIBAwMBBgQDBwMFAAAAAAECAwAEEQUSITEGEyJBUWEUMnGBQlKRFSOhscHR8DNicgc0Q2Px/8QAFgEBAQEAAAAAAAAAAAAAAAAAAAEC/8QAFhEBAQEAAAAAAAAAAAAAAAAAABEB/9oADAMBAAIRAxEAPwDm1vB+53CvFZkfBrEkaOHcp8NaCYOdzKQKy0m73mhNTl3mND0NQupSUsGJHpTG2smmjWeVO7X8Jf8AEfYUEcOkvLsEarluhJqWPSJbaQPIVRccnd5/Si4IJYJzE2wFCNz85b6VJdMJ5xscLtGdrOOaCRLlXt+5mBlUdSRSm6srdnHw52HPI6URKWiXErKOuDnov/2hd8lxKCuSACx48hQTzaYBHncrL/t60MLPA8Gcj3qRLx3kwvK7fTy4phZzoMoVUKTtHhJNApNo58TVqGB8J6jpTu+jjwFhZScfhPWkcke1twYe/tQbmJsAepqC/VYyqJRIuu7TGBSyaR5Zsk0BNhJsk+1e0PEfEaygOuQYP3ecijYLEzwoR6Urt4ZriY5yQPOnmmytC5WcNsUUEy6bFvRmUEDqPWiZpkfcAvyAc44H0owKDGxkXAZeCPOlU0qlScBRnGCevn/D+tBs80ax8gtk+Ld0981lsBLPH4EGQR4eePTNDwxJIN+53YdF/D960a6+GmhIQbkOeOaCG9EkzSogG5kyo9OeR+lRWLwt3aSEowO1v8+9MZZEupleBlXkHng0FqJUSZkiVB18PWgn/ZqxdzIJN4c858wP8/hR1zGvxiCJd0fdh+PL1qvxXbSgrLLsReVHp7UXC6mIq1ztkXyB656UDS+htFj7tkZWPIIfODSC6kkR25AGcE+f3otbk7Qt4kjZyAQcY/vQ9wqyydD6Erzj6igCaTPUUOfno+e1EIGTnPp8v60E4IY5B4oPEPiNZWyKck1lA1t7l7GcxgBhR9rOJ7+EO3dqzDcAOvNIDNmXcetH25WeRJMkFOeKgtF+XE628bAts3CgZrGLuV3Eqg6j83tS97prnVlZS2wKN5LZwRzTvUImnRTGTsZc4XoTigAhuRIwhgj8H4UXyxRQsbfZ3rf6uPlqTS7aCHDMpD9MHiplgX94ZWwGcnr/AJxVCW80w5DISCBuOPKlU1vcPmTx7D5mrTdTAAoBwOSR51rDF3qDcox0CeQoKWtu7y93gnPnin2n6bCiKtzyJAcnPykVK8It7siNBjBB9qWX9zKEABI46UB1zdwypJb4yEOFJpZbOfiVGMOOOKBWRu8yDRyvlopU8Mmw7qBpHb3M/wDoWyMD83i4P1oS5tontrggBJYsHC9PpUMUsqnchyT1qa1idElMh3GRcHP1oFKtjrWVJKoWU45A9KyghOQc1Pa3TxHAA5qKTxfLWsSMXAXrQMLScWt0xkGUdSD9DVh063luodkMrIF6bKrT28kmzd4fQ+tdP7GaVEmiwybQ7vksx86BYum3RiVJZu85GAkeDn3NR6tplxDEzoveIOSAcMv96uXwyswVrhoyPwxgKB9/Oq3rv7UtbkEagJ4D/wCNgvT+dEILONrmNQ4PB5GMcfT2p1b2/cAbkLE9GXkGo9KeG6uCyRkSqeeK11bUm0tMyL4nbATHWgH1W2RLeWYDa8jDjrgUluNNmZNwQYx4S3GaMdL/AFmVHmvI7SD8KGQA49aivglkdsV1JIw6sJNwb6j0oqrMRDPkAEjpnpRULzJGJtpIfIyRxWutxFLsEfi5qSzkZrMQnceSQD0FBrbSc9a3kuXY92h5rxLVvIVG4WGTcPmoCksSI90nnWVNPd5s0wcmvaAKW3UDK1rZJtnLOBkDgE9amkjZU6mokyr5l5oLDFbi9t4mQKFQYz5Cukdmbb4fRok8wDya5/2JDXTXVrtBGBIgPTrg11KzxHEiYHAphqp672b1jV7pgl0bayUcBGIZz5kkdKr7dhZoXb4nUpC34SGzj+NdUIEnBANQvaWqEyPxtGfGciqivdnOzqaYY23yyFx1koftfoUeqX1tncAgyQoq2W0kU5V4smMfKxHWhNVgBkWbBbHGBUHPpOwcMtsyxySSTbiWkVQSR6YNKk7D6rHcD4dMxjgq7AFh7Cuo23wF6GzlZU4bBKOD71K1vaW0TdzGpJ6s/J/Wg5P2p0tbZIVZNpAxUWjaX3lqGcnC55qydqoDe3NvEPzHP0Apes22DuIzsC9QPMUVrbWlsXCqQ1INUtRHflSDinki91GJoFNLptRg34nTxetAnkK/IrcCsreZVmmLQJxWUDm6snMW9Ofakk8m19pXDD1q5WaqdoJ4NK9c0VZrpZIiOeoqAbs7eTWOpQXUfyRnxp+ZT1rsUNxDeWUdxatujYcH09jXGpLIWbxkNk559q6J2HuxJYzW2MbTuHvnrVNOmvO6GWbGB+tJpri41y9FsjmO0Q5kb8+PKmN5a94COlJodSh0u7aJoJmRUDNIiFguT0Iog2/1TVLO4jigsla0UYMvecgfSqrrfbHUWmWGy8ZRvmUZ/WrXLrttcQnZb3UqnjKJn1NIJtV0q13SxaXeM45Y93jFAP8AHar3cN/OO7nxmTjG72qWftQzRdeehoC47SPqjLDY2UuD1yBgD1oi902FIFJXDvyM+g86ijtMX47ZcTHxMCFGfepLnTIAd3AND2e5RC0fAROg/WpL/UUyjfKR1BoNZdPZ4dsfAqm6/GkM/dnrXRLOZbmJTGfrVX7SadC90ZM4f0qit2c2xcKP4V7RVu9ujFJBgjzrygYW97s5yMV497JIxIPlSAzMrY8qM0WK7v734eyhkuJT+BBnA9/SoCbuaWZeU6eddC7AWJbTptQlBC8Rx+jfmP8AKvNE7ETI8U2sLG6qQTBGep8tx6VfPgYYdM+CtI1iRYyEVRgD/DVSq7dkj6VrFGjRnwjJ68UGL8SRES8NnBH5SODUtpdqBjr9aCC6/Z0HiuYipHR4uGH6Ukvb3QYkIW2u53POZiSP4nFWS5tbS8U94ASfLPSlT6JYMSGQFV680C7TyjQPeCJVUDwIBgUpvL0yFmZsk8Y9B6Uw1/Uo0R7e0ZQF4JHT60FoFrBrNncrGD8XbkNt/PH7fpRRNndDHND6rAbrGzj6UbHp/dDLHnFbRtFh4yRuHSgh0KcWQZH8qr/aW5lbUO9QME9hTO3uov2g0T8c+dGa1FAtgXkVSPUUFNZopRvckNWVYdJ06zuF7yRF2npWUFo0j/parePWbtR/6rbr93PT7Crxp2ladolr8LptqsCY57sct7k9SaPU1AB3sxY8gcVWWXBVViAVDl1+foPejWP1oObBlGB0ozr+lUUHtPZGw1p5D/214Ny/7XHDD+VILj421lzbOGi67TXQe1UMF/bJZE4ui2+Er1VvU+1UV0kiMkUyGKdGxJGfI+3tWdUDJrM6571GT6GoLjWJJYtnfHYeoxg/rUl7sDHvBz6kUqmjUg7cHPpQLb6f4gmOIYjHXnrTHsJdPadoFnjGQuI39CrMBz9K8gsMnB8+a37FWol7TPAwJRl3H7H+9FXbtNavYSvKiZtpOUP5SfL2qlXc7RSGVepGK7NLDFJa93dRrJGybXU+lcx7b9nLnSc3NpHLPZMOXUZMfs396RFIuZ3eff55oltWnktDbTeJc9aECbxnyPSmVjp4uNoPQVFH6EM25eR/COBWVvdypZRLGh2/Ssqjt8h2g1HbDHI8zXhberGtrfhF+9Vl6R1b0oXXNYg0bTWubhhnbtjTPLsegoqY7YjjGTmqr2ksG1P4YyyXJA6Rwx7t59/QVQt7Ialc3+sXjXP72Q+Pcfw59Pat+3MqRavb7NvevBmXHnzx/WnGnaUul37XUSjcUxt+1V7tJp15+1n1CaALbzhTlDuCnGMVkI5rsSnuyo3fTpW9rbbzu2njz6Ci49PHxYcrwadNbJFZnYnibgCiq/YwCSWR8HaowKsvZTs4LFheumJ5gfLovkP4UToejjvEQrwvierUY8DKjkDgCrCo3eLuMORtzsPPQ1pEuE2sCRypB8x96Xa8RbWwug2zuXDyL+fPBzRVjKJAAG3YAIOeo8v7URUO1vYSO5jku9DRY7j5mtxwr/8AH0Pt51RLa5k0tTbX0UkM46rImDXdTkDIpbreh2Gu2xt9QgWT8snRkPqDSDg2oXjXlyxU4QdKyn3ajshddnm3nM1q/CzqPlOejDyrKi12thtQitoPkWskGa9jBAUGqjyX5R7GhrpFazYs0qLjLGIkHH2ol+VxWIMoBVAlm63FvlElVcYAlBBod7F98y53RyKMoT4T9qn01z3txHi5OGzvn8/+PtTEYLHjyqCp3NmLMqMZiPyHzHtUJIJBxkCrPq9ssunSDADIu4H3FVy2haVkQH5mA/WoLLpMW21WRvmk5+1G7QDioWkjsrdpZpBHBGviZuigVzy/7c3mpX0tnpwSK0c7UlA/eMP6Zqi29pru0W3+BmnSKS5GBvGcj29680aza2jXc+47du4+Qqvy28qNp8rTxRr4iZZxvIOPKrTbIdkZ3ZB5pgKLeHFeivMYFerVGtxHHNHslUPGfmUjOfsaysbpisqQf//Z"/>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3864429"/>
            <a:ext cx="1133475" cy="15240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14488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400" dirty="0" smtClean="0"/>
              <a:t>Seduction can be coercive </a:t>
            </a:r>
            <a:endParaRPr lang="en-US" sz="2400" dirty="0"/>
          </a:p>
        </p:txBody>
      </p:sp>
      <p:sp>
        <p:nvSpPr>
          <p:cNvPr id="3" name="TPAnswers"/>
          <p:cNvSpPr>
            <a:spLocks noGrp="1"/>
          </p:cNvSpPr>
          <p:nvPr>
            <p:ph type="body" idx="1"/>
            <p:custDataLst>
              <p:tags r:id="rId3"/>
            </p:custDataLst>
          </p:nvPr>
        </p:nvSpPr>
        <p:spPr>
          <a:xfrm>
            <a:off x="1981200" y="1600200"/>
            <a:ext cx="4180114" cy="3853543"/>
          </a:xfrm>
        </p:spPr>
        <p:txBody>
          <a:bodyPr>
            <a:normAutofit fontScale="77500" lnSpcReduction="20000"/>
          </a:bodyPr>
          <a:lstStyle/>
          <a:p>
            <a:pPr marL="457200" indent="-457200">
              <a:buFont typeface="Arial" pitchFamily="34" charset="0"/>
              <a:buAutoNum type="alphaUcPeriod"/>
            </a:pPr>
            <a:r>
              <a:rPr lang="en-US" sz="3200" dirty="0"/>
              <a:t>Strongly Agree</a:t>
            </a:r>
          </a:p>
          <a:p>
            <a:pPr marL="457200" indent="-457200">
              <a:buFont typeface="Arial" pitchFamily="34" charset="0"/>
              <a:buAutoNum type="alphaUcPeriod"/>
            </a:pPr>
            <a:r>
              <a:rPr lang="en-US" sz="3200" dirty="0"/>
              <a:t>Agree</a:t>
            </a:r>
          </a:p>
          <a:p>
            <a:pPr marL="457200" indent="-457200">
              <a:buFont typeface="Arial" pitchFamily="34" charset="0"/>
              <a:buAutoNum type="alphaUcPeriod"/>
            </a:pPr>
            <a:r>
              <a:rPr lang="en-US" sz="3200" dirty="0"/>
              <a:t>Somewhat Agree</a:t>
            </a:r>
          </a:p>
          <a:p>
            <a:pPr marL="457200" indent="-457200">
              <a:buFont typeface="Arial" pitchFamily="34" charset="0"/>
              <a:buAutoNum type="alphaUcPeriod"/>
            </a:pPr>
            <a:r>
              <a:rPr lang="en-US" sz="3200" dirty="0"/>
              <a:t>Neutral</a:t>
            </a:r>
          </a:p>
          <a:p>
            <a:pPr marL="457200" indent="-457200">
              <a:buFont typeface="Arial" pitchFamily="34" charset="0"/>
              <a:buAutoNum type="alphaUcPeriod"/>
            </a:pPr>
            <a:r>
              <a:rPr lang="en-US" sz="3200" dirty="0"/>
              <a:t>Somewhat Disagree</a:t>
            </a:r>
          </a:p>
          <a:p>
            <a:pPr marL="457200" indent="-457200">
              <a:buFont typeface="Arial" pitchFamily="34" charset="0"/>
              <a:buAutoNum type="alphaUcPeriod"/>
            </a:pPr>
            <a:r>
              <a:rPr lang="en-US" sz="3200" dirty="0"/>
              <a:t>Disagree</a:t>
            </a:r>
          </a:p>
          <a:p>
            <a:pPr marL="457200" indent="-457200">
              <a:buFont typeface="Arial" pitchFamily="34" charset="0"/>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128955663"/>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8212"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8704886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p:txBody>
          <a:bodyPr/>
          <a:lstStyle/>
          <a:p>
            <a:r>
              <a:rPr lang="en-US" dirty="0" smtClean="0"/>
              <a:t>Clicker Quiz</a:t>
            </a:r>
          </a:p>
          <a:p>
            <a:r>
              <a:rPr lang="en-US" dirty="0" err="1" smtClean="0"/>
              <a:t>Mappes</a:t>
            </a:r>
            <a:endParaRPr lang="en-US" dirty="0" smtClean="0"/>
          </a:p>
          <a:p>
            <a:endParaRPr lang="en-US" dirty="0"/>
          </a:p>
        </p:txBody>
      </p:sp>
      <p:pic>
        <p:nvPicPr>
          <p:cNvPr id="6" name="Picture 5"/>
          <p:cNvPicPr>
            <a:picLocks noChangeAspect="1"/>
          </p:cNvPicPr>
          <p:nvPr/>
        </p:nvPicPr>
        <p:blipFill>
          <a:blip r:embed="rId2"/>
          <a:stretch>
            <a:fillRect/>
          </a:stretch>
        </p:blipFill>
        <p:spPr>
          <a:xfrm>
            <a:off x="4227072" y="1066800"/>
            <a:ext cx="7225125" cy="406413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2377294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Violations of </a:t>
            </a:r>
            <a:r>
              <a:rPr lang="en-US" dirty="0" err="1" smtClean="0"/>
              <a:t>Mappes</a:t>
            </a:r>
            <a:r>
              <a:rPr lang="en-US" dirty="0"/>
              <a:t>' main principle of sexual </a:t>
            </a:r>
            <a:r>
              <a:rPr lang="en-US" dirty="0" smtClean="0"/>
              <a:t>morality</a:t>
            </a:r>
            <a:endParaRPr lang="en-US" dirty="0"/>
          </a:p>
        </p:txBody>
      </p:sp>
      <p:sp>
        <p:nvSpPr>
          <p:cNvPr id="3" name="Content Placeholder 2"/>
          <p:cNvSpPr>
            <a:spLocks noGrp="1"/>
          </p:cNvSpPr>
          <p:nvPr>
            <p:ph idx="4294967295"/>
          </p:nvPr>
        </p:nvSpPr>
        <p:spPr>
          <a:xfrm>
            <a:off x="1981199" y="1600200"/>
            <a:ext cx="9699171" cy="3973286"/>
          </a:xfrm>
          <a:prstGeom prst="rect">
            <a:avLst/>
          </a:prstGeom>
        </p:spPr>
        <p:txBody>
          <a:bodyPr>
            <a:normAutofit fontScale="92500"/>
          </a:bodyPr>
          <a:lstStyle/>
          <a:p>
            <a:endParaRPr lang="en-US" dirty="0" smtClean="0"/>
          </a:p>
          <a:p>
            <a:r>
              <a:rPr lang="en-US" dirty="0" smtClean="0"/>
              <a:t>A </a:t>
            </a:r>
            <a:r>
              <a:rPr lang="en-US" dirty="0"/>
              <a:t>third way to violate the requirement: </a:t>
            </a:r>
            <a:r>
              <a:rPr lang="en-US" b="1" dirty="0"/>
              <a:t>exploitation</a:t>
            </a:r>
            <a:r>
              <a:rPr lang="en-US" dirty="0"/>
              <a:t>.</a:t>
            </a:r>
          </a:p>
          <a:p>
            <a:pPr lvl="1"/>
            <a:endParaRPr lang="en-US" dirty="0" smtClean="0"/>
          </a:p>
          <a:p>
            <a:pPr lvl="1"/>
            <a:r>
              <a:rPr lang="en-US" dirty="0" smtClean="0"/>
              <a:t>Offers </a:t>
            </a:r>
            <a:r>
              <a:rPr lang="en-US" dirty="0"/>
              <a:t>are proposals to reward an individual for compliance; they do not propose punishment for noncompliance. When the reward is something the individual desperately needs, then the offer is coercive. </a:t>
            </a:r>
            <a:r>
              <a:rPr lang="en-US" b="1" u="sng" dirty="0">
                <a:solidFill>
                  <a:srgbClr val="FF0000"/>
                </a:solidFill>
              </a:rPr>
              <a:t>Exploitation</a:t>
            </a:r>
            <a:r>
              <a:rPr lang="en-US" b="1" dirty="0">
                <a:solidFill>
                  <a:srgbClr val="FF0000"/>
                </a:solidFill>
              </a:rPr>
              <a:t> is taking advantage of an individual's desperate situation.</a:t>
            </a:r>
          </a:p>
          <a:p>
            <a:pPr lvl="1"/>
            <a:endParaRPr lang="en-US" dirty="0" smtClean="0"/>
          </a:p>
          <a:p>
            <a:pPr lvl="1"/>
            <a:r>
              <a:rPr lang="en-US" dirty="0" smtClean="0"/>
              <a:t>Offers </a:t>
            </a:r>
            <a:r>
              <a:rPr lang="en-US" dirty="0"/>
              <a:t>differ from threats, since threats do propose punishment for noncompliance, and they do not propose any reward for compliance.</a:t>
            </a:r>
          </a:p>
        </p:txBody>
      </p:sp>
    </p:spTree>
    <p:extLst>
      <p:ext uri="{BB962C8B-B14F-4D97-AF65-F5344CB8AC3E}">
        <p14:creationId xmlns:p14="http://schemas.microsoft.com/office/powerpoint/2010/main" val="41760045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400" dirty="0"/>
              <a:t>Prostitution is form of sexual exploitation.</a:t>
            </a:r>
          </a:p>
        </p:txBody>
      </p:sp>
      <p:sp>
        <p:nvSpPr>
          <p:cNvPr id="3" name="TPAnswers"/>
          <p:cNvSpPr>
            <a:spLocks noGrp="1"/>
          </p:cNvSpPr>
          <p:nvPr>
            <p:ph type="body" idx="1"/>
            <p:custDataLst>
              <p:tags r:id="rId3"/>
            </p:custDataLst>
          </p:nvPr>
        </p:nvSpPr>
        <p:spPr>
          <a:xfrm>
            <a:off x="1981199" y="1600200"/>
            <a:ext cx="4158343" cy="3886200"/>
          </a:xfrm>
        </p:spPr>
        <p:txBody>
          <a:bodyPr>
            <a:normAutofit fontScale="77500" lnSpcReduction="20000"/>
          </a:bodyPr>
          <a:lstStyle/>
          <a:p>
            <a:pPr marL="457200" indent="-457200">
              <a:buFont typeface="Arial" pitchFamily="34" charset="0"/>
              <a:buAutoNum type="alphaUcPeriod"/>
            </a:pPr>
            <a:r>
              <a:rPr lang="en-US" sz="3200" dirty="0"/>
              <a:t>Strongly Agree</a:t>
            </a:r>
          </a:p>
          <a:p>
            <a:pPr marL="457200" indent="-457200">
              <a:buFont typeface="Arial" pitchFamily="34" charset="0"/>
              <a:buAutoNum type="alphaUcPeriod"/>
            </a:pPr>
            <a:r>
              <a:rPr lang="en-US" sz="3200" dirty="0"/>
              <a:t>Agree</a:t>
            </a:r>
          </a:p>
          <a:p>
            <a:pPr marL="457200" indent="-457200">
              <a:buFont typeface="Arial" pitchFamily="34" charset="0"/>
              <a:buAutoNum type="alphaUcPeriod"/>
            </a:pPr>
            <a:r>
              <a:rPr lang="en-US" sz="3200" dirty="0"/>
              <a:t>Somewhat Agree</a:t>
            </a:r>
          </a:p>
          <a:p>
            <a:pPr marL="457200" indent="-457200">
              <a:buFont typeface="Arial" pitchFamily="34" charset="0"/>
              <a:buAutoNum type="alphaUcPeriod"/>
            </a:pPr>
            <a:r>
              <a:rPr lang="en-US" sz="3200" dirty="0"/>
              <a:t>Neutral</a:t>
            </a:r>
          </a:p>
          <a:p>
            <a:pPr marL="457200" indent="-457200">
              <a:buFont typeface="Arial" pitchFamily="34" charset="0"/>
              <a:buAutoNum type="alphaUcPeriod"/>
            </a:pPr>
            <a:r>
              <a:rPr lang="en-US" sz="3200" dirty="0"/>
              <a:t>Somewhat Disagree</a:t>
            </a:r>
          </a:p>
          <a:p>
            <a:pPr marL="457200" indent="-457200">
              <a:buFont typeface="Arial" pitchFamily="34" charset="0"/>
              <a:buAutoNum type="alphaUcPeriod"/>
            </a:pPr>
            <a:r>
              <a:rPr lang="en-US" sz="3200" dirty="0"/>
              <a:t>Disagree</a:t>
            </a:r>
          </a:p>
          <a:p>
            <a:pPr marL="457200" indent="-457200">
              <a:buFont typeface="Arial" pitchFamily="34" charset="0"/>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35300419"/>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6165"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8168015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400" dirty="0"/>
              <a:t>Prostitution is form of harmless consensual activity. </a:t>
            </a:r>
          </a:p>
        </p:txBody>
      </p:sp>
      <p:sp>
        <p:nvSpPr>
          <p:cNvPr id="3" name="TPAnswers"/>
          <p:cNvSpPr>
            <a:spLocks noGrp="1"/>
          </p:cNvSpPr>
          <p:nvPr>
            <p:ph type="body" idx="1"/>
            <p:custDataLst>
              <p:tags r:id="rId3"/>
            </p:custDataLst>
          </p:nvPr>
        </p:nvSpPr>
        <p:spPr>
          <a:xfrm>
            <a:off x="1981200" y="1600200"/>
            <a:ext cx="4051300" cy="3886200"/>
          </a:xfrm>
        </p:spPr>
        <p:txBody>
          <a:bodyPr>
            <a:normAutofit fontScale="77500" lnSpcReduction="20000"/>
          </a:bodyPr>
          <a:lstStyle/>
          <a:p>
            <a:pPr marL="457200" indent="-457200">
              <a:buFont typeface="Arial" pitchFamily="34" charset="0"/>
              <a:buAutoNum type="alphaUcPeriod"/>
            </a:pPr>
            <a:r>
              <a:rPr lang="en-US" sz="3200" dirty="0"/>
              <a:t>Strongly Agree</a:t>
            </a:r>
          </a:p>
          <a:p>
            <a:pPr marL="457200" indent="-457200">
              <a:buFont typeface="Arial" pitchFamily="34" charset="0"/>
              <a:buAutoNum type="alphaUcPeriod"/>
            </a:pPr>
            <a:r>
              <a:rPr lang="en-US" sz="3200" dirty="0"/>
              <a:t>Agree</a:t>
            </a:r>
          </a:p>
          <a:p>
            <a:pPr marL="457200" indent="-457200">
              <a:buFont typeface="Arial" pitchFamily="34" charset="0"/>
              <a:buAutoNum type="alphaUcPeriod"/>
            </a:pPr>
            <a:r>
              <a:rPr lang="en-US" sz="3200" dirty="0"/>
              <a:t>Somewhat Agree</a:t>
            </a:r>
          </a:p>
          <a:p>
            <a:pPr marL="457200" indent="-457200">
              <a:buFont typeface="Arial" pitchFamily="34" charset="0"/>
              <a:buAutoNum type="alphaUcPeriod"/>
            </a:pPr>
            <a:r>
              <a:rPr lang="en-US" sz="3200" dirty="0"/>
              <a:t>Neutral</a:t>
            </a:r>
          </a:p>
          <a:p>
            <a:pPr marL="457200" indent="-457200">
              <a:buFont typeface="Arial" pitchFamily="34" charset="0"/>
              <a:buAutoNum type="alphaUcPeriod"/>
            </a:pPr>
            <a:r>
              <a:rPr lang="en-US" sz="3200" dirty="0"/>
              <a:t>Somewhat Disagree</a:t>
            </a:r>
          </a:p>
          <a:p>
            <a:pPr marL="457200" indent="-457200">
              <a:buFont typeface="Arial" pitchFamily="34" charset="0"/>
              <a:buAutoNum type="alphaUcPeriod"/>
            </a:pPr>
            <a:r>
              <a:rPr lang="en-US" sz="3200" dirty="0"/>
              <a:t>Disagree</a:t>
            </a:r>
          </a:p>
          <a:p>
            <a:pPr marL="457200" indent="-457200">
              <a:buFont typeface="Arial" pitchFamily="34" charset="0"/>
              <a:buAutoNum type="alphaUcPeriod"/>
            </a:pPr>
            <a:r>
              <a:rPr lang="en-US" sz="3200" dirty="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402584336"/>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7189"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12752315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icker.jpg"/>
          <p:cNvPicPr>
            <a:picLocks noChangeAspect="1"/>
          </p:cNvPicPr>
          <p:nvPr/>
        </p:nvPicPr>
        <p:blipFill>
          <a:blip r:embed="rId3"/>
          <a:stretch>
            <a:fillRect/>
          </a:stretch>
        </p:blipFill>
        <p:spPr>
          <a:xfrm>
            <a:off x="6411686" y="0"/>
            <a:ext cx="2928723" cy="440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Content Placeholder 1"/>
          <p:cNvSpPr txBox="1">
            <a:spLocks/>
          </p:cNvSpPr>
          <p:nvPr/>
        </p:nvSpPr>
        <p:spPr>
          <a:xfrm>
            <a:off x="468085" y="990600"/>
            <a:ext cx="3646966" cy="2881426"/>
          </a:xfrm>
          <a:prstGeom prst="rect">
            <a:avLst/>
          </a:prstGeom>
        </p:spPr>
        <p:txBody>
          <a:bodyPr vert="horz" lIns="91440" tIns="45720" rIns="91440" bIns="45720" rtlCol="0" anchor="ctr">
            <a:normAutofit fontScale="55000" lnSpcReduction="2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114300"/>
            <a:r>
              <a:rPr lang="en-US" sz="4000" dirty="0" smtClean="0"/>
              <a:t>Please set your Turning Technology Clicker to channel 41</a:t>
            </a:r>
          </a:p>
          <a:p>
            <a:endParaRPr lang="en-US" sz="4000" dirty="0" smtClean="0"/>
          </a:p>
          <a:p>
            <a:pPr marL="228600" lvl="1" indent="0">
              <a:buFont typeface="Arial" panose="020B0604020202020204" pitchFamily="34" charset="0"/>
              <a:buNone/>
            </a:pPr>
            <a:r>
              <a:rPr lang="en-US" sz="3600" dirty="0" smtClean="0"/>
              <a:t>Press “</a:t>
            </a:r>
            <a:r>
              <a:rPr lang="en-US" sz="3600" dirty="0" err="1" smtClean="0"/>
              <a:t>Ch</a:t>
            </a:r>
            <a:r>
              <a:rPr lang="en-US" sz="3600" dirty="0" smtClean="0"/>
              <a:t>”, then “41”, then “</a:t>
            </a:r>
            <a:r>
              <a:rPr lang="en-US" sz="3600" dirty="0" err="1" smtClean="0"/>
              <a:t>Ch</a:t>
            </a:r>
            <a:r>
              <a:rPr lang="en-US" sz="3600" dirty="0" smtClean="0"/>
              <a:t>”</a:t>
            </a:r>
          </a:p>
          <a:p>
            <a:endParaRPr lang="en-US" b="1" dirty="0" smtClean="0"/>
          </a:p>
        </p:txBody>
      </p:sp>
      <p:sp>
        <p:nvSpPr>
          <p:cNvPr id="2" name="TextBox 1"/>
          <p:cNvSpPr txBox="1"/>
          <p:nvPr/>
        </p:nvSpPr>
        <p:spPr>
          <a:xfrm rot="21415298">
            <a:off x="7321402" y="4882505"/>
            <a:ext cx="5724835" cy="830997"/>
          </a:xfrm>
          <a:prstGeom prst="rect">
            <a:avLst/>
          </a:prstGeom>
          <a:noFill/>
        </p:spPr>
        <p:txBody>
          <a:bodyPr wrap="square" rtlCol="0">
            <a:spAutoFit/>
          </a:bodyPr>
          <a:lstStyle/>
          <a:p>
            <a:r>
              <a:rPr lang="en-US" sz="4800" dirty="0" smtClean="0">
                <a:solidFill>
                  <a:schemeClr val="bg2"/>
                </a:solidFill>
              </a:rPr>
              <a:t>Clicker Quiz</a:t>
            </a:r>
            <a:endParaRPr lang="en-US" sz="4800" dirty="0">
              <a:solidFill>
                <a:schemeClr val="bg2"/>
              </a:solidFill>
            </a:endParaRPr>
          </a:p>
        </p:txBody>
      </p:sp>
    </p:spTree>
    <p:extLst>
      <p:ext uri="{BB962C8B-B14F-4D97-AF65-F5344CB8AC3E}">
        <p14:creationId xmlns:p14="http://schemas.microsoft.com/office/powerpoint/2010/main" val="136937431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533400"/>
            <a:ext cx="8229600" cy="990600"/>
          </a:xfrm>
        </p:spPr>
        <p:txBody>
          <a:bodyPr>
            <a:noAutofit/>
          </a:bodyPr>
          <a:lstStyle/>
          <a:p>
            <a:r>
              <a:rPr lang="en-US" sz="2000" dirty="0" err="1"/>
              <a:t>Mappes</a:t>
            </a:r>
            <a:r>
              <a:rPr lang="en-US" sz="2000" dirty="0"/>
              <a:t> is a _________ about sexual ethics. </a:t>
            </a:r>
          </a:p>
        </p:txBody>
      </p:sp>
      <p:sp>
        <p:nvSpPr>
          <p:cNvPr id="3" name="TPAnswers"/>
          <p:cNvSpPr>
            <a:spLocks noGrp="1"/>
          </p:cNvSpPr>
          <p:nvPr>
            <p:ph type="body" idx="1"/>
            <p:custDataLst>
              <p:tags r:id="rId3"/>
            </p:custDataLst>
          </p:nvPr>
        </p:nvSpPr>
        <p:spPr>
          <a:xfrm>
            <a:off x="1981200" y="1600200"/>
            <a:ext cx="3624943" cy="3918857"/>
          </a:xfrm>
        </p:spPr>
        <p:txBody>
          <a:bodyPr>
            <a:normAutofit fontScale="85000" lnSpcReduction="10000"/>
          </a:bodyPr>
          <a:lstStyle/>
          <a:p>
            <a:pPr marL="457200" indent="-457200">
              <a:buFont typeface="Arial" pitchFamily="34" charset="0"/>
              <a:buAutoNum type="alphaUcPeriod"/>
            </a:pPr>
            <a:r>
              <a:rPr lang="en-US" sz="3200" dirty="0"/>
              <a:t>Moralist</a:t>
            </a:r>
          </a:p>
          <a:p>
            <a:pPr marL="457200" indent="-457200">
              <a:buFont typeface="Arial" pitchFamily="34" charset="0"/>
              <a:buAutoNum type="alphaUcPeriod"/>
            </a:pPr>
            <a:r>
              <a:rPr lang="en-US" sz="3200" dirty="0"/>
              <a:t>Conservative</a:t>
            </a:r>
          </a:p>
          <a:p>
            <a:pPr marL="457200" indent="-457200">
              <a:buFont typeface="Arial" pitchFamily="34" charset="0"/>
              <a:buAutoNum type="alphaUcPeriod"/>
            </a:pPr>
            <a:r>
              <a:rPr lang="en-US" sz="3200" dirty="0"/>
              <a:t>Liberal</a:t>
            </a:r>
          </a:p>
          <a:p>
            <a:pPr marL="457200" indent="-457200">
              <a:buFont typeface="Arial" pitchFamily="34" charset="0"/>
              <a:buAutoNum type="alphaUcPeriod"/>
            </a:pPr>
            <a:r>
              <a:rPr lang="en-US" sz="3200" dirty="0"/>
              <a:t>A &amp; B</a:t>
            </a:r>
          </a:p>
          <a:p>
            <a:pPr marL="457200" indent="-457200">
              <a:buFont typeface="Arial" pitchFamily="34" charset="0"/>
              <a:buAutoNum type="alphaUcPeriod"/>
            </a:pPr>
            <a:r>
              <a:rPr lang="en-US" sz="3200" dirty="0"/>
              <a:t>A &amp; C</a:t>
            </a:r>
          </a:p>
          <a:p>
            <a:pPr marL="457200" indent="-457200">
              <a:buFont typeface="Arial" pitchFamily="34" charset="0"/>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264731042"/>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45"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646395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000" dirty="0"/>
              <a:t>Ben says to you: “I am going to fail your final </a:t>
            </a:r>
            <a:r>
              <a:rPr lang="en-US" sz="2000" dirty="0" smtClean="0"/>
              <a:t>papers, </a:t>
            </a:r>
            <a:r>
              <a:rPr lang="en-US" sz="2000" dirty="0"/>
              <a:t>unless you agree to help me move this weekend.” Ben’s proposal is:</a:t>
            </a:r>
          </a:p>
        </p:txBody>
      </p:sp>
      <p:sp>
        <p:nvSpPr>
          <p:cNvPr id="3" name="TPAnswers"/>
          <p:cNvSpPr>
            <a:spLocks noGrp="1"/>
          </p:cNvSpPr>
          <p:nvPr>
            <p:ph type="body" idx="1"/>
            <p:custDataLst>
              <p:tags r:id="rId3"/>
            </p:custDataLst>
          </p:nvPr>
        </p:nvSpPr>
        <p:spPr>
          <a:xfrm>
            <a:off x="1981199" y="1600200"/>
            <a:ext cx="4234543" cy="3940629"/>
          </a:xfrm>
        </p:spPr>
        <p:txBody>
          <a:bodyPr>
            <a:normAutofit fontScale="85000" lnSpcReduction="10000"/>
          </a:bodyPr>
          <a:lstStyle/>
          <a:p>
            <a:pPr marL="514350" indent="-514350">
              <a:buFont typeface="+mj-lt"/>
              <a:buAutoNum type="alphaUcPeriod"/>
            </a:pPr>
            <a:r>
              <a:rPr lang="en-US" sz="3200" dirty="0"/>
              <a:t>a deception</a:t>
            </a:r>
          </a:p>
          <a:p>
            <a:pPr marL="514350" indent="-514350">
              <a:buFont typeface="+mj-lt"/>
              <a:buAutoNum type="alphaUcPeriod"/>
            </a:pPr>
            <a:r>
              <a:rPr lang="en-US" sz="3200" dirty="0"/>
              <a:t>a marginalization</a:t>
            </a:r>
          </a:p>
          <a:p>
            <a:pPr marL="514350" indent="-514350">
              <a:buFont typeface="+mj-lt"/>
              <a:buAutoNum type="alphaUcPeriod"/>
            </a:pPr>
            <a:r>
              <a:rPr lang="en-US" sz="3200" dirty="0"/>
              <a:t>a threat</a:t>
            </a:r>
          </a:p>
          <a:p>
            <a:pPr marL="514350" indent="-514350">
              <a:buFont typeface="+mj-lt"/>
              <a:buAutoNum type="alphaUcPeriod"/>
            </a:pPr>
            <a:r>
              <a:rPr lang="en-US" sz="3200" dirty="0"/>
              <a:t>an offer</a:t>
            </a:r>
          </a:p>
          <a:p>
            <a:pPr marL="514350" indent="-514350">
              <a:buFont typeface="+mj-lt"/>
              <a:buAutoNum type="alphaUcPeriod"/>
            </a:pPr>
            <a:r>
              <a:rPr lang="en-US" sz="3200" dirty="0"/>
              <a:t>all of the above</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697904966"/>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69"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3961025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000" dirty="0"/>
              <a:t>The primary difference between a proposal that is a threat and a proposal that is an offer is:</a:t>
            </a:r>
          </a:p>
        </p:txBody>
      </p:sp>
      <p:sp>
        <p:nvSpPr>
          <p:cNvPr id="3" name="TPAnswers"/>
          <p:cNvSpPr>
            <a:spLocks noGrp="1"/>
          </p:cNvSpPr>
          <p:nvPr>
            <p:ph type="body" idx="1"/>
            <p:custDataLst>
              <p:tags r:id="rId3"/>
            </p:custDataLst>
          </p:nvPr>
        </p:nvSpPr>
        <p:spPr>
          <a:xfrm>
            <a:off x="1981199" y="1600200"/>
            <a:ext cx="4310743" cy="3962400"/>
          </a:xfrm>
        </p:spPr>
        <p:txBody>
          <a:bodyPr>
            <a:normAutofit fontScale="62500" lnSpcReduction="20000"/>
          </a:bodyPr>
          <a:lstStyle/>
          <a:p>
            <a:pPr marL="514350" indent="-514350">
              <a:buFont typeface="+mj-lt"/>
              <a:buAutoNum type="alphaUcPeriod"/>
            </a:pPr>
            <a:r>
              <a:rPr lang="en-US" sz="3200" dirty="0"/>
              <a:t>with a threat, if you decline, you become worse off, unlike with offers</a:t>
            </a:r>
          </a:p>
          <a:p>
            <a:pPr marL="514350" indent="-514350">
              <a:buFont typeface="+mj-lt"/>
              <a:buAutoNum type="alphaUcPeriod"/>
            </a:pPr>
            <a:r>
              <a:rPr lang="en-US" sz="3200" dirty="0"/>
              <a:t>threats are necessarily given with a harsh tone of voice, unlike offers </a:t>
            </a:r>
          </a:p>
          <a:p>
            <a:pPr marL="514350" indent="-514350">
              <a:buFont typeface="+mj-lt"/>
              <a:buAutoNum type="alphaUcPeriod"/>
            </a:pPr>
            <a:r>
              <a:rPr lang="en-US" sz="3200" dirty="0"/>
              <a:t>offers may only occur between friends </a:t>
            </a:r>
          </a:p>
          <a:p>
            <a:pPr marL="514350" indent="-514350">
              <a:buFont typeface="+mj-lt"/>
              <a:buAutoNum type="alphaUcPeriod"/>
            </a:pPr>
            <a:r>
              <a:rPr lang="en-US" sz="3200" dirty="0"/>
              <a:t>all of the above</a:t>
            </a:r>
          </a:p>
          <a:p>
            <a:pPr marL="514350" indent="-514350">
              <a:buFont typeface="+mj-lt"/>
              <a:buAutoNum type="alphaUcPeriod"/>
            </a:pPr>
            <a:r>
              <a:rPr lang="en-US" sz="3200" dirty="0"/>
              <a:t>none of the above </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902930235"/>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93"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9338163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Mappes</a:t>
            </a:r>
            <a:r>
              <a:rPr lang="en-US" dirty="0"/>
              <a:t>' main principle of sexual </a:t>
            </a:r>
            <a:r>
              <a:rPr lang="en-US" dirty="0" smtClean="0"/>
              <a:t>morality</a:t>
            </a:r>
            <a:endParaRPr lang="en-US" dirty="0"/>
          </a:p>
        </p:txBody>
      </p:sp>
      <p:sp>
        <p:nvSpPr>
          <p:cNvPr id="3" name="Content Placeholder 2"/>
          <p:cNvSpPr>
            <a:spLocks noGrp="1"/>
          </p:cNvSpPr>
          <p:nvPr>
            <p:ph idx="4294967295"/>
          </p:nvPr>
        </p:nvSpPr>
        <p:spPr>
          <a:xfrm>
            <a:off x="1981200" y="1600200"/>
            <a:ext cx="8229600" cy="4876800"/>
          </a:xfrm>
          <a:prstGeom prst="rect">
            <a:avLst/>
          </a:prstGeom>
        </p:spPr>
        <p:txBody>
          <a:bodyPr/>
          <a:lstStyle/>
          <a:p>
            <a:r>
              <a:rPr lang="en-US" dirty="0" smtClean="0"/>
              <a:t>Kant</a:t>
            </a:r>
            <a:r>
              <a:rPr lang="en-US" dirty="0"/>
              <a:t>: “Act so that you treat humanity, whether in your own person or in that of another, always as an end and never as a means only</a:t>
            </a:r>
            <a:r>
              <a:rPr lang="en-US" dirty="0" smtClean="0"/>
              <a:t>.”</a:t>
            </a:r>
            <a:endParaRPr lang="en-US" dirty="0"/>
          </a:p>
          <a:p>
            <a:endParaRPr lang="en-US" dirty="0"/>
          </a:p>
          <a:p>
            <a:r>
              <a:rPr lang="en-US" dirty="0" err="1" smtClean="0"/>
              <a:t>Mappes</a:t>
            </a:r>
            <a:r>
              <a:rPr lang="en-US" dirty="0" smtClean="0"/>
              <a:t>: “A </a:t>
            </a:r>
            <a:r>
              <a:rPr lang="en-US" dirty="0"/>
              <a:t>sexually uses B if and only if A intentionally acts in a way that violates the requirement that B's sexual involvement with A be based on B's voluntary informed consent.”</a:t>
            </a:r>
          </a:p>
          <a:p>
            <a:endParaRPr lang="en-US" dirty="0"/>
          </a:p>
        </p:txBody>
      </p:sp>
    </p:spTree>
    <p:extLst>
      <p:ext uri="{BB962C8B-B14F-4D97-AF65-F5344CB8AC3E}">
        <p14:creationId xmlns:p14="http://schemas.microsoft.com/office/powerpoint/2010/main" val="42761198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Standard Objections to Kant’s</a:t>
            </a:r>
            <a:endParaRPr lang="en-US" dirty="0"/>
          </a:p>
        </p:txBody>
      </p:sp>
      <p:sp>
        <p:nvSpPr>
          <p:cNvPr id="3" name="Content Placeholder 2"/>
          <p:cNvSpPr>
            <a:spLocks noGrp="1"/>
          </p:cNvSpPr>
          <p:nvPr>
            <p:ph idx="4294967295"/>
          </p:nvPr>
        </p:nvSpPr>
        <p:spPr>
          <a:xfrm>
            <a:off x="5372099" y="1600200"/>
            <a:ext cx="6327321" cy="4049486"/>
          </a:xfrm>
          <a:prstGeom prst="rect">
            <a:avLst/>
          </a:prstGeom>
        </p:spPr>
        <p:txBody>
          <a:bodyPr/>
          <a:lstStyle/>
          <a:p>
            <a:pPr marL="0" indent="0">
              <a:buNone/>
            </a:pPr>
            <a:r>
              <a:rPr lang="en-US" u="sng" dirty="0" smtClean="0"/>
              <a:t>CI: Universality</a:t>
            </a:r>
          </a:p>
          <a:p>
            <a:r>
              <a:rPr lang="en-US" dirty="0" err="1" smtClean="0"/>
              <a:t>Rigorism</a:t>
            </a:r>
            <a:endParaRPr lang="en-US" dirty="0" smtClean="0"/>
          </a:p>
          <a:p>
            <a:r>
              <a:rPr lang="en-US" dirty="0" smtClean="0"/>
              <a:t>Vacuity (Sneaky Maxim Maker)</a:t>
            </a:r>
          </a:p>
          <a:p>
            <a:r>
              <a:rPr lang="en-US" dirty="0" smtClean="0"/>
              <a:t>Covert Consequentialism</a:t>
            </a:r>
          </a:p>
          <a:p>
            <a:pPr marL="0" indent="0">
              <a:buNone/>
            </a:pPr>
            <a:r>
              <a:rPr lang="en-US" u="sng" dirty="0" smtClean="0"/>
              <a:t>CI: Humanity</a:t>
            </a:r>
          </a:p>
          <a:p>
            <a:r>
              <a:rPr lang="en-US" dirty="0" smtClean="0"/>
              <a:t>Moral Standing / personhood</a:t>
            </a:r>
          </a:p>
          <a:p>
            <a:r>
              <a:rPr lang="en-US" dirty="0" smtClean="0"/>
              <a:t>Lack of autonomy  </a:t>
            </a:r>
            <a:endParaRPr lang="en-US" dirty="0"/>
          </a:p>
        </p:txBody>
      </p:sp>
    </p:spTree>
    <p:extLst>
      <p:ext uri="{BB962C8B-B14F-4D97-AF65-F5344CB8AC3E}">
        <p14:creationId xmlns:p14="http://schemas.microsoft.com/office/powerpoint/2010/main" val="12796488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608641" y="263549"/>
            <a:ext cx="10970880" cy="1166522"/>
          </a:xfrm>
          <a:ln/>
        </p:spPr>
        <p:txBody>
          <a:bodyPr tIns="35268">
            <a:norm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a:t>Autonomy Objection</a:t>
            </a:r>
          </a:p>
        </p:txBody>
      </p:sp>
      <p:sp>
        <p:nvSpPr>
          <p:cNvPr id="9218" name="Rectangle 2"/>
          <p:cNvSpPr>
            <a:spLocks noGrp="1" noChangeArrowheads="1"/>
          </p:cNvSpPr>
          <p:nvPr>
            <p:ph type="body" idx="4294967295"/>
          </p:nvPr>
        </p:nvSpPr>
        <p:spPr>
          <a:xfrm>
            <a:off x="609600" y="1604330"/>
            <a:ext cx="10969920" cy="4327547"/>
          </a:xfrm>
          <a:prstGeom prst="rect">
            <a:avLst/>
          </a:prstGeom>
          <a:ln/>
        </p:spPr>
        <p:txBody>
          <a:bodyPr>
            <a:normAutofit/>
          </a:bodyPr>
          <a:lstStyle/>
          <a:p>
            <a:pPr marL="96482"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The principle assumes that we are genuinely autonomous, but that assumption may be false</a:t>
            </a:r>
            <a:r>
              <a:rPr lang="en-US" dirty="0" smtClean="0"/>
              <a:t>.</a:t>
            </a:r>
            <a:endParaRPr lang="en-US" u="sng" dirty="0"/>
          </a:p>
          <a:p>
            <a:pPr marL="96482"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u="sng" dirty="0" smtClean="0"/>
          </a:p>
          <a:p>
            <a:pPr marL="781932" lvl="1" indent="-292325">
              <a:buFont typeface="Arial" charset="0"/>
              <a:buAutoNum type="arabicParen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 Either our choices are necessitated, or they are not.</a:t>
            </a:r>
          </a:p>
          <a:p>
            <a:pPr marL="781932" lvl="1" indent="-292325">
              <a:buFont typeface="Arial" charset="0"/>
              <a:buAutoNum type="arabicParen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 </a:t>
            </a:r>
            <a:r>
              <a:rPr lang="en-US" dirty="0"/>
              <a:t>If they are necessitated, then they are out of our control, and so we lack autonomy.</a:t>
            </a:r>
          </a:p>
          <a:p>
            <a:pPr marL="781932" lvl="1" indent="-292325">
              <a:buFont typeface="Arial" charset="0"/>
              <a:buAutoNum type="arabicParen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 If they are not necessitated, then they are random, and so we lack autonomy.</a:t>
            </a:r>
          </a:p>
          <a:p>
            <a:pPr marL="781932" lvl="1" indent="-292325">
              <a:buFont typeface="Arial" charset="0"/>
              <a:buAutoNum type="arabicParen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 Therefore, we lack autonomy.</a:t>
            </a:r>
          </a:p>
        </p:txBody>
      </p:sp>
    </p:spTree>
    <p:extLst>
      <p:ext uri="{BB962C8B-B14F-4D97-AF65-F5344CB8AC3E}">
        <p14:creationId xmlns:p14="http://schemas.microsoft.com/office/powerpoint/2010/main" val="15756524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B1F17C47D37843629D3CA53C44189455"/>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1CA7AC650CE5448EADC1EE62C6F8DD0A&lt;/guid&gt;&#10;        &lt;description /&gt;&#10;        &lt;date&gt;10/5/2013 5:32:1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DA758CFDC8A4DA5AEB8585E78AEEFC1&lt;/guid&gt;&#10;            &lt;repollguid&gt;5222265D85364146873EF2A4B7BF9F2C&lt;/repollguid&gt;&#10;            &lt;sourceid&gt;5CB416F6BE344036BA278FB0D504A77C&lt;/sourceid&gt;&#10;            &lt;questiontext&gt;Mappes’s principle of sexual ethics is an accurate application of Kant’s CI.&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EE01CE0E19AE45389415274943744DB1&lt;/guid&gt;&#10;                    &lt;answertext&gt;Strongly Agree&lt;/answertext&gt;&#10;                    &lt;valuetype&gt;0&lt;/valuetype&gt;&#10;                &lt;/answer&gt;&#10;                &lt;answer&gt;&#10;                    &lt;guid&gt;C9B9886698F84AC6A1D8F986CE1E3BF3&lt;/guid&gt;&#10;                    &lt;answertext&gt;Agree&lt;/answertext&gt;&#10;                    &lt;valuetype&gt;0&lt;/valuetype&gt;&#10;                &lt;/answer&gt;&#10;                &lt;answer&gt;&#10;                    &lt;guid&gt;FF906A9B22094F5E82DEFDCAE3B13C63&lt;/guid&gt;&#10;                    &lt;answertext&gt;Somewhat Agree&lt;/answertext&gt;&#10;                    &lt;valuetype&gt;0&lt;/valuetype&gt;&#10;                &lt;/answer&gt;&#10;                &lt;answer&gt;&#10;                    &lt;guid&gt;B9BF539E32834FA7B874F0F7C099EF30&lt;/guid&gt;&#10;                    &lt;answertext&gt;Neutral&lt;/answertext&gt;&#10;                    &lt;valuetype&gt;0&lt;/valuetype&gt;&#10;                &lt;/answer&gt;&#10;                &lt;answer&gt;&#10;                    &lt;guid&gt;3B5E870F63404F7C89FB6451346F2FDB&lt;/guid&gt;&#10;                    &lt;answertext&gt;Somewhat Disagree&lt;/answertext&gt;&#10;                    &lt;valuetype&gt;0&lt;/valuetype&gt;&#10;                &lt;/answer&gt;&#10;                &lt;answer&gt;&#10;                    &lt;guid&gt;6D62C879ED60452A8FA77BE7F239BAC4&lt;/guid&gt;&#10;                    &lt;answertext&gt;Disagree&lt;/answertext&gt;&#10;                    &lt;valuetype&gt;0&lt;/valuetype&gt;&#10;                &lt;/answer&gt;&#10;                &lt;answer&gt;&#10;                    &lt;guid&gt;9ACC74F2DF4F4963A3D36AC99439D9FA&lt;/guid&gt;&#10;                    &lt;answertext&gt;Strongly Disagree&lt;/answertext&gt;&#10;                    &lt;valuetype&gt;0&lt;/valuetype&gt;&#10;                &lt;/answer&gt;&#10;            &lt;/answers&gt;&#10;        &lt;/multichoice&gt;&#10;    &lt;/questions&gt;&#10;&lt;/questionlist&gt;"/>
  <p:tag name="RESULTS" val="Mappes’s principle of sexual ethics is an accurate application of Kant’s CI.[;crlf;]9[;]9[;]9[;]False[;]0[;][;crlf;]3.44444444444444[;]3[;]0.955813918560292[;]0.91358024691358[;crlf;]0[;]0[;]Strongly Agree1[;]Strongly Agree[;][;crlf;]1[;]0[;]Agree2[;]Agree[;][;crlf;]5[;]0[;]Somewhat Agree3[;]Somewhat Agree[;][;crlf;]1[;]0[;]Neutral4[;]Neutral[;][;crlf;]2[;]0[;]Somewhat Disagree5[;]Somewhat Disagree[;][;crlf;]0[;]0[;]Disagree6[;]Disagree[;][;crlf;]0[;]0[;]Strongly Disagree7[;]Strongly Disagree[;]"/>
  <p:tag name="HASRESULTS" val="Tru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14.xml><?xml version="1.0" encoding="utf-8"?>
<p:tagLst xmlns:a="http://schemas.openxmlformats.org/drawingml/2006/main" xmlns:r="http://schemas.openxmlformats.org/officeDocument/2006/relationships" xmlns:p="http://schemas.openxmlformats.org/presentationml/2006/main">
  <p:tag name="RESULTS" val="Ms. Starlet is coerced by Mr. Moviemogul.[;crlf;]8[;]9[;]8[;]False[;]0[;][;crlf;]4.75[;]6[;]1.6393596310755[;]2.6875[;crlf;]0[;]0[;]Strongly Agree1[;]Strongly Agree[;][;crlf;]1[;]0[;]Agree2[;]Agree[;][;crlf;]2[;]0[;]Somewhat Agree3[;]Somewhat Agree[;][;crlf;]0[;]0[;]Neutral4[;]Neutral[;][;crlf;]0[;]0[;]Somewhat Disagree5[;]Somewhat Disagree[;][;crlf;]5[;]0[;]Disagree6[;]Disagree[;][;crlf;]0[;]0[;]Strongly Disagree7[;]Strongly Disagree[;]"/>
  <p:tag name="HASRESULTS" val="True"/>
  <p:tag name="LIVECHARTING" val="False"/>
  <p:tag name="AUTOOPENPOLL" val="True"/>
  <p:tag name="AUTOFORMATCHART" val="True"/>
  <p:tag name="TYPE" val="MultiChoiceSlide"/>
  <p:tag name="TPQUESTIONXML" val="﻿&lt;?xml version=&quot;1.0&quot; encoding=&quot;utf-8&quot;?&gt;&#10;&lt;questionlist&gt;&#10;    &lt;properties&gt;&#10;        &lt;guid&gt;9F7D1DB970B14EACBAF33C81BA38A2F3&lt;/guid&gt;&#10;        &lt;description /&gt;&#10;        &lt;date&gt;10/5/2013 5:34:4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6988638C62444BD8C0C8DDCF2640686&lt;/guid&gt;&#10;            &lt;repollguid&gt;5678AC7532F3421881F80CE12565E2E6&lt;/repollguid&gt;&#10;            &lt;sourceid&gt;8F0855AA40894340AE78EA2E9AA4DE14&lt;/sourceid&gt;&#10;            &lt;questiontext&gt;Ms. Starlet is coerced by Mr. Moviemogul.&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BA8241183AE43CAAED7EE4F3F21F9B8&lt;/guid&gt;&#10;                    &lt;answertext&gt;Strongly Agree&lt;/answertext&gt;&#10;                    &lt;valuetype&gt;0&lt;/valuetype&gt;&#10;                &lt;/answer&gt;&#10;                &lt;answer&gt;&#10;                    &lt;guid&gt;47C34974CEF140E1B521A47B8957EFF7&lt;/guid&gt;&#10;                    &lt;answertext&gt;Agree&lt;/answertext&gt;&#10;                    &lt;valuetype&gt;0&lt;/valuetype&gt;&#10;                &lt;/answer&gt;&#10;                &lt;answer&gt;&#10;                    &lt;guid&gt;0C234D5B6AFD4BDAA3F55DB67A892C50&lt;/guid&gt;&#10;                    &lt;answertext&gt;Somewhat Agree&lt;/answertext&gt;&#10;                    &lt;valuetype&gt;0&lt;/valuetype&gt;&#10;                &lt;/answer&gt;&#10;                &lt;answer&gt;&#10;                    &lt;guid&gt;55AD7E7375EE4B3383130EB66C1CACA0&lt;/guid&gt;&#10;                    &lt;answertext&gt;Neutral&lt;/answertext&gt;&#10;                    &lt;valuetype&gt;0&lt;/valuetype&gt;&#10;                &lt;/answer&gt;&#10;                &lt;answer&gt;&#10;                    &lt;guid&gt;A7948A4F912543078039050CEAE3F91C&lt;/guid&gt;&#10;                    &lt;answertext&gt;Somewhat Disagree&lt;/answertext&gt;&#10;                    &lt;valuetype&gt;0&lt;/valuetype&gt;&#10;                &lt;/answer&gt;&#10;                &lt;answer&gt;&#10;                    &lt;guid&gt;C512CD00F2FB406B84047879CB72E5C3&lt;/guid&gt;&#10;                    &lt;answertext&gt;Disagree&lt;/answertext&gt;&#10;                    &lt;valuetype&gt;0&lt;/valuetype&gt;&#10;                &lt;/answer&gt;&#10;                &lt;answer&gt;&#10;                    &lt;guid&gt;28FC281DA33D4068848991D9AA50F538&lt;/guid&gt;&#10;                    &lt;answertext&gt;Strongly Disagree&lt;/answertext&gt;&#10;                    &lt;valuetype&gt;0&lt;/valuetype&gt;&#10;                &lt;/answer&gt;&#10;            &lt;/answers&gt;&#10;        &lt;/multichoice&gt;&#10;    &lt;/questions&gt;&#10;&lt;/questionlist&gt;"/>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HASRESULTS" val="False"/>
  <p:tag name="LIVECHARTING" val="False"/>
  <p:tag name="AUTOOPENPOLL" val="True"/>
  <p:tag name="AUTOFORMATCHART" val="True"/>
  <p:tag name="TYPE" val="MultiChoiceSlide"/>
  <p:tag name="TPQUESTIONXML" val="﻿&lt;?xml version=&quot;1.0&quot; encoding=&quot;utf-8&quot;?&gt;&#10;&lt;questionlist&gt;&#10;    &lt;properties&gt;&#10;        &lt;guid&gt;9F7D1DB970B14EACBAF33C81BA38A2F3&lt;/guid&gt;&#10;        &lt;description /&gt;&#10;        &lt;date&gt;10/5/2013 5:34:4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737D4A5175044F2B075B791A657855E&lt;/guid&gt;&#10;            &lt;repollguid&gt;5678AC7532F3421881F80CE12565E2E6&lt;/repollguid&gt;&#10;            &lt;sourceid&gt;8F0855AA40894340AE78EA2E9AA4DE14&lt;/sourceid&gt;&#10;            &lt;questiontext&gt;Seduction can be coercive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BA8241183AE43CAAED7EE4F3F21F9B8&lt;/guid&gt;&#10;                    &lt;answertext&gt;Strongly Agree&lt;/answertext&gt;&#10;                    &lt;valuetype&gt;0&lt;/valuetype&gt;&#10;                &lt;/answer&gt;&#10;                &lt;answer&gt;&#10;                    &lt;guid&gt;47C34974CEF140E1B521A47B8957EFF7&lt;/guid&gt;&#10;                    &lt;answertext&gt;Agree&lt;/answertext&gt;&#10;                    &lt;valuetype&gt;0&lt;/valuetype&gt;&#10;                &lt;/answer&gt;&#10;                &lt;answer&gt;&#10;                    &lt;guid&gt;0C234D5B6AFD4BDAA3F55DB67A892C50&lt;/guid&gt;&#10;                    &lt;answertext&gt;Somewhat Agree&lt;/answertext&gt;&#10;                    &lt;valuetype&gt;0&lt;/valuetype&gt;&#10;                &lt;/answer&gt;&#10;                &lt;answer&gt;&#10;                    &lt;guid&gt;55AD7E7375EE4B3383130EB66C1CACA0&lt;/guid&gt;&#10;                    &lt;answertext&gt;Neutral&lt;/answertext&gt;&#10;                    &lt;valuetype&gt;0&lt;/valuetype&gt;&#10;                &lt;/answer&gt;&#10;                &lt;answer&gt;&#10;                    &lt;guid&gt;A7948A4F912543078039050CEAE3F91C&lt;/guid&gt;&#10;                    &lt;answertext&gt;Somewhat Disagree&lt;/answertext&gt;&#10;                    &lt;valuetype&gt;0&lt;/valuetype&gt;&#10;                &lt;/answer&gt;&#10;                &lt;answer&gt;&#10;                    &lt;guid&gt;C512CD00F2FB406B84047879CB72E5C3&lt;/guid&gt;&#10;                    &lt;answertext&gt;Disagree&lt;/answertext&gt;&#10;                    &lt;valuetype&gt;0&lt;/valuetype&gt;&#10;                &lt;/answer&gt;&#10;                &lt;answer&gt;&#10;                    &lt;guid&gt;28FC281DA33D4068848991D9AA50F538&lt;/guid&gt;&#10;                    &lt;answertext&gt;Strongly Disagree&lt;/answertext&gt;&#10;                    &lt;valuetype&gt;0&lt;/valuetype&gt;&#10;                &lt;/answer&gt;&#10;            &lt;/answers&gt;&#10;        &lt;/multichoice&gt;&#10;    &lt;/questions&gt;&#10;&lt;/questionlist&gt;"/>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AF22845D43E14F899037F0608FF425C1&lt;/guid&gt;&#10;        &lt;description /&gt;&#10;        &lt;date&gt;10/5/2013 5:44:1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E580EEAEADB4082B6BC4BBF812544F9&lt;/guid&gt;&#10;            &lt;repollguid&gt;782BB5943A674240A02F398DCE19B2A8&lt;/repollguid&gt;&#10;            &lt;sourceid&gt;BE6110CB7E334985A9C1DE6FC3533C46&lt;/sourceid&gt;&#10;            &lt;questiontext&gt;Mappes is a _________ about sexual ethics.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A9FBD1996A5F48E2BCCB76B0C8D2E85C&lt;/guid&gt;&#10;                    &lt;answertext&gt;Moralist&lt;/answertext&gt;&#10;                    &lt;valuetype&gt;-1&lt;/valuetype&gt;&#10;                &lt;/answer&gt;&#10;                &lt;answer&gt;&#10;                    &lt;guid&gt;6D326EFEB4944C2AA4058A7156B6861C&lt;/guid&gt;&#10;                    &lt;answertext&gt;Conservative&lt;/answertext&gt;&#10;                    &lt;valuetype&gt;-1&lt;/valuetype&gt;&#10;                &lt;/answer&gt;&#10;                &lt;answer&gt;&#10;                    &lt;guid&gt;63E15572D27A4C76B1506AA56F619E30&lt;/guid&gt;&#10;                    &lt;answertext&gt;Liberal&lt;/answertext&gt;&#10;                    &lt;valuetype&gt;1&lt;/valuetype&gt;&#10;                &lt;/answer&gt;&#10;                &lt;answer&gt;&#10;                    &lt;guid&gt;19E57BC7ACDC4402884D682FFD17BEC3&lt;/guid&gt;&#10;                    &lt;answertext&gt;A &amp;amp; B&lt;/answertext&gt;&#10;                    &lt;valuetype&gt;-1&lt;/valuetype&gt;&#10;                &lt;/answer&gt;&#10;                &lt;answer&gt;&#10;                    &lt;guid&gt;20BA377077A0448DA2FBB7A5EFCEC311&lt;/guid&gt;&#10;                    &lt;answertext&gt;A &amp;amp; C&lt;/answertext&gt;&#10;                    &lt;valuetype&gt;-1&lt;/valuetype&gt;&#10;                &lt;/answer&gt;&#10;                &lt;answer&gt;&#10;                    &lt;guid&gt;CD776FB74FBC450AB7B5AD3EFE777829&lt;/guid&gt;&#10;                    &lt;answertext&gt;None of the above&lt;/answertext&gt;&#10;                    &lt;valuetype&gt;-1&lt;/valuetype&gt;&#10;                &lt;/answer&gt;&#10;            &lt;/answers&gt;&#10;        &lt;/multichoice&gt;&#10;    &lt;/questions&gt;&#10;&lt;/questionlist&gt;"/>
  <p:tag name="RESULTS" val="Mappes is a _________ about sexual ethics. [;crlf;]8[;]8[;]8[;]False[;]5[;][;crlf;]2.625[;]3[;]0.484122918275927[;]0.234375[;crlf;]0[;]-1[;]Moralist1[;]Moralist[;][;crlf;]3[;]-1[;]Conservative2[;]Conservative[;][;crlf;]5[;]1[;]Liberal3[;]Liberal[;][;crlf;]0[;]-1[;]A &amp; B4[;]A &amp; B[;][;crlf;]0[;]-1[;]A &amp; C5[;]A &amp; C[;][;crlf;]0[;]-1[;]None of the above6[;]None of the above[;]"/>
  <p:tag name="HASRESULTS" val="True"/>
</p:tagLst>
</file>

<file path=ppt/tags/tag20.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9F7D1DB970B14EACBAF33C81BA38A2F3&lt;/guid&gt;&#10;        &lt;description /&gt;&#10;        &lt;date&gt;10/5/2013 5:34:4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6988638C62444BD8C0C8DDCF2640686&lt;/guid&gt;&#10;            &lt;repollguid&gt;5678AC7532F3421881F80CE12565E2E6&lt;/repollguid&gt;&#10;            &lt;sourceid&gt;8F0855AA40894340AE78EA2E9AA4DE14&lt;/sourceid&gt;&#10;            &lt;questiontext&gt;Prostitution is form of sexual exploitatio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BA8241183AE43CAAED7EE4F3F21F9B8&lt;/guid&gt;&#10;                    &lt;answertext&gt;Strongly Agree&lt;/answertext&gt;&#10;                    &lt;valuetype&gt;0&lt;/valuetype&gt;&#10;                &lt;/answer&gt;&#10;                &lt;answer&gt;&#10;                    &lt;guid&gt;47C34974CEF140E1B521A47B8957EFF7&lt;/guid&gt;&#10;                    &lt;answertext&gt;Agree&lt;/answertext&gt;&#10;                    &lt;valuetype&gt;0&lt;/valuetype&gt;&#10;                &lt;/answer&gt;&#10;                &lt;answer&gt;&#10;                    &lt;guid&gt;0C234D5B6AFD4BDAA3F55DB67A892C50&lt;/guid&gt;&#10;                    &lt;answertext&gt;Somewhat Agree&lt;/answertext&gt;&#10;                    &lt;valuetype&gt;0&lt;/valuetype&gt;&#10;                &lt;/answer&gt;&#10;                &lt;answer&gt;&#10;                    &lt;guid&gt;55AD7E7375EE4B3383130EB66C1CACA0&lt;/guid&gt;&#10;                    &lt;answertext&gt;Neutral&lt;/answertext&gt;&#10;                    &lt;valuetype&gt;0&lt;/valuetype&gt;&#10;                &lt;/answer&gt;&#10;                &lt;answer&gt;&#10;                    &lt;guid&gt;A7948A4F912543078039050CEAE3F91C&lt;/guid&gt;&#10;                    &lt;answertext&gt;Somewhat Disagree&lt;/answertext&gt;&#10;                    &lt;valuetype&gt;0&lt;/valuetype&gt;&#10;                &lt;/answer&gt;&#10;                &lt;answer&gt;&#10;                    &lt;guid&gt;C512CD00F2FB406B84047879CB72E5C3&lt;/guid&gt;&#10;                    &lt;answertext&gt;Disagree&lt;/answertext&gt;&#10;                    &lt;valuetype&gt;0&lt;/valuetype&gt;&#10;                &lt;/answer&gt;&#10;                &lt;answer&gt;&#10;                    &lt;guid&gt;28FC281DA33D4068848991D9AA50F538&lt;/guid&gt;&#10;                    &lt;answertext&gt;Strongly Disagree&lt;/answertext&gt;&#10;                    &lt;valuetype&gt;0&lt;/valuetype&gt;&#10;                &lt;/answer&gt;&#10;            &lt;/answers&gt;&#10;        &lt;/multichoice&gt;&#10;    &lt;/questions&gt;&#10;&lt;/questionlist&gt;"/>
  <p:tag name="HASRESULTS" val="False"/>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3.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9F7D1DB970B14EACBAF33C81BA38A2F3&lt;/guid&gt;&#10;        &lt;description /&gt;&#10;        &lt;date&gt;10/5/2013 5:34:4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6988638C62444BD8C0C8DDCF2640686&lt;/guid&gt;&#10;            &lt;repollguid&gt;5678AC7532F3421881F80CE12565E2E6&lt;/repollguid&gt;&#10;            &lt;sourceid&gt;8F0855AA40894340AE78EA2E9AA4DE14&lt;/sourceid&gt;&#10;            &lt;questiontext&gt;Prostitution is form of harmless consensual activity.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BA8241183AE43CAAED7EE4F3F21F9B8&lt;/guid&gt;&#10;                    &lt;answertext&gt;Strongly Agree&lt;/answertext&gt;&#10;                    &lt;valuetype&gt;0&lt;/valuetype&gt;&#10;                &lt;/answer&gt;&#10;                &lt;answer&gt;&#10;                    &lt;guid&gt;47C34974CEF140E1B521A47B8957EFF7&lt;/guid&gt;&#10;                    &lt;answertext&gt;Agree&lt;/answertext&gt;&#10;                    &lt;valuetype&gt;0&lt;/valuetype&gt;&#10;                &lt;/answer&gt;&#10;                &lt;answer&gt;&#10;                    &lt;guid&gt;0C234D5B6AFD4BDAA3F55DB67A892C50&lt;/guid&gt;&#10;                    &lt;answertext&gt;Somewhat Agree&lt;/answertext&gt;&#10;                    &lt;valuetype&gt;0&lt;/valuetype&gt;&#10;                &lt;/answer&gt;&#10;                &lt;answer&gt;&#10;                    &lt;guid&gt;55AD7E7375EE4B3383130EB66C1CACA0&lt;/guid&gt;&#10;                    &lt;answertext&gt;Neutral&lt;/answertext&gt;&#10;                    &lt;valuetype&gt;0&lt;/valuetype&gt;&#10;                &lt;/answer&gt;&#10;                &lt;answer&gt;&#10;                    &lt;guid&gt;A7948A4F912543078039050CEAE3F91C&lt;/guid&gt;&#10;                    &lt;answertext&gt;Somewhat Disagree&lt;/answertext&gt;&#10;                    &lt;valuetype&gt;0&lt;/valuetype&gt;&#10;                &lt;/answer&gt;&#10;                &lt;answer&gt;&#10;                    &lt;guid&gt;C512CD00F2FB406B84047879CB72E5C3&lt;/guid&gt;&#10;                    &lt;answertext&gt;Disagree&lt;/answertext&gt;&#10;                    &lt;valuetype&gt;0&lt;/valuetype&gt;&#10;                &lt;/answer&gt;&#10;                &lt;answer&gt;&#10;                    &lt;guid&gt;28FC281DA33D4068848991D9AA50F538&lt;/guid&gt;&#10;                    &lt;answertext&gt;Strongly Disagree&lt;/answertext&gt;&#10;                    &lt;valuetype&gt;0&lt;/valuetype&gt;&#10;                &lt;/answer&gt;&#10;            &lt;/answers&gt;&#10;        &lt;/multichoice&gt;&#10;    &lt;/questions&gt;&#10;&lt;/questionlist&gt;"/>
  <p:tag name="HASRESULTS" val="False"/>
</p:tagLst>
</file>

<file path=ppt/tags/tag24.xml><?xml version="1.0" encoding="utf-8"?>
<p:tagLst xmlns:a="http://schemas.openxmlformats.org/drawingml/2006/main" xmlns:r="http://schemas.openxmlformats.org/officeDocument/2006/relationships" xmlns:p="http://schemas.openxmlformats.org/presentationml/2006/main">
  <p:tag name="ZEROBASED" val="False"/>
</p:tagLst>
</file>

<file path=ppt/tags/tag25.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E591F3EC67F14C2784C93F31461F222C&lt;/guid&gt;&#10;        &lt;description /&gt;&#10;        &lt;date&gt;10/5/2013 5:38:3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C89B796DFF44BB499E480EE2D36BA71&lt;/guid&gt;&#10;            &lt;repollguid&gt;982A0A4641BE4E448C9012EDD9B21504&lt;/repollguid&gt;&#10;            &lt;sourceid&gt;297698338641468D9457D8E8AF2F63F3&lt;/sourceid&gt;&#10;            &lt;questiontext&gt;Ben says to you: “I am going to fail your final papers, unless you agree to help me move this weekend.” Ben’s proposal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4087595FBD04089BB2C753AC7D8A672&lt;/guid&gt;&#10;                    &lt;answertext&gt;a deception&lt;/answertext&gt;&#10;                    &lt;valuetype&gt;-1&lt;/valuetype&gt;&#10;                &lt;/answer&gt;&#10;                &lt;answer&gt;&#10;                    &lt;guid&gt;F09B45ABA977412FB48F856A8363F065&lt;/guid&gt;&#10;                    &lt;answertext&gt;a marginalization&lt;/answertext&gt;&#10;                    &lt;valuetype&gt;-1&lt;/valuetype&gt;&#10;                &lt;/answer&gt;&#10;                &lt;answer&gt;&#10;                    &lt;guid&gt;7EA660D5248B488E8D5B1BB39AD5603C&lt;/guid&gt;&#10;                    &lt;answertext&gt;a threat&lt;/answertext&gt;&#10;                    &lt;valuetype&gt;1&lt;/valuetype&gt;&#10;                &lt;/answer&gt;&#10;                &lt;answer&gt;&#10;                    &lt;guid&gt;F08BCC815C6C444E89801015CDDD4B01&lt;/guid&gt;&#10;                    &lt;answertext&gt;an offer&lt;/answertext&gt;&#10;                    &lt;valuetype&gt;-1&lt;/valuetype&gt;&#10;                &lt;/answer&gt;&#10;                &lt;answer&gt;&#10;                    &lt;guid&gt;4BB2297B5D2B406F9B1059EAB2BA4410&lt;/guid&gt;&#10;                    &lt;answertext&gt;all of the above&lt;/answertext&gt;&#10;                    &lt;valuetype&gt;-1&lt;/valuetype&gt;&#10;                &lt;/answer&gt;&#10;                &lt;answer&gt;&#10;                    &lt;guid&gt;386795E878D14E77BC38B1583C048898&lt;/guid&gt;&#10;                    &lt;answertext&gt;none of the above&lt;/answertext&gt;&#10;                    &lt;valuetype&gt;-1&lt;/valuetype&gt;&#10;                &lt;/answer&gt;&#10;            &lt;/answers&gt;&#10;        &lt;/multichoice&gt;&#10;    &lt;/questions&gt;&#10;&lt;/questionlist&gt;"/>
  <p:tag name="RESULTS" val="Ben says to you: “I am going to fail your final papers, unless you agree to help me move this weekend.” Ben’s proposal is:[;crlf;]9[;]9[;]9[;]False[;]8[;][;crlf;]2.77777777777778[;]3[;]0.628539361054709[;]0.395061728395062[;crlf;]1[;]-1[;]a deception1[;]a deception[;][;crlf;]0[;]-1[;]a marginalization2[;]a marginalization[;][;crlf;]8[;]1[;]a threat3[;]a threat[;][;crlf;]0[;]-1[;]an offer4[;]an offer[;][;crlf;]0[;]-1[;]all of the above5[;]all of the above[;][;crlf;]0[;]-1[;]none of the above6[;]none of the above[;]"/>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C4B490560FB04062863F0D85563A6342&lt;/guid&gt;&#10;        &lt;description /&gt;&#10;        &lt;date&gt;10/5/2013 5:40:3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C4841B771154E958705CDEED229DA2A&lt;/guid&gt;&#10;            &lt;repollguid&gt;61E56F1AEEF946B98030B7C3432B7078&lt;/repollguid&gt;&#10;            &lt;sourceid&gt;5BE3BB6B9F474D419E3F15BABA7B3389&lt;/sourceid&gt;&#10;            &lt;questiontext&gt;The primary difference between a proposal that is a threat and a proposal that is an offer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FC0DCA83CA234893B763225B0C045966&lt;/guid&gt;&#10;                    &lt;answertext&gt;with a threat, if you decline, you become worse off, unlike with offers&lt;/answertext&gt;&#10;                    &lt;valuetype&gt;1&lt;/valuetype&gt;&#10;                &lt;/answer&gt;&#10;                &lt;answer&gt;&#10;                    &lt;guid&gt;D09011EDFA114964B7D52F7D36337497&lt;/guid&gt;&#10;                    &lt;answertext&gt;threats are necessarily given with a harsh tone of voice, unlike offers &lt;/answertext&gt;&#10;                    &lt;valuetype&gt;-1&lt;/valuetype&gt;&#10;                &lt;/answer&gt;&#10;                &lt;answer&gt;&#10;                    &lt;guid&gt;6FE162B4172849469B500B1A183D8332&lt;/guid&gt;&#10;                    &lt;answertext&gt;offers may only occur between friends &lt;/answertext&gt;&#10;                    &lt;valuetype&gt;-1&lt;/valuetype&gt;&#10;                &lt;/answer&gt;&#10;                &lt;answer&gt;&#10;                    &lt;guid&gt;DFEF149CD8CD4A7D8CC522D35C062CD9&lt;/guid&gt;&#10;                    &lt;answertext&gt;all of the above&lt;/answertext&gt;&#10;                    &lt;valuetype&gt;-1&lt;/valuetype&gt;&#10;                &lt;/answer&gt;&#10;                &lt;answer&gt;&#10;                    &lt;guid&gt;CF7AAF951D004ABF9466BF08CFEBF0E3&lt;/guid&gt;&#10;                    &lt;answertext&gt;none of the above &lt;/answertext&gt;&#10;                    &lt;valuetype&gt;-1&lt;/valuetype&gt;&#10;                &lt;/answer&gt;&#10;            &lt;/answers&gt;&#10;        &lt;/multichoice&gt;&#10;    &lt;/questions&gt;&#10;&lt;/questionlist&gt;"/>
  <p:tag name="RESULTS" val="The primary difference between a proposal that is a threat and a proposal that is an offer is:[;crlf;]9[;]9[;]9[;]False[;]8[;][;crlf;]1.44444444444444[;]1[;]1.25707872210942[;]1.58024691358025[;crlf;]8[;]1[;]with a threat, if you decline, you become worse off, unlike with offers1[;]with a threat, if you decline, you become worse off, unlike with offers[;][;crlf;]0[;]-1[;]threats are necessarily given with a harsh tone of voice, unlike offers 2[;]threats are necessarily given with a harsh tone of voice, unlike offers [;][;crlf;]0[;]-1[;]offers may only occur between friends 3[;]offers may only occur between friends [;][;crlf;]0[;]-1[;]all of the above4[;]all of the above[;][;crlf;]1[;]-1[;]none of the above 5[;]none of the above [;]"/>
  <p:tag name="HASRESULTS"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929</Words>
  <Application>Microsoft Office PowerPoint</Application>
  <PresentationFormat>Widescreen</PresentationFormat>
  <Paragraphs>129</Paragraphs>
  <Slides>22</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Calibri</vt:lpstr>
      <vt:lpstr>Century Gothic</vt:lpstr>
      <vt:lpstr>Main Event</vt:lpstr>
      <vt:lpstr>Microsoft Graph Chart</vt:lpstr>
      <vt:lpstr>Contemporary Moral Problems</vt:lpstr>
      <vt:lpstr>Agenda</vt:lpstr>
      <vt:lpstr>PowerPoint Presentation</vt:lpstr>
      <vt:lpstr>Mappes is a _________ about sexual ethics. </vt:lpstr>
      <vt:lpstr>Ben says to you: “I am going to fail your final papers, unless you agree to help me move this weekend.” Ben’s proposal is:</vt:lpstr>
      <vt:lpstr>The primary difference between a proposal that is a threat and a proposal that is an offer is:</vt:lpstr>
      <vt:lpstr>Mappes' main principle of sexual morality</vt:lpstr>
      <vt:lpstr>Standard Objections to Kant’s</vt:lpstr>
      <vt:lpstr>Autonomy Objection</vt:lpstr>
      <vt:lpstr>The Moral Standing Objection</vt:lpstr>
      <vt:lpstr>Mappes’s principle of sexual ethics is an accurate application of Kant’s CI.</vt:lpstr>
      <vt:lpstr>Analyze the case</vt:lpstr>
      <vt:lpstr>Violations of Mappes' main principle of sexual morality</vt:lpstr>
      <vt:lpstr>Deception</vt:lpstr>
      <vt:lpstr>Coercion</vt:lpstr>
      <vt:lpstr>Coercion?</vt:lpstr>
      <vt:lpstr>Ms. Starlet is coerced by Mr. Moviemogul.</vt:lpstr>
      <vt:lpstr>is seduction coercive?</vt:lpstr>
      <vt:lpstr>Seduction can be coercive </vt:lpstr>
      <vt:lpstr>Violations of Mappes' main principle of sexual morality</vt:lpstr>
      <vt:lpstr>Prostitution is form of sexual exploitation.</vt:lpstr>
      <vt:lpstr>Prostitution is form of harmless consensual activity.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Ben</dc:creator>
  <cp:lastModifiedBy>Benjamin Hole</cp:lastModifiedBy>
  <cp:revision>19</cp:revision>
  <dcterms:created xsi:type="dcterms:W3CDTF">2014-07-14T05:01:59Z</dcterms:created>
  <dcterms:modified xsi:type="dcterms:W3CDTF">2014-07-15T19:59:42Z</dcterms:modified>
</cp:coreProperties>
</file>