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79" r:id="rId4"/>
    <p:sldId id="260" r:id="rId5"/>
    <p:sldId id="261" r:id="rId6"/>
    <p:sldId id="262" r:id="rId7"/>
    <p:sldId id="263" r:id="rId8"/>
    <p:sldId id="264" r:id="rId9"/>
    <p:sldId id="278" r:id="rId10"/>
    <p:sldId id="265" r:id="rId11"/>
    <p:sldId id="266" r:id="rId12"/>
    <p:sldId id="267" r:id="rId13"/>
    <p:sldId id="268" r:id="rId14"/>
    <p:sldId id="280" r:id="rId15"/>
    <p:sldId id="270" r:id="rId16"/>
    <p:sldId id="271" r:id="rId17"/>
    <p:sldId id="272" r:id="rId18"/>
    <p:sldId id="273" r:id="rId19"/>
    <p:sldId id="275" r:id="rId20"/>
    <p:sldId id="276" r:id="rId21"/>
    <p:sldId id="277" r:id="rId22"/>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5" d="100"/>
          <a:sy n="65" d="100"/>
        </p:scale>
        <p:origin x="78"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6E60D-34B0-4E0B-84B0-4085114DE784}" type="datetimeFigureOut">
              <a:rPr lang="en-US" smtClean="0"/>
              <a:t>7/17/2014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5AD1EC-4DBE-4822-8C76-1EEFA996F420}" type="slidenum">
              <a:rPr lang="en-US" smtClean="0"/>
              <a:t>‹#›</a:t>
            </a:fld>
            <a:endParaRPr lang="en-US"/>
          </a:p>
        </p:txBody>
      </p:sp>
    </p:spTree>
    <p:extLst>
      <p:ext uri="{BB962C8B-B14F-4D97-AF65-F5344CB8AC3E}">
        <p14:creationId xmlns:p14="http://schemas.microsoft.com/office/powerpoint/2010/main" val="156190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699906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DA1C78-D965-4515-8AD6-75EABA06921F}" type="slidenum">
              <a:rPr lang="en-US"/>
              <a:pPr/>
              <a:t>11</a:t>
            </a:fld>
            <a:endParaRPr lang="en-US"/>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r>
              <a:rPr lang="en-US"/>
              <a:t>Using the sexual capacities in any other way is just wrong.  Wrong because it is not what sex was meant for.  Aristotle professor: sexual organs fit together.  </a:t>
            </a:r>
          </a:p>
        </p:txBody>
      </p:sp>
    </p:spTree>
    <p:extLst>
      <p:ext uri="{BB962C8B-B14F-4D97-AF65-F5344CB8AC3E}">
        <p14:creationId xmlns:p14="http://schemas.microsoft.com/office/powerpoint/2010/main" val="1149319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54F284-5FA2-4E70-B435-5F13043C1B66}" type="slidenum">
              <a:rPr lang="en-US"/>
              <a:pPr/>
              <a:t>12</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6286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77D9515-358B-411B-8DC3-E6B1362B8E5E}" type="slidenum">
              <a:rPr lang="en-US"/>
              <a:pPr/>
              <a:t>13</a:t>
            </a:fld>
            <a:endParaRPr lang="en-US"/>
          </a:p>
        </p:txBody>
      </p:sp>
      <p:sp>
        <p:nvSpPr>
          <p:cNvPr id="19457"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784115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16546-25CA-4694-ACE3-4E6D827F34E1}" type="slidenum">
              <a:rPr lang="en-US"/>
              <a:pPr/>
              <a:t>15</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r>
              <a:rPr lang="en-US"/>
              <a:t>Two things: relationship to natural purposes, and the moral code of society.</a:t>
            </a:r>
          </a:p>
        </p:txBody>
      </p:sp>
    </p:spTree>
    <p:extLst>
      <p:ext uri="{BB962C8B-B14F-4D97-AF65-F5344CB8AC3E}">
        <p14:creationId xmlns:p14="http://schemas.microsoft.com/office/powerpoint/2010/main" val="274230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B966DA-B627-4492-9A85-D415C0F37E60}" type="slidenum">
              <a:rPr lang="en-US"/>
              <a:pPr/>
              <a:t>16</a:t>
            </a:fld>
            <a:endParaRPr 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r>
              <a:rPr lang="en-US"/>
              <a:t>Two things: relationship to natural purposes, and the moral code of society.</a:t>
            </a:r>
          </a:p>
        </p:txBody>
      </p:sp>
    </p:spTree>
    <p:extLst>
      <p:ext uri="{BB962C8B-B14F-4D97-AF65-F5344CB8AC3E}">
        <p14:creationId xmlns:p14="http://schemas.microsoft.com/office/powerpoint/2010/main" val="1755931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77D9515-358B-411B-8DC3-E6B1362B8E5E}" type="slidenum">
              <a:rPr lang="en-US"/>
              <a:pPr/>
              <a:t>18</a:t>
            </a:fld>
            <a:endParaRPr lang="en-US"/>
          </a:p>
        </p:txBody>
      </p:sp>
      <p:sp>
        <p:nvSpPr>
          <p:cNvPr id="19457"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55435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a:solidFill>
                <a:srgbClr val="B80E0F">
                  <a:lumMod val="50000"/>
                </a:srgbClr>
              </a:solidFill>
            </a:endParaRP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2D649FF-3DA0-4A0C-96C3-5142639E13F0}" type="slidenum">
              <a:rPr lang="en-US" smtClean="0">
                <a:solidFill>
                  <a:prstClr val="black">
                    <a:lumMod val="75000"/>
                    <a:lumOff val="25000"/>
                  </a:prstClr>
                </a:solidFill>
              </a:rPr>
              <a:pPr/>
              <a:t>‹#›</a:t>
            </a:fld>
            <a:endParaRPr lang="en-US">
              <a:solidFill>
                <a:prstClr val="black">
                  <a:lumMod val="75000"/>
                  <a:lumOff val="25000"/>
                </a:prstClr>
              </a:solidFill>
            </a:endParaRP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7228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177144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1634039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8000" dirty="0">
                <a:solidFill>
                  <a:prstClr val="black"/>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a:r>
              <a:rPr lang="en-US" sz="8000" dirty="0">
                <a:solidFill>
                  <a:prstClr val="black"/>
                </a:solidFill>
                <a:effectLst/>
              </a:rPr>
              <a:t>”</a:t>
            </a:r>
          </a:p>
        </p:txBody>
      </p:sp>
    </p:spTree>
    <p:extLst>
      <p:ext uri="{BB962C8B-B14F-4D97-AF65-F5344CB8AC3E}">
        <p14:creationId xmlns:p14="http://schemas.microsoft.com/office/powerpoint/2010/main" val="3265725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1241175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4" name="Footer Placeholder 3"/>
          <p:cNvSpPr>
            <a:spLocks noGrp="1"/>
          </p:cNvSpPr>
          <p:nvPr>
            <p:ph type="ftr" sz="quarter" idx="11"/>
          </p:nvPr>
        </p:nvSpPr>
        <p:spPr/>
        <p:txBody>
          <a:bodyPr/>
          <a:lstStyle/>
          <a:p>
            <a:endParaRPr lang="en-US">
              <a:solidFill>
                <a:srgbClr val="B80E0F">
                  <a:lumMod val="50000"/>
                </a:srgbClr>
              </a:solidFill>
            </a:endParaRPr>
          </a:p>
        </p:txBody>
      </p:sp>
      <p:sp>
        <p:nvSpPr>
          <p:cNvPr id="5" name="Slide Number Placeholder 4"/>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2219010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4" name="Footer Placeholder 3"/>
          <p:cNvSpPr>
            <a:spLocks noGrp="1"/>
          </p:cNvSpPr>
          <p:nvPr>
            <p:ph type="ftr" sz="quarter" idx="11"/>
          </p:nvPr>
        </p:nvSpPr>
        <p:spPr/>
        <p:txBody>
          <a:bodyPr/>
          <a:lstStyle/>
          <a:p>
            <a:endParaRPr lang="en-US">
              <a:solidFill>
                <a:srgbClr val="B80E0F">
                  <a:lumMod val="50000"/>
                </a:srgbClr>
              </a:solidFill>
            </a:endParaRPr>
          </a:p>
        </p:txBody>
      </p:sp>
      <p:sp>
        <p:nvSpPr>
          <p:cNvPr id="5" name="Slide Number Placeholder 4"/>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889227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5" name="Footer Placeholder 4"/>
          <p:cNvSpPr>
            <a:spLocks noGrp="1"/>
          </p:cNvSpPr>
          <p:nvPr>
            <p:ph type="ftr" sz="quarter" idx="11"/>
          </p:nvPr>
        </p:nvSpPr>
        <p:spPr/>
        <p:txBody>
          <a:bodyPr/>
          <a:lstStyle/>
          <a:p>
            <a:endParaRPr lang="en-US">
              <a:solidFill>
                <a:srgbClr val="B80E0F">
                  <a:lumMod val="50000"/>
                </a:srgbClr>
              </a:solidFill>
            </a:endParaRPr>
          </a:p>
        </p:txBody>
      </p:sp>
      <p:sp>
        <p:nvSpPr>
          <p:cNvPr id="6" name="Slide Number Placeholder 5"/>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3450449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5" name="Footer Placeholder 4"/>
          <p:cNvSpPr>
            <a:spLocks noGrp="1"/>
          </p:cNvSpPr>
          <p:nvPr>
            <p:ph type="ftr" sz="quarter" idx="11"/>
          </p:nvPr>
        </p:nvSpPr>
        <p:spPr/>
        <p:txBody>
          <a:bodyPr/>
          <a:lstStyle/>
          <a:p>
            <a:endParaRPr lang="en-US">
              <a:solidFill>
                <a:srgbClr val="B80E0F">
                  <a:lumMod val="50000"/>
                </a:srgbClr>
              </a:solidFill>
            </a:endParaRPr>
          </a:p>
        </p:txBody>
      </p:sp>
      <p:sp>
        <p:nvSpPr>
          <p:cNvPr id="6" name="Slide Number Placeholder 5"/>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1660680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F141C8-8044-43A6-83D2-2EC06CC9ECFA}" type="datetimeFigureOut">
              <a:rPr lang="en-US" smtClean="0">
                <a:solidFill>
                  <a:srgbClr val="000000"/>
                </a:solidFill>
              </a:rPr>
              <a:pPr/>
              <a:t>7/17/2014</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DDCC9271-EE9F-475A-AF55-EED74D1D666E}"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8731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5" name="Footer Placeholder 4"/>
          <p:cNvSpPr>
            <a:spLocks noGrp="1"/>
          </p:cNvSpPr>
          <p:nvPr>
            <p:ph type="ftr" sz="quarter" idx="11"/>
          </p:nvPr>
        </p:nvSpPr>
        <p:spPr/>
        <p:txBody>
          <a:bodyPr/>
          <a:lstStyle/>
          <a:p>
            <a:endParaRPr lang="en-US">
              <a:solidFill>
                <a:srgbClr val="B80E0F">
                  <a:lumMod val="50000"/>
                </a:srgbClr>
              </a:solidFill>
            </a:endParaRPr>
          </a:p>
        </p:txBody>
      </p:sp>
      <p:sp>
        <p:nvSpPr>
          <p:cNvPr id="6" name="Slide Number Placeholder 5"/>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102977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5" name="Footer Placeholder 4"/>
          <p:cNvSpPr>
            <a:spLocks noGrp="1"/>
          </p:cNvSpPr>
          <p:nvPr>
            <p:ph type="ftr" sz="quarter" idx="11"/>
          </p:nvPr>
        </p:nvSpPr>
        <p:spPr/>
        <p:txBody>
          <a:bodyPr/>
          <a:lstStyle/>
          <a:p>
            <a:endParaRPr lang="en-US">
              <a:solidFill>
                <a:srgbClr val="B80E0F">
                  <a:lumMod val="50000"/>
                </a:srgbClr>
              </a:solidFill>
            </a:endParaRPr>
          </a:p>
        </p:txBody>
      </p:sp>
      <p:sp>
        <p:nvSpPr>
          <p:cNvPr id="6" name="Slide Number Placeholder 5"/>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113370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51983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8" name="Footer Placeholder 7"/>
          <p:cNvSpPr>
            <a:spLocks noGrp="1"/>
          </p:cNvSpPr>
          <p:nvPr>
            <p:ph type="ftr" sz="quarter" idx="11"/>
          </p:nvPr>
        </p:nvSpPr>
        <p:spPr/>
        <p:txBody>
          <a:bodyPr/>
          <a:lstStyle/>
          <a:p>
            <a:endParaRPr lang="en-US">
              <a:solidFill>
                <a:srgbClr val="B80E0F">
                  <a:lumMod val="50000"/>
                </a:srgbClr>
              </a:solidFill>
            </a:endParaRPr>
          </a:p>
        </p:txBody>
      </p:sp>
      <p:sp>
        <p:nvSpPr>
          <p:cNvPr id="9" name="Slide Number Placeholder 8"/>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184021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4" name="Footer Placeholder 3"/>
          <p:cNvSpPr>
            <a:spLocks noGrp="1"/>
          </p:cNvSpPr>
          <p:nvPr>
            <p:ph type="ftr" sz="quarter" idx="11"/>
          </p:nvPr>
        </p:nvSpPr>
        <p:spPr/>
        <p:txBody>
          <a:bodyPr/>
          <a:lstStyle/>
          <a:p>
            <a:endParaRPr lang="en-US">
              <a:solidFill>
                <a:srgbClr val="B80E0F">
                  <a:lumMod val="50000"/>
                </a:srgbClr>
              </a:solidFill>
            </a:endParaRPr>
          </a:p>
        </p:txBody>
      </p:sp>
      <p:sp>
        <p:nvSpPr>
          <p:cNvPr id="5" name="Slide Number Placeholder 4"/>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428205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3" name="Footer Placeholder 2"/>
          <p:cNvSpPr>
            <a:spLocks noGrp="1"/>
          </p:cNvSpPr>
          <p:nvPr>
            <p:ph type="ftr" sz="quarter" idx="11"/>
          </p:nvPr>
        </p:nvSpPr>
        <p:spPr/>
        <p:txBody>
          <a:bodyPr/>
          <a:lstStyle/>
          <a:p>
            <a:endParaRPr lang="en-US">
              <a:solidFill>
                <a:srgbClr val="B80E0F">
                  <a:lumMod val="50000"/>
                </a:srgbClr>
              </a:solidFill>
            </a:endParaRPr>
          </a:p>
        </p:txBody>
      </p:sp>
      <p:sp>
        <p:nvSpPr>
          <p:cNvPr id="4" name="Slide Number Placeholder 3"/>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344784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301957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6" name="Footer Placeholder 5"/>
          <p:cNvSpPr>
            <a:spLocks noGrp="1"/>
          </p:cNvSpPr>
          <p:nvPr>
            <p:ph type="ftr" sz="quarter" idx="11"/>
          </p:nvPr>
        </p:nvSpPr>
        <p:spPr/>
        <p:txBody>
          <a:bodyPr/>
          <a:lstStyle/>
          <a:p>
            <a:endParaRPr lang="en-US">
              <a:solidFill>
                <a:srgbClr val="B80E0F">
                  <a:lumMod val="50000"/>
                </a:srgbClr>
              </a:solidFill>
            </a:endParaRPr>
          </a:p>
        </p:txBody>
      </p:sp>
      <p:sp>
        <p:nvSpPr>
          <p:cNvPr id="7" name="Slide Number Placeholder 6"/>
          <p:cNvSpPr>
            <a:spLocks noGrp="1"/>
          </p:cNvSpPr>
          <p:nvPr>
            <p:ph type="sldNum" sz="quarter" idx="12"/>
          </p:nvPr>
        </p:nvSpPr>
        <p:spPr/>
        <p:txBody>
          <a:body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65722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5734A47-FDA4-4016-96BD-4C138FF5868E}" type="datetimeFigureOut">
              <a:rPr lang="en-US" smtClean="0">
                <a:solidFill>
                  <a:srgbClr val="B80E0F">
                    <a:lumMod val="50000"/>
                  </a:srgbClr>
                </a:solidFill>
              </a:rPr>
              <a:pPr/>
              <a:t>7/17/2014</a:t>
            </a:fld>
            <a:endParaRPr lang="en-US">
              <a:solidFill>
                <a:srgbClr val="B80E0F">
                  <a:lumMod val="50000"/>
                </a:srgbClr>
              </a:solidFill>
            </a:endParaRP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solidFill>
                <a:srgbClr val="B80E0F">
                  <a:lumMod val="50000"/>
                </a:srgbClr>
              </a:solidFill>
            </a:endParaRP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2D649FF-3DA0-4A0C-96C3-5142639E13F0}" type="slidenum">
              <a:rPr lang="en-US" smtClean="0">
                <a:solidFill>
                  <a:srgbClr val="B80E0F">
                    <a:lumMod val="50000"/>
                  </a:srgbClr>
                </a:solidFill>
              </a:rPr>
              <a:pPr/>
              <a:t>‹#›</a:t>
            </a:fld>
            <a:endParaRPr lang="en-US">
              <a:solidFill>
                <a:srgbClr val="B80E0F">
                  <a:lumMod val="50000"/>
                </a:srgbClr>
              </a:solidFill>
            </a:endParaRPr>
          </a:p>
        </p:txBody>
      </p:sp>
    </p:spTree>
    <p:extLst>
      <p:ext uri="{BB962C8B-B14F-4D97-AF65-F5344CB8AC3E}">
        <p14:creationId xmlns:p14="http://schemas.microsoft.com/office/powerpoint/2010/main" val="3992222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3.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8.xml"/><Relationship Id="rId4"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4.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8.xml"/><Relationship Id="rId4"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5.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8.xml"/><Relationship Id="rId4"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8.xml"/><Relationship Id="rId4"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7.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8.xml"/><Relationship Id="rId4"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8.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8.xml"/><Relationship Id="rId4"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Contemporary Moral Problems</a:t>
            </a:r>
          </a:p>
        </p:txBody>
      </p:sp>
      <p:sp>
        <p:nvSpPr>
          <p:cNvPr id="3" name="Subtitle 2"/>
          <p:cNvSpPr>
            <a:spLocks noGrp="1"/>
          </p:cNvSpPr>
          <p:nvPr>
            <p:ph type="subTitle" idx="1"/>
          </p:nvPr>
        </p:nvSpPr>
        <p:spPr/>
        <p:txBody>
          <a:bodyPr/>
          <a:lstStyle/>
          <a:p>
            <a:r>
              <a:rPr lang="en-US" b="1" dirty="0"/>
              <a:t>M-F12:00-1:00SAV 264</a:t>
            </a:r>
            <a:endParaRPr lang="en-US" dirty="0"/>
          </a:p>
          <a:p>
            <a:r>
              <a:rPr lang="en-US" b="1" dirty="0"/>
              <a:t>Instructor: Benjamin </a:t>
            </a:r>
            <a:r>
              <a:rPr lang="en-US" b="1" dirty="0" smtClean="0"/>
              <a:t>Hole</a:t>
            </a:r>
          </a:p>
          <a:p>
            <a:r>
              <a:rPr lang="en-US" dirty="0"/>
              <a:t>Email: </a:t>
            </a:r>
            <a:r>
              <a:rPr lang="en-US" dirty="0" smtClean="0"/>
              <a:t>bvhole@uw.edu</a:t>
            </a:r>
            <a:endParaRPr lang="en-US" dirty="0"/>
          </a:p>
          <a:p>
            <a:r>
              <a:rPr lang="en-US" dirty="0"/>
              <a:t>Office Hours: everyday after </a:t>
            </a:r>
            <a:r>
              <a:rPr lang="en-US" dirty="0" smtClean="0"/>
              <a:t>class</a:t>
            </a:r>
            <a:endParaRPr lang="en-US" dirty="0"/>
          </a:p>
        </p:txBody>
      </p:sp>
    </p:spTree>
    <p:extLst>
      <p:ext uri="{BB962C8B-B14F-4D97-AF65-F5344CB8AC3E}">
        <p14:creationId xmlns:p14="http://schemas.microsoft.com/office/powerpoint/2010/main" val="378607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Law Theory</a:t>
            </a:r>
            <a:endParaRPr lang="en-US" dirty="0"/>
          </a:p>
        </p:txBody>
      </p:sp>
      <p:sp>
        <p:nvSpPr>
          <p:cNvPr id="3" name="Content Placeholder 2"/>
          <p:cNvSpPr>
            <a:spLocks noGrp="1"/>
          </p:cNvSpPr>
          <p:nvPr>
            <p:ph idx="4294967295"/>
          </p:nvPr>
        </p:nvSpPr>
        <p:spPr>
          <a:xfrm>
            <a:off x="1981200" y="1600200"/>
            <a:ext cx="8229600" cy="3973286"/>
          </a:xfrm>
          <a:prstGeom prst="rect">
            <a:avLst/>
          </a:prstGeom>
        </p:spPr>
        <p:txBody>
          <a:bodyPr>
            <a:normAutofit fontScale="92500" lnSpcReduction="20000"/>
          </a:bodyPr>
          <a:lstStyle/>
          <a:p>
            <a:r>
              <a:rPr lang="en-US" sz="2400" dirty="0"/>
              <a:t>“An action is right if and only if (and because) in performing the action one does not directly violate any of the basic values” (12):</a:t>
            </a:r>
          </a:p>
          <a:p>
            <a:endParaRPr lang="en-US" sz="2400" dirty="0"/>
          </a:p>
          <a:p>
            <a:pPr marL="457200" indent="-457200">
              <a:buAutoNum type="arabicPeriod"/>
            </a:pPr>
            <a:r>
              <a:rPr lang="en-US" sz="2400" dirty="0"/>
              <a:t>Human Life</a:t>
            </a:r>
          </a:p>
          <a:p>
            <a:pPr marL="457200" indent="-457200">
              <a:buAutoNum type="arabicPeriod"/>
            </a:pPr>
            <a:r>
              <a:rPr lang="en-US" sz="2400" dirty="0"/>
              <a:t>Human Procreation (which includes raising children)</a:t>
            </a:r>
          </a:p>
          <a:p>
            <a:pPr marL="457200" indent="-457200">
              <a:buAutoNum type="arabicPeriod"/>
            </a:pPr>
            <a:r>
              <a:rPr lang="en-US" sz="2400" dirty="0"/>
              <a:t>Human Knowledge</a:t>
            </a:r>
          </a:p>
          <a:p>
            <a:pPr marL="457200" indent="-457200">
              <a:buAutoNum type="arabicPeriod"/>
            </a:pPr>
            <a:r>
              <a:rPr lang="en-US" sz="2400" dirty="0"/>
              <a:t>Human Sociability</a:t>
            </a:r>
          </a:p>
        </p:txBody>
      </p:sp>
    </p:spTree>
    <p:extLst>
      <p:ext uri="{BB962C8B-B14F-4D97-AF65-F5344CB8AC3E}">
        <p14:creationId xmlns:p14="http://schemas.microsoft.com/office/powerpoint/2010/main" val="355973649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dirty="0"/>
              <a:t>W</a:t>
            </a:r>
            <a:r>
              <a:rPr lang="en-US" dirty="0" smtClean="0"/>
              <a:t>hat </a:t>
            </a:r>
            <a:r>
              <a:rPr lang="en-US" dirty="0"/>
              <a:t>is sex </a:t>
            </a:r>
            <a:r>
              <a:rPr lang="en-US" b="1" dirty="0"/>
              <a:t>for</a:t>
            </a:r>
            <a:r>
              <a:rPr lang="en-US" dirty="0"/>
              <a:t>?</a:t>
            </a:r>
          </a:p>
        </p:txBody>
      </p:sp>
      <p:sp>
        <p:nvSpPr>
          <p:cNvPr id="265219" name="Rectangle 3"/>
          <p:cNvSpPr>
            <a:spLocks noGrp="1" noChangeArrowheads="1"/>
          </p:cNvSpPr>
          <p:nvPr>
            <p:ph type="body" idx="4294967295"/>
          </p:nvPr>
        </p:nvSpPr>
        <p:spPr>
          <a:xfrm>
            <a:off x="2590800" y="1752600"/>
            <a:ext cx="7772400" cy="3831771"/>
          </a:xfrm>
          <a:prstGeom prst="rect">
            <a:avLst/>
          </a:prstGeom>
        </p:spPr>
        <p:txBody>
          <a:bodyPr>
            <a:normAutofit fontScale="85000" lnSpcReduction="20000"/>
          </a:bodyPr>
          <a:lstStyle/>
          <a:p>
            <a:pPr marL="0" indent="0">
              <a:lnSpc>
                <a:spcPct val="90000"/>
              </a:lnSpc>
              <a:buNone/>
            </a:pPr>
            <a:r>
              <a:rPr lang="en-US" sz="2800" dirty="0"/>
              <a:t>If we know what sex is</a:t>
            </a:r>
            <a:r>
              <a:rPr lang="en-US" sz="2800" b="1" dirty="0"/>
              <a:t> for</a:t>
            </a:r>
            <a:r>
              <a:rPr lang="en-US" sz="2800" dirty="0"/>
              <a:t>, we can figure out how it ought to be used.</a:t>
            </a:r>
          </a:p>
          <a:p>
            <a:pPr marL="609600" indent="-609600">
              <a:lnSpc>
                <a:spcPct val="90000"/>
              </a:lnSpc>
            </a:pPr>
            <a:endParaRPr lang="en-US" sz="2800" dirty="0"/>
          </a:p>
          <a:p>
            <a:pPr marL="0" indent="0">
              <a:lnSpc>
                <a:spcPct val="90000"/>
              </a:lnSpc>
              <a:buNone/>
            </a:pPr>
            <a:r>
              <a:rPr lang="en-US" sz="2800" u="sng" dirty="0"/>
              <a:t>The NLT purposes of sex:</a:t>
            </a:r>
          </a:p>
          <a:p>
            <a:pPr marL="609600" indent="-609600">
              <a:lnSpc>
                <a:spcPct val="90000"/>
              </a:lnSpc>
              <a:buFont typeface="Arial" charset="0"/>
              <a:buAutoNum type="arabicPeriod"/>
            </a:pPr>
            <a:r>
              <a:rPr lang="en-US" sz="2800" dirty="0"/>
              <a:t>The </a:t>
            </a:r>
            <a:r>
              <a:rPr lang="en-US" sz="2800" b="1" dirty="0"/>
              <a:t>creation</a:t>
            </a:r>
            <a:r>
              <a:rPr lang="en-US" sz="2800" dirty="0"/>
              <a:t> of human life, through procreation</a:t>
            </a:r>
          </a:p>
          <a:p>
            <a:pPr marL="609600" indent="-609600">
              <a:lnSpc>
                <a:spcPct val="90000"/>
              </a:lnSpc>
              <a:buFont typeface="Arial" charset="0"/>
              <a:buAutoNum type="arabicPeriod"/>
            </a:pPr>
            <a:r>
              <a:rPr lang="en-US" sz="2800" dirty="0"/>
              <a:t>The provision of a </a:t>
            </a:r>
            <a:r>
              <a:rPr lang="en-US" sz="2800" b="1" dirty="0"/>
              <a:t>permanent</a:t>
            </a:r>
            <a:r>
              <a:rPr lang="en-US" sz="2800" dirty="0"/>
              <a:t> home for children, by binding two people together permanently in marriage</a:t>
            </a:r>
          </a:p>
          <a:p>
            <a:pPr marL="609600" indent="-609600">
              <a:lnSpc>
                <a:spcPct val="90000"/>
              </a:lnSpc>
              <a:buFont typeface="Arial" charset="0"/>
              <a:buAutoNum type="arabicPeriod"/>
            </a:pPr>
            <a:r>
              <a:rPr lang="en-US" sz="2800" dirty="0"/>
              <a:t>The preservation of this home through the </a:t>
            </a:r>
            <a:r>
              <a:rPr lang="en-US" sz="2800" b="1" dirty="0"/>
              <a:t>emotional</a:t>
            </a:r>
            <a:r>
              <a:rPr lang="en-US" sz="2800" dirty="0"/>
              <a:t> binding together of parents</a:t>
            </a:r>
          </a:p>
        </p:txBody>
      </p:sp>
    </p:spTree>
    <p:extLst>
      <p:ext uri="{BB962C8B-B14F-4D97-AF65-F5344CB8AC3E}">
        <p14:creationId xmlns:p14="http://schemas.microsoft.com/office/powerpoint/2010/main" val="3698670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normAutofit/>
          </a:bodyPr>
          <a:lstStyle/>
          <a:p>
            <a:r>
              <a:rPr lang="en-US" sz="3200" dirty="0"/>
              <a:t>The core of the Catholic view on sexual ethics</a:t>
            </a:r>
          </a:p>
        </p:txBody>
      </p:sp>
      <p:sp>
        <p:nvSpPr>
          <p:cNvPr id="295939" name="Rectangle 3"/>
          <p:cNvSpPr>
            <a:spLocks noGrp="1" noChangeArrowheads="1"/>
          </p:cNvSpPr>
          <p:nvPr>
            <p:ph type="body" idx="4294967295"/>
          </p:nvPr>
        </p:nvSpPr>
        <p:spPr>
          <a:xfrm>
            <a:off x="1981200" y="4169229"/>
            <a:ext cx="8229600" cy="1404257"/>
          </a:xfrm>
          <a:prstGeom prst="rect">
            <a:avLst/>
          </a:prstGeom>
        </p:spPr>
        <p:txBody>
          <a:bodyPr>
            <a:normAutofit fontScale="92500" lnSpcReduction="10000"/>
          </a:bodyPr>
          <a:lstStyle/>
          <a:p>
            <a:pPr marL="609600" indent="-609600"/>
            <a:r>
              <a:rPr lang="en-US" dirty="0"/>
              <a:t>Gay sex violates the primary purpose of an organ.  The primary purpose of the reproductive organs is reproduction. </a:t>
            </a:r>
            <a:r>
              <a:rPr lang="en-US" dirty="0" smtClean="0"/>
              <a:t>To </a:t>
            </a:r>
            <a:r>
              <a:rPr lang="en-US" dirty="0"/>
              <a:t>use the organs in service of any other purpose is contrary to nature.</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524001"/>
            <a:ext cx="1905000" cy="1990725"/>
          </a:xfrm>
          <a:prstGeom prst="ellipse">
            <a:avLst/>
          </a:prstGeom>
          <a:ln>
            <a:noFill/>
          </a:ln>
          <a:effectLst>
            <a:outerShdw dist="35921" dir="2700000" algn="ctr" rotWithShape="0">
              <a:schemeClr val="bg2"/>
            </a:outerShdw>
            <a:reflection blurRad="6350" stA="50000" endA="300" endPos="90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8999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ln/>
        </p:spPr>
        <p:txBody>
          <a:bodyPr vert="horz" lIns="91440" tIns="35268" rIns="91440" bIns="45720" rtlCol="0" anchor="ctr">
            <a:normAutofit/>
          </a:bodyPr>
          <a:lstStyle/>
          <a:p>
            <a:pPr marL="390246" indent="-293764">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Vatican </a:t>
            </a:r>
            <a:r>
              <a:rPr lang="en-US" dirty="0" smtClean="0"/>
              <a:t>Argument</a:t>
            </a:r>
            <a:endParaRPr lang="en-US" dirty="0"/>
          </a:p>
        </p:txBody>
      </p:sp>
      <p:sp>
        <p:nvSpPr>
          <p:cNvPr id="3074" name="Rectangle 2"/>
          <p:cNvSpPr>
            <a:spLocks noGrp="1" noChangeArrowheads="1"/>
          </p:cNvSpPr>
          <p:nvPr>
            <p:ph sz="half" idx="4294967295"/>
          </p:nvPr>
        </p:nvSpPr>
        <p:spPr>
          <a:xfrm>
            <a:off x="1121229" y="1673352"/>
            <a:ext cx="6825856" cy="4718304"/>
          </a:xfrm>
          <a:prstGeom prst="rect">
            <a:avLst/>
          </a:prstGeom>
          <a:ln/>
        </p:spPr>
        <p:txBody>
          <a:bodyPr>
            <a:normAutofit/>
          </a:bodyPr>
          <a:lstStyle/>
          <a:p>
            <a:pPr marL="342900" lvl="2" indent="-3429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000" dirty="0" err="1" smtClean="0"/>
              <a:t>Nonmarital</a:t>
            </a:r>
            <a:r>
              <a:rPr lang="en-US" sz="2000" dirty="0" smtClean="0"/>
              <a:t> </a:t>
            </a:r>
            <a:r>
              <a:rPr lang="en-US" sz="2000" dirty="0"/>
              <a:t>sex cannot “guarantee” the sincerity and fidelity of the relationship, nor protect it against changes in desire.</a:t>
            </a:r>
          </a:p>
          <a:p>
            <a:pPr marL="342900" lvl="2" indent="-3429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000" dirty="0" smtClean="0"/>
              <a:t>Marriage </a:t>
            </a:r>
            <a:r>
              <a:rPr lang="en-US" sz="2000" dirty="0"/>
              <a:t>can guarantee these things.</a:t>
            </a:r>
          </a:p>
          <a:p>
            <a:pPr marL="342900" lvl="2" indent="-3429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000" dirty="0" smtClean="0"/>
              <a:t>Sex </a:t>
            </a:r>
            <a:r>
              <a:rPr lang="en-US" sz="2000" dirty="0"/>
              <a:t>is permissible only if it takes place in a context where commitment is guaranteed.</a:t>
            </a:r>
          </a:p>
          <a:p>
            <a:pPr marL="342900" lvl="2" indent="-342900">
              <a:buSzPct val="75000"/>
              <a:buFont typeface="+mj-lt"/>
              <a:buAutoNum type="arabicPeriod"/>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2000" dirty="0" smtClean="0"/>
              <a:t>Therefore, sex </a:t>
            </a:r>
            <a:r>
              <a:rPr lang="en-US" sz="2000" dirty="0"/>
              <a:t>outside of marriage (including premarital sex) is not permissible (that is, morally wrong). </a:t>
            </a:r>
          </a:p>
        </p:txBody>
      </p:sp>
      <p:sp>
        <p:nvSpPr>
          <p:cNvPr id="3" name="AutoShape 2" descr="data:image/jpeg;base64,/9j/4AAQSkZJRgABAQAAAQABAAD/2wCEAAkGBxITEhUUEhMWFhUXGB4aGBgXGR4cHRsYGx0bGBodHBkcHCggGholHRwaITEhJSkrLi4uGB8zODMsNyguLisBCgoKDg0OGxAQGzQkHyQ1LCwsMiwvLCwsLzQsLCwsLCwsLCw0LywsLCwsLCwsLCwsLCwsLCwsLCwsLCwsLCwsLP/AABEIAKgBLAMBIgACEQEDEQH/xAAcAAABBQEBAQAAAAAAAAAAAAAEAQIDBQYABwj/xABAEAACAQIFAgQEAggEBgIDAAABAhEDIQAEEjFBBVETImFxBjKBkUKhFCNSYrHB0fAHcpLhFTOCotLxFkMkU2P/xAAZAQADAQEBAAAAAAAAAAAAAAABAgMABAX/xAAsEQACAgEEAgEDAwQDAAAAAAAAAQIRAxIhMVETQSIEYXEU8PGBkaHBQrHR/9oADAMBAAIRAxEAPwC3Bw6cQB8O147TislnCziHWMdrHfGBZNOOnEPiDHeIMajWSzjsQ+JhfExjWTY7EWvHa8A1k2FnEQfC6sY1kk4QnEerHa8Y1kk4Q4Zqx2rBMPx2GasJqxjD8LiPVhdWMYkwuI9WFD4BiTCThmvCasYxLOFnEWrChsY1kow6cRB8Lrxg2STjpxHrx2vACPnHYj8QYXxRjGJBhcReKMca2Nua0TY4nEHjYaa2NRtSJziNjiPX64Q++CCzLn4leYI+w7YIX4jIUwig7A9rbxziPp/w4GDTV1FeKd7bS0AwN+PriqqdM0uU1JEmWM+UbjsTY/kdsc+uD26K6ciVv/Rc0PiVzA0qb73BP2tviHMdddtiE/y6vpuThydFLUx4a02aWDPo2vaLXYbepnCjoHhgGvUIFifKLzxZiwt3HfC+SF2mM8eStzqPXSpJdddreaIPB9fa2JM31eurDUopyJCkG4O3M/w2wlbpmXYAprM7bRYRuy2vNvU4bVo0zHiPUYiwkiSIkCY5/PA8q5N450cOvVfMAqkgSYDbC5Pz2/vbDaXxDVIMaLb+XbYbkzi3yfRaYQgBzqEXcKRtOsWncjyni/bAtfoFMmdNQTOxkzxMzAtYgn1wPNEbw5FwwFPiGqbAL76T/M403S8jm6qeIRTHzQvJt5YbVaWtfgTfFLkuio8r4LhkAHzfNqM/MGADenpFzgml0egtyKikbhWbbad5PHHbCyyx9DQwz9/v/BFmuutTdlegAVMEag0H0IW/GJaPWpaPCUWmC69pNyR/XBb06aAnwVIHJUsSe91knbnC08vRJUNQUEwSVQG8wbgj1nA8iG8UuyWjm9dMOtB9yICFuxBm9iCPue2Jq1KspUCmkEck8i1gu/23+x2Wy506aNQAD8KnSJ2j5vSBbtOJc1k6pWx80hp1AHUBA4PaNu2J62VUdipZnX5qU3iU3F4Fjz3vb88EU3pkEEkehUSPcjBH/Dqo513m8TPpvf19cIvTKpBMLJsAZJA5v/fHvja32FRiRF6Y/CdvT/2P98MYgELEkz9I33GOzasrAOUHI8wt3tIOIsxWBs2mxkFFWfXa4xtb7NpRK4UTALegsZ7ebENXNaAGekxE+bSpOm0308SI+oxCeoUtyylQQCSYAJ4k3n+hwfkMyhBACsOynVMmx37emN5H2Z416Kal12lBL0XABAm95n1EG2xwZ0/qFOs+imA5gnaNt94AG3ODauZjdCBN5YflC/zGIhXYAkP8skLvO9jePf8AuS8t/wAirE1/AW/S24Aj6D+o/PjDf+HGLBLnuP47Yah1CUJBAvpMLe+2rcxiOrQrCGYGCeYkGbd4/s4Hll2N410OrqEFwvYAML7enE/+8C5zqVGn82m0W0sTfkeWCPUEjfBDalKlm0kzJNwO3qeLxgdBqktDNurNfjZbzHH9xgrJYHjrgavU6DeGAUDODAn69rfXEmZqBGANMmROrTIF+QL239t8MQhwNMFUMRpFiBFiQe+3t6YmqZUuPmMkE3PHMxfG8n3No7QMMyyHUPBIIiGtJNxpvfsd+O+GirWN2poBE2Jvyfw4sMrkzoBtEAyZEk2AJnv63nAlXMwfLyIBsYHEdt//AHhvKweNDAZhYXjzX5MQQEEe+2JnoQsnSL9wJF59SRG2ICqiZYAzOnY++4EQJifXElPMhYJioI8szaO4i87X4nG8r7B40E1MoVZUIBc7CTueJ77XwNmqyoWBRWAF2QswBMQBYTMi084TMdSqJUJadrVNMqLcHzXn04w2rXaqGdToIYTpW5KeSTII/D2Fva5eT2BQJKRGidPm9Z2nsb44vTCy0KBJMncCBI27i084U553VbefkXgna4YARYx/ZwE2aZ9H63RJAAAVTBibaZLbj7WGB5JMPjjXAO/xBl1IF2B3Kza+8EC/p+eIX+JqINlcjvtP0xP1PK03f9Yimo4gFpDkAETEgDvMbj6YHyfRKSLFSiHO4ZiJI/8Ac4qskKt2RePJe1FklbLjyaCNLWA06Qf9QG8/fAWbyKlpNZBT5podyYsSb2jcCTNrYeuafwpp0BfysWhNP7wa3l/OR6YdXok0mUuC/wCEkQRAMhQLk+pP+/Nq0nW46g/JZwKrEMTC3CgkKCQP2dp3Mc4o/jBjVoRl28SHXUNQGmNTebaDIAieRa+LLo+Rp0GHiMoZxDqxJtvMCdRmB6b4hXJUnqAvSDUzIDwbC5mAYaCIG0X+oWSMZWtxZwbVFv0rL0jSps0MCgBhohgIO07EHEOcyi6IYqVkcxB44sbi+CcrTo+HpojQJ3vYAk2b1P8AvgN6FM1dVV2fSPKYGljFh5Y1RaLb4S32PsSUWULLeHbfU0CLehkzx7YfTy1JipdKbA8XvNwBe8etremIclWQpLkKzAWXcWEyF2v23wMaGthpFQ09O3hgDVe51quw474XVQ9Fjkeq0z8lJjFyzQBqExILaudwOcQKSGJBYS0+ZQwAEgACQQYi88Yn/R1CvpW4IkKqgffUJjmPXfbAnU+nrqIKsyldwJn0U6N5O1hf1xvJ0DxkqVnUyWLAC8hPNG5gCR7TiNs0rCm4TzU9jYenoZ27fyxR5TJBPLl9dIuDrerL7WAAUELuTcDjGWzXVHDOj1GEMVOmQCV8u3Ij02jBUZS4Ec4xW6PSB8TClHi6uWGhSZJm097ndscvxrrAbwa59VWRsIvq2/pjyx+oK0frDa1/sIvOFp9SVNnjuVt98UWN0QeV2enr8YtMGm1MTBaptO/zYs6fU6ovqCaudU29IB/ljy3odOnWJlWqsLqEJAA5khhG455xsPDOXVdCSNiKUNB3kyb7/lG+6y2K45WrZc9QpCsuh6iyNm0gxfg7xxvjJfE2TNBFKtqDtBGxFrfivt73xfUs+0Eii5CxqlAInbc9+04jzCGqniGkw8MlvMApkcCDff2OFi2HJCMl9zHZLLtWYLSqqjHiozAE72IB/OPfEwyzqrOldKpUD/lFmEHs5QA+wOD8jlqVWsRQWKignQyxGk3tJFu4OwwZl+k1lHkGjUbAMsHuQQY4jveMdMVGt2ceivX9jNJ8S1kN25jzKOLHcfwOLPKfF9QNLXWflAt2seI33/jiPO/DGbux0mSSRU0/QSTzwZ4xFmvgquNJUBHZbKDZj2Exf6HbGlCDNF5fVmv6f15KjSKjLEH5bnYALBliNrnnCZDqJ1qajjS3NyVDEbCIgyRB/PGMX4ZziOVemAAC06hJQbtpJ1RHph3S+qMgPmgSxuNvLpAt+9iOhr2dEc17TVG7zWZp+K6JqqMxEeXewJMzMgkiPT7C51qiuAijUDoN/l4MrEmN5HfjFZR65KrrZQqkDX5pBIuTCzvJgG/fFsrhmNRCIaCDA+WB+0CN52tfC2it3wK9Cuw/VrUDWMqBt3OoaYgcRYWxCqMTLiDN2Ik7WBHJ/wBsJns8tBRrZwGIXYGCZ/d8v5YkcKgBZ9QGxPisByZhzHvjMy+4dUyQpp+srMATEKFaPa9veAMDqnzAMahEaGPM3soPAJ+sYbXzlIv4TEhhs8HebwTc2EiJkAd5wNQ6izMV1MRHl/VGSdo2EbSSZ3tvjcDWmEioQDqIIgjS40iTA+dhyJm8+++Ey9NioVHAUWG9lji5BvHHJwrZ5nS9FQ3ABJCGCCRvqa5Bk8Ec4GyHUyauvWNIQyFgC8CdoMkbyd7YO/sDr0EU6DwpqNLIN9cbi5MCQeb4CyeSFOpUI0uhZWTU8xOo1IJiROmPr9Zuqqp1VXJWWBDkARqIBDHc8xaBPc4rMtmZkgoBzaSZPEqDM/kDjKVLc1XVFyVTUYdSBsNQBIJEx5uwkd/zxNVrDQI0nVceYkwt7EyN45tIxnqHWaN1Z2uY8oEbixaRziDM/ECaymktTN5ITYiDAAI07/ffbAtC64r2Xj0GLCSFcCVm8bWDRqUw38O+FcVmglENvxMxPsYB27TilzXxKnigMC1MbkNEjSIgWki25P8APBD9eywjSCRH7P8AvgPIwrR2JSo5iILNpfUCzNEHT5dOk7lrTfnC9JydJKiuzqXCkRN5IgyYYtY9hgvLUf0hHfKnVHljSdJYAEDzCBAI37+2I+mdLq05WqNLG8vB7C5MiAeRa+BJyq6KpK6b/qH/APESWaEDKRuUGscbzBtH5e2I8rUFNSiEgHYeRQTyGbS0XkyGESNxgyt07ynVKEQSTTgBbbE2JJ7HYG2KzLrYEFQW0suqAe/y6Zm8YlqfNDqCe1js7TUqSlXVUdfMoQMHIJAVPMTTERMg74h6S9VyiVQ9EmAkqQIEzwIFgNovidM0BUAPl8MwwLCN5gg+mCHyjB0qGpqNMMQJBMvGkiPwg3gCIxRStO9ibhUlW43M0aou7sohRdb+ZQ0RG/H0wo6L+rZ/FJ0zpQEyYEnn1NuNOK6tTqzBNQmJEzPaV5FoHE2xeaSZANRYA7gC07KIwsU09wuVoFKpQdgreQrLEkbggC8Le5HfE2T6sGaFdSLyC5DzYixbaAf64cMw3ihiUcCkUMAyQ2w4kzfbjuZxWUulUUT9RSLVZRd5YE6jLAktFiLcgbxirSoncrCaNNGYamYWk31IRGky3HtPHOKzrvRaJKs5SHkAICxtdjI5gjBSV64GituryCQQ2lQCQwkR733w/LVXNWKdNBqMeVdTROonUTue/rfthbpma1KiBfgrL0gXqVPDpRZW3XeGJSZkX23OAErZegjBWNVDGnWijtI1TJALQZURxM41eezSy4zQDq2lqdMsDJi5K6jck7iwkC0xjzOohdyqgFVY017Fplj2JkA+0dsUgnOW4kqjwjb/AAkaFCmAdjsokwAW799598WlbPUnMDSpAuHUebkC1pN98D5FH0G7eWmsNFxpE3H4piLkROEfLNUY6pL7+YLIF4jzbDzR9cc8k3LVyWtJUQZirRYaDSCEXPhyin/MQNtzE7xzg3LP4h0LdQJKq7RE2/M3HtbbDaWUZVIUrB3up+ljY29/piGrm0pK7/jamyLA/ESIjuIEn6dsaCd0H1ZnuoN4bOwLed2kkz8pEkAm0mdu3GCulVwlWoGHlCBomJZ2RZttBbjFd1VNIpgg2pgwBIlvMbzvJP8ApGGZ2qQlGqSf2WMbmdQkcSW9vJ6Y9BxuJxqVSNr4FOshWGk2aAzwLHmd/wCWKf4g6AjGmA5V0QaNchYBJHmN1O288Ymo1DoXSXBYXYkQWAk2iN/XEuWquuwEk3Ou5tF4Itcn0k44VNxR1yxqT33MtnEWnUd6rs1QqClrL5SpAk3J2O1rA3Ixbdc6ejUoSkoKnuBK7tcczO0n64OzQaoRrQNHd5gbEXOx5xQ9ZyldUUZdWCzdQxYiCCNJuyj0B47ThlPU0uP+hHiST/bDs/0dBRHhssiJlyCZAnVIAswgEXv9lXNspohPF0qFnSAUEEmJLkvuLyO3eGfBWbfMOhrMCFZtUrc6FGknidTreALb97+nl0qMp0VEVlJYHuVLDSdiAd7xGxw8k1+RFGLexnanRaZRgzs+mXmeVvIAPmNvX1wfQ6WaaVS6mU0w2wYOSPpAi/rhw6fUMNSOpNzNpXmwEg2Nu4wfmcvSRSXFQKq3ksAFB/zRFsTT23GcYrhEFLL0mc6gyBVEOdeltRIMSdNtIuO8d5zvU+neaq+UroxS58wJUi7yQZFgYkYM6r8QLUyjNl69anodAbhYDtEwLkRJuBtzjEZ0JTIWnWY1WnxHU6QA06hpiT5TEgxLYZJMWU0FdLz1Wg5qKULN8x1G83k7XtvgnMfENYsC1UqRtB9RbYSLDjGUzldFchTYmRAsAdvp6YNGY0oheoVZ50KFlQqkgsWkQJFoBsD6Yo4NuyFuqNJl+qNmmFJqxVTGkuSQWDAqTA31CfTAfWKlfKsynMh7XCP2/aBvzz6d8V5q1SRAUkwQfzkn+H8MNrO8kOASbnY/wwiRtQSiPpDGIIncHvAIBkG23riahRLsBTqJ8pkFogiTpLNCzyO8jFUmZAVk0QDEiLiLiOR/O3pgrJdWFPUF0sWEfrUFQe8Hn+74NMFKzRVehZggU6sBtUKC1r3GkiQQcOHwrWFmVp/cRnH3A39MUeW+JcwrLLqwUhgBsGGx0iPsIxp6H+IjgeairHuGI/KD/HGew6UPZf8ASc0uUp0qdFG0VJJIJY6tI8xGk3sBa2DuodQ8TR2BOqQwEbgQVkcA24O++A8vlqVSkfDJUNKwpsJJnTDTq2Nzz9MRVul06YjXqJgRcG3JvY+g3xHXvyd8odKgjO5/SS/lJA/CSPJcQF0iRCjjnA46xQaoq1KKtJsYkegJKybj8LRfvbFf1GgF8yuq6Ru0BRO0jvItNzthMs7lgaUsInWwk7xEQNPNrf1yaYmlll1Fqa1Q1OlTBcgl2cgL22+Y+5tgnpXVsrXBipULAtGomGgH5osRBsD9L4jyLawWqpTaLEy0z+yAQbG+3JjE1aih0HS1I3kEkggkenCzA9ROCp9gcKHZtajLCamjeASdM7Deb3geuKGvks5m30Zckqoh2YkKhOwgweLgYsalREqamJqoVARXOlS0hRB1L5rACZmbHF70jLUzl9VFmWQfJTY2qbHTFxJ5kbDGjGpXf/gzyfHTS/2BZbLVKFGmK5CVFXTrIUiAxVNiGiI4HGBUzbkMfCAqBiq1dAU7LpIMho80WkWIngT9Qp1wy08xqF7MHDx8urcEzGmw723nEPT2IbUAuomDqAFieNJF4iwmeBIwZcCLdkXUqz+YVkpM7XRiCHWeF1DbVqPzG7YEyqV1rAgKEpwrSs+YaTBM+3yg78kYuuq5WpTViahYvCsAt4QTAaAQN9o3nAlDplRmJGlgwJ1sFY3AUkMfMsxtOFSTC7XJ3XP0iqaFGC7MwYgQI0KSYNxFzvcxwYOAul/CIpqGamztJgkgJ5iW/CTq3I472xrcr05F87kuRaYmOLDtGHsyb+OyAfh4n6j+4xTeKF2l9ytbo+kFkdSwQNEtLG9l8/8Ac4EZq4ANSogAiNVMDzKIMy8tzYmBqwZXzAkgVPEm0AIdQkEaoFhY29PsxYpFTpD1m+Snx6/5V7se/fdUr4C+2VlJNi1eidOkDUJkLaARUZpI3ZieDvOKnO5GvUCApqkERTJZReJ2G4M32x6KtNo/+vap+H1/lsO3rim6tk6L1tLOBX8E1FQBo0p5dW2n5otMnBglF2gPdUef9eqAsCsyWab2KyCsTcbn+7YVqBq5UqupiL6VkkDzKSAB3ZT9PTEPWXgrBO14MfLAG3t3ODfhusHqUqTH/mVNJ3uCvfYWBucdrdQT6OWvm0Wvw7UbwUaoNL2kOIjY7EYu6NXLlAXUyRJvT3MnaSwgwIjv9TugZOiqk0WSopqaWLDUNSSrLdRF9/8AKMSdVqilSLeFSexBAUAwWClhbcTA98cVLVZ13tQGnSdZZqNgCRtq2Bg+VIEgzE7kegDa/TirAOpaQxPm0mAY3eJBJt3GAslmtEPTAqU23Uz6gxyrXPlP58XmV6hSK+IIRgG8oYiZM3E8tf35wHHemFPa0eZ9dzz9Mq1KYVh4oLEM11DadiP3k+xIxq+lo1bK09WuTlwNRc3JAmLkDfkbj0xhv8U6zPXRnaZpxJgCxMXHONr0DMGhkURB4pWmxVgY1NBIEFoFzBvwcWm0oRZGMW5yRMXp5SizVn1gE6ZAmQw9QBqgED90nGKr5jPZtKgI8muVJgGBNgxtEknb7Y0vV+jnOUmqPrWFNwbrEsQFuGi+3cRg1q9J2nw1pqyr5QSNPlncRvA4t9MR+40oNy3Z5SMvpDKymmBYktI1DuZg/wBMWXRlyy16Ky9VnEMHHl8QwAykSYBnjGwyeRpZeqCCxLckKwU2jRMzJJPlvxAxJ1SvQVkNWll2abMRoKkc6hJkGe22Kpq92RWJgv8A8VpzqC0bybSo7W8kjFX1L4WohB4mlYJUGnrBlzovrBUx7DkzjQ9Q6nSqU9IaqhkHUjyDDao80gqZuI2gbAQWubqPAFKoUHAQEfux5YAGFi1HhjeIxz/CjKAMvUaTaQw3AixUmecB5vo+eAq6mgpphZElS34ARBg3N9oxsc7qajUVKZWoysocASu8Xpg6YJnjB9SmBpL6RYAhv2h2m8/0xpTcd+QRxWeU53K5h2XVrJBk/q4JG0mBB/8AeKYZV0FgZBi4j12m3++PRvi6oxrAo8UlWdQsJgzMD2A98ZzTQB1jVU1rpKEEASQxMgDsR9fpikJuuBZRadWZ/OVagAEfKTJF5H2thj5gqSpIEHt+eN51TRooNS+RlKiDsQT5WEfMAQJ5g4r6RBE+pB24JH8sTf1CXKBKlsb/AK7m6eWojQoC6gAvyjUTJ9BsfvitpZutUV0ekEtaoHI5FgI1bT5sU/8AiZnPIqTsNR9SxgX7+U/fG+FWO+wPzeg9P7+uJVUE+zuu5NFF0vJUlRldhchjANyu0ncz39MF0KoSmdLKsyDCjygnaSSGNt4vixFX37/N/tiKvl0qEa1JImJINi324HrHribd8jblXnq65dNTqVLk/JdngFtIi4AAJiRisqZ6o5j/AJYBjSsFoDRdvlQEQf2r84bmM07vDHyg+UD6j67Dkeu+H5LKM8aRC2vwB5T9rH7Ri0Vt2Sf9it6nUYU1QOYkWLEmBc3PmJJAk9ybYsU+KKKsdNN/KoCkkbib22Bt3i++M31rK1lO4YyBa1tpHpcfcYp6msOJ2jygAklpsLX439cZ45TIeSSexpM58WZhxd42AKgAiLeUjbe/NhjT/DznM0mq1a9daqqJOvTI1EC2mwsOdydtznOkfDVTSP1fgrF2qmGYyCYUiUFhxNtsaKj0WKZp+IwU28trs0TLG5mfw99sBwS/JTHqW7dll8PFXeotZmqUafq7Hz6rnzEiCLenaMWq9NyqrZ6uorIQNU0agP3Rq0g873wB0fLGkreCh84BJY9mZf3Y3J+oxZpTzDfjH4hYav8ALx3wVt6HbHDp2Uloy5bygoXlrmbnW9xta22HIcrK6MtTgqZlFN7Q0gGIg2Pf0wx8qQ01KxEsggsBJv5YLSdR4i+IadbLUkWr4qCmRC1C40MTqsDeediZg4KvoFljUP6r9XRpBvDDBgQsmLSFXY72wDk8uKUs7aqjXdz6bAfsoNgPXvgihWVZpgQPCVkN7pcbmIiNvXGa69n9Y8MTe40qWLNbyjS3ltP078l77IHCs2CZwaSTUSJcTrO8gr+X2sBOKXPdQpHNTpWf0dwKxcAA61JpaCsmfm1TxtjCNXe6vCyAGp3AtcCLieZwH42lwFXjcyRtG/8Ae2KRw/cV5Tuoo3iMQsyd9Ptg/wCFqc5mkxGg02kEiAQQQd+Zg4r6eXR66KhJDOBcbXjbYjmx2xJRIp1XEKxRjErIOluVO49MdLXx0nOn8tTPSvhvOUwjBUFEGtUJVqgP43l5Cj5rEL674J6jml0MCyGwEagblhxzbHmdbMeKzNAVmuVQaQRAEgd4F73wymHvpVoBmQrTbtHJxyTw2+Tpjl2NC9B6Z10YINmQ7N79iODuMa6tRpKkNl08pWajQSRIkkkCSQYn1xj8pnoT9YYP7RXSG3AgXFzbfcEcYtMr1cZg1WqIqpTgkw8d1LCCHjTMjaPfAt8M34KP/E/LrVy+nLUDrSvLKFuEFN1IIBMnUeByBxil+HTUNMpLoB+E+U3EGJH8fTHoEUKlNKxqqyu4C1A9mbWwCjyxOosvvbESZSm6/qqivOqCpVrzBHlbhrbWNsByuNBrex/SWylJNFsw5kM+kR7QTA+m+K802Clgh8JBc7xTAIkzcQN78YmfIFWBIUA6RysiDq+YftbCcJTrMtM09IAbSQSJ0szAQrEmNge0YmotD6iHOVgiMy7gEyNpFuOMBrng9PVWpBiSVLMoaAAp2iSDO99o9cSpRDyWMq8Eyuoci0WvGJcwi01AVtaySSFjSYURueBhk1wH7g/SsrlKQL0qKhiGAZWNiwKm1432xoR8RUhB0knbYC49Z3xRdLy1JqymAZBkf9LHixxpaYVZhAsRsoHBmIufrhZL7hijFdU6dTJesfFRZ1Fhqttz2ni2+MpX6+0AGrUZLMy1IYTPbn642nXerUc5SejTZ2WxcqIYXDKRqEG6mbYpT0DK1JHhqAJEBnBJ7N5r3H0/LBSUd5EpQ1P4mHzedfUCrFQTAAOkaePKDGwiME0MwDJemrx2JQidtRUe3vje0/8AD3L11GhihW50OSbQIipNjJuQPl2vg3L/AAXRy1keoxd6QbWy7BjwqD13JxZThKv4/wAk3imv3ZkOnZYVV05dmao4OtSZUaSrICBeSdTArypneMMf4azosdHfdtyST+Huca74l6TljUC0oSsjgsxlS6aCIDzYw+/BGHdUzWdDkUaGZ0SxnxSJ1MzbaTAuABNgAOMTdyH8ceGZuh1N/Eeq9NS2kDS2wBYem4Cz66sFt8VV2gOiFTBIVyCIMxM3FhbYz9MZnreZZV1IJ1OftdVj6J+eBMvXexYDa45n3GOmWGJOOSSNw/xVWPyimOLwbfRRhn/yPNSPMn0Vdpki4xj3zirvMkEfNse/+3rhVzcmRAXtPF+fthfDHoZ5Jdnpv6Om+mlJiQSJuCYKgyDfEtdjAUhb3ARiN73g232ib4yfSesqyhFXXpWPFgi9o2YX7nmcXWTpMWjUdRAJkRoHzCBHzX5nY9oPMk4vf0XbTRHkOmJJZzqm4RT5QJlRBsAIt+WLfKUQJKKqRAJUXvtJiY/ptiJlC+UCBtbfvJPf1PPvjs/1BKMpUU+akrIBaW1gmTyDqUeytjRbnKkLJKC3DBUpCfMT7RPFzNluDufYHC0+t09YCAkl6aGOPEzDZedTCTFRalgo23gg4pekGpUeoapkiZERDeLRWABsBt9ThzEI+trKr0HP+Wn1HNVakAXJC3gdxjo8aRLW2WVDqdeqoPlpzTD2Gog+O9MjU82KKOB8x9IsmyhYnW7v5iIZiRpcXGmYjgWxlafVFpqosWFJVYAEhWWs9UyZAIOqJkRE46p8SOZAjkG+8mR8vIFgQZF8ZroCfZrslk6aVqBAUf8A5UbATpyrgfxwJXrUV6f01nUGmrUZEfL+pqhSQdtLRvtpPbGQfrNQkecyG1SN9QBAMmTqA5mcC16pdQrM0CIEyLTHl43O2BpNqNN8fVWGZptTZoFALCtA+Zydv+nGbqQWmGUj/wDpP58YcqEDYMBwBb+Eg+vvhQvYkehP8DsfyxWKElIY9MH5rxeS0ke3P09MPo5dQQQBtEkT/I+31wgY8k/3fCsTN5J9d/zw4oT0qmPHp7A61tt+IcARiPqOXU1qlgfO0/6jvhck8ZvK+pA/LUP4Yd1A/rK/MOxj2cj+eB/yD/xA6uVUiIt6MR/PmMAV8mfFkJTIA3Ok83MtN9ottO2LAE8Thok7E/39cFoMZuLtEOXplEKAyDuCV/Im4k9u5xoP8NaPgrnTUaAQrLqOwVak79pF45HfFQDYCdRHYW+rc/T74ZXU82tA9PYYSXFB1Nu2bL4LemvSMr4oF6wAUiTqbNvot6NBnjTPGCMzlaD2KqQTm9xv5/N9CcYWjmWVQFZoG3mIHew4xNT6k4ETbSy3A2YywBEESbm98Ta3sbVtRp6NCoGXRUcDxKGpdRhtVJwRG14WfUTgXJV6/wCrDBWYrlgxHkbXWd1dpSAdOkGI397VqdbIcMV2dXsY+RDTAg7CDsDuMTdM6igNKXuv6KDqEEijUcu0mxJVhYcjAaNZLQ6gYVhILKjQYkanqovnWAxLU3+YDcXvh1LqFElQTpJIAOxE6VH5atje+IcrU06GI+SnlZHqtbNvE+0ffGOyVRgF0800BHBijl1+h+YyLycMsSkBzcTeMhA1CxIIDLAYAiDFtyJIPqD6YznVBn6JDUqzVE9Pma5Pu3y354jFn0rqyOCqBqqpl9ZcwGUgtUMgeWCDHFwdrDFoKd4IkGx9+DHef5dsc8lolTLKprZmA+C6/nzMnbSL8R4n541NPOJUqshHycmxuTMem2A+vZHwnd0Uksk8ksEkme7qCWncqD+zfL5Pr7eK3yyQN5mQTPA+2KOLl8kTvTsz0LpmWqM6eYhT+MiCCANtuZG4jFz1JxT0a6xc61PAOlZJ5jmMY34J65V8daes6akyDtIUmR62j+to1HW6y1aiZeqhh9RDG0FQIK3Mn7Ym4RUt2WU5OPBQdQVqjM+sAOQYPmXYAQDttNsaan8UrH/LP3xh+ps+Sq+GW8RSNWnkKTH0O/ocFUMzRqDUrgDsYBB7EG+Jyi0u12VjUuNn0ybM/BtJ10vWYC1lUCIFhJ1d/wA8MofBGUUXNRzaNTgD/sVbfXGmymVot4Go138UE6tRUJpEnXpiOw74OzPT8munyI/mEydRHqZbb7+xw7yZHyyahjXCMtT6D09CNdKkW/edm+wZjg7K5TLqR4NBR606A/iqfzxoK9VF0fo6qPONfkN0gyBaJmMWeVzgadKxHeB/CcI23yxqXRlOo1vCoM9Wi60gVBbSoA1OFEgkECSJMWvbEWVpFWcGQCQykzsRcT6Nqt6+s403X3BoPrICwJmf2hzjF5LqlF30qzNAkkAGPZthNwd/bA20tGp6kyzZO0gd8S5nKrmKAX/7aSkLt5rgiCfVR+eF/SrHyKB63I9STscVWX6zTYnQbAxNr+3pb+eNjlKDtBnBS2BKlesjVlWnLGo5nbytV0AkG8FqOoe++KnNF2kPLE3NvLJJJOmLmdyfWRjbr1JWjxVDgFWUndSpkGfQ3wG3Scs5VUJHkqxqAYan1ETBDSpOoe336o5Ys55YpRMdBjn7H7RtiRVMgWvAiRybe2L/ADHQQpIB2pKFIuDWkapmwEXj1GLPP9HVglOn5V8wn8QIV2Uz3JCg7zPphnkitiaxsy2dywptGrXABLAEem1vbCpQ8oeQBNriZHcC44bbZsE5nOyzA/OCUJGkL5TGyqJ2O/8AM4GURA13PefX0n1+2HjdbgdWOp1SnymD39OLffjC1czquSDGxG+97jn3xxc/tqfYntbbDEB/b39Ww6S5EbCmrMF9Isp39Ijj1th7ZMliBcAb3WZmbG5IkjHI5DsTcwdJPf1gb77ckYWolWSSI7t8o9PUD0O2F/ARIfxaUGWDgiF2hStiexI33wRVnW41AkmSCDYliYtzIP54joZumrKSCxAksOCoiJEGJk8cb4bnM6lR2C/q7AzJEydQk3N5j2OE3vgptQ2vkyY1EgCb7gnSTBgWNucDrThbAFSbhQLbAEk3Huf52kpu6mWgRckEny2ki1yCYEDth1SrNQET2YrP7PmsBMSPz4w4gGmYgDTEEb/M3bna3aJxFVYm539Bv7cT/UYelRl/GpBA5a0avT2P0xxednvbab9uL3ODS5ARFhvx/Y+046lDOV1KpiR9iRv9L+ow1zM+b1tI3gdvbDFzRU6iQWKlSY1CCOxBIMxft+ayTrYMWvZzHjDb8bduPtjS9L6K7VKdN4IZCzQxkHzACYEyQL2473Y3w6wYFjU8PxKgYkQRSTToa9zMnYcYW0FxZnTXdVKqSAR8pkqfblTfcfliv6IWerCoQJYX2GhEY+bmKdMW3N98a5fh+iUAq1llqTq2gFm1liUYfsELAuPti2o16dKfBpAEkNrfcMEFKVUWUlBFt8bzRiHxykRdM6MMpQqBo8aqnhSN9KjTMH8MAkd9fphGJJniduMNquzGWJJO5OCcnlKlSyKDxJsBb8RiB9Jxyzm5s6IxUERAM9fLKBcVC52+RFYMYPEsq/8AWMZHrmUytIZsUUcGiUgsQ6uH3hQAQANiSdvTHp9Hpi0kqaDLshJY9lDEADgCT7nHgtfNVlEhiQQJHtt746cMXW3ohkkjTfB1RRXy72AEkg/hlGFp9bY1Wez1L9LUgzoViFUhi1R4EXYBAYA+vqMeUZTNspYqGNO0mPkk2kjYbgYtTmHnWWJte8wf3Z/Cd47HDZcCb1f0BDI0tK/JqusdHr5is1VYMATSDprWBZSNVixn2vhqfB1NwCaoVvxK5XUp4BCyBaDEzfGqymhaau4RV8NW2ghoOokzEXXYTv3xBWQNDUP0YoRuxEz9KggehEzOOaGWlSLSxN7smyLKfAuNLoDL7mZHO22J+o5lFFMhyksRC3mCAJ3sbnGR+AKqM606husmmwgQQdRX5fUnfvjf1qVKxqEbwupjzAAubn0wrSi6oa3Jcld1etp0SjfO0BBHlBGkm44/ji96fUnUJuWJHNpsLekffAObziU9EUmfU2n9WgOkkE6mMjStt+5GBur5tdaWOpQ37V9ZW1iJHlG8/wAcI5bDqO9hfxmk5OqsAsQo0zEy6/yxmej9NFCneJFydoPf+9vfa1zGtSB4dyAbACzCRfcHGezFKrmnFI6qdAOEdo8zGGIsNllYvAuCbY0XKXxC6juS1crmM7TqNlxFBNybGrcg6BHmUX23iMZzOsKdVqSgnTybbiTf39Mew1MiyGiuiVC6NcyzRGnyza0ze8k8xjA/EfT3bqVa2pYFQ2gfKqwSTEzBsYvxMY6FFRRGMnKRD0RXRZIUFoiRMD/qkfYdsE9cq1VNEI5BZn1EgGyqpuNvQD1+uLb4f6S1SqFIIhhqjgKbj8iB/cV3xewpNpgmopaALhVbRdvsse+EhC3ftj5cm1ekVvVur6G0qAbydXA4FuYjGh6SrKupvLIlvMSqpFRWvESIB+2Mn0Tpnis/iqxLUSydyWbww0d/mI9VnbGl6nVaoVy9MeUsy1qgMT4dN6pVPSUgnuCL3x0PHCNJHMskpW3wZGr1NKmZcKvhozMQACTySx7MTc++DcspbWBsY8thESZ/u2LHrnw8cnVNSJ8cs14hSWLFQBwAV33v2wOtQkRx6AQfsOcUk0+BIprkYmTaOPYEFjxx/DC0qJIOlZjeSAP7+pwXksu9WqtNZJZgLcL+I/QT9owT1jIvRbQZiW0htyoNjAsQR2wLYaK8akIfVdYjQQIvb2v6fXHUK8zfSReWO5MzvAmYODOoZCpRC6plhLSRCntb0j88C5ZKlSolNJZnMAC87k37W/LABwNzFYAt8hjY+Uz7+v8ATDKRDFYVRPaBaY2/u8Ys/iLIeC9pam66kZoOqwn6zMzGLmp8OLQyBqmTVbS/ltpkiB6gc+/1ACZCrVYQdRkGQQyiCNiACebzjtLNL6p1b6yLmZPvJubDBXT8u9WslNZl7Abdib8WBv6YL+Junfo7tTWpqMm0zpXdJsBJB47YbcxR1ABEiJ2KkEfS/wDPDP0Qi4IMmQC0x/0k2HMC2+LfoOUbM1RTVmAYFid4gWO+2qAT64Gp5Ks1ZqOhtYYArBMXjibAg41sFIpa7lAwZoAloiSdgF/jHvilodTCvdSyT8skWO4nGq67l6lJ6tN76Dp+WRaYIDbAgz9RjHdRpCmzLOoAeVlmCPTVe23GLYqezJZLW6PU+ldUmEVyF0SjT86klhYbRdfTTvfEmYpFp1SW/eMke0+35YyfR6/645dgxVzCFY8r1S9O4NikSYNhGNFTzL1DXWpC1aTwRMg8HYwYsQeZPIxxZsW9o7cM0/iybIUXqAlKZgEqTEQQeeI532OLKh0J28xYeymTx2t332jAvRupvQc2sSARzaxidj/TF31jrjJSR6REPmKVLUd9NTQCb2kFv+3EowjyPNyi6YtLoSICSursaht/pGFz+eFNJUaj542CqyUnqmNxskc3OKumK+tlrsSTnm0Am3geFWemAFtEaLRuL4supKNBHOvMkAcgUqoMevmGKVRO7DRVSmjtUYCQRfnyAkDvcn1x865vNpqOgEjg4+gOsZdKpXLnSwqm+o6YhQx8N+GgH/Uvrjwb4i6L+j1npqXZFPlZkK6lFtQtEEgwRa2OjAkRysAyufVDUmkrBwBDXgjkf32xbfDlcnVpUSCYBEiBBiDfv623xnnGNJ8JUE8VmSqDFMhgfKSTAECTNzE+uHyqoti43cka3LdYDgI0q2wUmx9FPPtv74bmekUajamUyf2SRP23PriszlMEjULyxMDiwEj/AFfcXwTSNZRC1Vj94SRxE487dbo9DZ8me6XVdaqOrQF2Ecjn+H2x7Bk62WzVOnVdUlTs0eWpI2nmQCPpjwdc0YiVX/KCTjd/CXTg1FXWalwZdV8jrwJBIIN5j1xXPsrZPErdI9UR0P4ltvcWkSPa18RVadOpVpgMGEjYg7nGRpdOi5AE7nf+mL/oGWAYEvF5GqAIW+52GOSNzdHRKoKzQ9Qoh6yrYQs77mRFuYv9ziDp3SFp5gFCBJZnA5lQJvwIUR/vgWp1ikXFUU2ZtIUnYAAk2J3ufY2wR0/r9Is7MGUmBwfpbbHUpRTORqTRfZjL+W0SLiB2xS5ukK7QWhBcAbz5QVPpPbsMHJ12hy5/0nFanU6CsTDTcAgCILT79vthnkj2BQfQP0jNsucem6KutbaVidI1kzyfNf8AzYwPxnXZs/mUZ/Ko8oI38qmASOGaJ4A9Mehv1lFOpULHubcEEWxHV64jEFqW3AIg83BXmIxo5Ipmljk0ebUOsVEWxHieGFUxdQiwXF5Fpie57Y1ClKNPJ6TYB7zck0M4SZ/aJxbN1alBmkfeEn7aI/8AWJk+IaQIPgmBwQoH3A98GWWFmjhmBf4kVj+oQLO7EkE9lA2ied5tjG+Gw4MWvf8Apj0DN/EoZgQji3DEczeIxGfiIebyvf8AeP5dsBfUQWwz+nm/RT/4f14zWkx5qbAW5BU7+wP2xF8X2zr330aRN/lXbtedv64t6HxSFKllbSu/mJJ33nc4zXxB8XK9YuiMVtALRO0yADbDRyxbEeGaXAV8S1mY0hDMYJYgGJtExsZ/niL4VlM3RZgQAxFwd2VlA29d8Uub+JWZgyqBAAgknk9o74XJfEtUVFcqtmDEXBMcTNvth3kiBYZ9Gk+NumEZljTRtLAE6QSJIM7DvJ929cXudzFSv0m6MHhVZYMnQ6iQscgAxHOBP/k7VTrUAArESTwQbgjg/wBxgqj8Qs1FoVTe7BjAM7RM8d8S88Sn6aZQfBVFkzlMsjAQwBKmASO8Wnb64742ZqmbeFeFCqLEzF7W2vi5o/EDhlJUELwCwn3km/rGHVviRy+tVgSLFm4jsQIt2wP1MLsb9JPgp/8ADjyZnzAjyMoMHeVPbt37Y7o2aC9VJb8T1KXfcnT67qBPM4tsr8SOrAsuoDjU28RyThT1mm9VXZNPmDGAp2PfSGON+ogwfpci9GZ/xEzA/SqhPl0AKDO/4hMD94DnbGL6hT1hg+gDZb7Wjg9jN7SBj17qvUMrVdi1FagKxL00PECSwmxxVvRyGmP0Sjz/APRTiCBax7z98PH6jGvYr+nydFH/AIfMi9TGr8VPySPxE1SPrAb7xzgr4/zROeakvkcBSjaoDEwzBoUmdgsXkDvi+6bXyiV0daSU43YJcAK2kAhiYk7RycD9b6H02tUapJ11GLvDsl4AmCrC4HEfng+eDd2K8GRKqKCjWWoCVaWUQVMBiUXzWBsfKxj0+mIctnkepRD69HiKysGKjxEIK6o+qwfa1iNHT6Fk9dR1rVdRXRq8VZIuur/liGgzzsAZviM/DeQ1DVWa4GqXWJ5ayC8doFtsBaLtMZvI400aH420KlFta09NZGkxJVZDCN4IbTN41cbipSiyVWkDT4taqGmT+tgFNEQZk3B+/Np1sUc0Kaa1Yq2ymDcx9JjE71FSk9GRT1K0Oxslwq25EsO2DYjQuUyIq12ZobwkFNpErqPmgeomD74of8Q/hZ8yoCMBVAY0gR5XELqpmTKmwgzHpc42vScqUpgagWN3I5Y7n32H0xF8QZd3pfqmAcXG0kWkDtPfvGGT07oVq9j50618PV8roNbwCzEaQtTzSSOCAbEiTsJx6N1D4Go0cqlekFDUaTo5ChfFBMFyfxEEWncHfbF9/ib8HLn6NPRIqUVfRBAWW0yGlTIleI5vif4gdl6WqBG1GmisALrCgtI4EiPrhsmRtAhBJnlT5geJfbzebkCSb94EHvfBH6Kr3ieJG2/tgHMEF9J4TUebNP3sDbf74jzNJzEEiBxzcmbe8fTHNGm+dLOiVpcakZ6jTGjVPpEjeY232vj0j4KztA5cKxhxIAAJJabbf5l3x2Ow31EU0gYpNWXtTNrRMVLEAWPHbv8AbAWYrFjuPWYPqPb6YTHYm4LHFRQ2t5HbE8xO8/X+WJ6YebD3kk/lOOx2IseJLqbafzOE1t3OOx2DQbEao21z/fGLTJUiLWgbyA0tzv22++Ox2LYoojlkyd6a8olvQj8hGE8JP2F+7X/7sdjsdGiJDyS7ENGn/wDrEe7/APlhGy9OD+rFt/M//lhMdgeOPQ3kl2RVsnTKt+r2BPzt/XGKq00JI0bfvtjsdjoxYokMuWfZDURB+E+vnP04w0tSG6n6P/tjsdg5IxiuDYpzk+TWdBqZRqQkuG5Grb/swR0mnSFOtr1BRVPInSbiPL/LHY7HnTe7R3Ruk7JiuV/aqfl/4YeuWoHY1IPfSP4rjsdhB7l2PPTaJ2NTb9z+mO/4bS4L/wDb/TC47FlijRDzT7Gt0+na739Bjv8AhlON3t6LhcdhlhiDzz7GHI0+7/6Rzxhz9MX977DfHY7B8MTeefY39AC3ho529cAde8OiEqQ3lbzsY8qsCJgDgkE+k47HYZY4xFeWb9lZm3akSQLbjTM24F/7tgnI9XqJ51YHXTKgmT5G7SfQHCY7EJKro6400rRZZf4ldkCBijpAOkkagRYnvJB9sE5frhWoKjvqsVCubXv3sbY7HYeEU92c+V6XSAs71CvqMVamk3Hna0mdpxJles1FamHI8MN5iB5tN7QLEfSbY7HYnP4y2Hh8o7mb+LPCzDVGoiHAZSwWCUE6TAi4kn2vwYyHVM2Q4hWIjdSw5PbnHY7D18k2C3paP//Z"/>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7085" y="4419600"/>
            <a:ext cx="4082143" cy="2286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5" descr="data:image/jpeg;base64,/9j/4AAQSkZJRgABAQAAAQABAAD/2wCEAAkGBhASEA8QEBAVFBAUEBEUEBIVFRAYFBAXFBQVFBQQFhgYHCggGBkjGRQUHy8gIycpLSwsFR4xNTAqNScrLCkBCQoKBQUFDQUFDSkYEhgpKSkpKSkpKSkpKSkpKSkpKSkpKSkpKSkpKSkpKSkpKSkpKSkpKSkpKSkpKSkpKSkpKf/AABEIAOEA4QMBIgACEQEDEQH/xAAcAAEAAgMBAQEAAAAAAAAAAAAABgcBBAUCAwj/xABOEAABAwIDBAUHBwYKCwAAAAABAAIDBBEFEiEGMUFREyIyYXEHFCNSgZGhJDNCYrHB8HKCkrLR0jRDRFNUY3SUs+EVFkVVZHN1k6LC8f/EABQBAQAAAAAAAAAAAAAAAAAAAAD/xAAUEQEAAAAAAAAAAAAAAAAAAAAA/9oADAMBAAIRAxEAPwC8UREBEWAUGUREBERAREQEREBV35RfKUaZ3mtGQ6oD4xNLYOZTZ3ANYR9J5uNOAv3KRbX4/JC2OnpQHVtQS2AHURNA69S8eqy48SQOageKeThxEVFBIDOXieomfcnR2bppT9ZzbW4203EgLD2b2i846SKZnRVkBDamG9wL9maM/Sifva7xB1C7agU0stQ0TQs6PGKHqviOgnZoX07iO1G8atdwdlIspdgeMx1VPFURXyvbfKdHMcDZ0bhwc1wII5hBvoiICIiAiIgIiICIiAiIgIiICIiAiIgIiICIiAiIg5+MY5BSsD5nWzHLGxoLpJncI42N6z3dwC4bn4tVXLctBAeyCGy1bxwuPm4vDrle9vtjG10Icywqobup3kkA7i6F5H0XWtfgbHxgmGxzRxMmYZ3xskLamillkLXlpyy05aXWDwdQCLGw3goOngkopsSlc58lXJJAY2SF7pXskY4lsObUMa8uPIAgc1LjmhGTMHTvvJUSes7QaDgwXAA4BoX0hxe8cT4Mnmr4w6FzRawt2SNwN9LWHHkuZLM47+04nfb1tPhY+0cUHvGA+za6EfKKcWmDQT08FznZa1yW6ubx0I4qNYA6uqJqyopJTRxSy9J0RjjkbmytBlka4Xa5+W5ykbx4qc0NM4ZXZiDY5tbaE314XWMYqImQummZcizYsvVmkedGxsc2xuT95OgKDmjaiqpLHEomGn4VtOHmNvAdNEbuiH1gXDwUrhma9rXscHNcAWuBBDgdxBG8Kpa6XFZiynFW/pp7hsDBCI447APklOS5YAbE/SOgGulj7LbOR0NLHTREkNBLnH6Tjq5wG5ovwH+aDrIiICIiAiIgIiICIiAiIgIiICIiAiIgIiICLDm30KygKG7WRClnZVWHm9S+OnrhuDXPsyCr8QSGO5tc31QpktDHcIZVU09NJ2JY3MP1Sey8d4NiPBBFtmY3U9RPQSD0chkmpjfQPaR00Y7jma+3fIu7RUVzrwLuHI2/9ftUJdjDvNsJr3/ORTRMqSN4c1xpakfF59gVj0zes/8AKP2oMiHUDge13qJSYtE/zjFJxejpBI2kYNekcDkfOBuLnu6jO4/WK7+1lc6GiqpWdsQuDO5zuq0/pEKM1+HtzYJhzdIjKaiYesykYHNae4yOZ+ig7eyOESNa6rqR8sqQ10g4QMGsdKzk1gOvNxJUiREBERAREQEREBERAREQEREBERARFhBlFgJdBlERAREQEREFT4tTWo8aiO6HEKp4tbRsrIqgW5Wc8+9WfRm+Y8yD72g/eq42mB6PaQbx00RtyvQw3+74qxqFtsw5Zf1Qg4+3jvkZbbtVFGw+DqmK61Ym3xsX/i8K6vcZamxPuiC3ttm3pW91VRH3VMS0KB98bm/6VTe288qCWoiICIiAiIgIvDJWkuAIJabOAIOU2BseRsQfaF7QEREBERAREQEREBYIWUQaeLYnFTQSzym0cbS53Enk1o4uJsAOJICqParbzEsPraKonOZtTG/paC7clOxpbkjD/wCes67n7iTbcApXtFtNSTYjBSOqI8tMHVMjM7fTTsOWCntxLDnkLd92xqHybGOxuKsq3Tlj4qkxUQcbRu6MDpc+lxmcQARuyDQoLW2b2npa6ITU0gcNM7To+J1uw9u9p+HK666pvBtn+he1srpKWvY3L0kbssj2jkDdkrNOTm7tx0U4pcTxSO2aGGtjt24nCCe3MxvvG4+D2+CCWIozJt5Cz+EU1XAf6ymmc39OLO34rMflIwo/y2Jv5eZn64CCSouI3bjDDqMQpf7xB+8vbNscOIuK+mI/58H7yCD7QyEjaC24VMLbbtfM4GnXxIVhwy2le08bG3gB+PYq3bO2WDHZWEPY/En5HAgseGQQtBaRodw1HcrAJ+Uu/JP2N08LWPsQa227rUTyOEtKfYKmIk+5cbBpScbkJ44TFf8ANqZLfBy6220gGHzk7gYSfZNGq/2Z2ypWYtJLPOGRGgEbXvuBmErX5L+F/cUFwouFHt1hjgCK+nsd15Yx9pX0O2mG/wBPpv8Avw/vIOyijkm39B/FzGXTdDFPKTysY2kLy3ampl0p8OmtuElS5lOy/PKc0hH5qCSOcACToBvPLvVbbceVTJHLHh3pHNBElVYGKLf83/OO0OvZHfuWdog6R7Y66r6Ymx8wpGvyO5Nc0XfJqBq4hvctag8nply+fBtPTFzSKRljJLYg2kc3si+8Nv3kINXYaWShpcOxFzy6nrTkxHMSckksr+grSTuvmbG/xaeCtxVO51PSuxPC6t4ZQgEsLibMgqGXaB3seHBvH0YUg8me3kVXTw08knyxkQDg4FpqAzQTsv2rgAkbwSbi1ignCIiAiIgIiICIiAonX1FRiAeykk6OjBLX1DSQ+qI0dHA4dmMG4Mo1JuG7sy9eUqWobQudBE6Vge01UTXFrpIAHGRgc0FwBOUOyi+XNbmoCPK1iLoWiPDGRU5a0NfHJctjFvmxaw6oIabWBtobWQb1T5LaeoeYgxsbIz6WYADotB1BftPt+joTwDpnS7NRx0rKWkaWwtdcucSXSE73knUk8+4aWXxwbE6atp4ZqJ2aBlg+nvZ8bwblsjeLr33nXeCbqT0lQHtuBbh+OSDSbhTXxiKoaJWgaFw6wPMHeD3jXvXzjwt0R9FM4C/Zlb0oHg4EPO/i4rrrBCDnNqZwbehcOeeRh9xa77VlxlPagY78mXN+swLcdk3EA+y6+TqeI/Q9wIQaMsDSCDQZv7r79XKM4hsg2QdWhIsSR/BARr9V+vtUtloieyHNHcdfitQ4VIOyXeOcXOvG408QggNJsZicBkip4bUszmmaN80RDSHA9KyxJDrCxG4j2Kf1jT5xe2mXffw3+0fE968jDZhbU2H1r21773/Gi1avpGube4PfvOmlrHn+Bog+m2OHyVOHT08Bb00rGhmcgAHO113d2i4Gz+xstLC2JlLFIQc0j5JGOdK+2rjdhtwAA3ABSChbPK3N1faD36fct2mhna7VrbdxAJ/yQcl9DV/Rw+j8S5t/cI1gUeIjsUlENfWIt7olJRK/1PiF5M8l9I/E3CCPS0OLvI9LBELahpe63syC/vC8xbCueSausll+rH6Jtu83c72hw3qSdM/1Dfx0WPOHD+Lda3cT8Sg0qPZ+KnYW0kbIr7yB1nn6z3XJ8Tdas1GWG73EnnvOg0JJ1OvAc122VLSbXsbXsdD7kkgBvf70EA2p2QpcSkhmLslUxgYxklxDMGkuANtSQXkgg+IK8Q7FxSAwPhLJRlfnDnNfE4HSWJw3W4Ob4b7gTaswWJ41aPHlbUFVvtftXPUvZR4U8+gd6WtBAJdaxihdax0PWO46DdvCV4Bi9RTTR4fiD87ng+ZVZ3VQbqYZOU7Rr9YajUFS5fnmgwvGcQrGUE9bK9jHxy1Di4EU7Wuu14IbpKfo2N9Cd11+hWiwAQZREQEREBERAUSrdlpaeR8+HCMteS6ooZLCGYntPidY9BIeOhY7iBvUtRBSG2NXR0jvPaR89HiZcGmky2kcb3tI0ksfFbc4ZmngSd1lbCbQyVdBFUTtDZ7vbM0AgBzXEbjzblPtXM8oGCtkqsKmc0FolmhubdV0rA6I249aIgd7wuHtbtS7A+pFEJPOmB8Qc7qxPiAZK5w0JBYYrAHeCgsaprwxvSPc1kY3veQAeQHNaEWNGX5phLb9uQZQdd7Yx1iPyi1VXg+1E9VPciSpq3XEcTQAYxmIuTbLCzmfyTqrCpNkKmVgFbUljONPSufG3ua+b5x/5uQeKDeqcbgiv5ziEUJ9TPTxkA7rh2Zw96579rMMv1a6SU8OidVSfCEEFdXD9iMOg1io4Q6987mB778877uv33Xba0DQCwQQ47R0m5tNiEg7qbESP/Ky9t2hh/3dX+2mm/eupesIKO208pLTVQ0eHxyROE0YqJX9IyQWkAMLWOPVPAki/DvVq4kC6a3qhpv7/wBtlSdfgT34liUrG6Nr5buN9A2YOIHv+7ir4fH6Z5+q336j7CghPlJxSekw1s9M/LKyuiI32eLOBY4DtNIFiP2XXvZryl0FXAxzoJhNlHTRshqJRG7Ub2A9UkG11u7eYR01BHFmy/KmOJ37s64vkjwsQVmKRjd0dI7S+peZncR7fagkv+sdD/Rav+5137iw7aChtrSVVu+jrP3FLUQQSqx+hylwpKgW50dWBv5hn7FyDtVR5w1tbPTOvoHmoiZfda0rcu9WkvlUUzHtLZGNe072uAcD7CghI2iniDDK5lVEdWuFmSAXaMwczquNjfcN29SLBMbjqG5oJM7RbOx2ksdx9IX/ABwJXCxnyXwOzPopDSyG/UaM1O477mI9k97LKrNrX4hh00Lix0E8YPRVEZvFLckuANtWnTqOGnHgSE38pe1r2VTKWRsv+jg1nnZgB6Ql9zked5ZlyktBBObjuXao6hs0LYMGhayBwAfWvjIijbbUxMcAZpOWmUHeTayjc0nnmF0s7LOrMR9GGkDWcucJH24RxtY49zY28bK0cIw1lPTwU7OxFEyNvMhjQ0E+66DX2f2eho4uihBJLi+WR5zSTvPalkd9Jx+G4WC6aIgIiICIiAiIgIiINDHcIZVU8lO8loeNHt0dE5pDo5WH1mvDXDvCqPaXYvE8XxGCOoYYI6anbHPUWHRSOL3F00A+lnGQ2+jYg7tbrRBx9mNlKWghENNHlG97zYvlPrvdxPwHCy7CIgIiICwSsrw51kFV0FBmmxjg4YjU20G60byR7/irLcOu48SG/f8Aj2KG4NH6XGxb/aExvxt5tAVMGu9KW/VBHw/HtQcjadl4Im2/lA/w5D9q4uwrS3E8VaRb0NCbX0Gkm6/iPepLjkekIHCob8I5FwtmWj/TeLW0+S4fcd5bJr+OaCboiICIiAtTFMKhqInwzxtkjcLOa4fEciOBGoW2iCKbH+T6Ggc9zZHS2ztpg+3yaKR3SPjbbeXP1LuNmjSylaIgIiICIiAiIgIiICIiAiwCsoCIiAiIgLCyiCD4DfzjHQeFZJb86lgNvsUoh+f8YWke/wDH43RbAf4Vj1uFYL7ra0sIH2H3KTwO9LHzMA05cfuKD4bRSZGMdbQTNPj1JOa4GyL74ridzc+a4fc89Jhf4KR7RMvHGP60fqP1Ua2WcBjOJMv/ACKhPu6Td3aj3oJ0iIgIiICIiAiIgIiICIiAiIgIiICIiAixdZQEREBERAREQQfADar2hBOnnUHxpo7/AI7lJab52I/8MPtFvDiovs/Het2iHHzqm93mzD+1SWhks+Ac6Vnw/wDuntQffF90P9oi+Jt96jWAxAY5itv6JQ7retN+xSbF+zF/aIP1wo7hJAx3ERbV1DROvztJM1BMEREBERAREQEREBERAREQEREBERAREQEREGBdFlEBERAREQQzZwfL9oRzqKX40jL/AGLrQNINIb39BE29t/Zue664myEwNbj77b66NncejgY39q7VM67aN3OnjPtsyw+1B0MY7DDynp/8Vgt8VGaJ9sflbft4Uwj82qf++pLjFuhBOgEsB90zFEayTo8ew1/Cakq4Dzu3LOL/ABQT1ERAREQEREBERAREQEREBERAREQEREBERAREQEREBeZJA0FzjYAEkncANSV6UI8rW0Xm9CadjrVFWegiA3hriBI88bZTlvzeEET2Wxl5payZt+kq6urlaLb85yM+xWbUNDXwsA7LAARwsQLfBQPYrA2iWmhYczYAHSGxt1dQddNXlh/S5KZNqg6okN9Nw5ZW2GbTvv7kHTxCIvp5A3VxYS38oat+ICrnbWvEcmD1+5kVZGXnlHI3K4+GU3VmUp0tw0IPA3UA29wzPHNSOb1JG3hOgAtu/RcQPycqCxQsqHeS7aXzqibHIflNNaCcHecosyT85o97XKYoCIiAiIgIiICIiAiIgIiICIiAiIgIiICIiAiIg1MWxSKmglqJnZYo2Fzz3DgOZJsAOJIX5xnx+sxnFC+Bhc8gtgj3tp4ge047ha9y7mTbeAv0TjuCQ1cElPO28bwN29pBu17e8EAqDYl55QR5H0TZYm6sqqSJjXC17OkijAdG7m5mnhuQdHC4Y6GHzcTB9Q5renlLrXIBAawb2tGtvE8SV9KSujsbE2uNDcEkHXu4/DuUN2W29xaurvNIMjYw0ukkqI2udEwEAuaAWl7rkAA8TqVNMQpOkc+WIATMLRUxtvcEbp2es0gfDmCEHfo5nXF91gvjtPs82tpzGTkkHWhkG+N9iAe8EGxHEFcurxnzekNSWlxa20UZPzkhvYC30RqSeQPJV7Bt7U1bD5xigpbOLXwwRAPuODHNzPeCCCCCN+8WQRej2nqcJxXNNG5kjXdHUx3GWZhsdHbjcWcCeNu9forB8YhqoWTwPD43jQjgeLSODgdCDuVaYPsvJKCyiglhY8+mxCraOmcD2jBE67sx9d3P2qysEwWGkgjp6dmWNg04lxOpe48XE6koN5ERAREQEREBERAREQEREBERAREQEREBERARFhBlERBHNsMFklZHUUthW0zi+AndILWkp3c2vbp42VZY/wCUN0TYq+muJWHJLE8C9ySZYnjl1Wn2Ai1ld6qvyseS81LZKyjb6YgmeEfxuhHStHri+o48Nd4d/aZ7GUba6bfZrmMbuYJB1YY+Jc4uFza5NtwAA+vk62Q81hdPOwCsqDnlH8w09inafqjeeJvyC+ezWC1FT5nU1zDHHTxRClpSdekawNdVzD1/Vb9Ea7901QEREBERAREQEREBERAREQEREBERAREQEREBERAREQEREBYKIgyiIgIiICIiAiIgIiICIiAiIgIiIP/Z"/>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2997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Mill’s harm Principle </a:t>
            </a:r>
            <a:endParaRPr lang="en-US" dirty="0"/>
          </a:p>
        </p:txBody>
      </p:sp>
      <p:sp>
        <p:nvSpPr>
          <p:cNvPr id="6" name="Content Placeholder 5"/>
          <p:cNvSpPr>
            <a:spLocks noGrp="1"/>
          </p:cNvSpPr>
          <p:nvPr>
            <p:ph sz="quarter" idx="14"/>
          </p:nvPr>
        </p:nvSpPr>
        <p:spPr/>
        <p:txBody>
          <a:bodyPr/>
          <a:lstStyle/>
          <a:p>
            <a:pPr marL="0" indent="0">
              <a:buNone/>
            </a:pPr>
            <a:r>
              <a:rPr lang="en-US" dirty="0" smtClean="0"/>
              <a:t>“</a:t>
            </a:r>
            <a:r>
              <a:rPr lang="en-US" dirty="0"/>
              <a:t>If all mankind minus one were of one opinion, and only one person were of the contrary opinion, mankind would be no more justified in silencing that one person than he, if he had the power, would be justified in silencing mankind.”</a:t>
            </a:r>
          </a:p>
          <a:p>
            <a:pPr marL="0" indent="0">
              <a:buNone/>
            </a:pPr>
            <a:endParaRPr lang="en-US" dirty="0"/>
          </a:p>
        </p:txBody>
      </p:sp>
      <p:pic>
        <p:nvPicPr>
          <p:cNvPr id="3" name="Picture 2"/>
          <p:cNvPicPr>
            <a:picLocks noChangeAspect="1"/>
          </p:cNvPicPr>
          <p:nvPr/>
        </p:nvPicPr>
        <p:blipFill>
          <a:blip r:embed="rId2" cstate="print"/>
          <a:stretch>
            <a:fillRect/>
          </a:stretch>
        </p:blipFill>
        <p:spPr>
          <a:xfrm>
            <a:off x="955222" y="2248453"/>
            <a:ext cx="3081628" cy="2171147"/>
          </a:xfrm>
          <a:prstGeom prst="rect">
            <a:avLst/>
          </a:prstGeom>
        </p:spPr>
      </p:pic>
    </p:spTree>
    <p:extLst>
      <p:ext uri="{BB962C8B-B14F-4D97-AF65-F5344CB8AC3E}">
        <p14:creationId xmlns:p14="http://schemas.microsoft.com/office/powerpoint/2010/main" val="1001709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t>The Supreme Court</a:t>
            </a:r>
          </a:p>
        </p:txBody>
      </p:sp>
      <p:sp>
        <p:nvSpPr>
          <p:cNvPr id="286723" name="Rectangle 3"/>
          <p:cNvSpPr>
            <a:spLocks noGrp="1" noChangeArrowheads="1"/>
          </p:cNvSpPr>
          <p:nvPr>
            <p:ph type="body" idx="4294967295"/>
          </p:nvPr>
        </p:nvSpPr>
        <p:spPr>
          <a:xfrm>
            <a:off x="1981200" y="1600200"/>
            <a:ext cx="7871733" cy="4876800"/>
          </a:xfrm>
          <a:prstGeom prst="rect">
            <a:avLst/>
          </a:prstGeom>
        </p:spPr>
        <p:txBody>
          <a:bodyPr/>
          <a:lstStyle/>
          <a:p>
            <a:pPr marL="0" indent="0">
              <a:lnSpc>
                <a:spcPct val="90000"/>
              </a:lnSpc>
              <a:buNone/>
            </a:pPr>
            <a:r>
              <a:rPr lang="en-US" sz="2400" b="1" i="1" dirty="0"/>
              <a:t>Bowers v. Hardwick</a:t>
            </a:r>
            <a:r>
              <a:rPr lang="en-US" sz="2400" b="1" dirty="0"/>
              <a:t> (1986):</a:t>
            </a:r>
            <a:r>
              <a:rPr lang="en-US" sz="2400" dirty="0"/>
              <a:t> “No connection between family, marriage, or procreation, on the one hand, and homosexual activity, on the other, has been demonstrated, either by the Court of Appeals or by respondent. . . It is obvious to us that [no previous case] would extend a fundamental right to homosexuals to engage in acts of consensual sodomy.”</a:t>
            </a:r>
            <a:endParaRPr lang="en-US" sz="2800" dirty="0"/>
          </a:p>
        </p:txBody>
      </p:sp>
      <p:pic>
        <p:nvPicPr>
          <p:cNvPr id="9218" name="Picture 2" descr="https://encrypted-tbn1.gstatic.com/images?q=tbn:ANd9GcSEWbg8idwkflZS7nbUaaa9Jj8R98QSNLakgpbRnhnyo7PayH2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2933" y="44912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397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dirty="0"/>
              <a:t>The Supreme Court</a:t>
            </a:r>
          </a:p>
        </p:txBody>
      </p:sp>
      <p:sp>
        <p:nvSpPr>
          <p:cNvPr id="288771" name="Rectangle 3"/>
          <p:cNvSpPr>
            <a:spLocks noGrp="1" noChangeArrowheads="1"/>
          </p:cNvSpPr>
          <p:nvPr>
            <p:ph type="body" idx="4294967295"/>
          </p:nvPr>
        </p:nvSpPr>
        <p:spPr>
          <a:xfrm>
            <a:off x="2057400" y="1600200"/>
            <a:ext cx="8382000" cy="4343400"/>
          </a:xfrm>
          <a:prstGeom prst="rect">
            <a:avLst/>
          </a:prstGeom>
        </p:spPr>
        <p:txBody>
          <a:bodyPr/>
          <a:lstStyle/>
          <a:p>
            <a:pPr marL="0" indent="0">
              <a:lnSpc>
                <a:spcPct val="90000"/>
              </a:lnSpc>
              <a:buNone/>
            </a:pPr>
            <a:r>
              <a:rPr lang="en-US" b="1" i="1" dirty="0"/>
              <a:t>Lawrence v. Texas</a:t>
            </a:r>
            <a:r>
              <a:rPr lang="en-US" b="1" dirty="0"/>
              <a:t> (2003):</a:t>
            </a:r>
            <a:r>
              <a:rPr lang="en-US" dirty="0"/>
              <a:t> When sexuality finds overt expression in intimate conduct with another person, the conduct can be but one element in a personal bond that is more enduring. The liberty protected by the Constitution allows homosexual persons the right to make this choice. . . As the Constitution endures, persons in every generation can invoke its principles in their own search for greater freedom.</a:t>
            </a:r>
          </a:p>
          <a:p>
            <a:pPr marL="0" indent="0">
              <a:lnSpc>
                <a:spcPct val="90000"/>
              </a:lnSpc>
              <a:buNone/>
            </a:pPr>
            <a:endParaRPr lang="en-US" dirty="0"/>
          </a:p>
        </p:txBody>
      </p:sp>
      <p:pic>
        <p:nvPicPr>
          <p:cNvPr id="5" name="Picture 2" descr="https://encrypted-tbn1.gstatic.com/images?q=tbn:ANd9GcSEWbg8idwkflZS7nbUaaa9Jj8R98QSNLakgpbRnhnyo7PayH2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2933" y="449122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4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normAutofit/>
          </a:bodyPr>
          <a:lstStyle/>
          <a:p>
            <a:r>
              <a:rPr lang="en-US" dirty="0" smtClean="0"/>
              <a:t>The Vatican</a:t>
            </a:r>
            <a:endParaRPr lang="en-US" dirty="0"/>
          </a:p>
        </p:txBody>
      </p:sp>
      <p:sp>
        <p:nvSpPr>
          <p:cNvPr id="285699" name="Rectangle 3"/>
          <p:cNvSpPr>
            <a:spLocks noGrp="1" noChangeArrowheads="1"/>
          </p:cNvSpPr>
          <p:nvPr>
            <p:ph type="body" idx="4294967295"/>
          </p:nvPr>
        </p:nvSpPr>
        <p:spPr>
          <a:xfrm>
            <a:off x="1981200" y="1600200"/>
            <a:ext cx="8229600" cy="3167743"/>
          </a:xfrm>
          <a:prstGeom prst="rect">
            <a:avLst/>
          </a:prstGeom>
        </p:spPr>
        <p:txBody>
          <a:bodyPr/>
          <a:lstStyle/>
          <a:p>
            <a:r>
              <a:rPr lang="en-US" dirty="0" smtClean="0"/>
              <a:t>Homosexuality </a:t>
            </a:r>
            <a:r>
              <a:rPr lang="en-US" dirty="0"/>
              <a:t>is </a:t>
            </a:r>
            <a:r>
              <a:rPr lang="en-US" b="1" dirty="0"/>
              <a:t>unnatural</a:t>
            </a:r>
            <a:r>
              <a:rPr lang="en-US" dirty="0"/>
              <a:t>, in the sense that it does not use the sexual capacities of the body in the way appropriate to the flourishing of the person</a:t>
            </a:r>
            <a:r>
              <a:rPr lang="en-US" dirty="0" smtClean="0"/>
              <a:t>.</a:t>
            </a:r>
          </a:p>
          <a:p>
            <a:endParaRPr lang="en-US" dirty="0"/>
          </a:p>
          <a:p>
            <a:r>
              <a:rPr lang="en-US" dirty="0"/>
              <a:t>We don’t have to show that it’s harmful; instead, it’s enough to show that it isn’t what sex </a:t>
            </a:r>
            <a:r>
              <a:rPr lang="en-US" b="1" dirty="0"/>
              <a:t>should </a:t>
            </a:r>
            <a:r>
              <a:rPr lang="en-US" dirty="0"/>
              <a:t>be.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9857" y="4474029"/>
            <a:ext cx="4082143" cy="2286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72732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ln/>
        </p:spPr>
        <p:txBody>
          <a:bodyPr vert="horz" lIns="91440" tIns="35268" rIns="91440" bIns="45720" rtlCol="0" anchor="ctr">
            <a:normAutofit/>
          </a:bodyPr>
          <a:lstStyle/>
          <a:p>
            <a:pPr marL="390246" indent="-293764">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dirty="0"/>
              <a:t>Vatican </a:t>
            </a:r>
            <a:r>
              <a:rPr lang="en-US" dirty="0" smtClean="0"/>
              <a:t>Declaration</a:t>
            </a:r>
            <a:endParaRPr lang="en-US" dirty="0"/>
          </a:p>
        </p:txBody>
      </p:sp>
      <p:sp>
        <p:nvSpPr>
          <p:cNvPr id="3074" name="Rectangle 2"/>
          <p:cNvSpPr>
            <a:spLocks noGrp="1" noChangeArrowheads="1"/>
          </p:cNvSpPr>
          <p:nvPr>
            <p:ph sz="half" idx="4294967295"/>
          </p:nvPr>
        </p:nvSpPr>
        <p:spPr>
          <a:xfrm>
            <a:off x="1981200" y="1673352"/>
            <a:ext cx="6237514" cy="4718304"/>
          </a:xfrm>
          <a:prstGeom prst="rect">
            <a:avLst/>
          </a:prstGeom>
          <a:ln/>
        </p:spPr>
        <p:txBody>
          <a:bodyPr>
            <a:normAutofit/>
          </a:bodyPr>
          <a:lstStyle/>
          <a:p>
            <a:pPr marL="0" lvl="1" indent="0">
              <a:spcAft>
                <a:spcPts val="1293"/>
              </a:spcAft>
              <a:buSzPct val="45000"/>
              <a:buNone/>
              <a:tabLst>
                <a:tab pos="390246" algn="l"/>
                <a:tab pos="492487" algn="l"/>
                <a:tab pos="907213" algn="l"/>
                <a:tab pos="1321940" algn="l"/>
                <a:tab pos="1736666" algn="l"/>
                <a:tab pos="2151392" algn="l"/>
                <a:tab pos="2566118" algn="l"/>
                <a:tab pos="2980844" algn="l"/>
                <a:tab pos="3395570" algn="l"/>
                <a:tab pos="3810296" algn="l"/>
                <a:tab pos="4225022" algn="l"/>
                <a:tab pos="4639748" algn="l"/>
                <a:tab pos="5054475" algn="l"/>
                <a:tab pos="5469201" algn="l"/>
                <a:tab pos="5883927" algn="l"/>
                <a:tab pos="6298653" algn="l"/>
                <a:tab pos="6713379" algn="l"/>
                <a:tab pos="7128105" algn="l"/>
                <a:tab pos="7542831" algn="l"/>
                <a:tab pos="7957557" algn="l"/>
                <a:tab pos="8372284" algn="l"/>
              </a:tabLst>
            </a:pPr>
            <a:r>
              <a:rPr lang="en-US" sz="1300" i="1" dirty="0"/>
              <a:t>One of the Vatican's arguments against homosexuality:</a:t>
            </a:r>
          </a:p>
          <a:p>
            <a:pPr marL="461963" lvl="2" indent="-461963">
              <a:buSzPct val="75000"/>
              <a:buFont typeface="+mj-lt"/>
              <a:buAutoNum type="arabicPeriod"/>
              <a:tabLst>
                <a:tab pos="388938" algn="l"/>
                <a:tab pos="492125" algn="l"/>
                <a:tab pos="906463" algn="l"/>
                <a:tab pos="9144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pPr>
            <a:r>
              <a:rPr lang="en-US" sz="2000" dirty="0" smtClean="0"/>
              <a:t>Sexual </a:t>
            </a:r>
            <a:r>
              <a:rPr lang="en-US" sz="2000" dirty="0"/>
              <a:t>activity that violates the proper function of the sex organs is wrong.</a:t>
            </a:r>
          </a:p>
          <a:p>
            <a:pPr marL="461963" lvl="2" indent="-461963">
              <a:buSzPct val="75000"/>
              <a:buFont typeface="+mj-lt"/>
              <a:buAutoNum type="arabicPeriod"/>
              <a:tabLst>
                <a:tab pos="388938" algn="l"/>
                <a:tab pos="492125" algn="l"/>
                <a:tab pos="906463" algn="l"/>
                <a:tab pos="9144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pPr>
            <a:r>
              <a:rPr lang="en-US" sz="2000" dirty="0" smtClean="0"/>
              <a:t>Homosexual </a:t>
            </a:r>
            <a:r>
              <a:rPr lang="en-US" sz="2000" dirty="0"/>
              <a:t>activity violates the proper function of the sex organs. </a:t>
            </a:r>
          </a:p>
          <a:p>
            <a:pPr marL="461963" lvl="2" indent="-461963">
              <a:buSzPct val="75000"/>
              <a:buFont typeface="+mj-lt"/>
              <a:buAutoNum type="arabicPeriod"/>
              <a:tabLst>
                <a:tab pos="388938" algn="l"/>
                <a:tab pos="492125" algn="l"/>
                <a:tab pos="906463" algn="l"/>
                <a:tab pos="9144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pPr>
            <a:r>
              <a:rPr lang="en-US" sz="2000" dirty="0" smtClean="0"/>
              <a:t>Therefore, homosexual </a:t>
            </a:r>
            <a:r>
              <a:rPr lang="en-US" sz="2000" dirty="0"/>
              <a:t>activity is wrong.</a:t>
            </a:r>
          </a:p>
        </p:txBody>
      </p:sp>
      <p:sp>
        <p:nvSpPr>
          <p:cNvPr id="3" name="AutoShape 2" descr="data:image/jpeg;base64,/9j/4AAQSkZJRgABAQAAAQABAAD/2wCEAAkGBxITEhUUEhMWFhUXGB4aGBgXGR4cHRsYGx0bGBodHBkcHCggGholHRwaITEhJSkrLi4uGB8zODMsNyguLisBCgoKDg0OGxAQGzQkHyQ1LCwsMiwvLCwsLzQsLCwsLCwsLCw0LywsLCwsLCwsLCwsLCwsLCwsLCwsLCwsLCwsLP/AABEIAKgBLAMBIgACEQEDEQH/xAAcAAABBQEBAQAAAAAAAAAAAAAEAQIDBQYABwj/xABAEAACAQIFAgQEAggEBgIDAAABAhEDIQAEEjFBBVETImFxBjKBkUKhFCNSYrHB0fAHcpLhFTOCotLxFkMkU2P/xAAZAQADAQEBAAAAAAAAAAAAAAABAgMABAX/xAAsEQACAgEEAgEDAwQDAAAAAAAAAQIRAxIhMVETQSIEYXEU8PGBkaHBQrHR/9oADAMBAAIRAxEAPwC3Bw6cQB8O147TislnCziHWMdrHfGBZNOOnEPiDHeIMajWSzjsQ+JhfExjWTY7EWvHa8A1k2FnEQfC6sY1kk4QnEerHa8Y1kk4Q4Zqx2rBMPx2GasJqxjD8LiPVhdWMYkwuI9WFD4BiTCThmvCasYxLOFnEWrChsY1kow6cRB8Lrxg2STjpxHrx2vACPnHYj8QYXxRjGJBhcReKMca2Nua0TY4nEHjYaa2NRtSJziNjiPX64Q++CCzLn4leYI+w7YIX4jIUwig7A9rbxziPp/w4GDTV1FeKd7bS0AwN+PriqqdM0uU1JEmWM+UbjsTY/kdsc+uD26K6ciVv/Rc0PiVzA0qb73BP2tviHMdddtiE/y6vpuThydFLUx4a02aWDPo2vaLXYbepnCjoHhgGvUIFifKLzxZiwt3HfC+SF2mM8eStzqPXSpJdddreaIPB9fa2JM31eurDUopyJCkG4O3M/w2wlbpmXYAprM7bRYRuy2vNvU4bVo0zHiPUYiwkiSIkCY5/PA8q5N450cOvVfMAqkgSYDbC5Pz2/vbDaXxDVIMaLb+XbYbkzi3yfRaYQgBzqEXcKRtOsWncjyni/bAtfoFMmdNQTOxkzxMzAtYgn1wPNEbw5FwwFPiGqbAL76T/M403S8jm6qeIRTHzQvJt5YbVaWtfgTfFLkuio8r4LhkAHzfNqM/MGADenpFzgml0egtyKikbhWbbad5PHHbCyyx9DQwz9/v/BFmuutTdlegAVMEag0H0IW/GJaPWpaPCUWmC69pNyR/XBb06aAnwVIHJUsSe91knbnC08vRJUNQUEwSVQG8wbgj1nA8iG8UuyWjm9dMOtB9yICFuxBm9iCPue2Jq1KspUCmkEck8i1gu/23+x2Wy506aNQAD8KnSJ2j5vSBbtOJc1k6pWx80hp1AHUBA4PaNu2J62VUdipZnX5qU3iU3F4Fjz3vb88EU3pkEEkehUSPcjBH/Dqo513m8TPpvf19cIvTKpBMLJsAZJA5v/fHvja32FRiRF6Y/CdvT/2P98MYgELEkz9I33GOzasrAOUHI8wt3tIOIsxWBs2mxkFFWfXa4xtb7NpRK4UTALegsZ7ebENXNaAGekxE+bSpOm0308SI+oxCeoUtyylQQCSYAJ4k3n+hwfkMyhBACsOynVMmx37emN5H2Z416Kal12lBL0XABAm95n1EG2xwZ0/qFOs+imA5gnaNt94AG3ODauZjdCBN5YflC/zGIhXYAkP8skLvO9jePf8AuS8t/wAirE1/AW/S24Aj6D+o/PjDf+HGLBLnuP47Yah1CUJBAvpMLe+2rcxiOrQrCGYGCeYkGbd4/s4Hll2N410OrqEFwvYAML7enE/+8C5zqVGn82m0W0sTfkeWCPUEjfBDalKlm0kzJNwO3qeLxgdBqktDNurNfjZbzHH9xgrJYHjrgavU6DeGAUDODAn69rfXEmZqBGANMmROrTIF+QL239t8MQhwNMFUMRpFiBFiQe+3t6YmqZUuPmMkE3PHMxfG8n3No7QMMyyHUPBIIiGtJNxpvfsd+O+GirWN2poBE2Jvyfw4sMrkzoBtEAyZEk2AJnv63nAlXMwfLyIBsYHEdt//AHhvKweNDAZhYXjzX5MQQEEe+2JnoQsnSL9wJF59SRG2ICqiZYAzOnY++4EQJifXElPMhYJioI8szaO4i87X4nG8r7B40E1MoVZUIBc7CTueJ77XwNmqyoWBRWAF2QswBMQBYTMi084TMdSqJUJadrVNMqLcHzXn04w2rXaqGdToIYTpW5KeSTII/D2Fva5eT2BQJKRGidPm9Z2nsb44vTCy0KBJMncCBI27i084U553VbefkXgna4YARYx/ZwE2aZ9H63RJAAAVTBibaZLbj7WGB5JMPjjXAO/xBl1IF2B3Kza+8EC/p+eIX+JqINlcjvtP0xP1PK03f9Yimo4gFpDkAETEgDvMbj6YHyfRKSLFSiHO4ZiJI/8Ac4qskKt2RePJe1FklbLjyaCNLWA06Qf9QG8/fAWbyKlpNZBT5podyYsSb2jcCTNrYeuafwpp0BfysWhNP7wa3l/OR6YdXok0mUuC/wCEkQRAMhQLk+pP+/Nq0nW46g/JZwKrEMTC3CgkKCQP2dp3Mc4o/jBjVoRl28SHXUNQGmNTebaDIAieRa+LLo+Rp0GHiMoZxDqxJtvMCdRmB6b4hXJUnqAvSDUzIDwbC5mAYaCIG0X+oWSMZWtxZwbVFv0rL0jSps0MCgBhohgIO07EHEOcyi6IYqVkcxB44sbi+CcrTo+HpojQJ3vYAk2b1P8AvgN6FM1dVV2fSPKYGljFh5Y1RaLb4S32PsSUWULLeHbfU0CLehkzx7YfTy1JipdKbA8XvNwBe8etremIclWQpLkKzAWXcWEyF2v23wMaGthpFQ09O3hgDVe51quw474XVQ9Fjkeq0z8lJjFyzQBqExILaudwOcQKSGJBYS0+ZQwAEgACQQYi88Yn/R1CvpW4IkKqgffUJjmPXfbAnU+nrqIKsyldwJn0U6N5O1hf1xvJ0DxkqVnUyWLAC8hPNG5gCR7TiNs0rCm4TzU9jYenoZ27fyxR5TJBPLl9dIuDrerL7WAAUELuTcDjGWzXVHDOj1GEMVOmQCV8u3Ij02jBUZS4Ec4xW6PSB8TClHi6uWGhSZJm097ndscvxrrAbwa59VWRsIvq2/pjyx+oK0frDa1/sIvOFp9SVNnjuVt98UWN0QeV2enr8YtMGm1MTBaptO/zYs6fU6ovqCaudU29IB/ljy3odOnWJlWqsLqEJAA5khhG455xsPDOXVdCSNiKUNB3kyb7/lG+6y2K45WrZc9QpCsuh6iyNm0gxfg7xxvjJfE2TNBFKtqDtBGxFrfivt73xfUs+0Eii5CxqlAInbc9+04jzCGqniGkw8MlvMApkcCDff2OFi2HJCMl9zHZLLtWYLSqqjHiozAE72IB/OPfEwyzqrOldKpUD/lFmEHs5QA+wOD8jlqVWsRQWKignQyxGk3tJFu4OwwZl+k1lHkGjUbAMsHuQQY4jveMdMVGt2ceivX9jNJ8S1kN25jzKOLHcfwOLPKfF9QNLXWflAt2seI33/jiPO/DGbux0mSSRU0/QSTzwZ4xFmvgquNJUBHZbKDZj2Exf6HbGlCDNF5fVmv6f15KjSKjLEH5bnYALBliNrnnCZDqJ1qajjS3NyVDEbCIgyRB/PGMX4ZziOVemAAC06hJQbtpJ1RHph3S+qMgPmgSxuNvLpAt+9iOhr2dEc17TVG7zWZp+K6JqqMxEeXewJMzMgkiPT7C51qiuAijUDoN/l4MrEmN5HfjFZR65KrrZQqkDX5pBIuTCzvJgG/fFsrhmNRCIaCDA+WB+0CN52tfC2it3wK9Cuw/VrUDWMqBt3OoaYgcRYWxCqMTLiDN2Ik7WBHJ/wBsJns8tBRrZwGIXYGCZ/d8v5YkcKgBZ9QGxPisByZhzHvjMy+4dUyQpp+srMATEKFaPa9veAMDqnzAMahEaGPM3soPAJ+sYbXzlIv4TEhhs8HebwTc2EiJkAd5wNQ6izMV1MRHl/VGSdo2EbSSZ3tvjcDWmEioQDqIIgjS40iTA+dhyJm8+++Ey9NioVHAUWG9lji5BvHHJwrZ5nS9FQ3ABJCGCCRvqa5Bk8Ec4GyHUyauvWNIQyFgC8CdoMkbyd7YO/sDr0EU6DwpqNLIN9cbi5MCQeb4CyeSFOpUI0uhZWTU8xOo1IJiROmPr9Zuqqp1VXJWWBDkARqIBDHc8xaBPc4rMtmZkgoBzaSZPEqDM/kDjKVLc1XVFyVTUYdSBsNQBIJEx5uwkd/zxNVrDQI0nVceYkwt7EyN45tIxnqHWaN1Z2uY8oEbixaRziDM/ECaymktTN5ITYiDAAI07/ffbAtC64r2Xj0GLCSFcCVm8bWDRqUw38O+FcVmglENvxMxPsYB27TilzXxKnigMC1MbkNEjSIgWki25P8APBD9eywjSCRH7P8AvgPIwrR2JSo5iILNpfUCzNEHT5dOk7lrTfnC9JydJKiuzqXCkRN5IgyYYtY9hgvLUf0hHfKnVHljSdJYAEDzCBAI37+2I+mdLq05WqNLG8vB7C5MiAeRa+BJyq6KpK6b/qH/APESWaEDKRuUGscbzBtH5e2I8rUFNSiEgHYeRQTyGbS0XkyGESNxgyt07ynVKEQSTTgBbbE2JJ7HYG2KzLrYEFQW0suqAe/y6Zm8YlqfNDqCe1js7TUqSlXVUdfMoQMHIJAVPMTTERMg74h6S9VyiVQ9EmAkqQIEzwIFgNovidM0BUAPl8MwwLCN5gg+mCHyjB0qGpqNMMQJBMvGkiPwg3gCIxRStO9ibhUlW43M0aou7sohRdb+ZQ0RG/H0wo6L+rZ/FJ0zpQEyYEnn1NuNOK6tTqzBNQmJEzPaV5FoHE2xeaSZANRYA7gC07KIwsU09wuVoFKpQdgreQrLEkbggC8Le5HfE2T6sGaFdSLyC5DzYixbaAf64cMw3ihiUcCkUMAyQ2w4kzfbjuZxWUulUUT9RSLVZRd5YE6jLAktFiLcgbxirSoncrCaNNGYamYWk31IRGky3HtPHOKzrvRaJKs5SHkAICxtdjI5gjBSV64GituryCQQ2lQCQwkR733w/LVXNWKdNBqMeVdTROonUTue/rfthbpma1KiBfgrL0gXqVPDpRZW3XeGJSZkX23OAErZegjBWNVDGnWijtI1TJALQZURxM41eezSy4zQDq2lqdMsDJi5K6jck7iwkC0xjzOohdyqgFVY017Fplj2JkA+0dsUgnOW4kqjwjb/AAkaFCmAdjsokwAW799598WlbPUnMDSpAuHUebkC1pN98D5FH0G7eWmsNFxpE3H4piLkROEfLNUY6pL7+YLIF4jzbDzR9cc8k3LVyWtJUQZirRYaDSCEXPhyin/MQNtzE7xzg3LP4h0LdQJKq7RE2/M3HtbbDaWUZVIUrB3up+ljY29/piGrm0pK7/jamyLA/ESIjuIEn6dsaCd0H1ZnuoN4bOwLed2kkz8pEkAm0mdu3GCulVwlWoGHlCBomJZ2RZttBbjFd1VNIpgg2pgwBIlvMbzvJP8ApGGZ2qQlGqSf2WMbmdQkcSW9vJ6Y9BxuJxqVSNr4FOshWGk2aAzwLHmd/wCWKf4g6AjGmA5V0QaNchYBJHmN1O288Ymo1DoXSXBYXYkQWAk2iN/XEuWquuwEk3Ou5tF4Itcn0k44VNxR1yxqT33MtnEWnUd6rs1QqClrL5SpAk3J2O1rA3Ixbdc6ejUoSkoKnuBK7tcczO0n64OzQaoRrQNHd5gbEXOx5xQ9ZyldUUZdWCzdQxYiCCNJuyj0B47ThlPU0uP+hHiST/bDs/0dBRHhssiJlyCZAnVIAswgEXv9lXNspohPF0qFnSAUEEmJLkvuLyO3eGfBWbfMOhrMCFZtUrc6FGknidTreALb97+nl0qMp0VEVlJYHuVLDSdiAd7xGxw8k1+RFGLexnanRaZRgzs+mXmeVvIAPmNvX1wfQ6WaaVS6mU0w2wYOSPpAi/rhw6fUMNSOpNzNpXmwEg2Nu4wfmcvSRSXFQKq3ksAFB/zRFsTT23GcYrhEFLL0mc6gyBVEOdeltRIMSdNtIuO8d5zvU+neaq+UroxS58wJUi7yQZFgYkYM6r8QLUyjNl69anodAbhYDtEwLkRJuBtzjEZ0JTIWnWY1WnxHU6QA06hpiT5TEgxLYZJMWU0FdLz1Wg5qKULN8x1G83k7XtvgnMfENYsC1UqRtB9RbYSLDjGUzldFchTYmRAsAdvp6YNGY0oheoVZ50KFlQqkgsWkQJFoBsD6Yo4NuyFuqNJl+qNmmFJqxVTGkuSQWDAqTA31CfTAfWKlfKsynMh7XCP2/aBvzz6d8V5q1SRAUkwQfzkn+H8MNrO8kOASbnY/wwiRtQSiPpDGIIncHvAIBkG23riahRLsBTqJ8pkFogiTpLNCzyO8jFUmZAVk0QDEiLiLiOR/O3pgrJdWFPUF0sWEfrUFQe8Hn+74NMFKzRVehZggU6sBtUKC1r3GkiQQcOHwrWFmVp/cRnH3A39MUeW+JcwrLLqwUhgBsGGx0iPsIxp6H+IjgeairHuGI/KD/HGew6UPZf8ASc0uUp0qdFG0VJJIJY6tI8xGk3sBa2DuodQ8TR2BOqQwEbgQVkcA24O++A8vlqVSkfDJUNKwpsJJnTDTq2Nzz9MRVul06YjXqJgRcG3JvY+g3xHXvyd8odKgjO5/SS/lJA/CSPJcQF0iRCjjnA46xQaoq1KKtJsYkegJKybj8LRfvbFf1GgF8yuq6Ru0BRO0jvItNzthMs7lgaUsInWwk7xEQNPNrf1yaYmlll1Fqa1Q1OlTBcgl2cgL22+Y+5tgnpXVsrXBipULAtGomGgH5osRBsD9L4jyLawWqpTaLEy0z+yAQbG+3JjE1aih0HS1I3kEkggkenCzA9ROCp9gcKHZtajLCamjeASdM7Deb3geuKGvks5m30Zckqoh2YkKhOwgweLgYsalREqamJqoVARXOlS0hRB1L5rACZmbHF70jLUzl9VFmWQfJTY2qbHTFxJ5kbDGjGpXf/gzyfHTS/2BZbLVKFGmK5CVFXTrIUiAxVNiGiI4HGBUzbkMfCAqBiq1dAU7LpIMho80WkWIngT9Qp1wy08xqF7MHDx8urcEzGmw723nEPT2IbUAuomDqAFieNJF4iwmeBIwZcCLdkXUqz+YVkpM7XRiCHWeF1DbVqPzG7YEyqV1rAgKEpwrSs+YaTBM+3yg78kYuuq5WpTViahYvCsAt4QTAaAQN9o3nAlDplRmJGlgwJ1sFY3AUkMfMsxtOFSTC7XJ3XP0iqaFGC7MwYgQI0KSYNxFzvcxwYOAul/CIpqGamztJgkgJ5iW/CTq3I472xrcr05F87kuRaYmOLDtGHsyb+OyAfh4n6j+4xTeKF2l9ytbo+kFkdSwQNEtLG9l8/8Ac4EZq4ANSogAiNVMDzKIMy8tzYmBqwZXzAkgVPEm0AIdQkEaoFhY29PsxYpFTpD1m+Snx6/5V7se/fdUr4C+2VlJNi1eidOkDUJkLaARUZpI3ZieDvOKnO5GvUCApqkERTJZReJ2G4M32x6KtNo/+vap+H1/lsO3rim6tk6L1tLOBX8E1FQBo0p5dW2n5otMnBglF2gPdUef9eqAsCsyWab2KyCsTcbn+7YVqBq5UqupiL6VkkDzKSAB3ZT9PTEPWXgrBO14MfLAG3t3ODfhusHqUqTH/mVNJ3uCvfYWBucdrdQT6OWvm0Wvw7UbwUaoNL2kOIjY7EYu6NXLlAXUyRJvT3MnaSwgwIjv9TugZOiqk0WSopqaWLDUNSSrLdRF9/8AKMSdVqilSLeFSexBAUAwWClhbcTA98cVLVZ13tQGnSdZZqNgCRtq2Bg+VIEgzE7kegDa/TirAOpaQxPm0mAY3eJBJt3GAslmtEPTAqU23Uz6gxyrXPlP58XmV6hSK+IIRgG8oYiZM3E8tf35wHHemFPa0eZ9dzz9Mq1KYVh4oLEM11DadiP3k+xIxq+lo1bK09WuTlwNRc3JAmLkDfkbj0xhv8U6zPXRnaZpxJgCxMXHONr0DMGhkURB4pWmxVgY1NBIEFoFzBvwcWm0oRZGMW5yRMXp5SizVn1gE6ZAmQw9QBqgED90nGKr5jPZtKgI8muVJgGBNgxtEknb7Y0vV+jnOUmqPrWFNwbrEsQFuGi+3cRg1q9J2nw1pqyr5QSNPlncRvA4t9MR+40oNy3Z5SMvpDKymmBYktI1DuZg/wBMWXRlyy16Ky9VnEMHHl8QwAykSYBnjGwyeRpZeqCCxLckKwU2jRMzJJPlvxAxJ1SvQVkNWll2abMRoKkc6hJkGe22Kpq92RWJgv8A8VpzqC0bybSo7W8kjFX1L4WohB4mlYJUGnrBlzovrBUx7DkzjQ9Q6nSqU9IaqhkHUjyDDao80gqZuI2gbAQWubqPAFKoUHAQEfux5YAGFi1HhjeIxz/CjKAMvUaTaQw3AixUmecB5vo+eAq6mgpphZElS34ARBg3N9oxsc7qajUVKZWoysocASu8Xpg6YJnjB9SmBpL6RYAhv2h2m8/0xpTcd+QRxWeU53K5h2XVrJBk/q4JG0mBB/8AeKYZV0FgZBi4j12m3++PRvi6oxrAo8UlWdQsJgzMD2A98ZzTQB1jVU1rpKEEASQxMgDsR9fpikJuuBZRadWZ/OVagAEfKTJF5H2thj5gqSpIEHt+eN51TRooNS+RlKiDsQT5WEfMAQJ5g4r6RBE+pB24JH8sTf1CXKBKlsb/AK7m6eWojQoC6gAvyjUTJ9BsfvitpZutUV0ekEtaoHI5FgI1bT5sU/8AiZnPIqTsNR9SxgX7+U/fG+FWO+wPzeg9P7+uJVUE+zuu5NFF0vJUlRldhchjANyu0ncz39MF0KoSmdLKsyDCjygnaSSGNt4vixFX37/N/tiKvl0qEa1JImJINi324HrHribd8jblXnq65dNTqVLk/JdngFtIi4AAJiRisqZ6o5j/AJYBjSsFoDRdvlQEQf2r84bmM07vDHyg+UD6j67Dkeu+H5LKM8aRC2vwB5T9rH7Ri0Vt2Sf9it6nUYU1QOYkWLEmBc3PmJJAk9ybYsU+KKKsdNN/KoCkkbib22Bt3i++M31rK1lO4YyBa1tpHpcfcYp6msOJ2jygAklpsLX439cZ45TIeSSexpM58WZhxd42AKgAiLeUjbe/NhjT/DznM0mq1a9daqqJOvTI1EC2mwsOdydtznOkfDVTSP1fgrF2qmGYyCYUiUFhxNtsaKj0WKZp+IwU28trs0TLG5mfw99sBwS/JTHqW7dll8PFXeotZmqUafq7Hz6rnzEiCLenaMWq9NyqrZ6uorIQNU0agP3Rq0g873wB0fLGkreCh84BJY9mZf3Y3J+oxZpTzDfjH4hYav8ALx3wVt6HbHDp2Uloy5bygoXlrmbnW9xta22HIcrK6MtTgqZlFN7Q0gGIg2Pf0wx8qQ01KxEsggsBJv5YLSdR4i+IadbLUkWr4qCmRC1C40MTqsDeediZg4KvoFljUP6r9XRpBvDDBgQsmLSFXY72wDk8uKUs7aqjXdz6bAfsoNgPXvgihWVZpgQPCVkN7pcbmIiNvXGa69n9Y8MTe40qWLNbyjS3ltP078l77IHCs2CZwaSTUSJcTrO8gr+X2sBOKXPdQpHNTpWf0dwKxcAA61JpaCsmfm1TxtjCNXe6vCyAGp3AtcCLieZwH42lwFXjcyRtG/8Ae2KRw/cV5Tuoo3iMQsyd9Ptg/wCFqc5mkxGg02kEiAQQQd+Zg4r6eXR66KhJDOBcbXjbYjmx2xJRIp1XEKxRjErIOluVO49MdLXx0nOn8tTPSvhvOUwjBUFEGtUJVqgP43l5Cj5rEL674J6jml0MCyGwEagblhxzbHmdbMeKzNAVmuVQaQRAEgd4F73wymHvpVoBmQrTbtHJxyTw2+Tpjl2NC9B6Z10YINmQ7N79iODuMa6tRpKkNl08pWajQSRIkkkCSQYn1xj8pnoT9YYP7RXSG3AgXFzbfcEcYtMr1cZg1WqIqpTgkw8d1LCCHjTMjaPfAt8M34KP/E/LrVy+nLUDrSvLKFuEFN1IIBMnUeByBxil+HTUNMpLoB+E+U3EGJH8fTHoEUKlNKxqqyu4C1A9mbWwCjyxOosvvbESZSm6/qqivOqCpVrzBHlbhrbWNsByuNBrex/SWylJNFsw5kM+kR7QTA+m+K802Clgh8JBc7xTAIkzcQN78YmfIFWBIUA6RysiDq+YftbCcJTrMtM09IAbSQSJ0szAQrEmNge0YmotD6iHOVgiMy7gEyNpFuOMBrng9PVWpBiSVLMoaAAp2iSDO99o9cSpRDyWMq8Eyuoci0WvGJcwi01AVtaySSFjSYURueBhk1wH7g/SsrlKQL0qKhiGAZWNiwKm1432xoR8RUhB0knbYC49Z3xRdLy1JqymAZBkf9LHixxpaYVZhAsRsoHBmIufrhZL7hijFdU6dTJesfFRZ1Fhqttz2ni2+MpX6+0AGrUZLMy1IYTPbn642nXerUc5SejTZ2WxcqIYXDKRqEG6mbYpT0DK1JHhqAJEBnBJ7N5r3H0/LBSUd5EpQ1P4mHzedfUCrFQTAAOkaePKDGwiME0MwDJemrx2JQidtRUe3vje0/8AD3L11GhihW50OSbQIipNjJuQPl2vg3L/AAXRy1keoxd6QbWy7BjwqD13JxZThKv4/wAk3imv3ZkOnZYVV05dmao4OtSZUaSrICBeSdTArypneMMf4azosdHfdtyST+Huca74l6TljUC0oSsjgsxlS6aCIDzYw+/BGHdUzWdDkUaGZ0SxnxSJ1MzbaTAuABNgAOMTdyH8ceGZuh1N/Eeq9NS2kDS2wBYem4Cz66sFt8VV2gOiFTBIVyCIMxM3FhbYz9MZnreZZV1IJ1OftdVj6J+eBMvXexYDa45n3GOmWGJOOSSNw/xVWPyimOLwbfRRhn/yPNSPMn0Vdpki4xj3zirvMkEfNse/+3rhVzcmRAXtPF+fthfDHoZ5Jdnpv6Om+mlJiQSJuCYKgyDfEtdjAUhb3ARiN73g232ib4yfSesqyhFXXpWPFgi9o2YX7nmcXWTpMWjUdRAJkRoHzCBHzX5nY9oPMk4vf0XbTRHkOmJJZzqm4RT5QJlRBsAIt+WLfKUQJKKqRAJUXvtJiY/ptiJlC+UCBtbfvJPf1PPvjs/1BKMpUU+akrIBaW1gmTyDqUeytjRbnKkLJKC3DBUpCfMT7RPFzNluDufYHC0+t09YCAkl6aGOPEzDZedTCTFRalgo23gg4pekGpUeoapkiZERDeLRWABsBt9ThzEI+trKr0HP+Wn1HNVakAXJC3gdxjo8aRLW2WVDqdeqoPlpzTD2Gog+O9MjU82KKOB8x9IsmyhYnW7v5iIZiRpcXGmYjgWxlafVFpqosWFJVYAEhWWs9UyZAIOqJkRE46p8SOZAjkG+8mR8vIFgQZF8ZroCfZrslk6aVqBAUf8A5UbATpyrgfxwJXrUV6f01nUGmrUZEfL+pqhSQdtLRvtpPbGQfrNQkecyG1SN9QBAMmTqA5mcC16pdQrM0CIEyLTHl43O2BpNqNN8fVWGZptTZoFALCtA+Zydv+nGbqQWmGUj/wDpP58YcqEDYMBwBb+Eg+vvhQvYkehP8DsfyxWKElIY9MH5rxeS0ke3P09MPo5dQQQBtEkT/I+31wgY8k/3fCsTN5J9d/zw4oT0qmPHp7A61tt+IcARiPqOXU1qlgfO0/6jvhck8ZvK+pA/LUP4Yd1A/rK/MOxj2cj+eB/yD/xA6uVUiIt6MR/PmMAV8mfFkJTIA3Ok83MtN9ottO2LAE8Thok7E/39cFoMZuLtEOXplEKAyDuCV/Im4k9u5xoP8NaPgrnTUaAQrLqOwVak79pF45HfFQDYCdRHYW+rc/T74ZXU82tA9PYYSXFB1Nu2bL4LemvSMr4oF6wAUiTqbNvot6NBnjTPGCMzlaD2KqQTm9xv5/N9CcYWjmWVQFZoG3mIHew4xNT6k4ETbSy3A2YywBEESbm98Ta3sbVtRp6NCoGXRUcDxKGpdRhtVJwRG14WfUTgXJV6/wCrDBWYrlgxHkbXWd1dpSAdOkGI397VqdbIcMV2dXsY+RDTAg7CDsDuMTdM6igNKXuv6KDqEEijUcu0mxJVhYcjAaNZLQ6gYVhILKjQYkanqovnWAxLU3+YDcXvh1LqFElQTpJIAOxE6VH5atje+IcrU06GI+SnlZHqtbNvE+0ffGOyVRgF0800BHBijl1+h+YyLycMsSkBzcTeMhA1CxIIDLAYAiDFtyJIPqD6YznVBn6JDUqzVE9Pma5Pu3y354jFn0rqyOCqBqqpl9ZcwGUgtUMgeWCDHFwdrDFoKd4IkGx9+DHef5dsc8lolTLKprZmA+C6/nzMnbSL8R4n541NPOJUqshHycmxuTMem2A+vZHwnd0Uksk8ksEkme7qCWncqD+zfL5Pr7eK3yyQN5mQTPA+2KOLl8kTvTsz0LpmWqM6eYhT+MiCCANtuZG4jFz1JxT0a6xc61PAOlZJ5jmMY34J65V8daes6akyDtIUmR62j+to1HW6y1aiZeqhh9RDG0FQIK3Mn7Ym4RUt2WU5OPBQdQVqjM+sAOQYPmXYAQDttNsaan8UrH/LP3xh+ps+Sq+GW8RSNWnkKTH0O/ocFUMzRqDUrgDsYBB7EG+Jyi0u12VjUuNn0ybM/BtJ10vWYC1lUCIFhJ1d/wA8MofBGUUXNRzaNTgD/sVbfXGmymVot4Go138UE6tRUJpEnXpiOw74OzPT8munyI/mEydRHqZbb7+xw7yZHyyahjXCMtT6D09CNdKkW/edm+wZjg7K5TLqR4NBR606A/iqfzxoK9VF0fo6qPONfkN0gyBaJmMWeVzgadKxHeB/CcI23yxqXRlOo1vCoM9Wi60gVBbSoA1OFEgkECSJMWvbEWVpFWcGQCQykzsRcT6Nqt6+s403X3BoPrICwJmf2hzjF5LqlF30qzNAkkAGPZthNwd/bA20tGp6kyzZO0gd8S5nKrmKAX/7aSkLt5rgiCfVR+eF/SrHyKB63I9STscVWX6zTYnQbAxNr+3pb+eNjlKDtBnBS2BKlesjVlWnLGo5nbytV0AkG8FqOoe++KnNF2kPLE3NvLJJJOmLmdyfWRjbr1JWjxVDgFWUndSpkGfQ3wG3Scs5VUJHkqxqAYan1ETBDSpOoe336o5Ys55YpRMdBjn7H7RtiRVMgWvAiRybe2L/ADHQQpIB2pKFIuDWkapmwEXj1GLPP9HVglOn5V8wn8QIV2Uz3JCg7zPphnkitiaxsy2dywptGrXABLAEem1vbCpQ8oeQBNriZHcC44bbZsE5nOyzA/OCUJGkL5TGyqJ2O/8AM4GURA13PefX0n1+2HjdbgdWOp1SnymD39OLffjC1czquSDGxG+97jn3xxc/tqfYntbbDEB/b39Ww6S5EbCmrMF9Isp39Ijj1th7ZMliBcAb3WZmbG5IkjHI5DsTcwdJPf1gb77ckYWolWSSI7t8o9PUD0O2F/ARIfxaUGWDgiF2hStiexI33wRVnW41AkmSCDYliYtzIP54joZumrKSCxAksOCoiJEGJk8cb4bnM6lR2C/q7AzJEydQk3N5j2OE3vgptQ2vkyY1EgCb7gnSTBgWNucDrThbAFSbhQLbAEk3Huf52kpu6mWgRckEny2ki1yCYEDth1SrNQET2YrP7PmsBMSPz4w4gGmYgDTEEb/M3bna3aJxFVYm539Bv7cT/UYelRl/GpBA5a0avT2P0xxednvbab9uL3ODS5ARFhvx/Y+046lDOV1KpiR9iRv9L+ow1zM+b1tI3gdvbDFzRU6iQWKlSY1CCOxBIMxft+ayTrYMWvZzHjDb8bduPtjS9L6K7VKdN4IZCzQxkHzACYEyQL2473Y3w6wYFjU8PxKgYkQRSTToa9zMnYcYW0FxZnTXdVKqSAR8pkqfblTfcfliv6IWerCoQJYX2GhEY+bmKdMW3N98a5fh+iUAq1llqTq2gFm1liUYfsELAuPti2o16dKfBpAEkNrfcMEFKVUWUlBFt8bzRiHxykRdM6MMpQqBo8aqnhSN9KjTMH8MAkd9fphGJJniduMNquzGWJJO5OCcnlKlSyKDxJsBb8RiB9Jxyzm5s6IxUERAM9fLKBcVC52+RFYMYPEsq/8AWMZHrmUytIZsUUcGiUgsQ6uH3hQAQANiSdvTHp9Hpi0kqaDLshJY9lDEADgCT7nHgtfNVlEhiQQJHtt746cMXW3ohkkjTfB1RRXy72AEkg/hlGFp9bY1Wez1L9LUgzoViFUhi1R4EXYBAYA+vqMeUZTNspYqGNO0mPkk2kjYbgYtTmHnWWJte8wf3Z/Cd47HDZcCb1f0BDI0tK/JqusdHr5is1VYMATSDprWBZSNVixn2vhqfB1NwCaoVvxK5XUp4BCyBaDEzfGqymhaau4RV8NW2ghoOokzEXXYTv3xBWQNDUP0YoRuxEz9KggehEzOOaGWlSLSxN7smyLKfAuNLoDL7mZHO22J+o5lFFMhyksRC3mCAJ3sbnGR+AKqM606husmmwgQQdRX5fUnfvjf1qVKxqEbwupjzAAubn0wrSi6oa3Jcld1etp0SjfO0BBHlBGkm44/ji96fUnUJuWJHNpsLekffAObziU9EUmfU2n9WgOkkE6mMjStt+5GBur5tdaWOpQ37V9ZW1iJHlG8/wAcI5bDqO9hfxmk5OqsAsQo0zEy6/yxmej9NFCneJFydoPf+9vfa1zGtSB4dyAbACzCRfcHGezFKrmnFI6qdAOEdo8zGGIsNllYvAuCbY0XKXxC6juS1crmM7TqNlxFBNybGrcg6BHmUX23iMZzOsKdVqSgnTybbiTf39Mew1MiyGiuiVC6NcyzRGnyza0ze8k8xjA/EfT3bqVa2pYFQ2gfKqwSTEzBsYvxMY6FFRRGMnKRD0RXRZIUFoiRMD/qkfYdsE9cq1VNEI5BZn1EgGyqpuNvQD1+uLb4f6S1SqFIIhhqjgKbj8iB/cV3xewpNpgmopaALhVbRdvsse+EhC3ftj5cm1ekVvVur6G0qAbydXA4FuYjGh6SrKupvLIlvMSqpFRWvESIB+2Mn0Tpnis/iqxLUSydyWbww0d/mI9VnbGl6nVaoVy9MeUsy1qgMT4dN6pVPSUgnuCL3x0PHCNJHMskpW3wZGr1NKmZcKvhozMQACTySx7MTc++DcspbWBsY8thESZ/u2LHrnw8cnVNSJ8cs14hSWLFQBwAV33v2wOtQkRx6AQfsOcUk0+BIprkYmTaOPYEFjxx/DC0qJIOlZjeSAP7+pwXksu9WqtNZJZgLcL+I/QT9owT1jIvRbQZiW0htyoNjAsQR2wLYaK8akIfVdYjQQIvb2v6fXHUK8zfSReWO5MzvAmYODOoZCpRC6plhLSRCntb0j88C5ZKlSolNJZnMAC87k37W/LABwNzFYAt8hjY+Uz7+v8ATDKRDFYVRPaBaY2/u8Ys/iLIeC9pam66kZoOqwn6zMzGLmp8OLQyBqmTVbS/ltpkiB6gc+/1ACZCrVYQdRkGQQyiCNiACebzjtLNL6p1b6yLmZPvJubDBXT8u9WslNZl7Abdib8WBv6YL+Junfo7tTWpqMm0zpXdJsBJB47YbcxR1ABEiJ2KkEfS/wDPDP0Qi4IMmQC0x/0k2HMC2+LfoOUbM1RTVmAYFid4gWO+2qAT64Gp5Ks1ZqOhtYYArBMXjibAg41sFIpa7lAwZoAloiSdgF/jHvilodTCvdSyT8skWO4nGq67l6lJ6tN76Dp+WRaYIDbAgz9RjHdRpCmzLOoAeVlmCPTVe23GLYqezJZLW6PU+ldUmEVyF0SjT86klhYbRdfTTvfEmYpFp1SW/eMke0+35YyfR6/645dgxVzCFY8r1S9O4NikSYNhGNFTzL1DXWpC1aTwRMg8HYwYsQeZPIxxZsW9o7cM0/iybIUXqAlKZgEqTEQQeeI532OLKh0J28xYeymTx2t332jAvRupvQc2sSARzaxidj/TF31jrjJSR6REPmKVLUd9NTQCb2kFv+3EowjyPNyi6YtLoSICSursaht/pGFz+eFNJUaj542CqyUnqmNxskc3OKumK+tlrsSTnm0Am3geFWemAFtEaLRuL4supKNBHOvMkAcgUqoMevmGKVRO7DRVSmjtUYCQRfnyAkDvcn1x865vNpqOgEjg4+gOsZdKpXLnSwqm+o6YhQx8N+GgH/Uvrjwb4i6L+j1npqXZFPlZkK6lFtQtEEgwRa2OjAkRysAyufVDUmkrBwBDXgjkf32xbfDlcnVpUSCYBEiBBiDfv623xnnGNJ8JUE8VmSqDFMhgfKSTAECTNzE+uHyqoti43cka3LdYDgI0q2wUmx9FPPtv74bmekUajamUyf2SRP23PriszlMEjULyxMDiwEj/AFfcXwTSNZRC1Vj94SRxE487dbo9DZ8me6XVdaqOrQF2Ecjn+H2x7Bk62WzVOnVdUlTs0eWpI2nmQCPpjwdc0YiVX/KCTjd/CXTg1FXWalwZdV8jrwJBIIN5j1xXPsrZPErdI9UR0P4ltvcWkSPa18RVadOpVpgMGEjYg7nGRpdOi5AE7nf+mL/oGWAYEvF5GqAIW+52GOSNzdHRKoKzQ9Qoh6yrYQs77mRFuYv9ziDp3SFp5gFCBJZnA5lQJvwIUR/vgWp1ikXFUU2ZtIUnYAAk2J3ufY2wR0/r9Is7MGUmBwfpbbHUpRTORqTRfZjL+W0SLiB2xS5ukK7QWhBcAbz5QVPpPbsMHJ12hy5/0nFanU6CsTDTcAgCILT79vthnkj2BQfQP0jNsucem6KutbaVidI1kzyfNf8AzYwPxnXZs/mUZ/Ko8oI38qmASOGaJ4A9Mehv1lFOpULHubcEEWxHV64jEFqW3AIg83BXmIxo5Ipmljk0ebUOsVEWxHieGFUxdQiwXF5Fpie57Y1ClKNPJ6TYB7zck0M4SZ/aJxbN1alBmkfeEn7aI/8AWJk+IaQIPgmBwQoH3A98GWWFmjhmBf4kVj+oQLO7EkE9lA2ied5tjG+Gw4MWvf8Apj0DN/EoZgQji3DEczeIxGfiIebyvf8AeP5dsBfUQWwz+nm/RT/4f14zWkx5qbAW5BU7+wP2xF8X2zr330aRN/lXbtedv64t6HxSFKllbSu/mJJ33nc4zXxB8XK9YuiMVtALRO0yADbDRyxbEeGaXAV8S1mY0hDMYJYgGJtExsZ/niL4VlM3RZgQAxFwd2VlA29d8Uub+JWZgyqBAAgknk9o74XJfEtUVFcqtmDEXBMcTNvth3kiBYZ9Gk+NumEZljTRtLAE6QSJIM7DvJ929cXudzFSv0m6MHhVZYMnQ6iQscgAxHOBP/k7VTrUAArESTwQbgjg/wBxgqj8Qs1FoVTe7BjAM7RM8d8S88Sn6aZQfBVFkzlMsjAQwBKmASO8Wnb64742ZqmbeFeFCqLEzF7W2vi5o/EDhlJUELwCwn3km/rGHVviRy+tVgSLFm4jsQIt2wP1MLsb9JPgp/8ADjyZnzAjyMoMHeVPbt37Y7o2aC9VJb8T1KXfcnT67qBPM4tsr8SOrAsuoDjU28RyThT1mm9VXZNPmDGAp2PfSGON+ogwfpci9GZ/xEzA/SqhPl0AKDO/4hMD94DnbGL6hT1hg+gDZb7Wjg9jN7SBj17qvUMrVdi1FagKxL00PECSwmxxVvRyGmP0Sjz/APRTiCBax7z98PH6jGvYr+nydFH/AIfMi9TGr8VPySPxE1SPrAb7xzgr4/zROeakvkcBSjaoDEwzBoUmdgsXkDvi+6bXyiV0daSU43YJcAK2kAhiYk7RycD9b6H02tUapJ11GLvDsl4AmCrC4HEfng+eDd2K8GRKqKCjWWoCVaWUQVMBiUXzWBsfKxj0+mIctnkepRD69HiKysGKjxEIK6o+qwfa1iNHT6Fk9dR1rVdRXRq8VZIuur/liGgzzsAZviM/DeQ1DVWa4GqXWJ5ayC8doFtsBaLtMZvI400aH420KlFta09NZGkxJVZDCN4IbTN41cbipSiyVWkDT4taqGmT+tgFNEQZk3B+/Np1sUc0Kaa1Yq2ymDcx9JjE71FSk9GRT1K0Oxslwq25EsO2DYjQuUyIq12ZobwkFNpErqPmgeomD74of8Q/hZ8yoCMBVAY0gR5XELqpmTKmwgzHpc42vScqUpgagWN3I5Y7n32H0xF8QZd3pfqmAcXG0kWkDtPfvGGT07oVq9j50618PV8roNbwCzEaQtTzSSOCAbEiTsJx6N1D4Go0cqlekFDUaTo5ChfFBMFyfxEEWncHfbF9/ib8HLn6NPRIqUVfRBAWW0yGlTIleI5vif4gdl6WqBG1GmisALrCgtI4EiPrhsmRtAhBJnlT5geJfbzebkCSb94EHvfBH6Kr3ieJG2/tgHMEF9J4TUebNP3sDbf74jzNJzEEiBxzcmbe8fTHNGm+dLOiVpcakZ6jTGjVPpEjeY232vj0j4KztA5cKxhxIAAJJabbf5l3x2Ow31EU0gYpNWXtTNrRMVLEAWPHbv8AbAWYrFjuPWYPqPb6YTHYm4LHFRQ2t5HbE8xO8/X+WJ6YebD3kk/lOOx2IseJLqbafzOE1t3OOx2DQbEao21z/fGLTJUiLWgbyA0tzv22++Ox2LYoojlkyd6a8olvQj8hGE8JP2F+7X/7sdjsdGiJDyS7ENGn/wDrEe7/APlhGy9OD+rFt/M//lhMdgeOPQ3kl2RVsnTKt+r2BPzt/XGKq00JI0bfvtjsdjoxYokMuWfZDURB+E+vnP04w0tSG6n6P/tjsdg5IxiuDYpzk+TWdBqZRqQkuG5Grb/swR0mnSFOtr1BRVPInSbiPL/LHY7HnTe7R3Ruk7JiuV/aqfl/4YeuWoHY1IPfSP4rjsdhB7l2PPTaJ2NTb9z+mO/4bS4L/wDb/TC47FlijRDzT7Gt0+na739Bjv8AhlON3t6LhcdhlhiDzz7GHI0+7/6Rzxhz9MX977DfHY7B8MTeefY39AC3ho529cAde8OiEqQ3lbzsY8qsCJgDgkE+k47HYZY4xFeWb9lZm3akSQLbjTM24F/7tgnI9XqJ51YHXTKgmT5G7SfQHCY7EJKro6400rRZZf4ldkCBijpAOkkagRYnvJB9sE5frhWoKjvqsVCubXv3sbY7HYeEU92c+V6XSAs71CvqMVamk3Hna0mdpxJles1FamHI8MN5iB5tN7QLEfSbY7HYnP4y2Hh8o7mb+LPCzDVGoiHAZSwWCUE6TAi4kn2vwYyHVM2Q4hWIjdSw5PbnHY7D18k2C3paP//Z"/>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5" descr="data:image/jpeg;base64,/9j/4AAQSkZJRgABAQAAAQABAAD/2wCEAAkGBhASEA8QEBAVFBAUEBEUEBIVFRAYFBAXFBQVFBQQFhgYHCggGBkjGRQUHy8gIycpLSwsFR4xNTAqNScrLCkBCQoKBQUFDQUFDSkYEhgpKSkpKSkpKSkpKSkpKSkpKSkpKSkpKSkpKSkpKSkpKSkpKSkpKSkpKSkpKSkpKSkpKf/AABEIAOEA4QMBIgACEQEDEQH/xAAcAAEAAgMBAQEAAAAAAAAAAAAABgcBBAUCAwj/xABOEAABAwIDBAUHBwYKCwAAAAABAAIDBBEFEiEGMUFREyIyYXEHFCNSgZGhJDNCYrHB8HKCkrLR0jRDRFNUY3SUs+EVFkVVZHN1k6LC8f/EABQBAQAAAAAAAAAAAAAAAAAAAAD/xAAUEQEAAAAAAAAAAAAAAAAAAAAA/9oADAMBAAIRAxEAPwC8UREBEWAUGUREBERAREQEREBV35RfKUaZ3mtGQ6oD4xNLYOZTZ3ANYR9J5uNOAv3KRbX4/JC2OnpQHVtQS2AHURNA69S8eqy48SQOageKeThxEVFBIDOXieomfcnR2bppT9ZzbW4203EgLD2b2i846SKZnRVkBDamG9wL9maM/Sifva7xB1C7agU0stQ0TQs6PGKHqviOgnZoX07iO1G8atdwdlIspdgeMx1VPFURXyvbfKdHMcDZ0bhwc1wII5hBvoiICIiAiIgIiICIiAiIgIiICIiAiIgIiICIiAiIg5+MY5BSsD5nWzHLGxoLpJncI42N6z3dwC4bn4tVXLctBAeyCGy1bxwuPm4vDrle9vtjG10Icywqobup3kkA7i6F5H0XWtfgbHxgmGxzRxMmYZ3xskLamillkLXlpyy05aXWDwdQCLGw3goOngkopsSlc58lXJJAY2SF7pXskY4lsObUMa8uPIAgc1LjmhGTMHTvvJUSes7QaDgwXAA4BoX0hxe8cT4Mnmr4w6FzRawt2SNwN9LWHHkuZLM47+04nfb1tPhY+0cUHvGA+za6EfKKcWmDQT08FznZa1yW6ubx0I4qNYA6uqJqyopJTRxSy9J0RjjkbmytBlka4Xa5+W5ykbx4qc0NM4ZXZiDY5tbaE314XWMYqImQummZcizYsvVmkedGxsc2xuT95OgKDmjaiqpLHEomGn4VtOHmNvAdNEbuiH1gXDwUrhma9rXscHNcAWuBBDgdxBG8Kpa6XFZiynFW/pp7hsDBCI447APklOS5YAbE/SOgGulj7LbOR0NLHTREkNBLnH6Tjq5wG5ovwH+aDrIiICIiAiIgIiICIiAiIgIiICIiAiIgIiICLDm30KygKG7WRClnZVWHm9S+OnrhuDXPsyCr8QSGO5tc31QpktDHcIZVU09NJ2JY3MP1Sey8d4NiPBBFtmY3U9RPQSD0chkmpjfQPaR00Y7jma+3fIu7RUVzrwLuHI2/9ftUJdjDvNsJr3/ORTRMqSN4c1xpakfF59gVj0zes/8AKP2oMiHUDge13qJSYtE/zjFJxejpBI2kYNekcDkfOBuLnu6jO4/WK7+1lc6GiqpWdsQuDO5zuq0/pEKM1+HtzYJhzdIjKaiYesykYHNae4yOZ+ig7eyOESNa6rqR8sqQ10g4QMGsdKzk1gOvNxJUiREBERAREQEREBERAREQEREBERARFhBlFgJdBlERAREQEREFT4tTWo8aiO6HEKp4tbRsrIqgW5Wc8+9WfRm+Y8yD72g/eq42mB6PaQbx00RtyvQw3+74qxqFtsw5Zf1Qg4+3jvkZbbtVFGw+DqmK61Ym3xsX/i8K6vcZamxPuiC3ttm3pW91VRH3VMS0KB98bm/6VTe288qCWoiICIiAiIgIvDJWkuAIJabOAIOU2BseRsQfaF7QEREBERAREQEREBYIWUQaeLYnFTQSzym0cbS53Enk1o4uJsAOJICqParbzEsPraKonOZtTG/paC7clOxpbkjD/wCes67n7iTbcApXtFtNSTYjBSOqI8tMHVMjM7fTTsOWCntxLDnkLd92xqHybGOxuKsq3Tlj4qkxUQcbRu6MDpc+lxmcQARuyDQoLW2b2npa6ITU0gcNM7To+J1uw9u9p+HK666pvBtn+he1srpKWvY3L0kbssj2jkDdkrNOTm7tx0U4pcTxSO2aGGtjt24nCCe3MxvvG4+D2+CCWIozJt5Cz+EU1XAf6ymmc39OLO34rMflIwo/y2Jv5eZn64CCSouI3bjDDqMQpf7xB+8vbNscOIuK+mI/58H7yCD7QyEjaC24VMLbbtfM4GnXxIVhwy2le08bG3gB+PYq3bO2WDHZWEPY/En5HAgseGQQtBaRodw1HcrAJ+Uu/JP2N08LWPsQa227rUTyOEtKfYKmIk+5cbBpScbkJ44TFf8ANqZLfBy6220gGHzk7gYSfZNGq/2Z2ypWYtJLPOGRGgEbXvuBmErX5L+F/cUFwouFHt1hjgCK+nsd15Yx9pX0O2mG/wBPpv8Avw/vIOyijkm39B/FzGXTdDFPKTysY2kLy3ampl0p8OmtuElS5lOy/PKc0hH5qCSOcACToBvPLvVbbceVTJHLHh3pHNBElVYGKLf83/OO0OvZHfuWdog6R7Y66r6Ymx8wpGvyO5Nc0XfJqBq4hvctag8nply+fBtPTFzSKRljJLYg2kc3si+8Nv3kINXYaWShpcOxFzy6nrTkxHMSckksr+grSTuvmbG/xaeCtxVO51PSuxPC6t4ZQgEsLibMgqGXaB3seHBvH0YUg8me3kVXTw08knyxkQDg4FpqAzQTsv2rgAkbwSbi1ignCIiAiIgIiICIiAonX1FRiAeykk6OjBLX1DSQ+qI0dHA4dmMG4Mo1JuG7sy9eUqWobQudBE6Vge01UTXFrpIAHGRgc0FwBOUOyi+XNbmoCPK1iLoWiPDGRU5a0NfHJctjFvmxaw6oIabWBtobWQb1T5LaeoeYgxsbIz6WYADotB1BftPt+joTwDpnS7NRx0rKWkaWwtdcucSXSE73knUk8+4aWXxwbE6atp4ZqJ2aBlg+nvZ8bwblsjeLr33nXeCbqT0lQHtuBbh+OSDSbhTXxiKoaJWgaFw6wPMHeD3jXvXzjwt0R9FM4C/Zlb0oHg4EPO/i4rrrBCDnNqZwbehcOeeRh9xa77VlxlPagY78mXN+swLcdk3EA+y6+TqeI/Q9wIQaMsDSCDQZv7r79XKM4hsg2QdWhIsSR/BARr9V+vtUtloieyHNHcdfitQ4VIOyXeOcXOvG408QggNJsZicBkip4bUszmmaN80RDSHA9KyxJDrCxG4j2Kf1jT5xe2mXffw3+0fE968jDZhbU2H1r21773/Gi1avpGube4PfvOmlrHn+Bog+m2OHyVOHT08Bb00rGhmcgAHO113d2i4Gz+xstLC2JlLFIQc0j5JGOdK+2rjdhtwAA3ABSChbPK3N1faD36fct2mhna7VrbdxAJ/yQcl9DV/Rw+j8S5t/cI1gUeIjsUlENfWIt7olJRK/1PiF5M8l9I/E3CCPS0OLvI9LBELahpe63syC/vC8xbCueSausll+rH6Jtu83c72hw3qSdM/1Dfx0WPOHD+Lda3cT8Sg0qPZ+KnYW0kbIr7yB1nn6z3XJ8Tdas1GWG73EnnvOg0JJ1OvAc122VLSbXsbXsdD7kkgBvf70EA2p2QpcSkhmLslUxgYxklxDMGkuANtSQXkgg+IK8Q7FxSAwPhLJRlfnDnNfE4HSWJw3W4Ob4b7gTaswWJ41aPHlbUFVvtftXPUvZR4U8+gd6WtBAJdaxihdax0PWO46DdvCV4Bi9RTTR4fiD87ng+ZVZ3VQbqYZOU7Rr9YajUFS5fnmgwvGcQrGUE9bK9jHxy1Di4EU7Wuu14IbpKfo2N9Cd11+hWiwAQZREQEREBERAUSrdlpaeR8+HCMteS6ooZLCGYntPidY9BIeOhY7iBvUtRBSG2NXR0jvPaR89HiZcGmky2kcb3tI0ksfFbc4ZmngSd1lbCbQyVdBFUTtDZ7vbM0AgBzXEbjzblPtXM8oGCtkqsKmc0FolmhubdV0rA6I249aIgd7wuHtbtS7A+pFEJPOmB8Qc7qxPiAZK5w0JBYYrAHeCgsaprwxvSPc1kY3veQAeQHNaEWNGX5phLb9uQZQdd7Yx1iPyi1VXg+1E9VPciSpq3XEcTQAYxmIuTbLCzmfyTqrCpNkKmVgFbUljONPSufG3ua+b5x/5uQeKDeqcbgiv5ziEUJ9TPTxkA7rh2Zw96579rMMv1a6SU8OidVSfCEEFdXD9iMOg1io4Q6987mB778877uv33Xba0DQCwQQ47R0m5tNiEg7qbESP/Ky9t2hh/3dX+2mm/eupesIKO208pLTVQ0eHxyROE0YqJX9IyQWkAMLWOPVPAki/DvVq4kC6a3qhpv7/wBtlSdfgT34liUrG6Nr5buN9A2YOIHv+7ir4fH6Z5+q336j7CghPlJxSekw1s9M/LKyuiI32eLOBY4DtNIFiP2XXvZryl0FXAxzoJhNlHTRshqJRG7Ub2A9UkG11u7eYR01BHFmy/KmOJ37s64vkjwsQVmKRjd0dI7S+peZncR7fagkv+sdD/Rav+5137iw7aChtrSVVu+jrP3FLUQQSqx+hylwpKgW50dWBv5hn7FyDtVR5w1tbPTOvoHmoiZfda0rcu9WkvlUUzHtLZGNe072uAcD7CghI2iniDDK5lVEdWuFmSAXaMwczquNjfcN29SLBMbjqG5oJM7RbOx2ksdx9IX/ABwJXCxnyXwOzPopDSyG/UaM1O477mI9k97LKrNrX4hh00Lix0E8YPRVEZvFLckuANtWnTqOGnHgSE38pe1r2VTKWRsv+jg1nnZgB6Ql9zked5ZlyktBBObjuXao6hs0LYMGhayBwAfWvjIijbbUxMcAZpOWmUHeTayjc0nnmF0s7LOrMR9GGkDWcucJH24RxtY49zY28bK0cIw1lPTwU7OxFEyNvMhjQ0E+66DX2f2eho4uihBJLi+WR5zSTvPalkd9Jx+G4WC6aIgIiICIiAiIgIiINDHcIZVU8lO8loeNHt0dE5pDo5WH1mvDXDvCqPaXYvE8XxGCOoYYI6anbHPUWHRSOL3F00A+lnGQ2+jYg7tbrRBx9mNlKWghENNHlG97zYvlPrvdxPwHCy7CIgIiICwSsrw51kFV0FBmmxjg4YjU20G60byR7/irLcOu48SG/f8Aj2KG4NH6XGxb/aExvxt5tAVMGu9KW/VBHw/HtQcjadl4Im2/lA/w5D9q4uwrS3E8VaRb0NCbX0Gkm6/iPepLjkekIHCob8I5FwtmWj/TeLW0+S4fcd5bJr+OaCboiICIiAtTFMKhqInwzxtkjcLOa4fEciOBGoW2iCKbH+T6Ggc9zZHS2ztpg+3yaKR3SPjbbeXP1LuNmjSylaIgIiICIiAiIgIiICIiAiwCsoCIiAiIgLCyiCD4DfzjHQeFZJb86lgNvsUoh+f8YWke/wDH43RbAf4Vj1uFYL7ra0sIH2H3KTwO9LHzMA05cfuKD4bRSZGMdbQTNPj1JOa4GyL74ridzc+a4fc89Jhf4KR7RMvHGP60fqP1Ua2WcBjOJMv/ACKhPu6Td3aj3oJ0iIgIiICIiAiIgIiICIiAiIgIiICIiAixdZQEREBERAREQQfADar2hBOnnUHxpo7/AI7lJab52I/8MPtFvDiovs/Het2iHHzqm93mzD+1SWhks+Ac6Vnw/wDuntQffF90P9oi+Jt96jWAxAY5itv6JQ7retN+xSbF+zF/aIP1wo7hJAx3ERbV1DROvztJM1BMEREBERAREQEREBERAREQEREBERAREQEREGBdFlEBERAREQQzZwfL9oRzqKX40jL/AGLrQNINIb39BE29t/Zue664myEwNbj77b66NncejgY39q7VM67aN3OnjPtsyw+1B0MY7DDynp/8Vgt8VGaJ9sflbft4Uwj82qf++pLjFuhBOgEsB90zFEayTo8ew1/Cakq4Dzu3LOL/ABQT1ERAREQEREBERAREQEREBERAREQEREBERAREQEREBeZJA0FzjYAEkncANSV6UI8rW0Xm9CadjrVFWegiA3hriBI88bZTlvzeEET2Wxl5payZt+kq6urlaLb85yM+xWbUNDXwsA7LAARwsQLfBQPYrA2iWmhYczYAHSGxt1dQddNXlh/S5KZNqg6okN9Nw5ZW2GbTvv7kHTxCIvp5A3VxYS38oat+ICrnbWvEcmD1+5kVZGXnlHI3K4+GU3VmUp0tw0IPA3UA29wzPHNSOb1JG3hOgAtu/RcQPycqCxQsqHeS7aXzqibHIflNNaCcHecosyT85o97XKYoCIiAiIgIiICIiAiIgIiICIiAiIgIiICIiAiIg1MWxSKmglqJnZYo2Fzz3DgOZJsAOJIX5xnx+sxnFC+Bhc8gtgj3tp4ge047ha9y7mTbeAv0TjuCQ1cElPO28bwN29pBu17e8EAqDYl55QR5H0TZYm6sqqSJjXC17OkijAdG7m5mnhuQdHC4Y6GHzcTB9Q5renlLrXIBAawb2tGtvE8SV9KSujsbE2uNDcEkHXu4/DuUN2W29xaurvNIMjYw0ukkqI2udEwEAuaAWl7rkAA8TqVNMQpOkc+WIATMLRUxtvcEbp2es0gfDmCEHfo5nXF91gvjtPs82tpzGTkkHWhkG+N9iAe8EGxHEFcurxnzekNSWlxa20UZPzkhvYC30RqSeQPJV7Bt7U1bD5xigpbOLXwwRAPuODHNzPeCCCCCN+8WQRej2nqcJxXNNG5kjXdHUx3GWZhsdHbjcWcCeNu9forB8YhqoWTwPD43jQjgeLSODgdCDuVaYPsvJKCyiglhY8+mxCraOmcD2jBE67sx9d3P2qysEwWGkgjp6dmWNg04lxOpe48XE6koN5ERAREQEREBERAREQEREBERAREQEREBERARFhBlERBHNsMFklZHUUthW0zi+AndILWkp3c2vbp42VZY/wCUN0TYq+muJWHJLE8C9ySZYnjl1Wn2Ai1ld6qvyseS81LZKyjb6YgmeEfxuhHStHri+o48Nd4d/aZ7GUba6bfZrmMbuYJB1YY+Jc4uFza5NtwAA+vk62Q81hdPOwCsqDnlH8w09inafqjeeJvyC+ezWC1FT5nU1zDHHTxRClpSdekawNdVzD1/Vb9Ea7901QEREBERAREQEREBERAREQEREBERAREQEREBERAREQEREBYKIgyiIgIiICIiAiIgIiICIiAiIgIiIP/Z"/>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9857" y="4474029"/>
            <a:ext cx="4082143" cy="2286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7517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313612" cy="1143000"/>
          </a:xfrm>
        </p:spPr>
        <p:txBody>
          <a:bodyPr>
            <a:normAutofit/>
          </a:bodyPr>
          <a:lstStyle/>
          <a:p>
            <a:pPr marL="461963" lvl="2" indent="-461963">
              <a:tabLst>
                <a:tab pos="388938" algn="l"/>
                <a:tab pos="492125" algn="l"/>
                <a:tab pos="906463" algn="l"/>
                <a:tab pos="914400" algn="l"/>
                <a:tab pos="1735138" algn="l"/>
                <a:tab pos="2151063" algn="l"/>
                <a:tab pos="2565400" algn="l"/>
                <a:tab pos="2979738" algn="l"/>
                <a:tab pos="3394075" algn="l"/>
                <a:tab pos="3810000" algn="l"/>
                <a:tab pos="4224338" algn="l"/>
                <a:tab pos="4638675" algn="l"/>
                <a:tab pos="5053013" algn="l"/>
                <a:tab pos="5468938" algn="l"/>
                <a:tab pos="5883275" algn="l"/>
                <a:tab pos="6297613" algn="l"/>
                <a:tab pos="6711950" algn="l"/>
                <a:tab pos="7127875" algn="l"/>
                <a:tab pos="7542213" algn="l"/>
                <a:tab pos="7956550" algn="l"/>
                <a:tab pos="8370888" algn="l"/>
              </a:tabLst>
            </a:pPr>
            <a:r>
              <a:rPr lang="en-US" dirty="0" smtClean="0"/>
              <a:t>P1. Sexual activity that violates the proper function of the sex organs is wrong.</a:t>
            </a:r>
            <a:endParaRPr lang="en-US" dirty="0"/>
          </a:p>
        </p:txBody>
      </p:sp>
      <p:sp>
        <p:nvSpPr>
          <p:cNvPr id="3" name="TPAnswers"/>
          <p:cNvSpPr>
            <a:spLocks noGrp="1"/>
          </p:cNvSpPr>
          <p:nvPr>
            <p:ph type="body" idx="1"/>
            <p:custDataLst>
              <p:tags r:id="rId3"/>
            </p:custDataLst>
          </p:nvPr>
        </p:nvSpPr>
        <p:spPr>
          <a:xfrm>
            <a:off x="1981200" y="1600200"/>
            <a:ext cx="4114800" cy="4114800"/>
          </a:xfrm>
        </p:spPr>
        <p:txBody>
          <a:bodyPr>
            <a:normAutofit fontScale="77500" lnSpcReduction="20000"/>
          </a:bodyPr>
          <a:lstStyle/>
          <a:p>
            <a:pPr marL="514350" indent="-514350">
              <a:buFont typeface="Wingdings" pitchFamily="2" charset="2"/>
              <a:buAutoNum type="alphaUcPeriod"/>
            </a:pPr>
            <a:r>
              <a:rPr lang="en-US" sz="3200"/>
              <a:t>Strongly Agree</a:t>
            </a:r>
          </a:p>
          <a:p>
            <a:pPr marL="514350" indent="-514350">
              <a:buFont typeface="Wingdings" pitchFamily="2" charset="2"/>
              <a:buAutoNum type="alphaUcPeriod"/>
            </a:pPr>
            <a:r>
              <a:rPr lang="en-US" sz="3200"/>
              <a:t>Agree</a:t>
            </a:r>
          </a:p>
          <a:p>
            <a:pPr marL="514350" indent="-514350">
              <a:buFont typeface="Wingdings" pitchFamily="2" charset="2"/>
              <a:buAutoNum type="alphaUcPeriod"/>
            </a:pPr>
            <a:r>
              <a:rPr lang="en-US" sz="3200"/>
              <a:t>Somewhat Agree</a:t>
            </a:r>
          </a:p>
          <a:p>
            <a:pPr marL="514350" indent="-514350">
              <a:buFont typeface="Wingdings" pitchFamily="2" charset="2"/>
              <a:buAutoNum type="alphaUcPeriod"/>
            </a:pPr>
            <a:r>
              <a:rPr lang="en-US" sz="3200"/>
              <a:t>Neutral</a:t>
            </a:r>
          </a:p>
          <a:p>
            <a:pPr marL="514350" indent="-514350">
              <a:buFont typeface="Wingdings" pitchFamily="2" charset="2"/>
              <a:buAutoNum type="alphaUcPeriod"/>
            </a:pPr>
            <a:r>
              <a:rPr lang="en-US" sz="3200"/>
              <a:t>Somewhat Disagree</a:t>
            </a:r>
          </a:p>
          <a:p>
            <a:pPr marL="514350" indent="-514350">
              <a:buFont typeface="Wingdings" pitchFamily="2" charset="2"/>
              <a:buAutoNum type="alphaUcPeriod"/>
            </a:pPr>
            <a:r>
              <a:rPr lang="en-US" sz="3200"/>
              <a:t>Disagree</a:t>
            </a:r>
          </a:p>
          <a:p>
            <a:pPr marL="514350" indent="-514350">
              <a:buFont typeface="Wingdings" pitchFamily="2" charset="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429199564"/>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35"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10438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3"/>
          </p:nvPr>
        </p:nvSpPr>
        <p:spPr/>
        <p:txBody>
          <a:bodyPr/>
          <a:lstStyle/>
          <a:p>
            <a:r>
              <a:rPr lang="en-US" dirty="0" smtClean="0"/>
              <a:t>Check-in on final papers</a:t>
            </a:r>
          </a:p>
          <a:p>
            <a:r>
              <a:rPr lang="en-US" dirty="0" smtClean="0"/>
              <a:t>Clicker Quiz</a:t>
            </a:r>
          </a:p>
          <a:p>
            <a:r>
              <a:rPr lang="en-US" dirty="0" smtClean="0"/>
              <a:t>Finish Vatican</a:t>
            </a:r>
          </a:p>
          <a:p>
            <a:r>
              <a:rPr lang="en-US" dirty="0" smtClean="0"/>
              <a:t>Begin </a:t>
            </a:r>
            <a:r>
              <a:rPr lang="en-US" dirty="0" err="1" smtClean="0"/>
              <a:t>Corvino</a:t>
            </a:r>
            <a:r>
              <a:rPr lang="en-US" dirty="0" smtClean="0"/>
              <a:t>?</a:t>
            </a:r>
          </a:p>
          <a:p>
            <a:endParaRPr lang="en-US" dirty="0"/>
          </a:p>
        </p:txBody>
      </p:sp>
      <p:pic>
        <p:nvPicPr>
          <p:cNvPr id="6" name="Picture 5"/>
          <p:cNvPicPr>
            <a:picLocks noChangeAspect="1"/>
          </p:cNvPicPr>
          <p:nvPr/>
        </p:nvPicPr>
        <p:blipFill>
          <a:blip r:embed="rId2"/>
          <a:stretch>
            <a:fillRect/>
          </a:stretch>
        </p:blipFill>
        <p:spPr>
          <a:xfrm>
            <a:off x="4227072" y="1066800"/>
            <a:ext cx="7225125" cy="406413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213359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313612" cy="1143000"/>
          </a:xfrm>
        </p:spPr>
        <p:txBody>
          <a:bodyPr>
            <a:normAutofit/>
          </a:bodyPr>
          <a:lstStyle/>
          <a:p>
            <a:pPr lvl="2" algn="l" rtl="0">
              <a:spcBef>
                <a:spcPct val="0"/>
              </a:spcBef>
            </a:pPr>
            <a:r>
              <a:rPr lang="en-US" sz="2000" dirty="0"/>
              <a:t>P2. </a:t>
            </a:r>
            <a:r>
              <a:rPr lang="en-US" dirty="0" smtClean="0"/>
              <a:t>Homosexual activity violates the proper function of the sex organs. </a:t>
            </a:r>
            <a:endParaRPr lang="en-US" sz="2000" dirty="0"/>
          </a:p>
        </p:txBody>
      </p:sp>
      <p:sp>
        <p:nvSpPr>
          <p:cNvPr id="3" name="TPAnswers"/>
          <p:cNvSpPr>
            <a:spLocks noGrp="1"/>
          </p:cNvSpPr>
          <p:nvPr>
            <p:ph type="body" idx="1"/>
            <p:custDataLst>
              <p:tags r:id="rId3"/>
            </p:custDataLst>
          </p:nvPr>
        </p:nvSpPr>
        <p:spPr>
          <a:xfrm>
            <a:off x="1981200" y="1600200"/>
            <a:ext cx="4114800" cy="4114800"/>
          </a:xfrm>
        </p:spPr>
        <p:txBody>
          <a:bodyPr>
            <a:normAutofit fontScale="77500" lnSpcReduction="20000"/>
          </a:bodyPr>
          <a:lstStyle/>
          <a:p>
            <a:pPr marL="514350" indent="-514350">
              <a:buFont typeface="Wingdings" pitchFamily="2" charset="2"/>
              <a:buAutoNum type="alphaUcPeriod"/>
            </a:pPr>
            <a:r>
              <a:rPr lang="en-US" sz="3200"/>
              <a:t>Strongly Agree</a:t>
            </a:r>
          </a:p>
          <a:p>
            <a:pPr marL="514350" indent="-514350">
              <a:buFont typeface="Wingdings" pitchFamily="2" charset="2"/>
              <a:buAutoNum type="alphaUcPeriod"/>
            </a:pPr>
            <a:r>
              <a:rPr lang="en-US" sz="3200"/>
              <a:t>Agree</a:t>
            </a:r>
          </a:p>
          <a:p>
            <a:pPr marL="514350" indent="-514350">
              <a:buFont typeface="Wingdings" pitchFamily="2" charset="2"/>
              <a:buAutoNum type="alphaUcPeriod"/>
            </a:pPr>
            <a:r>
              <a:rPr lang="en-US" sz="3200"/>
              <a:t>Somewhat Agree</a:t>
            </a:r>
          </a:p>
          <a:p>
            <a:pPr marL="514350" indent="-514350">
              <a:buFont typeface="Wingdings" pitchFamily="2" charset="2"/>
              <a:buAutoNum type="alphaUcPeriod"/>
            </a:pPr>
            <a:r>
              <a:rPr lang="en-US" sz="3200"/>
              <a:t>Neutral</a:t>
            </a:r>
          </a:p>
          <a:p>
            <a:pPr marL="514350" indent="-514350">
              <a:buFont typeface="Wingdings" pitchFamily="2" charset="2"/>
              <a:buAutoNum type="alphaUcPeriod"/>
            </a:pPr>
            <a:r>
              <a:rPr lang="en-US" sz="3200"/>
              <a:t>Somewhat Disagree</a:t>
            </a:r>
          </a:p>
          <a:p>
            <a:pPr marL="514350" indent="-514350">
              <a:buFont typeface="Wingdings" pitchFamily="2" charset="2"/>
              <a:buAutoNum type="alphaUcPeriod"/>
            </a:pPr>
            <a:r>
              <a:rPr lang="en-US" sz="3200"/>
              <a:t>Disagree</a:t>
            </a:r>
          </a:p>
          <a:p>
            <a:pPr marL="514350" indent="-514350">
              <a:buFont typeface="Wingdings" pitchFamily="2" charset="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709330902"/>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5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4807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313612" cy="1143000"/>
          </a:xfrm>
        </p:spPr>
        <p:txBody>
          <a:bodyPr>
            <a:normAutofit/>
          </a:bodyPr>
          <a:lstStyle/>
          <a:p>
            <a:pPr lvl="2" algn="l" rtl="0">
              <a:spcBef>
                <a:spcPct val="0"/>
              </a:spcBef>
            </a:pPr>
            <a:r>
              <a:rPr lang="en-US" sz="2000" dirty="0"/>
              <a:t>3. Therefore, homosexual activity is wrong. </a:t>
            </a:r>
          </a:p>
        </p:txBody>
      </p:sp>
      <p:sp>
        <p:nvSpPr>
          <p:cNvPr id="3" name="TPAnswers"/>
          <p:cNvSpPr>
            <a:spLocks noGrp="1"/>
          </p:cNvSpPr>
          <p:nvPr>
            <p:ph type="body" idx="1"/>
            <p:custDataLst>
              <p:tags r:id="rId3"/>
            </p:custDataLst>
          </p:nvPr>
        </p:nvSpPr>
        <p:spPr>
          <a:xfrm>
            <a:off x="1981200" y="1600200"/>
            <a:ext cx="4114800" cy="4114800"/>
          </a:xfrm>
        </p:spPr>
        <p:txBody>
          <a:bodyPr>
            <a:normAutofit fontScale="77500" lnSpcReduction="20000"/>
          </a:bodyPr>
          <a:lstStyle/>
          <a:p>
            <a:pPr marL="514350" indent="-514350">
              <a:buFont typeface="Wingdings" pitchFamily="2" charset="2"/>
              <a:buAutoNum type="alphaUcPeriod"/>
            </a:pPr>
            <a:r>
              <a:rPr lang="en-US" sz="3200"/>
              <a:t>Strongly Agree</a:t>
            </a:r>
          </a:p>
          <a:p>
            <a:pPr marL="514350" indent="-514350">
              <a:buFont typeface="Wingdings" pitchFamily="2" charset="2"/>
              <a:buAutoNum type="alphaUcPeriod"/>
            </a:pPr>
            <a:r>
              <a:rPr lang="en-US" sz="3200"/>
              <a:t>Agree</a:t>
            </a:r>
          </a:p>
          <a:p>
            <a:pPr marL="514350" indent="-514350">
              <a:buFont typeface="Wingdings" pitchFamily="2" charset="2"/>
              <a:buAutoNum type="alphaUcPeriod"/>
            </a:pPr>
            <a:r>
              <a:rPr lang="en-US" sz="3200"/>
              <a:t>Somewhat Agree</a:t>
            </a:r>
          </a:p>
          <a:p>
            <a:pPr marL="514350" indent="-514350">
              <a:buFont typeface="Wingdings" pitchFamily="2" charset="2"/>
              <a:buAutoNum type="alphaUcPeriod"/>
            </a:pPr>
            <a:r>
              <a:rPr lang="en-US" sz="3200"/>
              <a:t>Neutral</a:t>
            </a:r>
          </a:p>
          <a:p>
            <a:pPr marL="514350" indent="-514350">
              <a:buFont typeface="Wingdings" pitchFamily="2" charset="2"/>
              <a:buAutoNum type="alphaUcPeriod"/>
            </a:pPr>
            <a:r>
              <a:rPr lang="en-US" sz="3200"/>
              <a:t>Somewhat Disagree</a:t>
            </a:r>
          </a:p>
          <a:p>
            <a:pPr marL="514350" indent="-514350">
              <a:buFont typeface="Wingdings" pitchFamily="2" charset="2"/>
              <a:buAutoNum type="alphaUcPeriod"/>
            </a:pPr>
            <a:r>
              <a:rPr lang="en-US" sz="3200"/>
              <a:t>Disagree</a:t>
            </a:r>
          </a:p>
          <a:p>
            <a:pPr marL="514350" indent="-514350">
              <a:buFont typeface="Wingdings" pitchFamily="2" charset="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186808320"/>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718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01271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 on final papers</a:t>
            </a:r>
            <a:br>
              <a:rPr lang="en-US" dirty="0"/>
            </a:br>
            <a:endParaRPr lang="en-US" dirty="0"/>
          </a:p>
        </p:txBody>
      </p:sp>
      <p:sp>
        <p:nvSpPr>
          <p:cNvPr id="3" name="Content Placeholder 2"/>
          <p:cNvSpPr>
            <a:spLocks noGrp="1"/>
          </p:cNvSpPr>
          <p:nvPr>
            <p:ph sz="quarter" idx="13"/>
          </p:nvPr>
        </p:nvSpPr>
        <p:spPr/>
        <p:txBody>
          <a:bodyPr/>
          <a:lstStyle/>
          <a:p>
            <a:r>
              <a:rPr lang="en-US" dirty="0" smtClean="0"/>
              <a:t>Tell 1-2 people next to where you are at with your final papers</a:t>
            </a:r>
          </a:p>
          <a:p>
            <a:pPr lvl="1"/>
            <a:r>
              <a:rPr lang="en-US" dirty="0" smtClean="0"/>
              <a:t>Paper topic</a:t>
            </a:r>
          </a:p>
          <a:p>
            <a:pPr lvl="1"/>
            <a:r>
              <a:rPr lang="en-US" dirty="0" smtClean="0"/>
              <a:t>Most difficult task anticipated</a:t>
            </a:r>
          </a:p>
          <a:p>
            <a:pPr lvl="1"/>
            <a:r>
              <a:rPr lang="en-US" dirty="0" smtClean="0"/>
              <a:t>Any questions</a:t>
            </a:r>
          </a:p>
          <a:p>
            <a:endParaRPr lang="en-US" dirty="0"/>
          </a:p>
        </p:txBody>
      </p:sp>
      <p:sp>
        <p:nvSpPr>
          <p:cNvPr id="4" name="Content Placeholder 3"/>
          <p:cNvSpPr>
            <a:spLocks noGrp="1"/>
          </p:cNvSpPr>
          <p:nvPr>
            <p:ph sz="quarter" idx="14"/>
          </p:nvPr>
        </p:nvSpPr>
        <p:spPr>
          <a:xfrm>
            <a:off x="5993971" y="2063396"/>
            <a:ext cx="5280908" cy="3311189"/>
          </a:xfrm>
        </p:spPr>
        <p:txBody>
          <a:bodyPr>
            <a:normAutofit fontScale="77500" lnSpcReduction="20000"/>
          </a:bodyPr>
          <a:lstStyle/>
          <a:p>
            <a:pPr marL="0" indent="0">
              <a:buNone/>
            </a:pPr>
            <a:r>
              <a:rPr lang="en-US" dirty="0" smtClean="0">
                <a:solidFill>
                  <a:schemeClr val="accent1"/>
                </a:solidFill>
              </a:rPr>
              <a:t>“The </a:t>
            </a:r>
            <a:r>
              <a:rPr lang="en-US" dirty="0">
                <a:solidFill>
                  <a:schemeClr val="accent1"/>
                </a:solidFill>
              </a:rPr>
              <a:t>point of the paper is for you to demonstrate that you are familiar with a major view in ethical theory and are able to critically evaluate that view with philosophical rigor. Your critical evaluation is an opportunity for you to demonstrate your mastery of the philosophical skills you have practiced throughout the quarter. Therefore, the paper will be assessed on the basis of </a:t>
            </a:r>
            <a:r>
              <a:rPr lang="en-US" i="1" dirty="0">
                <a:solidFill>
                  <a:schemeClr val="accent1"/>
                </a:solidFill>
              </a:rPr>
              <a:t>Interpretation and Analysis</a:t>
            </a:r>
            <a:r>
              <a:rPr lang="en-US" dirty="0">
                <a:solidFill>
                  <a:schemeClr val="accent1"/>
                </a:solidFill>
              </a:rPr>
              <a:t>, </a:t>
            </a:r>
            <a:r>
              <a:rPr lang="en-US" i="1" dirty="0">
                <a:solidFill>
                  <a:schemeClr val="accent1"/>
                </a:solidFill>
              </a:rPr>
              <a:t>Argumentation</a:t>
            </a:r>
            <a:r>
              <a:rPr lang="en-US" dirty="0">
                <a:solidFill>
                  <a:schemeClr val="accent1"/>
                </a:solidFill>
              </a:rPr>
              <a:t>, </a:t>
            </a:r>
            <a:r>
              <a:rPr lang="en-US" i="1" dirty="0">
                <a:solidFill>
                  <a:schemeClr val="accent1"/>
                </a:solidFill>
              </a:rPr>
              <a:t>Philosophical Knowledge and Methodology</a:t>
            </a:r>
            <a:r>
              <a:rPr lang="en-US" dirty="0">
                <a:solidFill>
                  <a:schemeClr val="accent1"/>
                </a:solidFill>
              </a:rPr>
              <a:t>, and </a:t>
            </a:r>
            <a:r>
              <a:rPr lang="en-US" i="1" dirty="0">
                <a:solidFill>
                  <a:schemeClr val="accent1"/>
                </a:solidFill>
              </a:rPr>
              <a:t>Communication</a:t>
            </a:r>
            <a:r>
              <a:rPr lang="en-US" dirty="0" smtClean="0">
                <a:solidFill>
                  <a:schemeClr val="accent1"/>
                </a:solidFill>
              </a:rPr>
              <a:t>.” </a:t>
            </a:r>
            <a:endParaRPr lang="en-US" dirty="0">
              <a:solidFill>
                <a:schemeClr val="accent1"/>
              </a:solidFill>
            </a:endParaRPr>
          </a:p>
          <a:p>
            <a:pPr marL="0" indent="0">
              <a:buNone/>
            </a:pPr>
            <a:endParaRPr lang="en-US" dirty="0"/>
          </a:p>
        </p:txBody>
      </p:sp>
    </p:spTree>
    <p:extLst>
      <p:ext uri="{BB962C8B-B14F-4D97-AF65-F5344CB8AC3E}">
        <p14:creationId xmlns:p14="http://schemas.microsoft.com/office/powerpoint/2010/main" val="3839960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icker.jpg"/>
          <p:cNvPicPr>
            <a:picLocks noChangeAspect="1"/>
          </p:cNvPicPr>
          <p:nvPr/>
        </p:nvPicPr>
        <p:blipFill>
          <a:blip r:embed="rId3"/>
          <a:stretch>
            <a:fillRect/>
          </a:stretch>
        </p:blipFill>
        <p:spPr>
          <a:xfrm>
            <a:off x="6411686" y="0"/>
            <a:ext cx="2928723" cy="440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Content Placeholder 1"/>
          <p:cNvSpPr txBox="1">
            <a:spLocks/>
          </p:cNvSpPr>
          <p:nvPr/>
        </p:nvSpPr>
        <p:spPr>
          <a:xfrm>
            <a:off x="468085" y="990600"/>
            <a:ext cx="3646966" cy="2881426"/>
          </a:xfrm>
          <a:prstGeom prst="rect">
            <a:avLst/>
          </a:prstGeom>
        </p:spPr>
        <p:txBody>
          <a:bodyPr vert="horz" lIns="91440" tIns="45720" rIns="91440" bIns="45720" rtlCol="0" anchor="ctr">
            <a:normAutofit fontScale="550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114300">
              <a:buClr>
                <a:srgbClr val="B80E0F"/>
              </a:buClr>
            </a:pPr>
            <a:r>
              <a:rPr lang="en-US" sz="4000" dirty="0" smtClean="0">
                <a:solidFill>
                  <a:prstClr val="black"/>
                </a:solidFill>
              </a:rPr>
              <a:t>Please set your Turning Technology Clicker to channel 41</a:t>
            </a:r>
          </a:p>
          <a:p>
            <a:pPr>
              <a:buClr>
                <a:srgbClr val="B80E0F"/>
              </a:buClr>
            </a:pPr>
            <a:endParaRPr lang="en-US" sz="4000" dirty="0" smtClean="0">
              <a:solidFill>
                <a:prstClr val="black"/>
              </a:solidFill>
            </a:endParaRPr>
          </a:p>
          <a:p>
            <a:pPr marL="228600" lvl="1" indent="0">
              <a:buClr>
                <a:srgbClr val="B80E0F"/>
              </a:buClr>
              <a:buFont typeface="Arial" panose="020B0604020202020204" pitchFamily="34" charset="0"/>
              <a:buNone/>
            </a:pPr>
            <a:r>
              <a:rPr lang="en-US" sz="3600" dirty="0" smtClean="0">
                <a:solidFill>
                  <a:prstClr val="black"/>
                </a:solidFill>
              </a:rPr>
              <a:t>Press “</a:t>
            </a:r>
            <a:r>
              <a:rPr lang="en-US" sz="3600" dirty="0" err="1" smtClean="0">
                <a:solidFill>
                  <a:prstClr val="black"/>
                </a:solidFill>
              </a:rPr>
              <a:t>Ch</a:t>
            </a:r>
            <a:r>
              <a:rPr lang="en-US" sz="3600" dirty="0" smtClean="0">
                <a:solidFill>
                  <a:prstClr val="black"/>
                </a:solidFill>
              </a:rPr>
              <a:t>”, then “41”, then “</a:t>
            </a:r>
            <a:r>
              <a:rPr lang="en-US" sz="3600" dirty="0" err="1" smtClean="0">
                <a:solidFill>
                  <a:prstClr val="black"/>
                </a:solidFill>
              </a:rPr>
              <a:t>Ch</a:t>
            </a:r>
            <a:r>
              <a:rPr lang="en-US" sz="3600" dirty="0" smtClean="0">
                <a:solidFill>
                  <a:prstClr val="black"/>
                </a:solidFill>
              </a:rPr>
              <a:t>”</a:t>
            </a:r>
          </a:p>
          <a:p>
            <a:pPr>
              <a:buClr>
                <a:srgbClr val="B80E0F"/>
              </a:buClr>
            </a:pPr>
            <a:endParaRPr lang="en-US" b="1" dirty="0" smtClean="0">
              <a:solidFill>
                <a:prstClr val="black"/>
              </a:solidFill>
            </a:endParaRPr>
          </a:p>
        </p:txBody>
      </p:sp>
      <p:sp>
        <p:nvSpPr>
          <p:cNvPr id="2" name="TextBox 1"/>
          <p:cNvSpPr txBox="1"/>
          <p:nvPr/>
        </p:nvSpPr>
        <p:spPr>
          <a:xfrm rot="21415298">
            <a:off x="7321402" y="4882505"/>
            <a:ext cx="5724835" cy="830997"/>
          </a:xfrm>
          <a:prstGeom prst="rect">
            <a:avLst/>
          </a:prstGeom>
          <a:noFill/>
        </p:spPr>
        <p:txBody>
          <a:bodyPr wrap="square" rtlCol="0">
            <a:spAutoFit/>
          </a:bodyPr>
          <a:lstStyle/>
          <a:p>
            <a:r>
              <a:rPr lang="en-US" sz="4800" dirty="0">
                <a:solidFill>
                  <a:srgbClr val="C8C8C8"/>
                </a:solidFill>
              </a:rPr>
              <a:t>Clicker Quiz</a:t>
            </a:r>
          </a:p>
        </p:txBody>
      </p:sp>
    </p:spTree>
    <p:extLst>
      <p:ext uri="{BB962C8B-B14F-4D97-AF65-F5344CB8AC3E}">
        <p14:creationId xmlns:p14="http://schemas.microsoft.com/office/powerpoint/2010/main" val="42942014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000" dirty="0"/>
              <a:t>The “finality” of sex, according to the Vatican’s use of the term, is:</a:t>
            </a:r>
          </a:p>
        </p:txBody>
      </p:sp>
      <p:sp>
        <p:nvSpPr>
          <p:cNvPr id="3" name="TPAnswers"/>
          <p:cNvSpPr>
            <a:spLocks noGrp="1"/>
          </p:cNvSpPr>
          <p:nvPr>
            <p:ph type="body" idx="1"/>
            <p:custDataLst>
              <p:tags r:id="rId3"/>
            </p:custDataLst>
          </p:nvPr>
        </p:nvSpPr>
        <p:spPr>
          <a:xfrm>
            <a:off x="1981200" y="1600200"/>
            <a:ext cx="4114800" cy="4876800"/>
          </a:xfrm>
        </p:spPr>
        <p:txBody>
          <a:bodyPr>
            <a:normAutofit/>
          </a:bodyPr>
          <a:lstStyle/>
          <a:p>
            <a:pPr marL="514350" indent="-514350">
              <a:buFont typeface="+mj-lt"/>
              <a:buAutoNum type="alphaUcPeriod"/>
            </a:pPr>
            <a:r>
              <a:rPr lang="en-US" dirty="0"/>
              <a:t>the totality of all sexual acts</a:t>
            </a:r>
          </a:p>
          <a:p>
            <a:pPr marL="514350" indent="-514350">
              <a:buFont typeface="+mj-lt"/>
              <a:buAutoNum type="alphaUcPeriod"/>
            </a:pPr>
            <a:r>
              <a:rPr lang="en-US" dirty="0"/>
              <a:t>the proper function of sex</a:t>
            </a:r>
          </a:p>
          <a:p>
            <a:pPr marL="514350" indent="-514350">
              <a:buFont typeface="+mj-lt"/>
              <a:buAutoNum type="alphaUcPeriod"/>
            </a:pPr>
            <a:r>
              <a:rPr lang="en-US" dirty="0"/>
              <a:t>the last sexual act</a:t>
            </a:r>
          </a:p>
          <a:p>
            <a:pPr marL="514350" indent="-514350">
              <a:buFont typeface="+mj-lt"/>
              <a:buAutoNum type="alphaUcPeriod"/>
            </a:pPr>
            <a:r>
              <a:rPr lang="en-US" dirty="0"/>
              <a:t>one’s sexual orientation</a:t>
            </a:r>
          </a:p>
          <a:p>
            <a:pPr marL="514350" indent="-514350">
              <a:buFont typeface="+mj-lt"/>
              <a:buAutoNum type="alphaUcPeriod"/>
            </a:pPr>
            <a:r>
              <a:rPr lang="en-US" dirty="0"/>
              <a:t>all of the above</a:t>
            </a:r>
          </a:p>
          <a:p>
            <a:pPr marL="514350" indent="-514350">
              <a:buFont typeface="+mj-lt"/>
              <a:buAutoNum type="alphaUcPeriod"/>
            </a:pPr>
            <a:r>
              <a:rPr lang="en-US"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230750836"/>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63"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47514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000" dirty="0"/>
              <a:t>Which of the following is a claim the </a:t>
            </a:r>
            <a:r>
              <a:rPr lang="en-US" sz="2000" dirty="0" smtClean="0"/>
              <a:t>Vatican’s position denies?</a:t>
            </a:r>
            <a:endParaRPr lang="en-US" sz="2000" dirty="0"/>
          </a:p>
        </p:txBody>
      </p:sp>
      <p:sp>
        <p:nvSpPr>
          <p:cNvPr id="3" name="TPAnswers"/>
          <p:cNvSpPr>
            <a:spLocks noGrp="1"/>
          </p:cNvSpPr>
          <p:nvPr>
            <p:ph type="body" idx="1"/>
            <p:custDataLst>
              <p:tags r:id="rId3"/>
            </p:custDataLst>
          </p:nvPr>
        </p:nvSpPr>
        <p:spPr>
          <a:xfrm>
            <a:off x="1981200" y="1600200"/>
            <a:ext cx="4114800" cy="4876800"/>
          </a:xfrm>
        </p:spPr>
        <p:txBody>
          <a:bodyPr>
            <a:noAutofit/>
          </a:bodyPr>
          <a:lstStyle/>
          <a:p>
            <a:pPr marL="514350" indent="-514350">
              <a:buFont typeface="+mj-lt"/>
              <a:buAutoNum type="alphaUcPeriod"/>
            </a:pPr>
            <a:r>
              <a:rPr lang="en-US" dirty="0"/>
              <a:t>Masturbation is sometimes morally permissible.</a:t>
            </a:r>
          </a:p>
          <a:p>
            <a:pPr marL="514350" indent="-514350">
              <a:buFont typeface="+mj-lt"/>
              <a:buAutoNum type="alphaUcPeriod"/>
            </a:pPr>
            <a:r>
              <a:rPr lang="en-US" dirty="0"/>
              <a:t>Premarital sex is always morally wrong.</a:t>
            </a:r>
          </a:p>
          <a:p>
            <a:pPr marL="514350" indent="-514350">
              <a:buFont typeface="+mj-lt"/>
              <a:buAutoNum type="alphaUcPeriod"/>
            </a:pPr>
            <a:r>
              <a:rPr lang="en-US" dirty="0"/>
              <a:t>Homosexual acts are always morally wrong.</a:t>
            </a:r>
          </a:p>
          <a:p>
            <a:pPr marL="514350" indent="-514350">
              <a:buFont typeface="+mj-lt"/>
              <a:buAutoNum type="alphaUcPeriod"/>
            </a:pPr>
            <a:r>
              <a:rPr lang="en-US" dirty="0"/>
              <a:t>Knowledge of sexual morality can be acquired through </a:t>
            </a:r>
            <a:r>
              <a:rPr lang="en-US"/>
              <a:t>faith and reason</a:t>
            </a:r>
            <a:r>
              <a:rPr lang="en-US" dirty="0"/>
              <a:t>.</a:t>
            </a:r>
          </a:p>
          <a:p>
            <a:pPr marL="514350" indent="-514350">
              <a:buFont typeface="+mj-lt"/>
              <a:buAutoNum type="alphaUcPeriod"/>
            </a:pPr>
            <a:r>
              <a:rPr lang="en-US" dirty="0"/>
              <a:t>All of the above.</a:t>
            </a:r>
          </a:p>
          <a:p>
            <a:pPr marL="514350" indent="-514350">
              <a:buFont typeface="+mj-lt"/>
              <a:buAutoNum type="alphaUcPeriod"/>
            </a:pPr>
            <a:r>
              <a:rPr lang="en-US"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418984178"/>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87"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39490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229600" cy="990600"/>
          </a:xfrm>
        </p:spPr>
        <p:txBody>
          <a:bodyPr>
            <a:normAutofit/>
          </a:bodyPr>
          <a:lstStyle/>
          <a:p>
            <a:r>
              <a:rPr lang="en-US" sz="2000" dirty="0"/>
              <a:t>According to the Vatican, a proper function of sexual behavior is:</a:t>
            </a:r>
          </a:p>
        </p:txBody>
      </p:sp>
      <p:sp>
        <p:nvSpPr>
          <p:cNvPr id="3" name="TPAnswers"/>
          <p:cNvSpPr>
            <a:spLocks noGrp="1"/>
          </p:cNvSpPr>
          <p:nvPr>
            <p:ph type="body" idx="1"/>
            <p:custDataLst>
              <p:tags r:id="rId3"/>
            </p:custDataLst>
          </p:nvPr>
        </p:nvSpPr>
        <p:spPr>
          <a:xfrm>
            <a:off x="1981200" y="1600200"/>
            <a:ext cx="4114800" cy="4876800"/>
          </a:xfrm>
        </p:spPr>
        <p:txBody>
          <a:bodyPr>
            <a:noAutofit/>
          </a:bodyPr>
          <a:lstStyle/>
          <a:p>
            <a:pPr marL="514350" indent="-514350">
              <a:buFont typeface="+mj-lt"/>
              <a:buAutoNum type="alphaUcPeriod"/>
            </a:pPr>
            <a:r>
              <a:rPr lang="en-US" dirty="0"/>
              <a:t>pleasurable interaction between mutually consenting individuals</a:t>
            </a:r>
          </a:p>
          <a:p>
            <a:pPr marL="514350" indent="-514350">
              <a:buFont typeface="+mj-lt"/>
              <a:buAutoNum type="alphaUcPeriod"/>
            </a:pPr>
            <a:r>
              <a:rPr lang="en-US" dirty="0"/>
              <a:t>mutual self-giving and human procreation in the context of true love</a:t>
            </a:r>
          </a:p>
          <a:p>
            <a:pPr marL="514350" indent="-514350">
              <a:buFont typeface="+mj-lt"/>
              <a:buAutoNum type="alphaUcPeriod"/>
            </a:pPr>
            <a:r>
              <a:rPr lang="en-US" dirty="0"/>
              <a:t>the production of character-building temptation</a:t>
            </a:r>
          </a:p>
          <a:p>
            <a:pPr marL="514350" indent="-514350">
              <a:buFont typeface="+mj-lt"/>
              <a:buAutoNum type="alphaUcPeriod"/>
            </a:pPr>
            <a:r>
              <a:rPr lang="en-US" dirty="0"/>
              <a:t>the repression of corrupting inclinations</a:t>
            </a:r>
          </a:p>
          <a:p>
            <a:pPr marL="514350" indent="-514350">
              <a:buFont typeface="+mj-lt"/>
              <a:buAutoNum type="alphaUcPeriod"/>
            </a:pPr>
            <a:r>
              <a:rPr lang="en-US" dirty="0"/>
              <a:t>all of the above</a:t>
            </a:r>
          </a:p>
          <a:p>
            <a:pPr marL="514350" indent="-514350">
              <a:buFont typeface="+mj-lt"/>
              <a:buAutoNum type="alphaUcPeriod"/>
            </a:pPr>
            <a:r>
              <a:rPr lang="en-US"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1633375672"/>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11"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1314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t>The Catholic Church, “Vatican Declaration on Some Questions in Sexual Ethics”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609601"/>
            <a:ext cx="1905000" cy="1990725"/>
          </a:xfrm>
          <a:prstGeom prst="ellipse">
            <a:avLst/>
          </a:prstGeom>
          <a:ln>
            <a:noFill/>
          </a:ln>
          <a:effectLst>
            <a:outerShdw dist="35921" dir="2700000" algn="ctr" rotWithShape="0">
              <a:schemeClr val="bg2"/>
            </a:outerShdw>
            <a:reflection blurRad="6350" stA="50000" endA="300" endPos="90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1419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principle of charity</a:t>
            </a:r>
            <a:endParaRPr lang="en-US" dirty="0"/>
          </a:p>
        </p:txBody>
      </p:sp>
      <p:sp>
        <p:nvSpPr>
          <p:cNvPr id="3" name="Content Placeholder 2"/>
          <p:cNvSpPr>
            <a:spLocks noGrp="1"/>
          </p:cNvSpPr>
          <p:nvPr>
            <p:ph sz="quarter" idx="13"/>
          </p:nvPr>
        </p:nvSpPr>
        <p:spPr/>
        <p:txBody>
          <a:bodyPr/>
          <a:lstStyle/>
          <a:p>
            <a:r>
              <a:rPr lang="en-US" dirty="0" smtClean="0"/>
              <a:t>“in various versions, it </a:t>
            </a:r>
            <a:r>
              <a:rPr lang="en-US" dirty="0"/>
              <a:t>constrains the interpreter to maximize the truth or rationality in the subject's sayings</a:t>
            </a:r>
            <a:r>
              <a:rPr lang="en-US" dirty="0" smtClean="0"/>
              <a:t>.“ </a:t>
            </a:r>
            <a:r>
              <a:rPr lang="en-US" sz="1000" dirty="0" smtClean="0"/>
              <a:t>(Simon Blackburn, Diction of Philosophy, </a:t>
            </a:r>
            <a:r>
              <a:rPr lang="en-US" sz="1000" dirty="0" err="1" smtClean="0"/>
              <a:t>oup</a:t>
            </a:r>
            <a:r>
              <a:rPr lang="en-US" sz="1000" dirty="0" smtClean="0"/>
              <a:t>, 1994, 32)</a:t>
            </a:r>
            <a:endParaRPr lang="en-US" sz="1000" dirty="0"/>
          </a:p>
        </p:txBody>
      </p:sp>
    </p:spTree>
    <p:extLst>
      <p:ext uri="{BB962C8B-B14F-4D97-AF65-F5344CB8AC3E}">
        <p14:creationId xmlns:p14="http://schemas.microsoft.com/office/powerpoint/2010/main" val="4088302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624BDA922B294ACD89580DC683E943C8"/>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11.xml><?xml version="1.0" encoding="utf-8"?>
<p:tagLst xmlns:a="http://schemas.openxmlformats.org/drawingml/2006/main" xmlns:r="http://schemas.openxmlformats.org/officeDocument/2006/relationships" xmlns:p="http://schemas.openxmlformats.org/presentationml/2006/main">
  <p:tag name="RESULTS" val="Value is a sensation; all the things we value are, in fact, reducible to sensory experience.[;crlf;]25[;]25[;]25[;]False[;]0[;][;crlf;]4.2[;]4[;]2.03960780543711[;]4.16[;crlf;]2[;]0[;]Strongly Agree1[;]Strongly Agree[;][;crlf;]4[;]0[;]Agree2[;]Agree[;][;crlf;]6[;]0[;]Somewhat Agree3[;]Somewhat Agree[;][;crlf;]2[;]0[;]Neutral4[;]Neutral[;][;crlf;]3[;]0[;]Somewhat Disagree5[;]Somewhat Disagree[;][;crlf;]2[;]0[;]Disagree6[;]Disagree[;][;crlf;]6[;]0[;]Strongly Disagree7[;]Strongly Disagree[;]"/>
  <p:tag name="HASRESULTS" val="False"/>
  <p:tag name="LIVECHARTING" val="False"/>
  <p:tag name="AUTOOPENPOLL" val="True"/>
  <p:tag name="AUTOFORMATCHART" val="True"/>
  <p:tag name="TYPE" val="MultiChoiceSlide"/>
  <p:tag name="TPQUESTIONXML" val="﻿&lt;?xml version=&quot;1.0&quot; encoding=&quot;utf-8&quot;?&gt;&#10;&lt;questionlist&gt;&#10;    &lt;properties&gt;&#10;        &lt;guid&gt;45B16760BD36437AA83EB08F150C5624&lt;/guid&gt;&#10;        &lt;description /&gt;&#10;        &lt;date&gt;7/7/2013 7:00: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E2854DF31A84206A578C7EB6767830C&lt;/guid&gt;&#10;            &lt;repollguid&gt;448EEC6CB7F34961BE8F28CE990298E6&lt;/repollguid&gt;&#10;            &lt;sourceid&gt;3DA1CAE2DA074A78895ED770CF96202C&lt;/sourceid&gt;&#10;            &lt;questiontext&gt;P1. Sexual activity that violates the proper function of the sex organs is wrong.&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420070C27FF145A896A89538F4DA2F51&lt;/guid&gt;&#10;                    &lt;answertext&gt;Strongly Agree&lt;/answertext&gt;&#10;                    &lt;valuetype&gt;0&lt;/valuetype&gt;&#10;                &lt;/answer&gt;&#10;                &lt;answer&gt;&#10;                    &lt;guid&gt;E756E0EE3AD345E8A3442307F1B12936&lt;/guid&gt;&#10;                    &lt;answertext&gt;Agree&lt;/answertext&gt;&#10;                    &lt;valuetype&gt;0&lt;/valuetype&gt;&#10;                &lt;/answer&gt;&#10;                &lt;answer&gt;&#10;                    &lt;guid&gt;1026B53575974A4C834B2CF73A1C634C&lt;/guid&gt;&#10;                    &lt;answertext&gt;Somewhat Agree&lt;/answertext&gt;&#10;                    &lt;valuetype&gt;0&lt;/valuetype&gt;&#10;                &lt;/answer&gt;&#10;                &lt;answer&gt;&#10;                    &lt;guid&gt;4AC3AB5BF22E425281ED10D4C387F3F1&lt;/guid&gt;&#10;                    &lt;answertext&gt;Neutral&lt;/answertext&gt;&#10;                    &lt;valuetype&gt;0&lt;/valuetype&gt;&#10;                &lt;/answer&gt;&#10;                &lt;answer&gt;&#10;                    &lt;guid&gt;D3A7DE237B7449F992E1CB21DDC48CF9&lt;/guid&gt;&#10;                    &lt;answertext&gt;Somewhat Disagree&lt;/answertext&gt;&#10;                    &lt;valuetype&gt;0&lt;/valuetype&gt;&#10;                &lt;/answer&gt;&#10;                &lt;answer&gt;&#10;                    &lt;guid&gt;8374B9E1ADED486387377DB6570E2920&lt;/guid&gt;&#10;                    &lt;answertext&gt;Disagree&lt;/answertext&gt;&#10;                    &lt;valuetype&gt;0&lt;/valuetype&gt;&#10;                &lt;/answer&gt;&#10;                &lt;answer&gt;&#10;                    &lt;guid&gt;D825C8A7E7F64D7E8A9660DB50649198&lt;/guid&gt;&#10;                    &lt;answertext&gt;Strongly Disagree&lt;/answertext&gt;&#10;                    &lt;valuetype&gt;0&lt;/valuetype&gt;&#10;                &lt;/answer&gt;&#10;            &lt;/answers&gt;&#10;        &lt;/multichoice&gt;&#10;    &lt;/questions&gt;&#10;&lt;/questionlist&gt;"/>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RESULTS" val="Value is a sensation; all the things we value are, in fact, reducible to sensory experience.[;crlf;]25[;]25[;]25[;]False[;]0[;][;crlf;]4.2[;]4[;]2.03960780543711[;]4.16[;crlf;]2[;]0[;]Strongly Agree1[;]Strongly Agree[;][;crlf;]4[;]0[;]Agree2[;]Agree[;][;crlf;]6[;]0[;]Somewhat Agree3[;]Somewhat Agree[;][;crlf;]2[;]0[;]Neutral4[;]Neutral[;][;crlf;]3[;]0[;]Somewhat Disagree5[;]Somewhat Disagree[;][;crlf;]2[;]0[;]Disagree6[;]Disagree[;][;crlf;]6[;]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45B16760BD36437AA83EB08F150C5624&lt;/guid&gt;&#10;        &lt;description /&gt;&#10;        &lt;date&gt;7/7/2013 7:00: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07448B4C83B483A85A890C7234D30BC&lt;/guid&gt;&#10;            &lt;repollguid&gt;448EEC6CB7F34961BE8F28CE990298E6&lt;/repollguid&gt;&#10;            &lt;sourceid&gt;3DA1CAE2DA074A78895ED770CF96202C&lt;/sourceid&gt;&#10;            &lt;questiontext&gt;Value is a sensation; all the things we value are, in fact, reducible to sensory experienc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420070C27FF145A896A89538F4DA2F51&lt;/guid&gt;&#10;                    &lt;answertext&gt;Strongly Agree&lt;/answertext&gt;&#10;                    &lt;valuetype&gt;0&lt;/valuetype&gt;&#10;                &lt;/answer&gt;&#10;                &lt;answer&gt;&#10;                    &lt;guid&gt;E756E0EE3AD345E8A3442307F1B12936&lt;/guid&gt;&#10;                    &lt;answertext&gt;Agree&lt;/answertext&gt;&#10;                    &lt;valuetype&gt;0&lt;/valuetype&gt;&#10;                &lt;/answer&gt;&#10;                &lt;answer&gt;&#10;                    &lt;guid&gt;1026B53575974A4C834B2CF73A1C634C&lt;/guid&gt;&#10;                    &lt;answertext&gt;Somewhat Agree&lt;/answertext&gt;&#10;                    &lt;valuetype&gt;0&lt;/valuetype&gt;&#10;                &lt;/answer&gt;&#10;                &lt;answer&gt;&#10;                    &lt;guid&gt;4AC3AB5BF22E425281ED10D4C387F3F1&lt;/guid&gt;&#10;                    &lt;answertext&gt;Neutral&lt;/answertext&gt;&#10;                    &lt;valuetype&gt;0&lt;/valuetype&gt;&#10;                &lt;/answer&gt;&#10;                &lt;answer&gt;&#10;                    &lt;guid&gt;D3A7DE237B7449F992E1CB21DDC48CF9&lt;/guid&gt;&#10;                    &lt;answertext&gt;Somewhat Disagree&lt;/answertext&gt;&#10;                    &lt;valuetype&gt;0&lt;/valuetype&gt;&#10;                &lt;/answer&gt;&#10;                &lt;answer&gt;&#10;                    &lt;guid&gt;8374B9E1ADED486387377DB6570E2920&lt;/guid&gt;&#10;                    &lt;answertext&gt;Disagree&lt;/answertext&gt;&#10;                    &lt;valuetype&gt;0&lt;/valuetype&gt;&#10;                &lt;/answer&gt;&#10;                &lt;answer&gt;&#10;                    &lt;guid&gt;D825C8A7E7F64D7E8A9660DB50649198&lt;/guid&gt;&#10;                    &lt;answertext&gt;Strongly Disagree&lt;/answertext&gt;&#10;                    &lt;valuetype&gt;0&lt;/valuetype&gt;&#10;                &lt;/answer&gt;&#10;            &lt;/answers&gt;&#10;        &lt;/multichoice&gt;&#10;    &lt;/questions&gt;&#10;&lt;/questionlist&gt;"/>
  <p:tag name="HASRESULTS" val="False"/>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RESULTS" val="Value is a sensation; all the things we value are, in fact, reducible to sensory experience.[;crlf;]25[;]25[;]25[;]False[;]0[;][;crlf;]4.2[;]4[;]2.03960780543711[;]4.16[;crlf;]2[;]0[;]Strongly Agree1[;]Strongly Agree[;][;crlf;]4[;]0[;]Agree2[;]Agree[;][;crlf;]6[;]0[;]Somewhat Agree3[;]Somewhat Agree[;][;crlf;]2[;]0[;]Neutral4[;]Neutral[;][;crlf;]3[;]0[;]Somewhat Disagree5[;]Somewhat Disagree[;][;crlf;]2[;]0[;]Disagree6[;]Disagree[;][;crlf;]6[;]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45B16760BD36437AA83EB08F150C5624&lt;/guid&gt;&#10;        &lt;description /&gt;&#10;        &lt;date&gt;7/7/2013 7:00: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ECC66A82A7F42858889BDC9325E7AA7&lt;/guid&gt;&#10;            &lt;repollguid&gt;448EEC6CB7F34961BE8F28CE990298E6&lt;/repollguid&gt;&#10;            &lt;sourceid&gt;3DA1CAE2DA074A78895ED770CF96202C&lt;/sourceid&gt;&#10;            &lt;questiontext&gt;Value is a sensation; all the things we value are, in fact, reducible to sensory experienc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420070C27FF145A896A89538F4DA2F51&lt;/guid&gt;&#10;                    &lt;answertext&gt;Strongly Agree&lt;/answertext&gt;&#10;                    &lt;valuetype&gt;0&lt;/valuetype&gt;&#10;                &lt;/answer&gt;&#10;                &lt;answer&gt;&#10;                    &lt;guid&gt;E756E0EE3AD345E8A3442307F1B12936&lt;/guid&gt;&#10;                    &lt;answertext&gt;Agree&lt;/answertext&gt;&#10;                    &lt;valuetype&gt;0&lt;/valuetype&gt;&#10;                &lt;/answer&gt;&#10;                &lt;answer&gt;&#10;                    &lt;guid&gt;1026B53575974A4C834B2CF73A1C634C&lt;/guid&gt;&#10;                    &lt;answertext&gt;Somewhat Agree&lt;/answertext&gt;&#10;                    &lt;valuetype&gt;0&lt;/valuetype&gt;&#10;                &lt;/answer&gt;&#10;                &lt;answer&gt;&#10;                    &lt;guid&gt;4AC3AB5BF22E425281ED10D4C387F3F1&lt;/guid&gt;&#10;                    &lt;answertext&gt;Neutral&lt;/answertext&gt;&#10;                    &lt;valuetype&gt;0&lt;/valuetype&gt;&#10;                &lt;/answer&gt;&#10;                &lt;answer&gt;&#10;                    &lt;guid&gt;D3A7DE237B7449F992E1CB21DDC48CF9&lt;/guid&gt;&#10;                    &lt;answertext&gt;Somewhat Disagree&lt;/answertext&gt;&#10;                    &lt;valuetype&gt;0&lt;/valuetype&gt;&#10;                &lt;/answer&gt;&#10;                &lt;answer&gt;&#10;                    &lt;guid&gt;8374B9E1ADED486387377DB6570E2920&lt;/guid&gt;&#10;                    &lt;answertext&gt;Disagree&lt;/answertext&gt;&#10;                    &lt;valuetype&gt;0&lt;/valuetype&gt;&#10;                &lt;/answer&gt;&#10;                &lt;answer&gt;&#10;                    &lt;guid&gt;D825C8A7E7F64D7E8A9660DB50649198&lt;/guid&gt;&#10;                    &lt;answertext&gt;Strongly Disagree&lt;/answertext&gt;&#10;                    &lt;valuetype&gt;0&lt;/valuetype&gt;&#10;                &lt;/answer&gt;&#10;            &lt;/answers&gt;&#10;        &lt;/multichoice&gt;&#10;    &lt;/questions&gt;&#10;&lt;/questionlist&gt;"/>
  <p:tag name="HASRESULTS"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47CB04DD4E6544B186AE6EB30E257B38&lt;/guid&gt;&#10;        &lt;description /&gt;&#10;        &lt;date&gt;10/5/2013 3:00:5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A6D2C1D53D24B539601EE017469DDD4&lt;/guid&gt;&#10;            &lt;repollguid&gt;94D1DE1710C042C68884B1EC921A3EEA&lt;/repollguid&gt;&#10;            &lt;sourceid&gt;771F6B11C2FF43BC8014325CFAF3C142&lt;/sourceid&gt;&#10;            &lt;questiontext&gt;The “finality” of sex, according to the Vatican’s use of the term,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33F64DEB27DE4D93B3452F520BF06B47&lt;/guid&gt;&#10;                    &lt;answertext&gt;the totality of all sexual acts&lt;/answertext&gt;&#10;                    &lt;valuetype&gt;-1&lt;/valuetype&gt;&#10;                &lt;/answer&gt;&#10;                &lt;answer&gt;&#10;                    &lt;guid&gt;D601414C2AB44B30AA68DB25A4A915A4&lt;/guid&gt;&#10;                    &lt;answertext&gt;the proper function of sex&lt;/answertext&gt;&#10;                    &lt;valuetype&gt;1&lt;/valuetype&gt;&#10;                &lt;/answer&gt;&#10;                &lt;answer&gt;&#10;                    &lt;guid&gt;7781177A813643979C57F8E5CB54C6E0&lt;/guid&gt;&#10;                    &lt;answertext&gt;the last sexual act&lt;/answertext&gt;&#10;                    &lt;valuetype&gt;-1&lt;/valuetype&gt;&#10;                &lt;/answer&gt;&#10;                &lt;answer&gt;&#10;                    &lt;guid&gt;0D44AB81CA904C1DB1A170C8E28048E1&lt;/guid&gt;&#10;                    &lt;answertext&gt;one’s sexual orientation&lt;/answertext&gt;&#10;                    &lt;valuetype&gt;-1&lt;/valuetype&gt;&#10;                &lt;/answer&gt;&#10;                &lt;answer&gt;&#10;                    &lt;guid&gt;0D11E15BB7904B19BEAA680E62E4A1B2&lt;/guid&gt;&#10;                    &lt;answertext&gt;all of the above&lt;/answertext&gt;&#10;                    &lt;valuetype&gt;-1&lt;/valuetype&gt;&#10;                &lt;/answer&gt;&#10;                &lt;answer&gt;&#10;                    &lt;guid&gt;FFDDC399E4A4408CA3C5A7EA148378F1&lt;/guid&gt;&#10;                    &lt;answertext&gt;none of the above&lt;/answertext&gt;&#10;                    &lt;valuetype&gt;-1&lt;/valuetype&gt;&#10;                &lt;/answer&gt;&#10;            &lt;/answers&gt;&#10;        &lt;/multichoice&gt;&#10;    &lt;/questions&gt;&#10;&lt;/questionlist&gt;"/>
  <p:tag name="RESULTS" val="The “finality” of sex, according to the Vatican’s use of the term, is:[;crlf;]8[;]8[;]8[;]False[;]7[;][;crlf;]1.875[;]2[;]0.330718913883074[;]0.109375[;crlf;]1[;]-1[;]the totality of all sexual acts1[;]the totality of all sexual acts[;][;crlf;]7[;]1[;]the proper function of sex2[;]the proper function of sex[;][;crlf;]0[;]-1[;]the last sexual act3[;]the last sexual act[;][;crlf;]0[;]-1[;]one’s sexual orientation4[;]one’s sexual orientation[;][;crlf;]0[;]-1[;]all of the above5[;]all of the above[;][;crlf;]0[;]-1[;]none of the above6[;]none of the above[;]"/>
  <p:tag name="HASRESULTS"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C3CB5323B8C7425CBD84EB698DF06271&lt;/guid&gt;&#10;        &lt;description /&gt;&#10;        &lt;date&gt;10/5/2013 2:58:5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1ABDDB572AF4F99B2812C16EE1C3268&lt;/guid&gt;&#10;            &lt;repollguid&gt;2D2EA6BD4EEE48F2A2A0879C956B1DEB&lt;/repollguid&gt;&#10;            &lt;sourceid&gt;B83D324A0F2A4EF1B410B2A065FBB47C&lt;/sourceid&gt;&#10;            &lt;questiontext&gt;Which of the following is a claim the Vatican’s position denie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8E6FBD726494DD397793DA24AB7FF9B&lt;/guid&gt;&#10;                    &lt;answertext&gt;Masturbation is sometimes morally permissible.&lt;/answertext&gt;&#10;                    &lt;valuetype&gt;1&lt;/valuetype&gt;&#10;                &lt;/answer&gt;&#10;                &lt;answer&gt;&#10;                    &lt;guid&gt;2978F9AF0216474CBD434816DF72672F&lt;/guid&gt;&#10;                    &lt;answertext&gt;Premarital sex is always morally wrong.&lt;/answertext&gt;&#10;                    &lt;valuetype&gt;-1&lt;/valuetype&gt;&#10;                &lt;/answer&gt;&#10;                &lt;answer&gt;&#10;                    &lt;guid&gt;5EDEB279E7404D0E9C3C5C8805CE1ED7&lt;/guid&gt;&#10;                    &lt;answertext&gt;Homosexual acts are always morally wrong.&lt;/answertext&gt;&#10;                    &lt;valuetype&gt;-1&lt;/valuetype&gt;&#10;                &lt;/answer&gt;&#10;                &lt;answer&gt;&#10;                    &lt;guid&gt;B99B07929A5646689DDF9377F7B5E02D&lt;/guid&gt;&#10;                    &lt;answertext&gt;Knowledge of sexual morality can be acquired through reason.&lt;/answertext&gt;&#10;                    &lt;valuetype&gt;-1&lt;/valuetype&gt;&#10;                &lt;/answer&gt;&#10;                &lt;answer&gt;&#10;                    &lt;guid&gt;FB55781DFF8346A9AFCA0E35BBE7FCEB&lt;/guid&gt;&#10;                    &lt;answertext&gt;All of the above.&lt;/answertext&gt;&#10;                    &lt;valuetype&gt;-1&lt;/valuetype&gt;&#10;                &lt;/answer&gt;&#10;                &lt;answer&gt;&#10;                    &lt;guid&gt;580C1926D0734DCDB6822032042B20B8&lt;/guid&gt;&#10;                    &lt;answertext&gt;None of the above.&lt;/answertext&gt;&#10;                    &lt;valuetype&gt;-1&lt;/valuetype&gt;&#10;                &lt;/answer&gt;&#10;            &lt;/answers&gt;&#10;        &lt;/multichoice&gt;&#10;    &lt;/questions&gt;&#10;&lt;/questionlist&gt;"/>
  <p:tag name="RESULTS" val="Which of the following is a claim the Vatican’s position denies?[;crlf;]8[;]8[;]8[;]False[;]7[;][;crlf;]1.375[;]1[;]0.992156741649222[;]0.984375[;crlf;]7[;]1[;]Masturbation is sometimes morally permissible.1[;]Masturbation is sometimes morally permissible.[;][;crlf;]0[;]-1[;]Premarital sex is always morally wrong.2[;]Premarital sex is always morally wrong.[;][;crlf;]0[;]-1[;]Homosexual acts are always morally wrong.3[;]Homosexual acts are always morally wrong.[;][;crlf;]1[;]-1[;]Knowledge of sexual morality can be acquired through faith and reason.4[;]Knowledge of sexual morality can be acquired through faith and reason.[;][;crlf;]0[;]-1[;]All of the above.5[;]All of the above.[;][;crlf;]0[;]-1[;]None of the above.6[;]None of the abov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980283FFEF32470C969DFB4AE8BBAAD2&lt;/guid&gt;&#10;        &lt;description /&gt;&#10;        &lt;date&gt;10/5/2013 2:58:0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3849BE1B2314E978793CA6D8C4DB7CC&lt;/guid&gt;&#10;            &lt;repollguid&gt;42C694ADC5B9443CB54B4E86D63C565E&lt;/repollguid&gt;&#10;            &lt;sourceid&gt;41869DA0784D4A1481309A185EA63D8C&lt;/sourceid&gt;&#10;            &lt;questiontext&gt;According to the Vatican, a proper function of sexual behavior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48B98E29D8F04A9082AE6116709B52FB&lt;/guid&gt;&#10;                    &lt;answertext&gt;pleasurable interaction between mutually consenting individuals&lt;/answertext&gt;&#10;                    &lt;valuetype&gt;-1&lt;/valuetype&gt;&#10;                &lt;/answer&gt;&#10;                &lt;answer&gt;&#10;                    &lt;guid&gt;DD78A8432D6F480ABECD4128D802193D&lt;/guid&gt;&#10;                    &lt;answertext&gt;mutual self-giving and human procreation in the context of true love&lt;/answertext&gt;&#10;                    &lt;valuetype&gt;1&lt;/valuetype&gt;&#10;                &lt;/answer&gt;&#10;                &lt;answer&gt;&#10;                    &lt;guid&gt;BC2734EE783B4322AEE355FB8E70C61E&lt;/guid&gt;&#10;                    &lt;answertext&gt;the production of character-building temptation&lt;/answertext&gt;&#10;                    &lt;valuetype&gt;-1&lt;/valuetype&gt;&#10;                &lt;/answer&gt;&#10;                &lt;answer&gt;&#10;                    &lt;guid&gt;18AE8E479AF8435AA2E87FAF6EA2E182&lt;/guid&gt;&#10;                    &lt;answertext&gt;the repression of corrupting inclinations&lt;/answertext&gt;&#10;                    &lt;valuetype&gt;-1&lt;/valuetype&gt;&#10;                &lt;/answer&gt;&#10;                &lt;answer&gt;&#10;                    &lt;guid&gt;747F99BF36C44404AF8F295A9E919348&lt;/guid&gt;&#10;                    &lt;answertext&gt;all of the above&lt;/answertext&gt;&#10;                    &lt;valuetype&gt;-1&lt;/valuetype&gt;&#10;                &lt;/answer&gt;&#10;                &lt;answer&gt;&#10;                    &lt;guid&gt;781C219CCAAF451C98008A0C0D1A075B&lt;/guid&gt;&#10;                    &lt;answertext&gt;none of the above&lt;/answertext&gt;&#10;                    &lt;valuetype&gt;-1&lt;/valuetype&gt;&#10;                &lt;/answer&gt;&#10;            &lt;/answers&gt;&#10;        &lt;/multichoice&gt;&#10;    &lt;/questions&gt;&#10;&lt;/questionlist&gt;"/>
  <p:tag name="RESULTS" val="According to the Vatican, a proper function of sexual behavior is:[;crlf;]8[;]8[;]8[;]False[;]7[;][;crlf;]2.25[;]2[;]0.661437827766148[;]0.4375[;crlf;]0[;]-1[;]pleasurable interaction between mutually consenting individuals1[;]pleasurable interaction between mutually consenting individuals[;][;crlf;]7[;]1[;]mutual self-giving and human procreation in the context of true love2[;]mutual self-giving and human procreation in the context of true love[;][;crlf;]0[;]-1[;]the production of character-building temptation3[;]the production of character-building temptation[;][;crlf;]1[;]-1[;]the repression of corrupting inclinations4[;]the repression of corrupting inclinations[;][;crlf;]0[;]-1[;]all of the above5[;]all of the above[;][;crlf;]0[;]-1[;]none of the above6[;]none of the above[;]"/>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1020</Words>
  <Application>Microsoft Office PowerPoint</Application>
  <PresentationFormat>Widescreen</PresentationFormat>
  <Paragraphs>114</Paragraphs>
  <Slides>21</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Century Gothic</vt:lpstr>
      <vt:lpstr>Wingdings</vt:lpstr>
      <vt:lpstr>Main Event</vt:lpstr>
      <vt:lpstr>Microsoft Graph Chart</vt:lpstr>
      <vt:lpstr>Contemporary Moral Problems</vt:lpstr>
      <vt:lpstr>Agenda</vt:lpstr>
      <vt:lpstr>Check-in on final papers </vt:lpstr>
      <vt:lpstr>PowerPoint Presentation</vt:lpstr>
      <vt:lpstr>The “finality” of sex, according to the Vatican’s use of the term, is:</vt:lpstr>
      <vt:lpstr>Which of the following is a claim the Vatican’s position denies?</vt:lpstr>
      <vt:lpstr>According to the Vatican, a proper function of sexual behavior is:</vt:lpstr>
      <vt:lpstr>PowerPoint Presentation</vt:lpstr>
      <vt:lpstr>The principle of charity</vt:lpstr>
      <vt:lpstr>Natural Law Theory</vt:lpstr>
      <vt:lpstr>What is sex for?</vt:lpstr>
      <vt:lpstr>The core of the Catholic view on sexual ethics</vt:lpstr>
      <vt:lpstr>Vatican Argument</vt:lpstr>
      <vt:lpstr>Mill’s harm Principle </vt:lpstr>
      <vt:lpstr>The Supreme Court</vt:lpstr>
      <vt:lpstr>The Supreme Court</vt:lpstr>
      <vt:lpstr>The Vatican</vt:lpstr>
      <vt:lpstr>Vatican Declaration</vt:lpstr>
      <vt:lpstr>P1. Sexual activity that violates the proper function of the sex organs is wrong.</vt:lpstr>
      <vt:lpstr>P2. Homosexual activity violates the proper function of the sex organs. </vt:lpstr>
      <vt:lpstr>3. Therefore, homosexual activity is wrong.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Benjamin Hole</cp:lastModifiedBy>
  <cp:revision>14</cp:revision>
  <dcterms:created xsi:type="dcterms:W3CDTF">2014-07-14T06:04:48Z</dcterms:created>
  <dcterms:modified xsi:type="dcterms:W3CDTF">2014-07-17T20:01:36Z</dcterms:modified>
</cp:coreProperties>
</file>