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78" r:id="rId3"/>
    <p:sldId id="277" r:id="rId4"/>
    <p:sldId id="258" r:id="rId5"/>
    <p:sldId id="259" r:id="rId6"/>
    <p:sldId id="260" r:id="rId7"/>
    <p:sldId id="261" r:id="rId8"/>
    <p:sldId id="262" r:id="rId9"/>
    <p:sldId id="263" r:id="rId10"/>
    <p:sldId id="264" r:id="rId11"/>
    <p:sldId id="265" r:id="rId12"/>
    <p:sldId id="266" r:id="rId13"/>
    <p:sldId id="267" r:id="rId14"/>
    <p:sldId id="268" r:id="rId15"/>
    <p:sldId id="283" r:id="rId16"/>
    <p:sldId id="269" r:id="rId17"/>
    <p:sldId id="271" r:id="rId18"/>
    <p:sldId id="273" r:id="rId19"/>
    <p:sldId id="274" r:id="rId20"/>
    <p:sldId id="275" r:id="rId21"/>
    <p:sldId id="282" r:id="rId22"/>
    <p:sldId id="276" r:id="rId23"/>
    <p:sldId id="279" r:id="rId24"/>
    <p:sldId id="280" r:id="rId25"/>
    <p:sldId id="281" r:id="rId26"/>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5" d="100"/>
          <a:sy n="65" d="100"/>
        </p:scale>
        <p:origin x="78" y="2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840C26-2A1A-43F2-82A7-0E8D7CD6505F}" type="datetimeFigureOut">
              <a:rPr lang="en-US" smtClean="0"/>
              <a:t>7/18/2014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7B1F8A-B1AD-4F74-9D1F-C41C7D18B61E}" type="slidenum">
              <a:rPr lang="en-US" smtClean="0"/>
              <a:t>‹#›</a:t>
            </a:fld>
            <a:endParaRPr lang="en-US"/>
          </a:p>
        </p:txBody>
      </p:sp>
    </p:spTree>
    <p:extLst>
      <p:ext uri="{BB962C8B-B14F-4D97-AF65-F5344CB8AC3E}">
        <p14:creationId xmlns:p14="http://schemas.microsoft.com/office/powerpoint/2010/main" val="1095742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045251-640B-204A-B3E4-79AFC30630D8}"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117760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73CED5-B142-4C10-8FAB-D9313D73FED1}" type="slidenum">
              <a:rPr lang="en-US"/>
              <a:pPr/>
              <a:t>19</a:t>
            </a:fld>
            <a:endParaRPr 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6920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73CED5-B142-4C10-8FAB-D9313D73FED1}" type="slidenum">
              <a:rPr lang="en-US"/>
              <a:pPr/>
              <a:t>20</a:t>
            </a:fld>
            <a:endParaRPr 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8392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77D9515-358B-411B-8DC3-E6B1362B8E5E}" type="slidenum">
              <a:rPr lang="en-US"/>
              <a:pPr/>
              <a:t>22</a:t>
            </a:fld>
            <a:endParaRPr lang="en-US"/>
          </a:p>
        </p:txBody>
      </p:sp>
      <p:sp>
        <p:nvSpPr>
          <p:cNvPr id="19457" name="Rectangle 1"/>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Grp="1" noChangeArrowheads="1"/>
          </p:cNvSpPr>
          <p:nvPr>
            <p:ph type="body" idx="1"/>
          </p:nvPr>
        </p:nvSpPr>
        <p:spPr bwMode="auto">
          <a:xfrm>
            <a:off x="686361" y="4342535"/>
            <a:ext cx="54852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644967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73CED5-B142-4C10-8FAB-D9313D73FED1}" type="slidenum">
              <a:rPr lang="en-US"/>
              <a:pPr/>
              <a:t>9</a:t>
            </a:fld>
            <a:endParaRPr 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64825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73CED5-B142-4C10-8FAB-D9313D73FED1}" type="slidenum">
              <a:rPr lang="en-US"/>
              <a:pPr/>
              <a:t>10</a:t>
            </a:fld>
            <a:endParaRPr 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95266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73CED5-B142-4C10-8FAB-D9313D73FED1}" type="slidenum">
              <a:rPr lang="en-US"/>
              <a:pPr/>
              <a:t>11</a:t>
            </a:fld>
            <a:endParaRPr 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91103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73CED5-B142-4C10-8FAB-D9313D73FED1}" type="slidenum">
              <a:rPr lang="en-US"/>
              <a:pPr/>
              <a:t>12</a:t>
            </a:fld>
            <a:endParaRPr 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26113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01DCD0-2DFC-49EA-9925-D298BD359EB3}" type="slidenum">
              <a:rPr lang="en-US"/>
              <a:pPr/>
              <a:t>13</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17103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53CD83-879D-437D-AA9F-F61BE8C6C54D}" type="slidenum">
              <a:rPr lang="en-US"/>
              <a:pPr/>
              <a:t>14</a:t>
            </a:fld>
            <a:endParaRPr lang="en-US"/>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4727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86A38A-4037-4A71-81D2-7DB28120FAC9}" type="slidenum">
              <a:rPr lang="en-US"/>
              <a:pPr/>
              <a:t>16</a:t>
            </a:fld>
            <a:endParaRPr 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88346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73CED5-B142-4C10-8FAB-D9313D73FED1}" type="slidenum">
              <a:rPr lang="en-US"/>
              <a:pPr/>
              <a:t>18</a:t>
            </a:fld>
            <a:endParaRPr 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6834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5734A47-FDA4-4016-96BD-4C138FF5868E}" type="datetimeFigureOut">
              <a:rPr lang="en-US" smtClean="0">
                <a:solidFill>
                  <a:srgbClr val="B80E0F">
                    <a:lumMod val="50000"/>
                  </a:srgbClr>
                </a:solidFill>
              </a:rPr>
              <a:pPr/>
              <a:t>7/18/2014</a:t>
            </a:fld>
            <a:endParaRPr lang="en-US">
              <a:solidFill>
                <a:srgbClr val="B80E0F">
                  <a:lumMod val="50000"/>
                </a:srgbClr>
              </a:solidFill>
            </a:endParaRPr>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a:solidFill>
                <a:srgbClr val="B80E0F">
                  <a:lumMod val="50000"/>
                </a:srgbClr>
              </a:solidFill>
            </a:endParaRP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92D649FF-3DA0-4A0C-96C3-5142639E13F0}" type="slidenum">
              <a:rPr lang="en-US" smtClean="0">
                <a:solidFill>
                  <a:prstClr val="black">
                    <a:lumMod val="75000"/>
                    <a:lumOff val="25000"/>
                  </a:prstClr>
                </a:solidFill>
              </a:rPr>
              <a:pPr/>
              <a:t>‹#›</a:t>
            </a:fld>
            <a:endParaRPr lang="en-US">
              <a:solidFill>
                <a:prstClr val="black">
                  <a:lumMod val="75000"/>
                  <a:lumOff val="25000"/>
                </a:prstClr>
              </a:solidFill>
            </a:endParaRPr>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9447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7/18/2014</a:t>
            </a:fld>
            <a:endParaRPr lang="en-US">
              <a:solidFill>
                <a:srgbClr val="B80E0F">
                  <a:lumMod val="50000"/>
                </a:srgbClr>
              </a:solidFill>
            </a:endParaRPr>
          </a:p>
        </p:txBody>
      </p:sp>
      <p:sp>
        <p:nvSpPr>
          <p:cNvPr id="6" name="Footer Placeholder 5"/>
          <p:cNvSpPr>
            <a:spLocks noGrp="1"/>
          </p:cNvSpPr>
          <p:nvPr>
            <p:ph type="ftr" sz="quarter" idx="11"/>
          </p:nvPr>
        </p:nvSpPr>
        <p:spPr/>
        <p:txBody>
          <a:bodyPr/>
          <a:lstStyle/>
          <a:p>
            <a:endParaRPr lang="en-US">
              <a:solidFill>
                <a:srgbClr val="B80E0F">
                  <a:lumMod val="50000"/>
                </a:srgbClr>
              </a:solidFill>
            </a:endParaRPr>
          </a:p>
        </p:txBody>
      </p:sp>
      <p:sp>
        <p:nvSpPr>
          <p:cNvPr id="7" name="Slide Number Placeholder 6"/>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244469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7/18/2014</a:t>
            </a:fld>
            <a:endParaRPr lang="en-US">
              <a:solidFill>
                <a:srgbClr val="B80E0F">
                  <a:lumMod val="50000"/>
                </a:srgbClr>
              </a:solidFill>
            </a:endParaRPr>
          </a:p>
        </p:txBody>
      </p:sp>
      <p:sp>
        <p:nvSpPr>
          <p:cNvPr id="6" name="Footer Placeholder 5"/>
          <p:cNvSpPr>
            <a:spLocks noGrp="1"/>
          </p:cNvSpPr>
          <p:nvPr>
            <p:ph type="ftr" sz="quarter" idx="11"/>
          </p:nvPr>
        </p:nvSpPr>
        <p:spPr/>
        <p:txBody>
          <a:bodyPr/>
          <a:lstStyle/>
          <a:p>
            <a:endParaRPr lang="en-US">
              <a:solidFill>
                <a:srgbClr val="B80E0F">
                  <a:lumMod val="50000"/>
                </a:srgbClr>
              </a:solidFill>
            </a:endParaRPr>
          </a:p>
        </p:txBody>
      </p:sp>
      <p:sp>
        <p:nvSpPr>
          <p:cNvPr id="7" name="Slide Number Placeholder 6"/>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998057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7/18/2014</a:t>
            </a:fld>
            <a:endParaRPr lang="en-US">
              <a:solidFill>
                <a:srgbClr val="B80E0F">
                  <a:lumMod val="50000"/>
                </a:srgbClr>
              </a:solidFill>
            </a:endParaRPr>
          </a:p>
        </p:txBody>
      </p:sp>
      <p:sp>
        <p:nvSpPr>
          <p:cNvPr id="6" name="Footer Placeholder 5"/>
          <p:cNvSpPr>
            <a:spLocks noGrp="1"/>
          </p:cNvSpPr>
          <p:nvPr>
            <p:ph type="ftr" sz="quarter" idx="11"/>
          </p:nvPr>
        </p:nvSpPr>
        <p:spPr/>
        <p:txBody>
          <a:bodyPr/>
          <a:lstStyle/>
          <a:p>
            <a:endParaRPr lang="en-US">
              <a:solidFill>
                <a:srgbClr val="B80E0F">
                  <a:lumMod val="50000"/>
                </a:srgbClr>
              </a:solidFill>
            </a:endParaRPr>
          </a:p>
        </p:txBody>
      </p:sp>
      <p:sp>
        <p:nvSpPr>
          <p:cNvPr id="7" name="Slide Number Placeholder 6"/>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Tree>
    <p:extLst>
      <p:ext uri="{BB962C8B-B14F-4D97-AF65-F5344CB8AC3E}">
        <p14:creationId xmlns:p14="http://schemas.microsoft.com/office/powerpoint/2010/main" val="1378070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7/18/2014</a:t>
            </a:fld>
            <a:endParaRPr lang="en-US">
              <a:solidFill>
                <a:srgbClr val="B80E0F">
                  <a:lumMod val="50000"/>
                </a:srgbClr>
              </a:solidFill>
            </a:endParaRPr>
          </a:p>
        </p:txBody>
      </p:sp>
      <p:sp>
        <p:nvSpPr>
          <p:cNvPr id="6" name="Footer Placeholder 5"/>
          <p:cNvSpPr>
            <a:spLocks noGrp="1"/>
          </p:cNvSpPr>
          <p:nvPr>
            <p:ph type="ftr" sz="quarter" idx="11"/>
          </p:nvPr>
        </p:nvSpPr>
        <p:spPr/>
        <p:txBody>
          <a:bodyPr/>
          <a:lstStyle/>
          <a:p>
            <a:endParaRPr lang="en-US">
              <a:solidFill>
                <a:srgbClr val="B80E0F">
                  <a:lumMod val="50000"/>
                </a:srgbClr>
              </a:solidFill>
            </a:endParaRPr>
          </a:p>
        </p:txBody>
      </p:sp>
      <p:sp>
        <p:nvSpPr>
          <p:cNvPr id="7" name="Slide Number Placeholder 6"/>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4122716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7/18/2014</a:t>
            </a:fld>
            <a:endParaRPr lang="en-US">
              <a:solidFill>
                <a:srgbClr val="B80E0F">
                  <a:lumMod val="50000"/>
                </a:srgbClr>
              </a:solidFill>
            </a:endParaRPr>
          </a:p>
        </p:txBody>
      </p:sp>
      <p:sp>
        <p:nvSpPr>
          <p:cNvPr id="4" name="Footer Placeholder 3"/>
          <p:cNvSpPr>
            <a:spLocks noGrp="1"/>
          </p:cNvSpPr>
          <p:nvPr>
            <p:ph type="ftr" sz="quarter" idx="11"/>
          </p:nvPr>
        </p:nvSpPr>
        <p:spPr/>
        <p:txBody>
          <a:bodyPr/>
          <a:lstStyle/>
          <a:p>
            <a:endParaRPr lang="en-US">
              <a:solidFill>
                <a:srgbClr val="B80E0F">
                  <a:lumMod val="50000"/>
                </a:srgbClr>
              </a:solidFill>
            </a:endParaRPr>
          </a:p>
        </p:txBody>
      </p:sp>
      <p:sp>
        <p:nvSpPr>
          <p:cNvPr id="5" name="Slide Number Placeholder 4"/>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3554355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7/18/2014</a:t>
            </a:fld>
            <a:endParaRPr lang="en-US">
              <a:solidFill>
                <a:srgbClr val="B80E0F">
                  <a:lumMod val="50000"/>
                </a:srgbClr>
              </a:solidFill>
            </a:endParaRPr>
          </a:p>
        </p:txBody>
      </p:sp>
      <p:sp>
        <p:nvSpPr>
          <p:cNvPr id="4" name="Footer Placeholder 3"/>
          <p:cNvSpPr>
            <a:spLocks noGrp="1"/>
          </p:cNvSpPr>
          <p:nvPr>
            <p:ph type="ftr" sz="quarter" idx="11"/>
          </p:nvPr>
        </p:nvSpPr>
        <p:spPr/>
        <p:txBody>
          <a:bodyPr/>
          <a:lstStyle/>
          <a:p>
            <a:endParaRPr lang="en-US">
              <a:solidFill>
                <a:srgbClr val="B80E0F">
                  <a:lumMod val="50000"/>
                </a:srgbClr>
              </a:solidFill>
            </a:endParaRPr>
          </a:p>
        </p:txBody>
      </p:sp>
      <p:sp>
        <p:nvSpPr>
          <p:cNvPr id="5" name="Slide Number Placeholder 4"/>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1975691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7/18/2014</a:t>
            </a:fld>
            <a:endParaRPr lang="en-US">
              <a:solidFill>
                <a:srgbClr val="B80E0F">
                  <a:lumMod val="50000"/>
                </a:srgbClr>
              </a:solidFill>
            </a:endParaRPr>
          </a:p>
        </p:txBody>
      </p:sp>
      <p:sp>
        <p:nvSpPr>
          <p:cNvPr id="5" name="Footer Placeholder 4"/>
          <p:cNvSpPr>
            <a:spLocks noGrp="1"/>
          </p:cNvSpPr>
          <p:nvPr>
            <p:ph type="ftr" sz="quarter" idx="11"/>
          </p:nvPr>
        </p:nvSpPr>
        <p:spPr/>
        <p:txBody>
          <a:bodyPr/>
          <a:lstStyle/>
          <a:p>
            <a:endParaRPr lang="en-US">
              <a:solidFill>
                <a:srgbClr val="B80E0F">
                  <a:lumMod val="50000"/>
                </a:srgbClr>
              </a:solidFill>
            </a:endParaRPr>
          </a:p>
        </p:txBody>
      </p:sp>
      <p:sp>
        <p:nvSpPr>
          <p:cNvPr id="6" name="Slide Number Placeholder 5"/>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2030348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7/18/2014</a:t>
            </a:fld>
            <a:endParaRPr lang="en-US">
              <a:solidFill>
                <a:srgbClr val="B80E0F">
                  <a:lumMod val="50000"/>
                </a:srgbClr>
              </a:solidFill>
            </a:endParaRPr>
          </a:p>
        </p:txBody>
      </p:sp>
      <p:sp>
        <p:nvSpPr>
          <p:cNvPr id="5" name="Footer Placeholder 4"/>
          <p:cNvSpPr>
            <a:spLocks noGrp="1"/>
          </p:cNvSpPr>
          <p:nvPr>
            <p:ph type="ftr" sz="quarter" idx="11"/>
          </p:nvPr>
        </p:nvSpPr>
        <p:spPr/>
        <p:txBody>
          <a:bodyPr/>
          <a:lstStyle/>
          <a:p>
            <a:endParaRPr lang="en-US">
              <a:solidFill>
                <a:srgbClr val="B80E0F">
                  <a:lumMod val="50000"/>
                </a:srgbClr>
              </a:solidFill>
            </a:endParaRPr>
          </a:p>
        </p:txBody>
      </p:sp>
      <p:sp>
        <p:nvSpPr>
          <p:cNvPr id="6" name="Slide Number Placeholder 5"/>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3456490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F141C8-8044-43A6-83D2-2EC06CC9ECFA}" type="datetimeFigureOut">
              <a:rPr lang="en-US" smtClean="0">
                <a:solidFill>
                  <a:srgbClr val="000000"/>
                </a:solidFill>
              </a:rPr>
              <a:pPr/>
              <a:t>7/18/2014</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DDCC9271-EE9F-475A-AF55-EED74D1D666E}"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988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7/18/2014</a:t>
            </a:fld>
            <a:endParaRPr lang="en-US">
              <a:solidFill>
                <a:srgbClr val="B80E0F">
                  <a:lumMod val="50000"/>
                </a:srgbClr>
              </a:solidFill>
            </a:endParaRPr>
          </a:p>
        </p:txBody>
      </p:sp>
      <p:sp>
        <p:nvSpPr>
          <p:cNvPr id="5" name="Footer Placeholder 4"/>
          <p:cNvSpPr>
            <a:spLocks noGrp="1"/>
          </p:cNvSpPr>
          <p:nvPr>
            <p:ph type="ftr" sz="quarter" idx="11"/>
          </p:nvPr>
        </p:nvSpPr>
        <p:spPr/>
        <p:txBody>
          <a:bodyPr/>
          <a:lstStyle/>
          <a:p>
            <a:endParaRPr lang="en-US">
              <a:solidFill>
                <a:srgbClr val="B80E0F">
                  <a:lumMod val="50000"/>
                </a:srgbClr>
              </a:solidFill>
            </a:endParaRPr>
          </a:p>
        </p:txBody>
      </p:sp>
      <p:sp>
        <p:nvSpPr>
          <p:cNvPr id="6" name="Slide Number Placeholder 5"/>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157837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7/18/2014</a:t>
            </a:fld>
            <a:endParaRPr lang="en-US">
              <a:solidFill>
                <a:srgbClr val="B80E0F">
                  <a:lumMod val="50000"/>
                </a:srgbClr>
              </a:solidFill>
            </a:endParaRPr>
          </a:p>
        </p:txBody>
      </p:sp>
      <p:sp>
        <p:nvSpPr>
          <p:cNvPr id="5" name="Footer Placeholder 4"/>
          <p:cNvSpPr>
            <a:spLocks noGrp="1"/>
          </p:cNvSpPr>
          <p:nvPr>
            <p:ph type="ftr" sz="quarter" idx="11"/>
          </p:nvPr>
        </p:nvSpPr>
        <p:spPr/>
        <p:txBody>
          <a:bodyPr/>
          <a:lstStyle/>
          <a:p>
            <a:endParaRPr lang="en-US">
              <a:solidFill>
                <a:srgbClr val="B80E0F">
                  <a:lumMod val="50000"/>
                </a:srgbClr>
              </a:solidFill>
            </a:endParaRPr>
          </a:p>
        </p:txBody>
      </p:sp>
      <p:sp>
        <p:nvSpPr>
          <p:cNvPr id="6" name="Slide Number Placeholder 5"/>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819782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7/18/2014</a:t>
            </a:fld>
            <a:endParaRPr lang="en-US">
              <a:solidFill>
                <a:srgbClr val="B80E0F">
                  <a:lumMod val="50000"/>
                </a:srgbClr>
              </a:solidFill>
            </a:endParaRPr>
          </a:p>
        </p:txBody>
      </p:sp>
      <p:sp>
        <p:nvSpPr>
          <p:cNvPr id="6" name="Footer Placeholder 5"/>
          <p:cNvSpPr>
            <a:spLocks noGrp="1"/>
          </p:cNvSpPr>
          <p:nvPr>
            <p:ph type="ftr" sz="quarter" idx="11"/>
          </p:nvPr>
        </p:nvSpPr>
        <p:spPr/>
        <p:txBody>
          <a:bodyPr/>
          <a:lstStyle/>
          <a:p>
            <a:endParaRPr lang="en-US">
              <a:solidFill>
                <a:srgbClr val="B80E0F">
                  <a:lumMod val="50000"/>
                </a:srgbClr>
              </a:solidFill>
            </a:endParaRPr>
          </a:p>
        </p:txBody>
      </p:sp>
      <p:sp>
        <p:nvSpPr>
          <p:cNvPr id="7" name="Slide Number Placeholder 6"/>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882039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7/18/2014</a:t>
            </a:fld>
            <a:endParaRPr lang="en-US">
              <a:solidFill>
                <a:srgbClr val="B80E0F">
                  <a:lumMod val="50000"/>
                </a:srgbClr>
              </a:solidFill>
            </a:endParaRPr>
          </a:p>
        </p:txBody>
      </p:sp>
      <p:sp>
        <p:nvSpPr>
          <p:cNvPr id="8" name="Footer Placeholder 7"/>
          <p:cNvSpPr>
            <a:spLocks noGrp="1"/>
          </p:cNvSpPr>
          <p:nvPr>
            <p:ph type="ftr" sz="quarter" idx="11"/>
          </p:nvPr>
        </p:nvSpPr>
        <p:spPr/>
        <p:txBody>
          <a:bodyPr/>
          <a:lstStyle/>
          <a:p>
            <a:endParaRPr lang="en-US">
              <a:solidFill>
                <a:srgbClr val="B80E0F">
                  <a:lumMod val="50000"/>
                </a:srgbClr>
              </a:solidFill>
            </a:endParaRPr>
          </a:p>
        </p:txBody>
      </p:sp>
      <p:sp>
        <p:nvSpPr>
          <p:cNvPr id="9" name="Slide Number Placeholder 8"/>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302130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7/18/2014</a:t>
            </a:fld>
            <a:endParaRPr lang="en-US">
              <a:solidFill>
                <a:srgbClr val="B80E0F">
                  <a:lumMod val="50000"/>
                </a:srgbClr>
              </a:solidFill>
            </a:endParaRPr>
          </a:p>
        </p:txBody>
      </p:sp>
      <p:sp>
        <p:nvSpPr>
          <p:cNvPr id="4" name="Footer Placeholder 3"/>
          <p:cNvSpPr>
            <a:spLocks noGrp="1"/>
          </p:cNvSpPr>
          <p:nvPr>
            <p:ph type="ftr" sz="quarter" idx="11"/>
          </p:nvPr>
        </p:nvSpPr>
        <p:spPr/>
        <p:txBody>
          <a:bodyPr/>
          <a:lstStyle/>
          <a:p>
            <a:endParaRPr lang="en-US">
              <a:solidFill>
                <a:srgbClr val="B80E0F">
                  <a:lumMod val="50000"/>
                </a:srgbClr>
              </a:solidFill>
            </a:endParaRPr>
          </a:p>
        </p:txBody>
      </p:sp>
      <p:sp>
        <p:nvSpPr>
          <p:cNvPr id="5" name="Slide Number Placeholder 4"/>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251001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7/18/2014</a:t>
            </a:fld>
            <a:endParaRPr lang="en-US">
              <a:solidFill>
                <a:srgbClr val="B80E0F">
                  <a:lumMod val="50000"/>
                </a:srgbClr>
              </a:solidFill>
            </a:endParaRPr>
          </a:p>
        </p:txBody>
      </p:sp>
      <p:sp>
        <p:nvSpPr>
          <p:cNvPr id="3" name="Footer Placeholder 2"/>
          <p:cNvSpPr>
            <a:spLocks noGrp="1"/>
          </p:cNvSpPr>
          <p:nvPr>
            <p:ph type="ftr" sz="quarter" idx="11"/>
          </p:nvPr>
        </p:nvSpPr>
        <p:spPr/>
        <p:txBody>
          <a:bodyPr/>
          <a:lstStyle/>
          <a:p>
            <a:endParaRPr lang="en-US">
              <a:solidFill>
                <a:srgbClr val="B80E0F">
                  <a:lumMod val="50000"/>
                </a:srgbClr>
              </a:solidFill>
            </a:endParaRPr>
          </a:p>
        </p:txBody>
      </p:sp>
      <p:sp>
        <p:nvSpPr>
          <p:cNvPr id="4" name="Slide Number Placeholder 3"/>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71354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7/18/2014</a:t>
            </a:fld>
            <a:endParaRPr lang="en-US">
              <a:solidFill>
                <a:srgbClr val="B80E0F">
                  <a:lumMod val="50000"/>
                </a:srgbClr>
              </a:solidFill>
            </a:endParaRPr>
          </a:p>
        </p:txBody>
      </p:sp>
      <p:sp>
        <p:nvSpPr>
          <p:cNvPr id="6" name="Footer Placeholder 5"/>
          <p:cNvSpPr>
            <a:spLocks noGrp="1"/>
          </p:cNvSpPr>
          <p:nvPr>
            <p:ph type="ftr" sz="quarter" idx="11"/>
          </p:nvPr>
        </p:nvSpPr>
        <p:spPr/>
        <p:txBody>
          <a:bodyPr/>
          <a:lstStyle/>
          <a:p>
            <a:endParaRPr lang="en-US">
              <a:solidFill>
                <a:srgbClr val="B80E0F">
                  <a:lumMod val="50000"/>
                </a:srgbClr>
              </a:solidFill>
            </a:endParaRPr>
          </a:p>
        </p:txBody>
      </p:sp>
      <p:sp>
        <p:nvSpPr>
          <p:cNvPr id="7" name="Slide Number Placeholder 6"/>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2091650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7/18/2014</a:t>
            </a:fld>
            <a:endParaRPr lang="en-US">
              <a:solidFill>
                <a:srgbClr val="B80E0F">
                  <a:lumMod val="50000"/>
                </a:srgbClr>
              </a:solidFill>
            </a:endParaRPr>
          </a:p>
        </p:txBody>
      </p:sp>
      <p:sp>
        <p:nvSpPr>
          <p:cNvPr id="6" name="Footer Placeholder 5"/>
          <p:cNvSpPr>
            <a:spLocks noGrp="1"/>
          </p:cNvSpPr>
          <p:nvPr>
            <p:ph type="ftr" sz="quarter" idx="11"/>
          </p:nvPr>
        </p:nvSpPr>
        <p:spPr/>
        <p:txBody>
          <a:bodyPr/>
          <a:lstStyle/>
          <a:p>
            <a:endParaRPr lang="en-US">
              <a:solidFill>
                <a:srgbClr val="B80E0F">
                  <a:lumMod val="50000"/>
                </a:srgbClr>
              </a:solidFill>
            </a:endParaRPr>
          </a:p>
        </p:txBody>
      </p:sp>
      <p:sp>
        <p:nvSpPr>
          <p:cNvPr id="7" name="Slide Number Placeholder 6"/>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930242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5734A47-FDA4-4016-96BD-4C138FF5868E}" type="datetimeFigureOut">
              <a:rPr lang="en-US" smtClean="0">
                <a:solidFill>
                  <a:srgbClr val="B80E0F">
                    <a:lumMod val="50000"/>
                  </a:srgbClr>
                </a:solidFill>
              </a:rPr>
              <a:pPr/>
              <a:t>7/18/2014</a:t>
            </a:fld>
            <a:endParaRPr lang="en-US">
              <a:solidFill>
                <a:srgbClr val="B80E0F">
                  <a:lumMod val="50000"/>
                </a:srgbClr>
              </a:solidFill>
            </a:endParaRPr>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solidFill>
                <a:srgbClr val="B80E0F">
                  <a:lumMod val="50000"/>
                </a:srgbClr>
              </a:solidFill>
            </a:endParaRP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340749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5.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18.xml"/><Relationship Id="rId4" Type="http://schemas.openxmlformats.org/officeDocument/2006/relationships/tags" Target="../tags/tag16.xml"/></Relationships>
</file>

<file path=ppt/slides/_rels/slide2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6.emf"/><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18.xml"/><Relationship Id="rId4" Type="http://schemas.openxmlformats.org/officeDocument/2006/relationships/tags" Target="../tags/tag19.xml"/></Relationships>
</file>

<file path=ppt/slides/_rels/slide25.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7.emf"/><Relationship Id="rId2" Type="http://schemas.openxmlformats.org/officeDocument/2006/relationships/tags" Target="../tags/tag20.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Layout" Target="../slideLayouts/slideLayout18.xml"/><Relationship Id="rId4" Type="http://schemas.openxmlformats.org/officeDocument/2006/relationships/tags" Target="../tags/tag2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5.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8.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8.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8.xml"/><Relationship Id="rId4"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9.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8.xml"/><Relationship Id="rId4"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0.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8.xml"/><Relationship Id="rId4"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hyperlink" Target="http://johncorvino.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johncorvino.com/2013/09/response-to-providence-colleges-rescheduling-of-my-event/"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Contemporary Moral Problems</a:t>
            </a:r>
          </a:p>
        </p:txBody>
      </p:sp>
      <p:sp>
        <p:nvSpPr>
          <p:cNvPr id="3" name="Subtitle 2"/>
          <p:cNvSpPr>
            <a:spLocks noGrp="1"/>
          </p:cNvSpPr>
          <p:nvPr>
            <p:ph type="subTitle" idx="1"/>
          </p:nvPr>
        </p:nvSpPr>
        <p:spPr/>
        <p:txBody>
          <a:bodyPr/>
          <a:lstStyle/>
          <a:p>
            <a:r>
              <a:rPr lang="en-US" b="1" dirty="0"/>
              <a:t>M-F12:00-1:00SAV 264</a:t>
            </a:r>
            <a:endParaRPr lang="en-US" dirty="0"/>
          </a:p>
          <a:p>
            <a:r>
              <a:rPr lang="en-US" b="1" dirty="0"/>
              <a:t>Instructor: Benjamin </a:t>
            </a:r>
            <a:r>
              <a:rPr lang="en-US" b="1" dirty="0" smtClean="0"/>
              <a:t>Hole</a:t>
            </a:r>
          </a:p>
          <a:p>
            <a:r>
              <a:rPr lang="en-US" dirty="0"/>
              <a:t>Email: </a:t>
            </a:r>
            <a:r>
              <a:rPr lang="en-US" dirty="0" smtClean="0"/>
              <a:t>bvhole@uw.edu</a:t>
            </a:r>
            <a:endParaRPr lang="en-US" dirty="0"/>
          </a:p>
          <a:p>
            <a:r>
              <a:rPr lang="en-US" dirty="0"/>
              <a:t>Office Hours: everyday after </a:t>
            </a:r>
            <a:r>
              <a:rPr lang="en-US" dirty="0" smtClean="0"/>
              <a:t>class</a:t>
            </a:r>
            <a:endParaRPr lang="en-US" dirty="0"/>
          </a:p>
        </p:txBody>
      </p:sp>
    </p:spTree>
    <p:extLst>
      <p:ext uri="{BB962C8B-B14F-4D97-AF65-F5344CB8AC3E}">
        <p14:creationId xmlns:p14="http://schemas.microsoft.com/office/powerpoint/2010/main" val="44097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noAutofit/>
          </a:bodyPr>
          <a:lstStyle/>
          <a:p>
            <a:r>
              <a:rPr lang="en-US" sz="2400" dirty="0"/>
              <a:t>John </a:t>
            </a:r>
            <a:r>
              <a:rPr lang="en-US" sz="2400" dirty="0" err="1"/>
              <a:t>Corvino</a:t>
            </a:r>
            <a:r>
              <a:rPr lang="en-US" sz="2400" dirty="0"/>
              <a:t>, “Why Shouldn't Tommy and Jim Have Sex? A Defense of Homosexuality”</a:t>
            </a:r>
            <a:br>
              <a:rPr lang="en-US" sz="2400" dirty="0"/>
            </a:br>
            <a:endParaRPr lang="en-US" sz="2400" dirty="0"/>
          </a:p>
        </p:txBody>
      </p:sp>
      <p:sp>
        <p:nvSpPr>
          <p:cNvPr id="290819" name="Rectangle 3"/>
          <p:cNvSpPr>
            <a:spLocks noGrp="1" noChangeArrowheads="1"/>
          </p:cNvSpPr>
          <p:nvPr>
            <p:ph type="body" idx="4294967295"/>
          </p:nvPr>
        </p:nvSpPr>
        <p:spPr>
          <a:xfrm>
            <a:off x="836908" y="1600200"/>
            <a:ext cx="6402092" cy="3581400"/>
          </a:xfrm>
          <a:prstGeom prst="rect">
            <a:avLst/>
          </a:prstGeom>
        </p:spPr>
        <p:txBody>
          <a:bodyPr>
            <a:normAutofit/>
          </a:bodyPr>
          <a:lstStyle/>
          <a:p>
            <a:pPr marL="292100" lvl="1" indent="-292100">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In this article, </a:t>
            </a:r>
            <a:r>
              <a:rPr lang="en-US" dirty="0" err="1"/>
              <a:t>Corvino</a:t>
            </a:r>
            <a:r>
              <a:rPr lang="en-US" dirty="0"/>
              <a:t> attempts to refute two kinds of arguments against homosexuality: </a:t>
            </a:r>
            <a:endParaRPr lang="en-US" dirty="0" smtClean="0"/>
          </a:p>
          <a:p>
            <a:pPr marL="840740" lvl="3" indent="-292100">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t>those </a:t>
            </a:r>
            <a:r>
              <a:rPr lang="en-US" dirty="0"/>
              <a:t>that appeal to its being </a:t>
            </a:r>
            <a:r>
              <a:rPr lang="en-US" b="1" dirty="0">
                <a:solidFill>
                  <a:schemeClr val="accent1"/>
                </a:solidFill>
              </a:rPr>
              <a:t>unnatural</a:t>
            </a:r>
            <a:r>
              <a:rPr lang="en-US" dirty="0"/>
              <a:t>, </a:t>
            </a:r>
            <a:endParaRPr lang="en-US" dirty="0" smtClean="0"/>
          </a:p>
          <a:p>
            <a:pPr marL="840740" lvl="3" indent="-292100">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t>and </a:t>
            </a:r>
            <a:r>
              <a:rPr lang="en-US" dirty="0"/>
              <a:t>those that appeal to its being </a:t>
            </a:r>
            <a:r>
              <a:rPr lang="en-US" b="1" dirty="0">
                <a:solidFill>
                  <a:schemeClr val="accent1"/>
                </a:solidFill>
              </a:rPr>
              <a:t>harmful</a:t>
            </a:r>
            <a:r>
              <a:rPr lang="en-US" dirty="0" smtClean="0"/>
              <a:t>.</a:t>
            </a:r>
          </a:p>
          <a:p>
            <a:pPr marL="292100" lvl="1" indent="-292100">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a:p>
          <a:p>
            <a:pPr marL="292100" lvl="1" indent="-292100">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To do this, he reformulates the unnaturalness argument in five ways and objects to each reformulation.</a:t>
            </a:r>
          </a:p>
        </p:txBody>
      </p:sp>
      <p:pic>
        <p:nvPicPr>
          <p:cNvPr id="290821" name="Picture 5" descr="Dr_John_Corvino-Head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1" y="1600200"/>
            <a:ext cx="2720975" cy="35814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984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noAutofit/>
          </a:bodyPr>
          <a:lstStyle/>
          <a:p>
            <a:r>
              <a:rPr lang="en-US" sz="2400" dirty="0"/>
              <a:t>John </a:t>
            </a:r>
            <a:r>
              <a:rPr lang="en-US" sz="2400" dirty="0" err="1"/>
              <a:t>Corvino</a:t>
            </a:r>
            <a:r>
              <a:rPr lang="en-US" sz="2400" dirty="0"/>
              <a:t>, “Why Shouldn't Tommy and Jim Have Sex? A Defense of Homosexuality”</a:t>
            </a:r>
            <a:br>
              <a:rPr lang="en-US" sz="2400" dirty="0"/>
            </a:br>
            <a:endParaRPr lang="en-US" sz="2400" dirty="0"/>
          </a:p>
        </p:txBody>
      </p:sp>
      <p:sp>
        <p:nvSpPr>
          <p:cNvPr id="290819" name="Rectangle 3"/>
          <p:cNvSpPr>
            <a:spLocks noGrp="1" noChangeArrowheads="1"/>
          </p:cNvSpPr>
          <p:nvPr>
            <p:ph type="body" idx="4294967295"/>
          </p:nvPr>
        </p:nvSpPr>
        <p:spPr>
          <a:xfrm>
            <a:off x="1676400" y="1600200"/>
            <a:ext cx="5562600" cy="3929743"/>
          </a:xfrm>
          <a:prstGeom prst="rect">
            <a:avLst/>
          </a:prstGeom>
        </p:spPr>
        <p:txBody>
          <a:bodyPr>
            <a:noAutofit/>
          </a:bodyPr>
          <a:lstStyle/>
          <a:p>
            <a:pPr marL="0" lvl="1"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1600" dirty="0"/>
              <a:t>The five discussed meanings of “unnatural”:</a:t>
            </a:r>
          </a:p>
          <a:p>
            <a:pPr marL="731520" lvl="3" indent="-457200">
              <a:buSzPct val="7500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1600" dirty="0"/>
              <a:t>Unnatural =</a:t>
            </a:r>
            <a:r>
              <a:rPr lang="en-US" sz="1600" baseline="30000" dirty="0" err="1"/>
              <a:t>df</a:t>
            </a:r>
            <a:r>
              <a:rPr lang="en-US" sz="1600" dirty="0"/>
              <a:t> unusual or </a:t>
            </a:r>
            <a:r>
              <a:rPr lang="en-US" sz="1600" dirty="0" smtClean="0"/>
              <a:t>abnormal</a:t>
            </a:r>
            <a:endParaRPr lang="en-US" sz="1600" dirty="0"/>
          </a:p>
          <a:p>
            <a:pPr marL="731520" lvl="3" indent="-457200">
              <a:buSzPct val="7500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1600" dirty="0"/>
              <a:t>Unnatural =</a:t>
            </a:r>
            <a:r>
              <a:rPr lang="en-US" sz="1600" baseline="30000" dirty="0" err="1"/>
              <a:t>df</a:t>
            </a:r>
            <a:r>
              <a:rPr lang="en-US" sz="1600" dirty="0"/>
              <a:t> not practiced by other </a:t>
            </a:r>
            <a:r>
              <a:rPr lang="en-US" sz="1600" dirty="0" smtClean="0"/>
              <a:t>animals</a:t>
            </a:r>
            <a:endParaRPr lang="en-US" sz="1600" dirty="0"/>
          </a:p>
          <a:p>
            <a:pPr marL="731520" lvl="3" indent="-457200">
              <a:buSzPct val="7500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1600" dirty="0"/>
              <a:t>Unnatural =</a:t>
            </a:r>
            <a:r>
              <a:rPr lang="en-US" sz="1600" baseline="30000" dirty="0" err="1"/>
              <a:t>df</a:t>
            </a:r>
            <a:r>
              <a:rPr lang="en-US" sz="1600" dirty="0"/>
              <a:t> does not proceed in accordance with innate </a:t>
            </a:r>
            <a:r>
              <a:rPr lang="en-US" sz="1600" dirty="0" smtClean="0"/>
              <a:t>desires</a:t>
            </a:r>
            <a:endParaRPr lang="en-US" sz="1600" dirty="0"/>
          </a:p>
          <a:p>
            <a:pPr marL="731520" lvl="3" indent="-457200">
              <a:buSzPct val="7500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1600" dirty="0"/>
              <a:t>Unnatural =</a:t>
            </a:r>
            <a:r>
              <a:rPr lang="en-US" sz="1600" baseline="30000" dirty="0" err="1"/>
              <a:t>df</a:t>
            </a:r>
            <a:r>
              <a:rPr lang="en-US" sz="1600" dirty="0"/>
              <a:t> disgusting or </a:t>
            </a:r>
            <a:r>
              <a:rPr lang="en-US" sz="1600" dirty="0" smtClean="0"/>
              <a:t>offensive</a:t>
            </a:r>
            <a:endParaRPr lang="en-US" sz="1600" dirty="0"/>
          </a:p>
          <a:p>
            <a:pPr marL="731520" lvl="3" indent="-457200">
              <a:buSzPct val="7500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1600" dirty="0"/>
              <a:t>Unnatural =</a:t>
            </a:r>
            <a:r>
              <a:rPr lang="en-US" sz="1600" baseline="30000" dirty="0" err="1"/>
              <a:t>df</a:t>
            </a:r>
            <a:r>
              <a:rPr lang="en-US" sz="1600" dirty="0"/>
              <a:t> violates an organ's principal purpose</a:t>
            </a:r>
          </a:p>
          <a:p>
            <a:pPr marL="731520" lvl="3" indent="-457200">
              <a:buSzPct val="7500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sz="1600" dirty="0"/>
          </a:p>
          <a:p>
            <a:pPr marL="258763" lvl="1" indent="-258763">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sz="1600" dirty="0"/>
          </a:p>
        </p:txBody>
      </p:sp>
      <p:pic>
        <p:nvPicPr>
          <p:cNvPr id="290821" name="Picture 5" descr="Dr_John_Corvino-Head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1" y="1600200"/>
            <a:ext cx="2720975" cy="35814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060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noAutofit/>
          </a:bodyPr>
          <a:lstStyle/>
          <a:p>
            <a:r>
              <a:rPr lang="en-US" sz="2400" dirty="0"/>
              <a:t>John </a:t>
            </a:r>
            <a:r>
              <a:rPr lang="en-US" sz="2400" dirty="0" err="1"/>
              <a:t>Corvino</a:t>
            </a:r>
            <a:r>
              <a:rPr lang="en-US" sz="2400" dirty="0"/>
              <a:t>, “Why Shouldn't Tommy and Jim Have Sex? A Defense of Homosexuality”</a:t>
            </a:r>
            <a:br>
              <a:rPr lang="en-US" sz="2400" dirty="0"/>
            </a:br>
            <a:endParaRPr lang="en-US" sz="2400" dirty="0"/>
          </a:p>
        </p:txBody>
      </p:sp>
      <p:sp>
        <p:nvSpPr>
          <p:cNvPr id="290819" name="Rectangle 3"/>
          <p:cNvSpPr>
            <a:spLocks noGrp="1" noChangeArrowheads="1"/>
          </p:cNvSpPr>
          <p:nvPr>
            <p:ph type="body" idx="4294967295"/>
          </p:nvPr>
        </p:nvSpPr>
        <p:spPr>
          <a:xfrm>
            <a:off x="1676400" y="1600200"/>
            <a:ext cx="5562600" cy="3581400"/>
          </a:xfrm>
          <a:prstGeom prst="rect">
            <a:avLst/>
          </a:prstGeom>
        </p:spPr>
        <p:txBody>
          <a:bodyPr>
            <a:noAutofit/>
          </a:bodyPr>
          <a:lstStyle/>
          <a:p>
            <a:pPr marL="0" lvl="1"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1600" dirty="0"/>
              <a:t>The five discussed meanings of “unnatural”:</a:t>
            </a:r>
          </a:p>
          <a:p>
            <a:pPr marL="731520" lvl="3" indent="-457200">
              <a:buSzPct val="7500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1600" strike="sngStrike" dirty="0">
                <a:solidFill>
                  <a:srgbClr val="FF0000"/>
                </a:solidFill>
              </a:rPr>
              <a:t>Unnatural =</a:t>
            </a:r>
            <a:r>
              <a:rPr lang="en-US" sz="1600" strike="sngStrike" baseline="30000" dirty="0" err="1">
                <a:solidFill>
                  <a:srgbClr val="FF0000"/>
                </a:solidFill>
              </a:rPr>
              <a:t>df</a:t>
            </a:r>
            <a:r>
              <a:rPr lang="en-US" sz="1600" strike="sngStrike" dirty="0">
                <a:solidFill>
                  <a:srgbClr val="FF0000"/>
                </a:solidFill>
              </a:rPr>
              <a:t> unusual or </a:t>
            </a:r>
            <a:r>
              <a:rPr lang="en-US" sz="1600" strike="sngStrike" dirty="0" smtClean="0">
                <a:solidFill>
                  <a:srgbClr val="FF0000"/>
                </a:solidFill>
              </a:rPr>
              <a:t>abnormal</a:t>
            </a:r>
            <a:endParaRPr lang="en-US" sz="1600" dirty="0">
              <a:solidFill>
                <a:srgbClr val="FF0000"/>
              </a:solidFill>
            </a:endParaRPr>
          </a:p>
          <a:p>
            <a:pPr marL="731520" lvl="3" indent="-457200">
              <a:buSzPct val="7500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1600" strike="sngStrike" dirty="0">
                <a:solidFill>
                  <a:srgbClr val="FF0000"/>
                </a:solidFill>
              </a:rPr>
              <a:t>Unnatural =</a:t>
            </a:r>
            <a:r>
              <a:rPr lang="en-US" sz="1600" strike="sngStrike" baseline="30000" dirty="0" err="1">
                <a:solidFill>
                  <a:srgbClr val="FF0000"/>
                </a:solidFill>
              </a:rPr>
              <a:t>df</a:t>
            </a:r>
            <a:r>
              <a:rPr lang="en-US" sz="1600" strike="sngStrike" dirty="0">
                <a:solidFill>
                  <a:srgbClr val="FF0000"/>
                </a:solidFill>
              </a:rPr>
              <a:t> not practiced by other </a:t>
            </a:r>
            <a:r>
              <a:rPr lang="en-US" sz="1600" strike="sngStrike" dirty="0" smtClean="0">
                <a:solidFill>
                  <a:srgbClr val="FF0000"/>
                </a:solidFill>
              </a:rPr>
              <a:t>animals</a:t>
            </a:r>
            <a:endParaRPr lang="en-US" sz="1600" dirty="0">
              <a:solidFill>
                <a:srgbClr val="FF0000"/>
              </a:solidFill>
            </a:endParaRPr>
          </a:p>
          <a:p>
            <a:pPr marL="731520" lvl="3" indent="-457200">
              <a:buSzPct val="7500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1600" strike="sngStrike" dirty="0">
                <a:solidFill>
                  <a:srgbClr val="FF0000"/>
                </a:solidFill>
              </a:rPr>
              <a:t>Unnatural =</a:t>
            </a:r>
            <a:r>
              <a:rPr lang="en-US" sz="1600" strike="sngStrike" baseline="30000" dirty="0" err="1">
                <a:solidFill>
                  <a:srgbClr val="FF0000"/>
                </a:solidFill>
              </a:rPr>
              <a:t>df</a:t>
            </a:r>
            <a:r>
              <a:rPr lang="en-US" sz="1600" strike="sngStrike" dirty="0">
                <a:solidFill>
                  <a:srgbClr val="FF0000"/>
                </a:solidFill>
              </a:rPr>
              <a:t> does not proceed in accordance with innate </a:t>
            </a:r>
            <a:r>
              <a:rPr lang="en-US" sz="1600" strike="sngStrike" dirty="0" smtClean="0">
                <a:solidFill>
                  <a:srgbClr val="FF0000"/>
                </a:solidFill>
              </a:rPr>
              <a:t>desires</a:t>
            </a:r>
            <a:endParaRPr lang="en-US" sz="1600" dirty="0">
              <a:solidFill>
                <a:srgbClr val="FF0000"/>
              </a:solidFill>
            </a:endParaRPr>
          </a:p>
          <a:p>
            <a:pPr marL="731520" lvl="3" indent="-457200">
              <a:buSzPct val="7500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1600" strike="sngStrike" dirty="0">
                <a:solidFill>
                  <a:srgbClr val="FF0000"/>
                </a:solidFill>
              </a:rPr>
              <a:t>Unnatural =</a:t>
            </a:r>
            <a:r>
              <a:rPr lang="en-US" sz="1600" strike="sngStrike" baseline="30000" dirty="0" err="1">
                <a:solidFill>
                  <a:srgbClr val="FF0000"/>
                </a:solidFill>
              </a:rPr>
              <a:t>df</a:t>
            </a:r>
            <a:r>
              <a:rPr lang="en-US" sz="1600" strike="sngStrike" dirty="0">
                <a:solidFill>
                  <a:srgbClr val="FF0000"/>
                </a:solidFill>
              </a:rPr>
              <a:t> disgusting or </a:t>
            </a:r>
            <a:r>
              <a:rPr lang="en-US" sz="1600" strike="sngStrike" dirty="0" smtClean="0">
                <a:solidFill>
                  <a:srgbClr val="FF0000"/>
                </a:solidFill>
              </a:rPr>
              <a:t>offensive</a:t>
            </a:r>
            <a:endParaRPr lang="en-US" sz="1600" dirty="0"/>
          </a:p>
          <a:p>
            <a:pPr marL="731520" lvl="3" indent="-457200">
              <a:buSzPct val="7500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1600" dirty="0"/>
              <a:t>Unnatural =</a:t>
            </a:r>
            <a:r>
              <a:rPr lang="en-US" sz="1600" baseline="30000" dirty="0" err="1"/>
              <a:t>df</a:t>
            </a:r>
            <a:r>
              <a:rPr lang="en-US" sz="1600" dirty="0"/>
              <a:t> violates an </a:t>
            </a:r>
            <a:r>
              <a:rPr lang="en-US" sz="1600" dirty="0" smtClean="0"/>
              <a:t>organ's </a:t>
            </a:r>
            <a:r>
              <a:rPr lang="en-US" sz="1600" dirty="0"/>
              <a:t>principal purpose</a:t>
            </a:r>
          </a:p>
          <a:p>
            <a:pPr marL="731520" lvl="3" indent="-457200">
              <a:buSzPct val="7500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sz="1600" dirty="0"/>
          </a:p>
          <a:p>
            <a:pPr marL="258763" lvl="1" indent="-258763">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sz="1600" dirty="0"/>
          </a:p>
        </p:txBody>
      </p:sp>
      <p:pic>
        <p:nvPicPr>
          <p:cNvPr id="290821" name="Picture 5" descr="Dr_John_Corvino-Head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1" y="1600200"/>
            <a:ext cx="2720975" cy="35814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923087" y="5638800"/>
            <a:ext cx="4768170" cy="584775"/>
          </a:xfrm>
          <a:prstGeom prst="rect">
            <a:avLst/>
          </a:prstGeom>
          <a:noFill/>
        </p:spPr>
        <p:txBody>
          <a:bodyPr wrap="square" rtlCol="0">
            <a:spAutoFit/>
          </a:bodyPr>
          <a:lstStyle/>
          <a:p>
            <a:r>
              <a:rPr lang="en-US" sz="1600" dirty="0" err="1">
                <a:solidFill>
                  <a:schemeClr val="bg2"/>
                </a:solidFill>
              </a:rPr>
              <a:t>Corvino</a:t>
            </a:r>
            <a:r>
              <a:rPr lang="en-US" sz="1600" dirty="0">
                <a:solidFill>
                  <a:schemeClr val="bg2"/>
                </a:solidFill>
              </a:rPr>
              <a:t> holds that these are bad answers for what it means to be unnatural</a:t>
            </a:r>
          </a:p>
        </p:txBody>
      </p:sp>
    </p:spTree>
    <p:extLst>
      <p:ext uri="{BB962C8B-B14F-4D97-AF65-F5344CB8AC3E}">
        <p14:creationId xmlns:p14="http://schemas.microsoft.com/office/powerpoint/2010/main" val="494498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normAutofit fontScale="90000"/>
          </a:bodyPr>
          <a:lstStyle/>
          <a:p>
            <a:r>
              <a:rPr lang="en-US" dirty="0" smtClean="0"/>
              <a:t>Why would someone think that gay sex is unnatural?</a:t>
            </a:r>
            <a:endParaRPr lang="en-US" dirty="0"/>
          </a:p>
        </p:txBody>
      </p:sp>
      <p:sp>
        <p:nvSpPr>
          <p:cNvPr id="295939" name="Rectangle 3"/>
          <p:cNvSpPr>
            <a:spLocks noGrp="1" noChangeArrowheads="1"/>
          </p:cNvSpPr>
          <p:nvPr>
            <p:ph type="body" idx="4294967295"/>
          </p:nvPr>
        </p:nvSpPr>
        <p:spPr>
          <a:xfrm>
            <a:off x="1981200" y="1600200"/>
            <a:ext cx="8229600" cy="4876800"/>
          </a:xfrm>
          <a:prstGeom prst="rect">
            <a:avLst/>
          </a:prstGeom>
        </p:spPr>
        <p:txBody>
          <a:bodyPr/>
          <a:lstStyle/>
          <a:p>
            <a:pPr marL="0" indent="0">
              <a:buNone/>
            </a:pPr>
            <a:endParaRPr lang="en-US" dirty="0" smtClean="0"/>
          </a:p>
          <a:p>
            <a:pPr marL="0" indent="0">
              <a:buNone/>
            </a:pPr>
            <a:r>
              <a:rPr lang="en-US" dirty="0" smtClean="0"/>
              <a:t>The </a:t>
            </a:r>
            <a:r>
              <a:rPr lang="en-US" dirty="0"/>
              <a:t>most powerful answer:</a:t>
            </a:r>
            <a:endParaRPr lang="en-US" dirty="0" smtClean="0"/>
          </a:p>
          <a:p>
            <a:pPr marL="609600" indent="-609600"/>
            <a:r>
              <a:rPr lang="en-US" dirty="0" smtClean="0"/>
              <a:t>It </a:t>
            </a:r>
            <a:r>
              <a:rPr lang="en-US" dirty="0"/>
              <a:t>violates the primary purpose of an organ.  The primary purpose of the reproductive organs </a:t>
            </a:r>
            <a:r>
              <a:rPr lang="en-US" dirty="0" smtClean="0"/>
              <a:t>is reproduction</a:t>
            </a:r>
            <a:r>
              <a:rPr lang="en-US" dirty="0"/>
              <a:t>.  To use the organs in service of any other purpose is contrary to nature.</a:t>
            </a:r>
          </a:p>
        </p:txBody>
      </p:sp>
    </p:spTree>
    <p:extLst>
      <p:ext uri="{BB962C8B-B14F-4D97-AF65-F5344CB8AC3E}">
        <p14:creationId xmlns:p14="http://schemas.microsoft.com/office/powerpoint/2010/main" val="377002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t>Corvino’s first response:</a:t>
            </a:r>
          </a:p>
        </p:txBody>
      </p:sp>
      <p:sp>
        <p:nvSpPr>
          <p:cNvPr id="296963" name="Rectangle 3"/>
          <p:cNvSpPr>
            <a:spLocks noGrp="1" noChangeArrowheads="1"/>
          </p:cNvSpPr>
          <p:nvPr>
            <p:ph type="body" idx="4294967295"/>
          </p:nvPr>
        </p:nvSpPr>
        <p:spPr>
          <a:xfrm>
            <a:off x="774915" y="1600200"/>
            <a:ext cx="6061313" cy="4876800"/>
          </a:xfrm>
          <a:prstGeom prst="rect">
            <a:avLst/>
          </a:prstGeom>
        </p:spPr>
        <p:txBody>
          <a:bodyPr/>
          <a:lstStyle/>
          <a:p>
            <a:r>
              <a:rPr lang="en-US" dirty="0"/>
              <a:t>Many organs can be used for different things: the mouth can whistle, eat, kiss, talk, and so on.  What’s so different about the sexual organs</a:t>
            </a:r>
            <a:r>
              <a:rPr lang="en-US" dirty="0" smtClean="0"/>
              <a:t>?</a:t>
            </a:r>
          </a:p>
          <a:p>
            <a:endParaRPr lang="en-US" dirty="0"/>
          </a:p>
          <a:p>
            <a:r>
              <a:rPr lang="en-US" dirty="0"/>
              <a:t>There are multiple legitimate purposes for the sexual organs</a:t>
            </a:r>
            <a:r>
              <a:rPr lang="en-US" dirty="0" smtClean="0"/>
              <a:t>. </a:t>
            </a:r>
            <a:r>
              <a:rPr lang="en-US" dirty="0"/>
              <a:t>Love, mutual respect, and so on.  </a:t>
            </a:r>
          </a:p>
        </p:txBody>
      </p:sp>
      <p:sp>
        <p:nvSpPr>
          <p:cNvPr id="2" name="AutoShape 2" descr="data:image/jpeg;base64,/9j/4AAQSkZJRgABAQAAAQABAAD/2wCEAAkGBxQSEBUUERQUFBQQFRUWFxYYFRUYFxYWFBQZFxQaFxQYHCggGR0lGxcUIT0hJSkrLi4uFyAzODMtNygtLisBCgoKDg0OGxAQGzQmHyUvLTQsMSw0LCw0NCw0Lyw3Mi4sNDQuLCwsLSwsLSwuLC80LCwtMSw2LC0vNCwsLCw0LP/AABEIAMoA+QMBIgACEQEDEQH/xAAbAAEAAgMBAQAAAAAAAAAAAAAABAUDBgcCAf/EAEYQAAIBAgQCBQcKBAQFBQAAAAECAwARBBIhMQUTBiJBUWEUIzJTcZHTBxUzQlKBk5ShsXKS0eJUYoKiJEPB8PFjssLS4f/EABoBAQADAQEBAAAAAAAAAAAAAAABAgMEBQb/xAAvEQEBAAEDAwEFBgcAAAAAAAAAAQIDETEEEiHwIjJRYYEjQXGRweETFBVCobHR/9oADAMBAAIRAxEAPwDuNKVz7pnjcanFI1wzyLF5G5KiN5EM0knJhJC9oaRG9iH20HQaVyfg/SXicWFwCmN52lMwkd45GeVhj+UEzC3JtAzSZmuLJ3A1N450n4iMZNh4UKqPLRG4w7sfNYKOXDlWPVYmRnHbewFu8OlXr7XIuGdI+ILLg2ztMsuGwCzBoJAoeXFPHiNLi0ira7bHLewBrcuK8Sn+c+RHmCx4CXERjQLNOZOWqm/pBBY2va8qk7KaDar0JrjcPSTHw4fmwPip5VwRkxKYiBsseKM8ahUHLUg9aYZFNsqg27a2njvSLGYfiGGw62lSWSBZf+GkAyzNIHdZQxAy5UFjtcXJubBvd6+1zfAcQxp6OLJmm8pLOHcqTMsXljK7BSL3WG5GmlgRXnH9IMRh+HtJhZcTMfKJ1jfEYRnZlWNmVQUKtkLrlEjC5va1tQHSq+XrQ8B0hx8ksEbwqq4qLD4kuFYCOI4dmxMbXGjiYIoF72lH2WIo+Gcc4mzRWcqZOGmaOJ8PKyviQ0mZDKSWzWjU2Yk2awAJvQdYvX2uddHulM+JxeFlAPk/EGxaJGL2WDDopjnYMoIYyCRbiwIlQG5ArotApSlApSlApSlApSlApSlApSlApSlApSlApSlAr5avtKD5alq+0oPlqxSYVGZXZQWjvla2q5hZrHxH7DurNSg+WpavtKD5alq+0oPlqj8QwEc8ZjmRZI2tdGF1OVgy3HgQD91SaUETC8Nijy8uNV5cYiWwtljXZF7l208B3CpdReI8QjgjMkrBVHae09gA7T4CtQm6eMzWhhAX7Ujm5/0KNPf91RbJy109HPU9ybt5pWlw9NX+vAm26ynU/wAJTT3mordOpWNliij9rtJ2+xLVHfi0nSa1/tb9StY4Z0qzfTqFX7aEkD+JCLgeIJ8bVsqOGAKkEEXBGoIOxBqZZeGOenlhdso9UpSpUKUpQKUpQKV4Ey2vmFr5dxve1vbfS1e70ClKUClKUClKUHiWQKpZiAFFyT2Ab1hgxqvtmBvazI6kaEgkMAQNDrtpaveMgEkbITYOpF+64qnxvADMr8yS/MzArZ2js0E0XVjdzlvziTawIUC3bQXZkFt+y/t9nfX3OLXvpvWuYrgjcxQoBUsTmKpaMc2VwFu4Km0uXQG+UejUxOB5UkVWF5CliUBAVWz5bX+00h0tbN3i5C1lnC5bn0zlXxNiezwBPsFeww7x/wCapJuEuMNDFmLmKIwswsrG8JjzgE73sbE9u5trhwXBnIuckWaVXZMg2ScSiwRyFJIN9W3vQbBnHeO3t7t68RzqWKg6qFJHg18pv2g2PuqlwvRpY4wilBYAaR2GUYYQ5bKwOXN17X7fvqXw3AtG4vayIVBAAzF3LmyjYDqi51NyfEhaUqEeH/8AqTfiGnzcPWTfiGgm0qF83D1k34hqn6WSDC4OWUSTZgMqecPpucq/qf0omTdofTDjRxWLYKfNQEog7CQbO/tJuPYPGqpp8lt7nYAEknwAqLg8HZRq5Y6AZiL6aknsFtb1MbALyyoklLzDIGUkFmOgCHbtOl/b21hfNe/p/YacxnL1y52HohbjTM2vuANvfUd8FPbTLfwcg+/LVzh+i2IwaKHE0vMZUUtOJLM2ig2Ayjx1HjVhxPg8+HCmRAwkZUUxsW67HqrlIBuTpfanbfgpOpwy23z8+vk0fhsbQYnPJJiAxBGVpWK6kElSPZ+tdK6LYxAyxl5ckpstpXsjnW2h0VtfAHTtFatxfhrG8c0bRSBQyhspNjcBlZSQbEWsD7aicAxBJMbnKb5T4MNiPvsfdU72VnlpY6uFxn4yuzfNq/bm/Fk/rT5tX7c34sn9acHxfOgRz6TL1rdjjRx/MDU2tnjcIXzav25vxZP60+bV+3N+LJ/WptKCF82r9ub8WT+tZ4MOEFgWNz9Zix95rNSgp3gmAdVFgZRIHD7rzVdhYC+qhhbt++ofD8DiOXEWZr5lYq00hsOXGGzE2Zussh12z2y/Z2SlApSlApSlApSlApUbicxSGR13SN2HtVSR+1U2N6QmEyNJGVWOOJsrEX157SEGPOTZYr2t2EmwuQGxUqh4lxxlWcRx6wq5DFhrlgSUtl8DKgsd7N4Xm4vinLm5ZW4CxsWzAECV2jWynezAX1FgfYCFjStbTpJmY2UDIJFZTn1cHDcuxyZtVnGym5Ol9CfMXSkmIyiPOjsnKCZyxjbCpiCWAQ2PWYDs2uV3oNmpUTE8QVGysJSbX6sMzj+ZEIrF87x/Zn/LYn4dBYUqv+d4/sz/AJbE/Dp87x/Zn/LYn4dBYVpPypTeYhjH/MlufZGpP7la2b53j+zP+WxPw65r8pXHA+ICqJAIYgBeKVfOTPbUFQdgnvqMuG/TyXUm/E8/k8dH+j7YrDzSpKqBLxjq5ibAM3aMu/6Ct84s0OHwsRfLy4ZIwCdbbqLe/wB161rDyjAYKVYROzSZH5rYeUBc9kfTlgaW09o3rX0nUKEJxDIhuqsk7AEixIum9tLmq+7G/bl1OVtvh0LifSTDBY250ZHMFwCCdUa2g21trtWXG8fwrCO08Wsi6ZlJNgSPZrbXwrluO41DCyKyS+dzWywSfVte4ygnfsBqxjRHW+XRhsVIP3gi9R3/ACXnQ43xM/X5uh8SwGHxM0edVkyI5GptZyvcdfR2rlfH8IMNj5FQ9VXy2vcgFQ6Dv2JGvcKnwSNhJBPAoPLVg0d8oYWuvuI/U1uvGMHBi+HiSTlqzKJI5TZbSEAr1vEgC2ulT70ZTu6bUm/DP0CxWfDuO1ZDp/Eqt+5atmrn/wAm2KtJJGdC6A2I2aNiGB8euPdXQKnHhn1WPbq5T15KUpVnOUpSgUpSgUpSgUpSgUpSg+MoIsdQdxXiTDo3pKrejuAfRN137jr4VkpQYZsJG4s6IwuGsVBGYCwOo3A0vXnyRebzCAWsoBOtsue1u4+ccX8akUoMAwcdiOWljcEZVsQbX0t22HuFGwcZ3RDqp9Fd09A7bjs7qz0oFKUoFKUoPhrjrhcbxJVcnLiJ5G0NjkjGWKx7LgIb10zpbjDFgpnU2bIVU/5pDkX9WFaL0Cw55szBCyhEhUhM9mHXYEewrqSB41W8yOjS9nTzy/Cfn+0W/SaZcqRxu3nW66kqSUw5streiM+X261TcurvpA6tNGirlMSEucmS5ewUAHf0G/SoHLrPPl6PRSY6X4oYjr7yql8unLqmzr7ohNFpV50BxyJhzEwJkhkZbWzEKxzKQN8th2DS1QhHXzoxJkxGIhZSTKFkVlB0AGXK5BFluD2gGtMOXD18lwl+CrwWJ8m4k5IZVSYv1gVvHLfMbHss7fy11kVy3p1AyYuFmSyyxGMtp1mQkkWBNhlY217+6ug9HMTzMJCxNzkAJ/zL1W/UGrY82OPX9rTwz+l+n7LKlKVdylKUoFKxidc2XMuYC+W4zW77b16Li4Fxc3sL6m29h7qD1SlfL9nb/X/waD7SlKBSlKBXy9DVAY5lymNTmgWQEH0XzyowCn610VttjYG2tBsFK17jAxBRolzPmjYXCjrDyaQHrAWUmXl6ab91TOGTTmedZVYRLkMTErqS0gcABQbBViOt/T33AC1pUIzzeqX8X+2nPm9Sv4v9tBNpULnzepX8X+2nPm9Sv4v9tBNpULnzepX8X+2nPm9Sv4v9tBrXymYvLBEn25MzfwxKW/8Adkqp6GrkhcSugEk5BV9CrkC4vnW99Rpc6V4+UJ5JMVhkaMDQj6QWPMkQH6vctZnwlyScPGS25LKb+261S3y7cdPu0ZPnv+n6JMrZ5pXuCARGhBuCkQsDft6xfXwr7lqLi8U0MbO8aqkYufODQdgAy/dXOuL9J8TO5MZaKMbKrWPtJAuTVL5dWHs4zGOn5aZa0foJ0jxMspw88eYAMVkMgzWW2hW1201rJ0247KkvIhZkAUFiuhJP+bewHdTZaZ7tl4xgZpEth8R5O32uUkn6NtVdg8NLBNEJsTcvCyyuUXrhCCbC4H1jvpWn4DpFiYGDNI0i36yuc1x22O4NdOwUiTxJIACrgMLgG3/6DUy7M9XDvllUfTKTmYeMx4lJBBKWCqq51AQhi5DHTUi1gNa2X5P2kfDMvNI5chHoLsyq/wC7Go+PwgaJ1t6QI99Y/krlPnkO4WIn+IF1b9qmXesc9Pt0bj85f0/43PyaX1x/DSnk0vrj+GlTaVo4ELyaX1x/DSvUcEgILS5gNxkUX+8VLpQUGJws3MblIVPnGV2MRRXaNwjIfpMxZhcMCti1uy+CThcjHOVl0bD5VMxzKkeKEjBjzLEhbm9zcaXO1bNXygopRO002TPZWIHWAWxw6HKo3zF2U5vBhddbwHwWNETlfpiqqpzW+jlxJjzde5sHgvdzub57ENttfKDXUwGIVowhZUE87vc57q+I5g3kFlMZdbWaxbRRa9bEKV9oFKUoFQsNxOORrKWvZj1kdQQhysQzKAQCRt3iptU8fBAI2F+u1xmZnkUAvnIVHNlBsPRtsO4UFq0oAv3C+mpsO4DesUGNRyQrXymx0I1zMttd9Vb3VQjoyxDKzrrGUDhOsc0UkevW9Ac2+XvUa1nxvR5nR1EgUyFzfJcrmaQi3WBuOZuCNqC9Dfp+lYmxSh1S/WfMVABOiWzE22AuBc9pA3NQuG8J5TzNmzc5mPbcBpHe29tOYRsNAPuxcL4HyZFcsrFVddEt6awLpqbfQXPeXNBaRYhWAZWBDC4IOhHeK95x3jWqB+jRKBQ6ACExaR2t1ZVBUZtPpdR25RtXniHBTzE5aqV50b2ypliVJIWOW7Ag+bbVQfS2G9BsJcdpHvr0K13EdG2cm8gt1coyMNF59w5Da/Tk6W1QfdcSxS3HLdFAAFmjZjf25xQaZ0104hhSdrEf7rfuRU6qn5RI5klw0rSIchfaIgaMjG/nDfQH9amcuX1kf4R+JWWXL0tC/Zz199a309lLqsCm1xnb7jZAfvufurR4x2fZNj7e2tr46kzYxlDITlQX5ZChRc3PXPaT7a8xdHCCdVe9r5kbuA0Gf+vbVa6dPezeRrmCxTQyrJGbMhO4uD4EdxGlecXO0sjSObs5BOlvd4CrfE9E5uYzrPGsemWPlk62APWLXXX21Ow/RhLdfM5sbnNlW42soP71C8mVvDWIow7hW2IJt327L9nfW19HsTjljSPDwwPDHNlZnlYOELBjZcoAADb3J02rKOjcQN1GU9hBJO2uh03q56NYYxB0c9YkOPFcoW/vFTKpq4XbynO81j5uL8Z/g1X/ACftMuKxASOM73BmcAXkvoeUb7nsq6kbQ1B+TIlpsU/1Tk18TJIbfy5feKtjy5tbxp5evvjcebifVQfmJPgU5uJ9VB+Yk+BU+lavNQObifVQfmJPgUEuJ9VB+O/wKn0oKIcLZsRLIQi2lRlbl+dKrFFcJLm0UsHUi2xbvqDDLiyWZ0kBQSqh6tyrnCsCQI7XB549Am0ZsG0zbXSg1fDti8hZg4ldkbKyo6xXwYBCEAC3NDXsd77A1Jw0uK56K30YzgsQLvlklUFrJYHIID6SA52sDsL+lBr7NiFnfKZSjTqRdVK5CkAYA5eqgXnte46w3JNj5EuKGHUsWMnmi1kW/WTziiysBZ7a5W7RcDrLsVKCr4OkmaQyKVzHTQAaSSdg02KnxvVpSlApSlApSlApSlApSlApSlBq3yi4TPhA/qZFb/S3Ub9Gv91VHRzDSYiBW5j3VjG4URjLksFYlwTqtiTrvtW6cYwnNw8sfrI3X7ypt+tq5v0IxK8xkcWaaMMhyZysiaN1bd2W/sqt5dWGV/g3a8Xf6X1HjD3M8pYhmEjpmA0KxsUX9ifaTVhWDpFEseLSSO3LxEY64ChWmjLCTqjZrZb6dnhWZTcXrHKbV63S5zLSjzKmYW8VPuIP/SvQFfaqOP4XEHJJhHCyIwDK+sckZOoYd43BFjuL61DbK7TfZb1lihEksSlHfJnL5LgqjIQDcEfXC2HePComFnDrcewgixVhuCOw/wDetWvCcI8kjMqJJHZYWV7lWZCWJ7gFzEag3Pda9WwnlydbnJpKzpZhjh4lETPFK6SBnFmLksgjJz5r6sR3jWp3yZdHpYcGS2KlJmldxZYfRUCNR10Y/UvoQNdqr+meKDTxxKgHkinqrsXksI0X/bp/nFdD4XhOTBHGNeWirfvIFiffWs5eZnNtLHfm/wCkLGRSRBWGIlbzsKlWWCxEkyI18sYOzHY1b1W9IAeSMpAbnYaxIJAPlMdrgEX94r1ysT62D8vJ8erOdYUqBysT62D8vJ8es+ESQX5ro21skbJbe97yNfs7qCRSqDifDpGndkvlnjjhc5rDIpkZiBe6sAzKCNbyi+wK4UwuIIRCpyoYCQclhy5oGGWxvoqzXv3C1BstK17hwxZY83Oirzct+SxYmODl3tvZziPs+iL6Wva8Kz8vzubNc+kVvbs9EaUEylKUClKUHw1BwfFUkAPWUOgdS4y5kNtRr4jfvqcaqcLwONIokFjyeV1iL5jFa2hJy6gHTYgd1BZeUp9tfSy+kPSuFy+25At3mvLYtAB116wJXUdYKLtlHbbwqki6LKIjGXzXjkjBYMxAeMRg9dzqFBHVyg3OgqS3BOsSHsrm7DJ9mV5Uym/V1cg6G4Atl3oLKPFoRfMugVjqLqHF1zDsv41nqgbo6C6lnzBeXZSpIvHLDKDYtlBvCNQAdQTci5u54yykBmQn6y5SRr2ZgR4bUGSlQPIJP8TP/Lh/g08gk/xM/wDLh/g0E+oR4vBcjnR3BIPXXQg2I33BBFefIJP8TP8Ay4f4NROF49Y48jicsryAnyac3842t1jym+9xprpQTPneD10f84rkuN47hsNxdgkq+bn5lgdMswvIL7EAuTv2V1j53j+zP+WxPw60f5QliJjxCRyhr8uU+TzrmVvQJJjFyD1f9VVy4b9Pfa7fuvhL6RcOklwiPJMHlAWeJLKpaUp1owwt1SMwA37ybVS4DGXFmBBGhBFiCDY3B8QR91RehPTiBY5YWErFC3LYxSNlyEgXaxAA7/A1t+MwmExWIw4znWBrKj5cyBlyEka6HN7b1GWPc10Ne6F2vCoDjvFfBIO8VZxdH8OwJEsrBJshGdCLB7FSQt+y1738az4jo9hkkkZndI44lcrn0F812ztc7KNL2qn8Ou3+oafwvr6tbnhYyXw+s1jdRbrIurFr7WB0PeQNQbVsa46DDYOSaIyLyGu0bkhuaxuUZT9Zid/EEaVDfjmHhiw7Yfz8iXBylSQri7520AuwX3VpvSjFPisXzBowKnl5jlyqLRq3Zm9I5txttvabYxy5TU6nPeTaev8AKRwbg2JxWNjdcS0eaXyiVeWjA5HDkBrX3KKAdLDwrrXkcn+Ik/lh/wDpWs/JxEGSSUAjURWOhUqMzgjs1Ye6tzq2PDDqrjdSzHieIrpuGs9g00hCuj2yxC5jdXAJCXtdRVjSlWc5SlKBSlKBSlKBSlKBSlKBSlKBSlKBSlKBSlKBSlKBUHjfDxiMPJEf+YpAPcw1Q/cwB+6p1KDiOAOuRgEkRipB7GGjo3hp+xqhh4k0OGzzJypRiitg2Vwry6kNHrYLnX/TW+fKRwRoJTjIgTHIRzVA9B7WEl+42A9vtrT8DjkaIhwGzYgMCdx/xAvruO3bvrHbZ7OOpNfGWc7XdeDCqAVXOFYhiqswBYbNa+/beoPSPH8iPmuWduZEvXLG4zgag6aLmtppVg2S3VkcX8Q36sCf1qnxxY3V3Zlzwldl0Migg5bXNx+tRK3y0pt4x2vx2iyxeNCiyWLnYd1+1rbf9a8cNw+UlmuTux72Ph+lvZWKCNRtpW29EOHc6YMR5uAgnuL7ov8A8vuXvqJN7svrWaOFzvLZOH8IaGGNo7CcKOYt7LKT1mVj2EEmzdnsuKt8FjFlW63FjZlOjIw3Vh2HUe8EXBBqRUDG4Rs3NhsJALFSbLKo+q3ce5tx4gkHofO273dPpUfBYtZVzLcWNmU6MjDdWHYdvbcEXBBqRRBSlKBSlKBSlKBSlKBSlKDDjc3Lfl+nlbJt6WU5d9N7b1S4vGNFCzwCZyDs6SyXYKxIAY5xchRpcXIAF722ClBRyY2fmsMnU5kSrZHBC3w5clg2v0kvYB1Nb2NR/nPFCNCUUu6ox83IAC8ebIRckdbS/ZfatkpQQ55Jg3m44mXsLTOp8eqIm/esfOxPqoPzEnwKsKUFfzsT6qD8xJ8CnOxPqoPzEnwKsKUFfzsT6qD8xJ8CnOxPqoPzEnwKsKUFfzsT6qD8xJ8CnOxPqoPzEnwKsKUFbKcQwKtBhyGFiDO5BB7wYNa510g+TfJFzIHWNzMt4rkxDm4kZAklgQAGUajsrq9eZIwwswBB3BFwfuNFscrjd44yei2OXTlq3issRH+5hUbF9G8bZbw2vJEPpId2mQDZ+8iusca4fEIltFH9NhvqL/iY/CrBMBECCIowRqCEW4I2sbVTsjp/ndXbZz3g/QOdiDiGWJQdQpDuR4fVX9fZXQuHYBIIxHEuVV95PaWPaT31JpVpjJwy1dfU1fepSlKlir8bhGDc2GwlAsQdFlUfVbuPc24v2gkHLBxBWjLgN1dGXKxdWG6lFBN9tr6ai41qXUfyRebzBcNbKbGwcdmYdtuw7i576D5gcckyK6XyuLrmVkJBANwrgG1iOys+YeFUvzAcsYzjzcMcROXXzQYXXXq5s2o7QBUXF8AKtHy1VlEqNbImSMK2GJIBcWPmGIKg+mdO2g2TOP8Avx2r6DWuydGiyKhkFkVIx1WHURGQXs181mvcW2rYhQfaUpQKUpQKUpQKUpQKUpQKUpQKUpQKUpQKUpQKUqLjZipjA+vIFPsyMf3AoMfF4y0ahQSebhzp3LiI2Y/cAT91TqpMDxwyhLRZS68whpAMseSNz1gLF7SppoND1tr+IeP3UdQ9ZIShZrZmm5YFyFsADKlyLkanLbLmC+pVfw7iBlZhky5AMxzAjNmZSF7SAUOptuNNwLCgUpSgUpSgUpSgUpSgUpSgUpSgUpSgUpSgUpSgUpSgUpSgUpSgUpSgV8ZQdxtqPA19pQYGwkZtdEOQhl6o6rKLKRpoQNAeyhwUevm06y5D1V1QaBTpqup021rPSg8RxKosoAAAGgA0AsBp2AV7pSgUpSgUpSgUpSgUpSgUpSgUpSgUpSg//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9837" y="2124475"/>
            <a:ext cx="4090481" cy="331838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3063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Can a normative claim be derived from a descriptive claim?</a:t>
            </a:r>
            <a:endParaRPr lang="en-US" sz="3200" dirty="0"/>
          </a:p>
        </p:txBody>
      </p:sp>
      <p:sp>
        <p:nvSpPr>
          <p:cNvPr id="3" name="Content Placeholder 2"/>
          <p:cNvSpPr>
            <a:spLocks noGrp="1"/>
          </p:cNvSpPr>
          <p:nvPr>
            <p:ph sz="quarter" idx="13"/>
          </p:nvPr>
        </p:nvSpPr>
        <p:spPr/>
        <p:txBody>
          <a:bodyPr>
            <a:normAutofit/>
          </a:bodyPr>
          <a:lstStyle/>
          <a:p>
            <a:pPr marL="0" indent="0">
              <a:buNone/>
            </a:pPr>
            <a:r>
              <a:rPr lang="en-US" dirty="0" smtClean="0"/>
              <a:t>“Hume </a:t>
            </a:r>
            <a:r>
              <a:rPr lang="en-US" dirty="0"/>
              <a:t>says </a:t>
            </a:r>
            <a:r>
              <a:rPr lang="en-US" dirty="0" smtClean="0"/>
              <a:t>… that </a:t>
            </a:r>
            <a:r>
              <a:rPr lang="en-US" b="1" dirty="0">
                <a:solidFill>
                  <a:schemeClr val="accent1"/>
                </a:solidFill>
              </a:rPr>
              <a:t>no ethical or indeed evaluative conclusion whatsoever may be validly inferred from any set of purely factual premises</a:t>
            </a:r>
            <a:r>
              <a:rPr lang="en-US" dirty="0" smtClean="0"/>
              <a:t>.”</a:t>
            </a:r>
          </a:p>
          <a:p>
            <a:pPr marL="0" indent="0">
              <a:buNone/>
            </a:pPr>
            <a:r>
              <a:rPr lang="en-US" sz="1100" dirty="0"/>
              <a:t>http://</a:t>
            </a:r>
            <a:r>
              <a:rPr lang="en-US" sz="1100" dirty="0" smtClean="0"/>
              <a:t>plato.stanford.edu/entries/hume-moral</a:t>
            </a:r>
            <a:endParaRPr lang="en-US" sz="1100" dirty="0"/>
          </a:p>
        </p:txBody>
      </p:sp>
      <p:sp>
        <p:nvSpPr>
          <p:cNvPr id="4" name="Content Placeholder 3"/>
          <p:cNvSpPr>
            <a:spLocks noGrp="1"/>
          </p:cNvSpPr>
          <p:nvPr>
            <p:ph sz="quarter" idx="14"/>
          </p:nvPr>
        </p:nvSpPr>
        <p:spPr/>
        <p:txBody>
          <a:bodyPr>
            <a:normAutofit fontScale="85000" lnSpcReduction="10000"/>
          </a:bodyPr>
          <a:lstStyle/>
          <a:p>
            <a:r>
              <a:rPr lang="en-US" dirty="0" smtClean="0"/>
              <a:t>Descriptive claims: </a:t>
            </a:r>
          </a:p>
          <a:p>
            <a:pPr lvl="1"/>
            <a:r>
              <a:rPr lang="en-US" dirty="0" smtClean="0"/>
              <a:t>“ANIMALS FEEL PAIN”</a:t>
            </a:r>
          </a:p>
          <a:p>
            <a:pPr lvl="1"/>
            <a:r>
              <a:rPr lang="en-US" dirty="0" smtClean="0"/>
              <a:t>“CUTTING IN LINE MAKES YOU AN EXCEPTION TO THE RULE” </a:t>
            </a:r>
          </a:p>
          <a:p>
            <a:r>
              <a:rPr lang="en-US" dirty="0" smtClean="0"/>
              <a:t>Normative claims:</a:t>
            </a:r>
          </a:p>
          <a:p>
            <a:pPr lvl="1"/>
            <a:r>
              <a:rPr lang="en-US" dirty="0" smtClean="0"/>
              <a:t>“PLEASURE IS VALUABLE; PAIN IS DISVALUABLE”</a:t>
            </a:r>
          </a:p>
          <a:p>
            <a:pPr lvl="1"/>
            <a:r>
              <a:rPr lang="en-US" dirty="0" smtClean="0"/>
              <a:t>“IT IS MORALLY WRONG TO CAUSE PAIN”</a:t>
            </a:r>
          </a:p>
          <a:p>
            <a:pPr lvl="1"/>
            <a:r>
              <a:rPr lang="en-US" dirty="0" smtClean="0"/>
              <a:t>“IT IS MORALLY WRONG TO MAKE ONESELF AN EXCEPTION”</a:t>
            </a:r>
            <a:endParaRPr lang="en-US" dirty="0"/>
          </a:p>
        </p:txBody>
      </p:sp>
      <p:sp>
        <p:nvSpPr>
          <p:cNvPr id="5" name="AutoShape 2" descr="data:image/jpeg;base64,/9j/4AAQSkZJRgABAQAAAQABAAD/2wCEAAkGBxQTEhQUEhQVFBQWGBgXGBUWFRcVFxUUFxcXFxQUFBQYHSggGB0lHBUUITEhJSkrLi4uFx8zODMsNygtLisBCgoKDg0OGxAQGiwkHyYsLCwsLCwsLCwsLCwsLCwsLCwsLCwsLCwsLCwsLCwsLCwsLCwsLCwsLCwsLCwsLCwsLP/AABEIAPUAzgMBIgACEQEDEQH/xAAbAAACAwEBAQAAAAAAAAAAAAABAgADBAUGB//EADcQAAEDAgQEBAYBAwMFAAAAAAEAAhEDIQQSMUEFUWFxEyKBkQYyobHB8NEUQlIj4fEzYnKC8v/EABoBAAMBAQEBAAAAAAAAAAAAAAABAwIEBQb/xAAlEQACAgICAwEAAgMBAAAAAAAAAQIRAyESMQRBUSITMhRhsQX/2gAMAwEAAhEDEQA/APh5KiiKBgCaEEwQAIRDU2boiD0SAXKgWqwHogO31QMTKplT+n1RkcvqiworhTKrfT7pfT6oArIQT+iMdExFSYJiOn3QEckAKSgE++n3UkcvqUADxDzPugTOqJ7IeiAJKCaeiHomAqIKKCBARChChQBCoimypDFTBREJARQIuABMGRNjESNjGygCBjEoIwjlSGAKJwxAhA6EKkpiEECEKgcmhDKmZFJQlEqJgCUExCEIACiiIQAFFFEACFEUUAKVESEExDBOEoTrJpEhCEwCYBIdChqICZENQOgBqICYNUSHQC5KiVdhqBcQAldB2JSpFxgBegwHwjUeJfFMddfZen+HOBCkASAahvOuXoOq9KcEIv8AoUJZX6N0fOcR8JecAVAWnUkER6A3WDiPwy5n/Te2p0Fj6TqvpdbBNBJv6C68/jsMQHSCCdLWHVJZX9Djfo+auaQYIg8uSBXp+L4EPE/3Df3sV5h7SLFdMZckSlGiDsgUQlK0ZAioimAHJSmJQKABCiKCAC5KiUEAWNVirCYLI0OEwSApmlI0MiEsokoGNKiVOWpDBlXqvhTheY5zsRHU6rzWHpFxgbr6RwLDeFSa1wgjXr6qWV+jSPQ4Cgug9trLFg6kha/EHNccnstFaMVYxuuXjxYrZi6t4WXGjykkrNlKPCcUJaT9l5/GMm4Xo+PRsvOPXbh6OfIjGpCao2CkK6TmIoopCAAoiQgUwIUFFEAQoKFRMRoaEyjW6pjqplAAIgIQmaEDCoEQikMjQnCWyYJDPR/CWCa95LjGW9tZ2XsMKA0wBbrr+6LxXwqx3iy3QDzcoK9WK/mJJJPX7Lmn2bO8ypDSQuRiKdV0uNQM/HZdnh0OprLxLhNKo0h7Zn91XOtst0jj8OoPNRo8TxL39Fh4++o6t4LTlFr3XqOCcPFNxIbFoB/gLzfxNXDMU1xEiLjmE12aPOcWwQYI8TMf3quDUC9bxPA0yC6m1ozXsLrzWMwxaL2tK68UkRmm0Y3iypcrdlQV0I5pEKgQUC0ZGlBCESgAKKFQIAhUbG4J7GPwVIRaEAaG7pnapGpgsFAwiGqBqYBIYAEQpCOVIZEWaoQiGoGek+GcW1pLTqRaeYXZrVgAXE+kbrwzXEX3Tvxj3Wc4lReO3Zqz6pwWvFNvULp+OIuvM8Ar56DDyH2XRrG17DdcjWzpTRsxHFWMbLnBrZiTuei8R8a4pjqjcrgdl60VqZaJIy7SvJfEPD6OuaHGdPotQpPYm/hk4VjAWwTcLk8arZnFPQZB8plY8cdV0wiuVmJv8mDPZVJi1QhdRxMVEKEIwgQYQIUlQlAAIUCBKgTAJCLAgmpztqkBpaxWZFN0xU7LUCEQllQIGPCdoSEoSkAxCZoSoBIYxAUDJSgq2gbhAHq/hPEwXM22/K9RlBsRI5LxvwxhXeJnjy6L1tMEHVcmSuWisetmith2i/hU3GN2heU47h5H/Ra0/wCQMru4/HOYNJHMX915vG8WzCFmN3oqujjeFk7rm499l0qziblc2vcldcO7IT6MSkBWmjyVRV0zmaoOVKUXJSmZIAoQmhCEAKWqAJgpCYCkIsChKswwvtpuYCARolM4qspyFIsEIgIIkoGREFKSggCyUGhW0KBdoJXWw/CwBLz6KU8kYdlsWCeTpGDA8PfVMNHvYAc5XoeH8JZTPmhx/wC7SdrfytvAcOC46AAb/Uz2XSbTBN456CctwCRHOFwZfIlJ0ujonhWN17Nvw+Q6uWugwz0kkSuzxHgW9Mx0P8ry3CK3h13kz5cpMzOW4cPYz/6r6CKwLbntyPYrWGnGifkJxkmj5rxSnVYSCD6BedxAvcE/RfV8fRDtBPZeQ4rw65ER3t9FW1HbJKTZ4rEAxf0CyU8GXSRftdepdwpriAPMTccoAuT0VT8D4fnGhg30F9DzvKP8hLSK/wAfpnHbwhwmREc1jxWCGsL17xIc52ptE8h8o5A2/wCFya1AQsw8iV7OnF48Jxdo827BHb2Wd9MjULvtblJB3TVKQ3C6VnrsnL/z01+XR5yUQVuxOGBkgLC8LojJSPOy4pY3TDmQJSyoFokEhPQZJiQO5ge6RNR1uJ6X/CARc0XVhCQFOSplkBElABGEDAteCwuZ3TX0VWFolzoXdoUQxsD3Uc2TiqXZ1+L4/wDI7fRbTIaLCEWHMZKRwmArmheez24pJHW4I8GWExJnv6en1XYxDTEuZlMxaBJnyhm53svNYBxDwRJuBA3mxC9EXt8udpMOHmEjY2iLm+v33jJbPP8AKhUr+lBpf6rX/wBr3FpBneIzDoSLcivR8NxBEMacwmAdIadQBuF500fDuXgt1y6GANcpi0EgHmF3MO9tIi0k7NIuQIAJjmVXFSZyZG2tmjieOysc4yA062aDcCJ7kLx2HxJdncCQwvcb7BxzEdBrJQ+KOIuqVCwk5WkwBYSN7a2I1XNqVj4dNrCS5wIgCAJMQL8i73PpvJ+tG8cOKs62CYCHF1gYAIPm5wGgKrEhsEzIHykR5oEXHK2lllw7jSIOSRZoBdBLv7p21nWLN3gpuJYgGGtBDdQCZj19/dR4vkVxQ5yozV65NtQDItB9bnmbKh6YlITZUSPQUUlSMuLpb8lTUMtEbrZU0XOa4h0bK8NozY76Qywufi8MBoLrpzKSqBCpCbiyebDHJGmcB7SFWV08XQkLA5hGoXbGSaPCzYHjl/orlPSF7wPb8pCEWt5LRA0kpx/H4VMqwFYLIJRbcpCtOFpyVlukaScnSOrw6iAJ5rRVcstNxFlfTMlcE7btnu4koxUUaKbVY0Tp6JWCy7vA8K3zPeJygEfj137Bc8nRWeRQjbJwnhjpzEciJgEXHNdbFMDnEOcKbobAJtYAdCNBzIkTbS9lWWnJLY+Ulgcc2sSNoIIttsvKcTfVOIY6pkIaZAb8z9jcXu65kqcVye2ebKUskrZ3DNWo1gPllucm/kzNiAf8jPoTou3iTmdJbMZiTEbCCVweG0/DyZyQ5zgfMD53S3KGnf8AxA7leg4h5KYpAAmM7ztmdsOl/ZVwojlfSPC1xmqVRzfIkjSMu4IOyoa+Gi1gSBprqdgNx/FlYaZzGI8xIFhYTqOWouhTZ5yDAJvEDnBDZOl/oE7R1UtpfP8Ahc0mpDoEQINzoIt1P/BSY5ogRPU3gEQI+g91qrPaWQCWBpBmBoJc5oJ3vr1OkwcWIylh1zeUmw1N47zIPZZMY5VJMzEKs6JmuSVTZbR6bM5fdZ8WzdO/mmfcK60ToqYZVkKii6LK5DNx2hHslZcThpW4KRK1GTRjJiU1TPP1KcJ8EIdJMCDvG4XafQB/tC5mIoQbaLpjl5aPJzeE4fpGMuvPVO1Vp1U4UNK34HRYWNkrewQIUsnVHV48bfIvqPWjDOt6rCb2V9MwVzyjo9HHLZ2KIkgcyB1XphSOWBBAB0gwGzBHLSOq8vw97Wlr3G0jXuLxvvZdrH1Dla6i4FwEAGDMAna8g79GrinHZjyJ20kO/Hwx2U6kjbL2todfQFUcIGfNUMuiWNOaIIEl4Otp91xsFhHvJaXRnMvI+Vk9TaYJ6L0hoNphrWR4WWYaSXFrtAbSCDm1GspTSjqzFqMa+na4dXaSX65Ryjzu7dZ05q6u7/Tc51s4c4nfK0fmFnwuGe1gFRxInO42ENNmtgaGALDc91m4/i4Y8DQiOZa2RDemytFcYnN/aaR5uoBntqAQZuNSIANttfVTD+dx80HLAhsCZabg6x01WJtXznTSIkai+m3JN4ga5pO0zrcz9v8AdY4nSv7UWtw4vAc6ATe1h5nGBtAn5lZTpC92iQS2xg2MGdRc/RX+IGvmbgtkc4iQCNwLdd1kbVAIJIOUaCzXTJmNM1yPSErbRnpmFr0hfqnxx82aIDrj2ushcrRXs9PkpK0NUKSi/ZB6pBggqiWjPQz7PB5rSFmxWilCrITatWOLqTiaIRDkEWUyRIBhYK6XYS5Z6zJV3RU1tFqPZmcU4nECcKsK1okrvZ8vFWX4cLVKzgqZlFq2elBcY0WsdLlb4kKik7VK5yTVhypWdTh1TM4BxgTvpa8HS0gz0XXoYxjKRIuQY1NzMED2F915Npmw/wBlqoh0gMNxeZiDz9CfdRyYU/ZmEvbO9TqTAkkgyTEjMYmb6bc7LucFaH1HlgDxTLc7m6OLpho2mxk7DuY8vh8RFN1SQXyYGukX01vK7Xwnj3mlUa0NaBEuAJqOe/U5v7QAIiFH+O7v0E5Ur9nq8TVfUdGm8f5EamBvcXHRcv4ipeHhzJIzOADRBkTcrrYB1Oi11eo6XEkCTNh36g3XjfjTjQrEZD5RA31vYeke61V6JY75X8OXSG50J1kASTeMw6qeEBGwiYAgzG4FtToFio4sgazsIcAB3B9OS1UMUIJPzG3O1zp1P2N7olFotF7VGimHOGpIgz0uL8ttzsmGDbEmT11vEkRYfUqunVDWgWkk9TNiAeV1W6u5xMk27zawWKfoplpSYMaBAgRFtb9tVnGitxZs0crfU7dhKqbGp0C2ujrwP8AekNEnQSuvw/BGqJp03EDeLehKtxODfT+Zpb3BbPY7o5Neh84t1Zxv6VxboR3sloYBwNyADyuVudWjcj1VuHxAIIcJMGD+EnOSRmfJfpehG4IATlLo/wC4D6Ayr6da0CQAJLYg2PODFib9VT4zgdLAAka+W0xvpfsrw65gzFgdbcnSpu/ZFz56kVUgIjKb+bUz0F/3TsqMVhrAi4N+3S3r7LZUcXGbgiJA1mdZnlv0CyvrEafQ/W6cW7sxznBVZ5MLS0Qq6TVcV6UmcGGNbJKBKiEJF5SHaVNT++yEKNEhApvSQ1K1+X3UB57oPEABIAeaVGW6XE103RvvYbX5/RbsBxZ1Fr2MiHGdenOLhceCg1hJScE+zPJ9Ud6txyo+mGvgwIEam+p91zmVJ1N9f5hVMYbiYtHf9urKVAE3kX1j3lY4xRS30hXuPP2S+KQtX9LGo5pjS6Jc0dOPDJrkLTeSyDrMzvp/yrGOHMknlafe/wBES2Bt13XR+H6lMVIqBrgYDZEtDpESB3IlTsM0eOy3hPBzVGZzS1gi4mTrYTzjobWXo8HwynTHmZlMG2p7uJvysukzD5LugumbZiOUgEx6wqsTRLiNweX5PusnL/JJ6vQ2GxJpszQMpMAHe+qfG42m9pG8TkcLO9Oa5OPqHxGxEgtsLaGw5bKjjNEtaS0HyAuaRoackHstRZNo4nEaA1b8p03jouWXEFdrhzvGlg79j2hczieHLHEOEEfshFUz0vGzclxfaIHyNrACNJ5RyWinVl82EnkI7Hpf2XLa47Lbgmknrve5i9h7rEo0h5cVfpHQffo69wZgzt0jqdFixmI0BkEbi023C2+DFwYJGkgxLf8A6A6jsufxIs180yRy5/sbKeNfoipxqpdHBamKQoEL0TkukWAqNVSsYUxJ2xqhTUxEJHO2Qzfwkav9DuMp2NCrYFa1qyy2NXsV7UtGyaqLoRZNdEpr9j+JFwdf3VWCqTofa8e2qzsYN1pDgNDr9uSyxW2y8Vidf3f8p/F7LNmMBSVFxPTxOoI0muu98L8Mn/UeP/GfuuHwrDB9QA/KLntyXscLiASSLMYIHUx++6y9aRDyZ3+TtZpy3+XTTT/Ezsq8dXDQYzj1BaZ+a23pzXOpYyGF50v7DdZOMcSyU+RIlZOOgUKTi9hZqXSDqJFxfsunjmRTcwTlc1wFoBIJzAxzGy8twDjr3VBTIbDyZdcGA0m+UxtuvRcRxUNnOIMw1gaRYRLnEG9osN1Ti0Tk7Z4/AYcMPzB1pg2NxYD1BkpuMYFzB4gdmpudlAILXTBOm4sb22srsMx7w58llyQYkkOMkO6fwtHGQW0hS8TxHuqAxf5Q3Qja4H43WveymOfGSZ59lQBWMrhWnhzoJOwnfblZZX0A038vfdZ0z1I5VLpo2U8YRbXuTp0Pslxj2OAixm8wP3/dcx9a6Vxc4SBadVpYt2Qz5MVP6VEoFyVxSuK6EjzpSCSrqazBXDRNig92FFx2SZvohT1RQJ+i9qtaCqgrGOU2dkCZu6XMVKZhR5TOdO3sL389U1SrN0opIPaloNl+ZTMkCBCzR2cjZQr5QXBdShj8tACbn7lcGq4QAEc/lhJwshJ32el4jxIDw2bS32suN8SY7O6J/Qs3Ea2YB0rDiauYynjx9MjOVIlHElrg4aj2XpanHmVKTWNzNfpBAykhpuHC+uy8qGrRgsI6o4hsWBJ7BUlFPbIps9JU4oxjWtyh7w2HebytO3eeXQLGcaX1HVHHzkbSAIgQ30CwM4c8DYz319EWYCoSABrbUj8KfGP02mzoVOIxJBMgc9wQmdjQ9sPuOR73K5gwLyNhO0nf0Ubg6g5fX+FnhH6VXL4HEYSmC4iQNoOt91qxGJAY1sw3aNosAsdfA1RIIGpbYzca7LPXw7wLga9dfZb4p1bJuXxGYlISoorIkyNVzigoh9ml0K82hFhUUR6Euy4FMHIqLB1wbKy5DMoomc7exy8iEj3yoohIGx5UzKKJHSuhS9HxLFRROjnbZW6qYhJKii1RKwqzC1i0mFFEh+zV/UkEFWf1BEEWn6abqKLFI3YrMUcoTf1RQUScUdUW+KI3GOIPrfuSVW6q51ieqKidKzlvR//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148" y="3955629"/>
            <a:ext cx="1241963" cy="147709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8401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normAutofit fontScale="90000"/>
          </a:bodyPr>
          <a:lstStyle/>
          <a:p>
            <a:r>
              <a:rPr lang="en-US"/>
              <a:t>Corvino’s second response:</a:t>
            </a:r>
          </a:p>
        </p:txBody>
      </p:sp>
      <p:sp>
        <p:nvSpPr>
          <p:cNvPr id="297987" name="Rectangle 3"/>
          <p:cNvSpPr>
            <a:spLocks noGrp="1" noChangeArrowheads="1"/>
          </p:cNvSpPr>
          <p:nvPr>
            <p:ph type="body" idx="4294967295"/>
          </p:nvPr>
        </p:nvSpPr>
        <p:spPr>
          <a:xfrm>
            <a:off x="1981200" y="1600200"/>
            <a:ext cx="8229600" cy="4876800"/>
          </a:xfrm>
          <a:prstGeom prst="rect">
            <a:avLst/>
          </a:prstGeom>
        </p:spPr>
        <p:txBody>
          <a:bodyPr/>
          <a:lstStyle/>
          <a:p>
            <a:r>
              <a:rPr lang="en-US" dirty="0"/>
              <a:t>We are inconsistent if we condemn non-reproductive sexuality only for homosexual conduct.  The Catholic Church has no opposition to sexual acts by sterile, pregnant, or post-menopausal people.  Why not?  </a:t>
            </a:r>
          </a:p>
        </p:txBody>
      </p:sp>
      <p:sp>
        <p:nvSpPr>
          <p:cNvPr id="4" name="Rectangle 2"/>
          <p:cNvSpPr txBox="1">
            <a:spLocks noChangeArrowheads="1"/>
          </p:cNvSpPr>
          <p:nvPr/>
        </p:nvSpPr>
        <p:spPr>
          <a:xfrm>
            <a:off x="2895600" y="55626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solidFill>
                  <a:schemeClr val="bg2"/>
                </a:solidFill>
              </a:rPr>
              <a:t>Explanation Logically Inconsistent</a:t>
            </a:r>
          </a:p>
        </p:txBody>
      </p:sp>
    </p:spTree>
    <p:extLst>
      <p:ext uri="{BB962C8B-B14F-4D97-AF65-F5344CB8AC3E}">
        <p14:creationId xmlns:p14="http://schemas.microsoft.com/office/powerpoint/2010/main" val="256737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Catholic rejoinders</a:t>
            </a:r>
            <a:endParaRPr lang="en-US" dirty="0"/>
          </a:p>
        </p:txBody>
      </p:sp>
      <p:sp>
        <p:nvSpPr>
          <p:cNvPr id="3" name="Content Placeholder 2"/>
          <p:cNvSpPr>
            <a:spLocks noGrp="1"/>
          </p:cNvSpPr>
          <p:nvPr>
            <p:ph idx="4294967295"/>
          </p:nvPr>
        </p:nvSpPr>
        <p:spPr>
          <a:xfrm>
            <a:off x="1981200" y="1600200"/>
            <a:ext cx="8229600" cy="4876800"/>
          </a:xfrm>
          <a:prstGeom prst="rect">
            <a:avLst/>
          </a:prstGeom>
        </p:spPr>
        <p:txBody>
          <a:bodyPr/>
          <a:lstStyle/>
          <a:p>
            <a:pPr marL="457200" indent="-457200">
              <a:buFont typeface="+mj-lt"/>
              <a:buAutoNum type="arabicPeriod"/>
            </a:pPr>
            <a:r>
              <a:rPr lang="en-US" dirty="0"/>
              <a:t>Sterile heterosexual couples have sex that is open to the possibility of conception; the act is different from those practiced by homosexuals.</a:t>
            </a:r>
          </a:p>
          <a:p>
            <a:pPr marL="457200" indent="-457200">
              <a:buFont typeface="+mj-lt"/>
              <a:buAutoNum type="arabicPeriod"/>
            </a:pPr>
            <a:endParaRPr lang="en-US" dirty="0" smtClean="0"/>
          </a:p>
          <a:p>
            <a:pPr marL="457200" indent="-457200">
              <a:buFont typeface="+mj-lt"/>
              <a:buAutoNum type="arabicPeriod"/>
            </a:pPr>
            <a:r>
              <a:rPr lang="en-US" dirty="0"/>
              <a:t>It isn’t simply a question of the sexual organs being used for multiple purposes - it’s a question of what the sexual capacities of the person are good </a:t>
            </a:r>
            <a:r>
              <a:rPr lang="en-US" i="1" dirty="0"/>
              <a:t>for</a:t>
            </a:r>
            <a:r>
              <a:rPr lang="en-US" dirty="0"/>
              <a:t>. </a:t>
            </a:r>
            <a:r>
              <a:rPr lang="en-US" dirty="0" smtClean="0"/>
              <a:t>To </a:t>
            </a:r>
            <a:r>
              <a:rPr lang="en-US" dirty="0"/>
              <a:t>use them for pleasure apart from reproduction is </a:t>
            </a:r>
            <a:r>
              <a:rPr lang="en-US" b="1" dirty="0" smtClean="0"/>
              <a:t>hedonistic</a:t>
            </a:r>
            <a:r>
              <a:rPr lang="en-US" dirty="0" smtClean="0"/>
              <a:t>.</a:t>
            </a:r>
            <a:endParaRPr lang="en-US" dirty="0"/>
          </a:p>
          <a:p>
            <a:endParaRPr lang="en-US" dirty="0"/>
          </a:p>
        </p:txBody>
      </p:sp>
    </p:spTree>
    <p:extLst>
      <p:ext uri="{BB962C8B-B14F-4D97-AF65-F5344CB8AC3E}">
        <p14:creationId xmlns:p14="http://schemas.microsoft.com/office/powerpoint/2010/main" val="4258140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noAutofit/>
          </a:bodyPr>
          <a:lstStyle/>
          <a:p>
            <a:r>
              <a:rPr lang="en-US" sz="2400" dirty="0"/>
              <a:t>John </a:t>
            </a:r>
            <a:r>
              <a:rPr lang="en-US" sz="2400" dirty="0" err="1"/>
              <a:t>Corvino</a:t>
            </a:r>
            <a:r>
              <a:rPr lang="en-US" sz="2400" dirty="0"/>
              <a:t>, </a:t>
            </a:r>
            <a:r>
              <a:rPr lang="en-US" sz="2400" b="1" u="sng" dirty="0" smtClean="0"/>
              <a:t>HARM-BASED ARGUMENTS</a:t>
            </a:r>
            <a:r>
              <a:rPr lang="en-US" sz="2400" b="1" u="sng" dirty="0"/>
              <a:t/>
            </a:r>
            <a:br>
              <a:rPr lang="en-US" sz="2400" b="1" u="sng" dirty="0"/>
            </a:br>
            <a:endParaRPr lang="en-US" sz="2400" b="1" u="sng" dirty="0"/>
          </a:p>
        </p:txBody>
      </p:sp>
      <p:sp>
        <p:nvSpPr>
          <p:cNvPr id="290819" name="Rectangle 3"/>
          <p:cNvSpPr>
            <a:spLocks noGrp="1" noChangeArrowheads="1"/>
          </p:cNvSpPr>
          <p:nvPr>
            <p:ph type="body" idx="4294967295"/>
          </p:nvPr>
        </p:nvSpPr>
        <p:spPr>
          <a:xfrm>
            <a:off x="123987" y="1600200"/>
            <a:ext cx="7115014" cy="3940444"/>
          </a:xfrm>
          <a:prstGeom prst="rect">
            <a:avLst/>
          </a:prstGeom>
        </p:spPr>
        <p:txBody>
          <a:bodyPr>
            <a:noAutofit/>
          </a:bodyPr>
          <a:lstStyle/>
          <a:p>
            <a:pPr marL="617220" lvl="3" indent="-342900">
              <a:buSzPct val="75000"/>
              <a:buFont typeface="+mj-lt"/>
              <a:buAutoNum type="alphaL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2000" dirty="0" smtClean="0"/>
              <a:t>One </a:t>
            </a:r>
            <a:r>
              <a:rPr lang="en-US" sz="2000" dirty="0"/>
              <a:t>version of this argument claims that homosexual activity harms the person who performs that activity.</a:t>
            </a:r>
          </a:p>
          <a:p>
            <a:pPr marL="617220" lvl="3" indent="-342900">
              <a:buSzPct val="75000"/>
              <a:buFont typeface="+mj-lt"/>
              <a:buAutoNum type="alphaL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sz="2000" dirty="0"/>
          </a:p>
          <a:p>
            <a:pPr marL="617220" lvl="3" indent="-342900">
              <a:buSzPct val="75000"/>
              <a:buFont typeface="+mj-lt"/>
              <a:buAutoNum type="alphaL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2000" dirty="0"/>
              <a:t>Another version claims that homosexual activity harms other, non-consenting parties or to society at large.</a:t>
            </a:r>
          </a:p>
          <a:p>
            <a:pPr marL="258763" lvl="1" indent="-258763">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a:p>
        </p:txBody>
      </p:sp>
      <p:pic>
        <p:nvPicPr>
          <p:cNvPr id="290821" name="Picture 5" descr="Dr_John_Corvino-Head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1" y="1600200"/>
            <a:ext cx="2720975" cy="35814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562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noAutofit/>
          </a:bodyPr>
          <a:lstStyle/>
          <a:p>
            <a:r>
              <a:rPr lang="en-US" sz="2400" dirty="0"/>
              <a:t>John </a:t>
            </a:r>
            <a:r>
              <a:rPr lang="en-US" sz="2400" dirty="0" err="1"/>
              <a:t>Corvino</a:t>
            </a:r>
            <a:r>
              <a:rPr lang="en-US" sz="2400" dirty="0"/>
              <a:t>, </a:t>
            </a:r>
            <a:r>
              <a:rPr lang="en-US" sz="2400" b="1" u="sng" dirty="0"/>
              <a:t>HARM-BASED ARGUMENTS</a:t>
            </a:r>
            <a:br>
              <a:rPr lang="en-US" sz="2400" b="1" u="sng" dirty="0"/>
            </a:br>
            <a:endParaRPr lang="en-US" sz="2400" dirty="0"/>
          </a:p>
        </p:txBody>
      </p:sp>
      <p:sp>
        <p:nvSpPr>
          <p:cNvPr id="290819" name="Rectangle 3"/>
          <p:cNvSpPr>
            <a:spLocks noGrp="1" noChangeArrowheads="1"/>
          </p:cNvSpPr>
          <p:nvPr>
            <p:ph type="body" idx="4294967295"/>
          </p:nvPr>
        </p:nvSpPr>
        <p:spPr>
          <a:xfrm>
            <a:off x="859971" y="1600200"/>
            <a:ext cx="6379029" cy="3581400"/>
          </a:xfrm>
          <a:prstGeom prst="rect">
            <a:avLst/>
          </a:prstGeom>
        </p:spPr>
        <p:txBody>
          <a:bodyPr>
            <a:noAutofit/>
          </a:bodyPr>
          <a:lstStyle/>
          <a:p>
            <a:pPr marL="258763" lvl="1" indent="-258763">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err="1"/>
              <a:t>Corvino</a:t>
            </a:r>
            <a:r>
              <a:rPr lang="en-US" dirty="0"/>
              <a:t> also responds to harm-based arguments against homosexuality.</a:t>
            </a:r>
          </a:p>
          <a:p>
            <a:pPr marL="258763" lvl="1" indent="-258763">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smtClean="0"/>
          </a:p>
          <a:p>
            <a:pPr marL="258763" lvl="1" indent="-258763">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b="1" dirty="0"/>
              <a:t>Harm to self:</a:t>
            </a:r>
            <a:r>
              <a:rPr lang="en-US" dirty="0"/>
              <a:t> </a:t>
            </a:r>
            <a:r>
              <a:rPr lang="en-US" dirty="0" smtClean="0"/>
              <a:t>we </a:t>
            </a:r>
            <a:r>
              <a:rPr lang="en-US" dirty="0"/>
              <a:t>don’t pick our relationships only with a view towards minimizing risks.  </a:t>
            </a:r>
            <a:r>
              <a:rPr lang="en-US" dirty="0" smtClean="0"/>
              <a:t>For example, heterosexual </a:t>
            </a:r>
            <a:r>
              <a:rPr lang="en-US" dirty="0"/>
              <a:t>women have greater disease risk than homosexual, but that doesn’t imply that straight people should </a:t>
            </a:r>
            <a:r>
              <a:rPr lang="en-US" dirty="0" smtClean="0"/>
              <a:t>change their sexual practices. </a:t>
            </a:r>
            <a:endParaRPr lang="en-US" dirty="0"/>
          </a:p>
          <a:p>
            <a:pPr marL="258763" lvl="1" indent="-258763">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a:p>
        </p:txBody>
      </p:sp>
      <p:pic>
        <p:nvPicPr>
          <p:cNvPr id="290821" name="Picture 5" descr="Dr_John_Corvino-Head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1" y="1600200"/>
            <a:ext cx="2720975" cy="35814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435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Mill’s harm Principle </a:t>
            </a:r>
            <a:endParaRPr lang="en-US" dirty="0"/>
          </a:p>
        </p:txBody>
      </p:sp>
      <p:sp>
        <p:nvSpPr>
          <p:cNvPr id="6" name="Content Placeholder 5"/>
          <p:cNvSpPr>
            <a:spLocks noGrp="1"/>
          </p:cNvSpPr>
          <p:nvPr>
            <p:ph sz="quarter" idx="14"/>
          </p:nvPr>
        </p:nvSpPr>
        <p:spPr/>
        <p:txBody>
          <a:bodyPr/>
          <a:lstStyle/>
          <a:p>
            <a:pPr marL="0" indent="0">
              <a:buNone/>
            </a:pPr>
            <a:r>
              <a:rPr lang="en-US" dirty="0" smtClean="0"/>
              <a:t>“</a:t>
            </a:r>
            <a:r>
              <a:rPr lang="en-US" dirty="0"/>
              <a:t>If all mankind minus one were of one opinion, and only one person were of the contrary opinion, mankind would be no more justified in silencing that one person than he, if he had the power, would be justified in silencing mankind.”</a:t>
            </a:r>
          </a:p>
          <a:p>
            <a:pPr marL="0" indent="0">
              <a:buNone/>
            </a:pPr>
            <a:endParaRPr lang="en-US" dirty="0"/>
          </a:p>
        </p:txBody>
      </p:sp>
      <p:pic>
        <p:nvPicPr>
          <p:cNvPr id="3" name="Picture 2"/>
          <p:cNvPicPr>
            <a:picLocks noChangeAspect="1"/>
          </p:cNvPicPr>
          <p:nvPr/>
        </p:nvPicPr>
        <p:blipFill>
          <a:blip r:embed="rId2" cstate="print"/>
          <a:stretch>
            <a:fillRect/>
          </a:stretch>
        </p:blipFill>
        <p:spPr>
          <a:xfrm>
            <a:off x="955222" y="2248453"/>
            <a:ext cx="3081628" cy="2171147"/>
          </a:xfrm>
          <a:prstGeom prst="rect">
            <a:avLst/>
          </a:prstGeom>
        </p:spPr>
      </p:pic>
    </p:spTree>
    <p:extLst>
      <p:ext uri="{BB962C8B-B14F-4D97-AF65-F5344CB8AC3E}">
        <p14:creationId xmlns:p14="http://schemas.microsoft.com/office/powerpoint/2010/main" val="2996959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noAutofit/>
          </a:bodyPr>
          <a:lstStyle/>
          <a:p>
            <a:r>
              <a:rPr lang="en-US" sz="2400" dirty="0"/>
              <a:t>John </a:t>
            </a:r>
            <a:r>
              <a:rPr lang="en-US" sz="2400" dirty="0" err="1"/>
              <a:t>Corvino</a:t>
            </a:r>
            <a:r>
              <a:rPr lang="en-US" sz="2400" dirty="0"/>
              <a:t>, </a:t>
            </a:r>
            <a:r>
              <a:rPr lang="en-US" sz="2400" b="1" u="sng" dirty="0"/>
              <a:t>HARM-BASED ARGUMENTS</a:t>
            </a:r>
            <a:br>
              <a:rPr lang="en-US" sz="2400" b="1" u="sng" dirty="0"/>
            </a:br>
            <a:endParaRPr lang="en-US" sz="2400" dirty="0"/>
          </a:p>
        </p:txBody>
      </p:sp>
      <p:sp>
        <p:nvSpPr>
          <p:cNvPr id="290819" name="Rectangle 3"/>
          <p:cNvSpPr>
            <a:spLocks noGrp="1" noChangeArrowheads="1"/>
          </p:cNvSpPr>
          <p:nvPr>
            <p:ph type="body" idx="4294967295"/>
          </p:nvPr>
        </p:nvSpPr>
        <p:spPr>
          <a:xfrm>
            <a:off x="816429" y="1600200"/>
            <a:ext cx="6422571" cy="3581400"/>
          </a:xfrm>
          <a:prstGeom prst="rect">
            <a:avLst/>
          </a:prstGeom>
        </p:spPr>
        <p:txBody>
          <a:bodyPr>
            <a:noAutofit/>
          </a:bodyPr>
          <a:lstStyle/>
          <a:p>
            <a:pPr marL="258763" lvl="1" indent="-258763">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err="1"/>
              <a:t>Corvino</a:t>
            </a:r>
            <a:r>
              <a:rPr lang="en-US" dirty="0"/>
              <a:t> also responds to harm-based arguments against homosexuality.</a:t>
            </a:r>
          </a:p>
          <a:p>
            <a:pPr marL="258763" lvl="1" indent="-258763">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smtClean="0"/>
          </a:p>
          <a:p>
            <a:pPr marL="258763" lvl="1" indent="-258763">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b="1" dirty="0"/>
              <a:t>Harm to others - </a:t>
            </a:r>
            <a:r>
              <a:rPr lang="en-US" dirty="0"/>
              <a:t>harm to the institution of marriage and family, say, or to society</a:t>
            </a:r>
            <a:r>
              <a:rPr lang="en-US" dirty="0" smtClean="0"/>
              <a:t>.</a:t>
            </a:r>
            <a:endParaRPr lang="en-US" dirty="0"/>
          </a:p>
          <a:p>
            <a:pPr lvl="2" indent="-457200">
              <a:buSzPct val="45000"/>
              <a:buFont typeface="Wingdings" pitchFamily="2" charset="2"/>
              <a:buChar char="Ø"/>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It might be the absence of respect for gay families that is the cause of much of the problem described.</a:t>
            </a:r>
          </a:p>
          <a:p>
            <a:pPr lvl="2" indent="-457200">
              <a:buSzPct val="45000"/>
              <a:buFont typeface="Wingdings" pitchFamily="2" charset="2"/>
              <a:buChar char="Ø"/>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Not everyone needs to reproduce for the society to continue and to flourish. </a:t>
            </a:r>
          </a:p>
        </p:txBody>
      </p:sp>
      <p:pic>
        <p:nvPicPr>
          <p:cNvPr id="290821" name="Picture 5" descr="Dr_John_Corvino-Head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1" y="1600200"/>
            <a:ext cx="2720975" cy="35814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0314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i="1" dirty="0"/>
              <a:t>PERSONA HUMANA</a:t>
            </a:r>
            <a:r>
              <a:rPr lang="en-US" sz="3200" dirty="0"/>
              <a:t/>
            </a:r>
            <a:br>
              <a:rPr lang="en-US" sz="3200" dirty="0"/>
            </a:br>
            <a:r>
              <a:rPr lang="en-US" sz="3200" dirty="0" smtClean="0"/>
              <a:t>Vatican DECLARATION </a:t>
            </a:r>
            <a:r>
              <a:rPr lang="en-US" sz="3200" dirty="0"/>
              <a:t>ON </a:t>
            </a:r>
            <a:r>
              <a:rPr lang="en-US" sz="3200" dirty="0" smtClean="0"/>
              <a:t>Certain QUESTIONS</a:t>
            </a:r>
            <a:r>
              <a:rPr lang="en-US" sz="3200" dirty="0"/>
              <a:t> </a:t>
            </a:r>
            <a:r>
              <a:rPr lang="en-US" sz="3200" dirty="0" smtClean="0"/>
              <a:t>CONCERNING </a:t>
            </a:r>
            <a:r>
              <a:rPr lang="en-US" sz="3200" dirty="0"/>
              <a:t>SEXUAL </a:t>
            </a:r>
            <a:r>
              <a:rPr lang="en-US" sz="3200" dirty="0" smtClean="0"/>
              <a:t>ETHICs</a:t>
            </a:r>
            <a:endParaRPr lang="en-US" sz="3200" dirty="0"/>
          </a:p>
        </p:txBody>
      </p:sp>
      <p:sp>
        <p:nvSpPr>
          <p:cNvPr id="3" name="Subtitle 2"/>
          <p:cNvSpPr>
            <a:spLocks noGrp="1"/>
          </p:cNvSpPr>
          <p:nvPr>
            <p:ph type="subTitle" idx="1"/>
          </p:nvPr>
        </p:nvSpPr>
        <p:spPr/>
        <p:txBody>
          <a:bodyPr/>
          <a:lstStyle/>
          <a:p>
            <a:r>
              <a:rPr lang="en-US" dirty="0" smtClean="0"/>
              <a:t>The Catholic Church</a:t>
            </a:r>
            <a:endParaRPr lang="en-US" dirty="0"/>
          </a:p>
        </p:txBody>
      </p:sp>
    </p:spTree>
    <p:extLst>
      <p:ext uri="{BB962C8B-B14F-4D97-AF65-F5344CB8AC3E}">
        <p14:creationId xmlns:p14="http://schemas.microsoft.com/office/powerpoint/2010/main" val="26604491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ln/>
        </p:spPr>
        <p:txBody>
          <a:bodyPr vert="horz" lIns="91440" tIns="35268" rIns="91440" bIns="45720" rtlCol="0" anchor="ctr">
            <a:normAutofit/>
          </a:bodyPr>
          <a:lstStyle/>
          <a:p>
            <a:pPr marL="390246" indent="-293764">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Vatican </a:t>
            </a:r>
            <a:r>
              <a:rPr lang="en-US" dirty="0" smtClean="0"/>
              <a:t>Declaration</a:t>
            </a:r>
            <a:endParaRPr lang="en-US" dirty="0"/>
          </a:p>
        </p:txBody>
      </p:sp>
      <p:sp>
        <p:nvSpPr>
          <p:cNvPr id="3074" name="Rectangle 2"/>
          <p:cNvSpPr>
            <a:spLocks noGrp="1" noChangeArrowheads="1"/>
          </p:cNvSpPr>
          <p:nvPr>
            <p:ph sz="half" idx="4294967295"/>
          </p:nvPr>
        </p:nvSpPr>
        <p:spPr>
          <a:xfrm>
            <a:off x="1981200" y="1673352"/>
            <a:ext cx="6237514" cy="4718304"/>
          </a:xfrm>
          <a:prstGeom prst="rect">
            <a:avLst/>
          </a:prstGeom>
          <a:ln/>
        </p:spPr>
        <p:txBody>
          <a:bodyPr>
            <a:normAutofit/>
          </a:bodyPr>
          <a:lstStyle/>
          <a:p>
            <a:pPr marL="0" lvl="1" indent="0">
              <a:spcAft>
                <a:spcPts val="1293"/>
              </a:spcAft>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1300" i="1" dirty="0"/>
              <a:t>One of the Vatican's arguments against homosexuality:</a:t>
            </a:r>
          </a:p>
          <a:p>
            <a:pPr marL="461963" lvl="2" indent="-461963">
              <a:buSzPct val="75000"/>
              <a:buFont typeface="+mj-lt"/>
              <a:buAutoNum type="arabicPeriod"/>
              <a:tabLst>
                <a:tab pos="388938" algn="l"/>
                <a:tab pos="492125" algn="l"/>
                <a:tab pos="906463" algn="l"/>
                <a:tab pos="9144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pPr>
            <a:r>
              <a:rPr lang="en-US" sz="2000" dirty="0" smtClean="0"/>
              <a:t>Sexual </a:t>
            </a:r>
            <a:r>
              <a:rPr lang="en-US" sz="2000" dirty="0"/>
              <a:t>activity that violates the proper function of the sex organs is wrong.</a:t>
            </a:r>
          </a:p>
          <a:p>
            <a:pPr marL="461963" lvl="2" indent="-461963">
              <a:buSzPct val="75000"/>
              <a:buFont typeface="+mj-lt"/>
              <a:buAutoNum type="arabicPeriod"/>
              <a:tabLst>
                <a:tab pos="388938" algn="l"/>
                <a:tab pos="492125" algn="l"/>
                <a:tab pos="906463" algn="l"/>
                <a:tab pos="9144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pPr>
            <a:r>
              <a:rPr lang="en-US" sz="2000" dirty="0" smtClean="0"/>
              <a:t>Homosexual </a:t>
            </a:r>
            <a:r>
              <a:rPr lang="en-US" sz="2000" dirty="0"/>
              <a:t>activity violates the proper function of the sex organs. </a:t>
            </a:r>
          </a:p>
          <a:p>
            <a:pPr marL="461963" lvl="2" indent="-461963">
              <a:buSzPct val="75000"/>
              <a:buFont typeface="+mj-lt"/>
              <a:buAutoNum type="arabicPeriod"/>
              <a:tabLst>
                <a:tab pos="388938" algn="l"/>
                <a:tab pos="492125" algn="l"/>
                <a:tab pos="906463" algn="l"/>
                <a:tab pos="9144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pPr>
            <a:r>
              <a:rPr lang="en-US" sz="2000" dirty="0" smtClean="0"/>
              <a:t>Therefore, homosexual </a:t>
            </a:r>
            <a:r>
              <a:rPr lang="en-US" sz="2000" dirty="0"/>
              <a:t>activity is wrong.</a:t>
            </a:r>
          </a:p>
        </p:txBody>
      </p:sp>
      <p:sp>
        <p:nvSpPr>
          <p:cNvPr id="3" name="AutoShape 2" descr="data:image/jpeg;base64,/9j/4AAQSkZJRgABAQAAAQABAAD/2wCEAAkGBxITEhUUEhMWFhUXGB4aGBgXGR4cHRsYGx0bGBodHBkcHCggGholHRwaITEhJSkrLi4uGB8zODMsNyguLisBCgoKDg0OGxAQGzQkHyQ1LCwsMiwvLCwsLzQsLCwsLCwsLCw0LywsLCwsLCwsLCwsLCwsLCwsLCwsLCwsLCwsLP/AABEIAKgBLAMBIgACEQEDEQH/xAAcAAABBQEBAQAAAAAAAAAAAAAEAQIDBQYABwj/xABAEAACAQIFAgQEAggEBgIDAAABAhEDIQAEEjFBBVETImFxBjKBkUKhFCNSYrHB0fAHcpLhFTOCotLxFkMkU2P/xAAZAQADAQEBAAAAAAAAAAAAAAABAgMABAX/xAAsEQACAgEEAgEDAwQDAAAAAAAAAQIRAxIhMVETQSIEYXEU8PGBkaHBQrHR/9oADAMBAAIRAxEAPwC3Bw6cQB8O147TislnCziHWMdrHfGBZNOOnEPiDHeIMajWSzjsQ+JhfExjWTY7EWvHa8A1k2FnEQfC6sY1kk4QnEerHa8Y1kk4Q4Zqx2rBMPx2GasJqxjD8LiPVhdWMYkwuI9WFD4BiTCThmvCasYxLOFnEWrChsY1kow6cRB8Lrxg2STjpxHrx2vACPnHYj8QYXxRjGJBhcReKMca2Nua0TY4nEHjYaa2NRtSJziNjiPX64Q++CCzLn4leYI+w7YIX4jIUwig7A9rbxziPp/w4GDTV1FeKd7bS0AwN+PriqqdM0uU1JEmWM+UbjsTY/kdsc+uD26K6ciVv/Rc0PiVzA0qb73BP2tviHMdddtiE/y6vpuThydFLUx4a02aWDPo2vaLXYbepnCjoHhgGvUIFifKLzxZiwt3HfC+SF2mM8eStzqPXSpJdddreaIPB9fa2JM31eurDUopyJCkG4O3M/w2wlbpmXYAprM7bRYRuy2vNvU4bVo0zHiPUYiwkiSIkCY5/PA8q5N450cOvVfMAqkgSYDbC5Pz2/vbDaXxDVIMaLb+XbYbkzi3yfRaYQgBzqEXcKRtOsWncjyni/bAtfoFMmdNQTOxkzxMzAtYgn1wPNEbw5FwwFPiGqbAL76T/M403S8jm6qeIRTHzQvJt5YbVaWtfgTfFLkuio8r4LhkAHzfNqM/MGADenpFzgml0egtyKikbhWbbad5PHHbCyyx9DQwz9/v/BFmuutTdlegAVMEag0H0IW/GJaPWpaPCUWmC69pNyR/XBb06aAnwVIHJUsSe91knbnC08vRJUNQUEwSVQG8wbgj1nA8iG8UuyWjm9dMOtB9yICFuxBm9iCPue2Jq1KspUCmkEck8i1gu/23+x2Wy506aNQAD8KnSJ2j5vSBbtOJc1k6pWx80hp1AHUBA4PaNu2J62VUdipZnX5qU3iU3F4Fjz3vb88EU3pkEEkehUSPcjBH/Dqo513m8TPpvf19cIvTKpBMLJsAZJA5v/fHvja32FRiRF6Y/CdvT/2P98MYgELEkz9I33GOzasrAOUHI8wt3tIOIsxWBs2mxkFFWfXa4xtb7NpRK4UTALegsZ7ebENXNaAGekxE+bSpOm0308SI+oxCeoUtyylQQCSYAJ4k3n+hwfkMyhBACsOynVMmx37emN5H2Z416Kal12lBL0XABAm95n1EG2xwZ0/qFOs+imA5gnaNt94AG3ODauZjdCBN5YflC/zGIhXYAkP8skLvO9jePf8AuS8t/wAirE1/AW/S24Aj6D+o/PjDf+HGLBLnuP47Yah1CUJBAvpMLe+2rcxiOrQrCGYGCeYkGbd4/s4Hll2N410OrqEFwvYAML7enE/+8C5zqVGn82m0W0sTfkeWCPUEjfBDalKlm0kzJNwO3qeLxgdBqktDNurNfjZbzHH9xgrJYHjrgavU6DeGAUDODAn69rfXEmZqBGANMmROrTIF+QL239t8MQhwNMFUMRpFiBFiQe+3t6YmqZUuPmMkE3PHMxfG8n3No7QMMyyHUPBIIiGtJNxpvfsd+O+GirWN2poBE2Jvyfw4sMrkzoBtEAyZEk2AJnv63nAlXMwfLyIBsYHEdt//AHhvKweNDAZhYXjzX5MQQEEe+2JnoQsnSL9wJF59SRG2ICqiZYAzOnY++4EQJifXElPMhYJioI8szaO4i87X4nG8r7B40E1MoVZUIBc7CTueJ77XwNmqyoWBRWAF2QswBMQBYTMi084TMdSqJUJadrVNMqLcHzXn04w2rXaqGdToIYTpW5KeSTII/D2Fva5eT2BQJKRGidPm9Z2nsb44vTCy0KBJMncCBI27i084U553VbefkXgna4YARYx/ZwE2aZ9H63RJAAAVTBibaZLbj7WGB5JMPjjXAO/xBl1IF2B3Kza+8EC/p+eIX+JqINlcjvtP0xP1PK03f9Yimo4gFpDkAETEgDvMbj6YHyfRKSLFSiHO4ZiJI/8Ac4qskKt2RePJe1FklbLjyaCNLWA06Qf9QG8/fAWbyKlpNZBT5podyYsSb2jcCTNrYeuafwpp0BfysWhNP7wa3l/OR6YdXok0mUuC/wCEkQRAMhQLk+pP+/Nq0nW46g/JZwKrEMTC3CgkKCQP2dp3Mc4o/jBjVoRl28SHXUNQGmNTebaDIAieRa+LLo+Rp0GHiMoZxDqxJtvMCdRmB6b4hXJUnqAvSDUzIDwbC5mAYaCIG0X+oWSMZWtxZwbVFv0rL0jSps0MCgBhohgIO07EHEOcyi6IYqVkcxB44sbi+CcrTo+HpojQJ3vYAk2b1P8AvgN6FM1dVV2fSPKYGljFh5Y1RaLb4S32PsSUWULLeHbfU0CLehkzx7YfTy1JipdKbA8XvNwBe8etremIclWQpLkKzAWXcWEyF2v23wMaGthpFQ09O3hgDVe51quw474XVQ9Fjkeq0z8lJjFyzQBqExILaudwOcQKSGJBYS0+ZQwAEgACQQYi88Yn/R1CvpW4IkKqgffUJjmPXfbAnU+nrqIKsyldwJn0U6N5O1hf1xvJ0DxkqVnUyWLAC8hPNG5gCR7TiNs0rCm4TzU9jYenoZ27fyxR5TJBPLl9dIuDrerL7WAAUELuTcDjGWzXVHDOj1GEMVOmQCV8u3Ij02jBUZS4Ec4xW6PSB8TClHi6uWGhSZJm097ndscvxrrAbwa59VWRsIvq2/pjyx+oK0frDa1/sIvOFp9SVNnjuVt98UWN0QeV2enr8YtMGm1MTBaptO/zYs6fU6ovqCaudU29IB/ljy3odOnWJlWqsLqEJAA5khhG455xsPDOXVdCSNiKUNB3kyb7/lG+6y2K45WrZc9QpCsuh6iyNm0gxfg7xxvjJfE2TNBFKtqDtBGxFrfivt73xfUs+0Eii5CxqlAInbc9+04jzCGqniGkw8MlvMApkcCDff2OFi2HJCMl9zHZLLtWYLSqqjHiozAE72IB/OPfEwyzqrOldKpUD/lFmEHs5QA+wOD8jlqVWsRQWKignQyxGk3tJFu4OwwZl+k1lHkGjUbAMsHuQQY4jveMdMVGt2ceivX9jNJ8S1kN25jzKOLHcfwOLPKfF9QNLXWflAt2seI33/jiPO/DGbux0mSSRU0/QSTzwZ4xFmvgquNJUBHZbKDZj2Exf6HbGlCDNF5fVmv6f15KjSKjLEH5bnYALBliNrnnCZDqJ1qajjS3NyVDEbCIgyRB/PGMX4ZziOVemAAC06hJQbtpJ1RHph3S+qMgPmgSxuNvLpAt+9iOhr2dEc17TVG7zWZp+K6JqqMxEeXewJMzMgkiPT7C51qiuAijUDoN/l4MrEmN5HfjFZR65KrrZQqkDX5pBIuTCzvJgG/fFsrhmNRCIaCDA+WB+0CN52tfC2it3wK9Cuw/VrUDWMqBt3OoaYgcRYWxCqMTLiDN2Ik7WBHJ/wBsJns8tBRrZwGIXYGCZ/d8v5YkcKgBZ9QGxPisByZhzHvjMy+4dUyQpp+srMATEKFaPa9veAMDqnzAMahEaGPM3soPAJ+sYbXzlIv4TEhhs8HebwTc2EiJkAd5wNQ6izMV1MRHl/VGSdo2EbSSZ3tvjcDWmEioQDqIIgjS40iTA+dhyJm8+++Ey9NioVHAUWG9lji5BvHHJwrZ5nS9FQ3ABJCGCCRvqa5Bk8Ec4GyHUyauvWNIQyFgC8CdoMkbyd7YO/sDr0EU6DwpqNLIN9cbi5MCQeb4CyeSFOpUI0uhZWTU8xOo1IJiROmPr9Zuqqp1VXJWWBDkARqIBDHc8xaBPc4rMtmZkgoBzaSZPEqDM/kDjKVLc1XVFyVTUYdSBsNQBIJEx5uwkd/zxNVrDQI0nVceYkwt7EyN45tIxnqHWaN1Z2uY8oEbixaRziDM/ECaymktTN5ITYiDAAI07/ffbAtC64r2Xj0GLCSFcCVm8bWDRqUw38O+FcVmglENvxMxPsYB27TilzXxKnigMC1MbkNEjSIgWki25P8APBD9eywjSCRH7P8AvgPIwrR2JSo5iILNpfUCzNEHT5dOk7lrTfnC9JydJKiuzqXCkRN5IgyYYtY9hgvLUf0hHfKnVHljSdJYAEDzCBAI37+2I+mdLq05WqNLG8vB7C5MiAeRa+BJyq6KpK6b/qH/APESWaEDKRuUGscbzBtH5e2I8rUFNSiEgHYeRQTyGbS0XkyGESNxgyt07ynVKEQSTTgBbbE2JJ7HYG2KzLrYEFQW0suqAe/y6Zm8YlqfNDqCe1js7TUqSlXVUdfMoQMHIJAVPMTTERMg74h6S9VyiVQ9EmAkqQIEzwIFgNovidM0BUAPl8MwwLCN5gg+mCHyjB0qGpqNMMQJBMvGkiPwg3gCIxRStO9ibhUlW43M0aou7sohRdb+ZQ0RG/H0wo6L+rZ/FJ0zpQEyYEnn1NuNOK6tTqzBNQmJEzPaV5FoHE2xeaSZANRYA7gC07KIwsU09wuVoFKpQdgreQrLEkbggC8Le5HfE2T6sGaFdSLyC5DzYixbaAf64cMw3ihiUcCkUMAyQ2w4kzfbjuZxWUulUUT9RSLVZRd5YE6jLAktFiLcgbxirSoncrCaNNGYamYWk31IRGky3HtPHOKzrvRaJKs5SHkAICxtdjI5gjBSV64GituryCQQ2lQCQwkR733w/LVXNWKdNBqMeVdTROonUTue/rfthbpma1KiBfgrL0gXqVPDpRZW3XeGJSZkX23OAErZegjBWNVDGnWijtI1TJALQZURxM41eezSy4zQDq2lqdMsDJi5K6jck7iwkC0xjzOohdyqgFVY017Fplj2JkA+0dsUgnOW4kqjwjb/AAkaFCmAdjsokwAW799598WlbPUnMDSpAuHUebkC1pN98D5FH0G7eWmsNFxpE3H4piLkROEfLNUY6pL7+YLIF4jzbDzR9cc8k3LVyWtJUQZirRYaDSCEXPhyin/MQNtzE7xzg3LP4h0LdQJKq7RE2/M3HtbbDaWUZVIUrB3up+ljY29/piGrm0pK7/jamyLA/ESIjuIEn6dsaCd0H1ZnuoN4bOwLed2kkz8pEkAm0mdu3GCulVwlWoGHlCBomJZ2RZttBbjFd1VNIpgg2pgwBIlvMbzvJP8ApGGZ2qQlGqSf2WMbmdQkcSW9vJ6Y9BxuJxqVSNr4FOshWGk2aAzwLHmd/wCWKf4g6AjGmA5V0QaNchYBJHmN1O288Ymo1DoXSXBYXYkQWAk2iN/XEuWquuwEk3Ou5tF4Itcn0k44VNxR1yxqT33MtnEWnUd6rs1QqClrL5SpAk3J2O1rA3Ixbdc6ejUoSkoKnuBK7tcczO0n64OzQaoRrQNHd5gbEXOx5xQ9ZyldUUZdWCzdQxYiCCNJuyj0B47ThlPU0uP+hHiST/bDs/0dBRHhssiJlyCZAnVIAswgEXv9lXNspohPF0qFnSAUEEmJLkvuLyO3eGfBWbfMOhrMCFZtUrc6FGknidTreALb97+nl0qMp0VEVlJYHuVLDSdiAd7xGxw8k1+RFGLexnanRaZRgzs+mXmeVvIAPmNvX1wfQ6WaaVS6mU0w2wYOSPpAi/rhw6fUMNSOpNzNpXmwEg2Nu4wfmcvSRSXFQKq3ksAFB/zRFsTT23GcYrhEFLL0mc6gyBVEOdeltRIMSdNtIuO8d5zvU+neaq+UroxS58wJUi7yQZFgYkYM6r8QLUyjNl69anodAbhYDtEwLkRJuBtzjEZ0JTIWnWY1WnxHU6QA06hpiT5TEgxLYZJMWU0FdLz1Wg5qKULN8x1G83k7XtvgnMfENYsC1UqRtB9RbYSLDjGUzldFchTYmRAsAdvp6YNGY0oheoVZ50KFlQqkgsWkQJFoBsD6Yo4NuyFuqNJl+qNmmFJqxVTGkuSQWDAqTA31CfTAfWKlfKsynMh7XCP2/aBvzz6d8V5q1SRAUkwQfzkn+H8MNrO8kOASbnY/wwiRtQSiPpDGIIncHvAIBkG23riahRLsBTqJ8pkFogiTpLNCzyO8jFUmZAVk0QDEiLiLiOR/O3pgrJdWFPUF0sWEfrUFQe8Hn+74NMFKzRVehZggU6sBtUKC1r3GkiQQcOHwrWFmVp/cRnH3A39MUeW+JcwrLLqwUhgBsGGx0iPsIxp6H+IjgeairHuGI/KD/HGew6UPZf8ASc0uUp0qdFG0VJJIJY6tI8xGk3sBa2DuodQ8TR2BOqQwEbgQVkcA24O++A8vlqVSkfDJUNKwpsJJnTDTq2Nzz9MRVul06YjXqJgRcG3JvY+g3xHXvyd8odKgjO5/SS/lJA/CSPJcQF0iRCjjnA46xQaoq1KKtJsYkegJKybj8LRfvbFf1GgF8yuq6Ru0BRO0jvItNzthMs7lgaUsInWwk7xEQNPNrf1yaYmlll1Fqa1Q1OlTBcgl2cgL22+Y+5tgnpXVsrXBipULAtGomGgH5osRBsD9L4jyLawWqpTaLEy0z+yAQbG+3JjE1aih0HS1I3kEkggkenCzA9ROCp9gcKHZtajLCamjeASdM7Deb3geuKGvks5m30Zckqoh2YkKhOwgweLgYsalREqamJqoVARXOlS0hRB1L5rACZmbHF70jLUzl9VFmWQfJTY2qbHTFxJ5kbDGjGpXf/gzyfHTS/2BZbLVKFGmK5CVFXTrIUiAxVNiGiI4HGBUzbkMfCAqBiq1dAU7LpIMho80WkWIngT9Qp1wy08xqF7MHDx8urcEzGmw723nEPT2IbUAuomDqAFieNJF4iwmeBIwZcCLdkXUqz+YVkpM7XRiCHWeF1DbVqPzG7YEyqV1rAgKEpwrSs+YaTBM+3yg78kYuuq5WpTViahYvCsAt4QTAaAQN9o3nAlDplRmJGlgwJ1sFY3AUkMfMsxtOFSTC7XJ3XP0iqaFGC7MwYgQI0KSYNxFzvcxwYOAul/CIpqGamztJgkgJ5iW/CTq3I472xrcr05F87kuRaYmOLDtGHsyb+OyAfh4n6j+4xTeKF2l9ytbo+kFkdSwQNEtLG9l8/8Ac4EZq4ANSogAiNVMDzKIMy8tzYmBqwZXzAkgVPEm0AIdQkEaoFhY29PsxYpFTpD1m+Snx6/5V7se/fdUr4C+2VlJNi1eidOkDUJkLaARUZpI3ZieDvOKnO5GvUCApqkERTJZReJ2G4M32x6KtNo/+vap+H1/lsO3rim6tk6L1tLOBX8E1FQBo0p5dW2n5otMnBglF2gPdUef9eqAsCsyWab2KyCsTcbn+7YVqBq5UqupiL6VkkDzKSAB3ZT9PTEPWXgrBO14MfLAG3t3ODfhusHqUqTH/mVNJ3uCvfYWBucdrdQT6OWvm0Wvw7UbwUaoNL2kOIjY7EYu6NXLlAXUyRJvT3MnaSwgwIjv9TugZOiqk0WSopqaWLDUNSSrLdRF9/8AKMSdVqilSLeFSexBAUAwWClhbcTA98cVLVZ13tQGnSdZZqNgCRtq2Bg+VIEgzE7kegDa/TirAOpaQxPm0mAY3eJBJt3GAslmtEPTAqU23Uz6gxyrXPlP58XmV6hSK+IIRgG8oYiZM3E8tf35wHHemFPa0eZ9dzz9Mq1KYVh4oLEM11DadiP3k+xIxq+lo1bK09WuTlwNRc3JAmLkDfkbj0xhv8U6zPXRnaZpxJgCxMXHONr0DMGhkURB4pWmxVgY1NBIEFoFzBvwcWm0oRZGMW5yRMXp5SizVn1gE6ZAmQw9QBqgED90nGKr5jPZtKgI8muVJgGBNgxtEknb7Y0vV+jnOUmqPrWFNwbrEsQFuGi+3cRg1q9J2nw1pqyr5QSNPlncRvA4t9MR+40oNy3Z5SMvpDKymmBYktI1DuZg/wBMWXRlyy16Ky9VnEMHHl8QwAykSYBnjGwyeRpZeqCCxLckKwU2jRMzJJPlvxAxJ1SvQVkNWll2abMRoKkc6hJkGe22Kpq92RWJgv8A8VpzqC0bybSo7W8kjFX1L4WohB4mlYJUGnrBlzovrBUx7DkzjQ9Q6nSqU9IaqhkHUjyDDao80gqZuI2gbAQWubqPAFKoUHAQEfux5YAGFi1HhjeIxz/CjKAMvUaTaQw3AixUmecB5vo+eAq6mgpphZElS34ARBg3N9oxsc7qajUVKZWoysocASu8Xpg6YJnjB9SmBpL6RYAhv2h2m8/0xpTcd+QRxWeU53K5h2XVrJBk/q4JG0mBB/8AeKYZV0FgZBi4j12m3++PRvi6oxrAo8UlWdQsJgzMD2A98ZzTQB1jVU1rpKEEASQxMgDsR9fpikJuuBZRadWZ/OVagAEfKTJF5H2thj5gqSpIEHt+eN51TRooNS+RlKiDsQT5WEfMAQJ5g4r6RBE+pB24JH8sTf1CXKBKlsb/AK7m6eWojQoC6gAvyjUTJ9BsfvitpZutUV0ekEtaoHI5FgI1bT5sU/8AiZnPIqTsNR9SxgX7+U/fG+FWO+wPzeg9P7+uJVUE+zuu5NFF0vJUlRldhchjANyu0ncz39MF0KoSmdLKsyDCjygnaSSGNt4vixFX37/N/tiKvl0qEa1JImJINi324HrHribd8jblXnq65dNTqVLk/JdngFtIi4AAJiRisqZ6o5j/AJYBjSsFoDRdvlQEQf2r84bmM07vDHyg+UD6j67Dkeu+H5LKM8aRC2vwB5T9rH7Ri0Vt2Sf9it6nUYU1QOYkWLEmBc3PmJJAk9ybYsU+KKKsdNN/KoCkkbib22Bt3i++M31rK1lO4YyBa1tpHpcfcYp6msOJ2jygAklpsLX439cZ45TIeSSexpM58WZhxd42AKgAiLeUjbe/NhjT/DznM0mq1a9daqqJOvTI1EC2mwsOdydtznOkfDVTSP1fgrF2qmGYyCYUiUFhxNtsaKj0WKZp+IwU28trs0TLG5mfw99sBwS/JTHqW7dll8PFXeotZmqUafq7Hz6rnzEiCLenaMWq9NyqrZ6uorIQNU0agP3Rq0g873wB0fLGkreCh84BJY9mZf3Y3J+oxZpTzDfjH4hYav8ALx3wVt6HbHDp2Uloy5bygoXlrmbnW9xta22HIcrK6MtTgqZlFN7Q0gGIg2Pf0wx8qQ01KxEsggsBJv5YLSdR4i+IadbLUkWr4qCmRC1C40MTqsDeediZg4KvoFljUP6r9XRpBvDDBgQsmLSFXY72wDk8uKUs7aqjXdz6bAfsoNgPXvgihWVZpgQPCVkN7pcbmIiNvXGa69n9Y8MTe40qWLNbyjS3ltP078l77IHCs2CZwaSTUSJcTrO8gr+X2sBOKXPdQpHNTpWf0dwKxcAA61JpaCsmfm1TxtjCNXe6vCyAGp3AtcCLieZwH42lwFXjcyRtG/8Ae2KRw/cV5Tuoo3iMQsyd9Ptg/wCFqc5mkxGg02kEiAQQQd+Zg4r6eXR66KhJDOBcbXjbYjmx2xJRIp1XEKxRjErIOluVO49MdLXx0nOn8tTPSvhvOUwjBUFEGtUJVqgP43l5Cj5rEL674J6jml0MCyGwEagblhxzbHmdbMeKzNAVmuVQaQRAEgd4F73wymHvpVoBmQrTbtHJxyTw2+Tpjl2NC9B6Z10YINmQ7N79iODuMa6tRpKkNl08pWajQSRIkkkCSQYn1xj8pnoT9YYP7RXSG3AgXFzbfcEcYtMr1cZg1WqIqpTgkw8d1LCCHjTMjaPfAt8M34KP/E/LrVy+nLUDrSvLKFuEFN1IIBMnUeByBxil+HTUNMpLoB+E+U3EGJH8fTHoEUKlNKxqqyu4C1A9mbWwCjyxOosvvbESZSm6/qqivOqCpVrzBHlbhrbWNsByuNBrex/SWylJNFsw5kM+kR7QTA+m+K802Clgh8JBc7xTAIkzcQN78YmfIFWBIUA6RysiDq+YftbCcJTrMtM09IAbSQSJ0szAQrEmNge0YmotD6iHOVgiMy7gEyNpFuOMBrng9PVWpBiSVLMoaAAp2iSDO99o9cSpRDyWMq8Eyuoci0WvGJcwi01AVtaySSFjSYURueBhk1wH7g/SsrlKQL0qKhiGAZWNiwKm1432xoR8RUhB0knbYC49Z3xRdLy1JqymAZBkf9LHixxpaYVZhAsRsoHBmIufrhZL7hijFdU6dTJesfFRZ1Fhqttz2ni2+MpX6+0AGrUZLMy1IYTPbn642nXerUc5SejTZ2WxcqIYXDKRqEG6mbYpT0DK1JHhqAJEBnBJ7N5r3H0/LBSUd5EpQ1P4mHzedfUCrFQTAAOkaePKDGwiME0MwDJemrx2JQidtRUe3vje0/8AD3L11GhihW50OSbQIipNjJuQPl2vg3L/AAXRy1keoxd6QbWy7BjwqD13JxZThKv4/wAk3imv3ZkOnZYVV05dmao4OtSZUaSrICBeSdTArypneMMf4azosdHfdtyST+Huca74l6TljUC0oSsjgsxlS6aCIDzYw+/BGHdUzWdDkUaGZ0SxnxSJ1MzbaTAuABNgAOMTdyH8ceGZuh1N/Eeq9NS2kDS2wBYem4Cz66sFt8VV2gOiFTBIVyCIMxM3FhbYz9MZnreZZV1IJ1OftdVj6J+eBMvXexYDa45n3GOmWGJOOSSNw/xVWPyimOLwbfRRhn/yPNSPMn0Vdpki4xj3zirvMkEfNse/+3rhVzcmRAXtPF+fthfDHoZ5Jdnpv6Om+mlJiQSJuCYKgyDfEtdjAUhb3ARiN73g232ib4yfSesqyhFXXpWPFgi9o2YX7nmcXWTpMWjUdRAJkRoHzCBHzX5nY9oPMk4vf0XbTRHkOmJJZzqm4RT5QJlRBsAIt+WLfKUQJKKqRAJUXvtJiY/ptiJlC+UCBtbfvJPf1PPvjs/1BKMpUU+akrIBaW1gmTyDqUeytjRbnKkLJKC3DBUpCfMT7RPFzNluDufYHC0+t09YCAkl6aGOPEzDZedTCTFRalgo23gg4pekGpUeoapkiZERDeLRWABsBt9ThzEI+trKr0HP+Wn1HNVakAXJC3gdxjo8aRLW2WVDqdeqoPlpzTD2Gog+O9MjU82KKOB8x9IsmyhYnW7v5iIZiRpcXGmYjgWxlafVFpqosWFJVYAEhWWs9UyZAIOqJkRE46p8SOZAjkG+8mR8vIFgQZF8ZroCfZrslk6aVqBAUf8A5UbATpyrgfxwJXrUV6f01nUGmrUZEfL+pqhSQdtLRvtpPbGQfrNQkecyG1SN9QBAMmTqA5mcC16pdQrM0CIEyLTHl43O2BpNqNN8fVWGZptTZoFALCtA+Zydv+nGbqQWmGUj/wDpP58YcqEDYMBwBb+Eg+vvhQvYkehP8DsfyxWKElIY9MH5rxeS0ke3P09MPo5dQQQBtEkT/I+31wgY8k/3fCsTN5J9d/zw4oT0qmPHp7A61tt+IcARiPqOXU1qlgfO0/6jvhck8ZvK+pA/LUP4Yd1A/rK/MOxj2cj+eB/yD/xA6uVUiIt6MR/PmMAV8mfFkJTIA3Ok83MtN9ottO2LAE8Thok7E/39cFoMZuLtEOXplEKAyDuCV/Im4k9u5xoP8NaPgrnTUaAQrLqOwVak79pF45HfFQDYCdRHYW+rc/T74ZXU82tA9PYYSXFB1Nu2bL4LemvSMr4oF6wAUiTqbNvot6NBnjTPGCMzlaD2KqQTm9xv5/N9CcYWjmWVQFZoG3mIHew4xNT6k4ETbSy3A2YywBEESbm98Ta3sbVtRp6NCoGXRUcDxKGpdRhtVJwRG14WfUTgXJV6/wCrDBWYrlgxHkbXWd1dpSAdOkGI397VqdbIcMV2dXsY+RDTAg7CDsDuMTdM6igNKXuv6KDqEEijUcu0mxJVhYcjAaNZLQ6gYVhILKjQYkanqovnWAxLU3+YDcXvh1LqFElQTpJIAOxE6VH5atje+IcrU06GI+SnlZHqtbNvE+0ffGOyVRgF0800BHBijl1+h+YyLycMsSkBzcTeMhA1CxIIDLAYAiDFtyJIPqD6YznVBn6JDUqzVE9Pma5Pu3y354jFn0rqyOCqBqqpl9ZcwGUgtUMgeWCDHFwdrDFoKd4IkGx9+DHef5dsc8lolTLKprZmA+C6/nzMnbSL8R4n541NPOJUqshHycmxuTMem2A+vZHwnd0Uksk8ksEkme7qCWncqD+zfL5Pr7eK3yyQN5mQTPA+2KOLl8kTvTsz0LpmWqM6eYhT+MiCCANtuZG4jFz1JxT0a6xc61PAOlZJ5jmMY34J65V8daes6akyDtIUmR62j+to1HW6y1aiZeqhh9RDG0FQIK3Mn7Ym4RUt2WU5OPBQdQVqjM+sAOQYPmXYAQDttNsaan8UrH/LP3xh+ps+Sq+GW8RSNWnkKTH0O/ocFUMzRqDUrgDsYBB7EG+Jyi0u12VjUuNn0ybM/BtJ10vWYC1lUCIFhJ1d/wA8MofBGUUXNRzaNTgD/sVbfXGmymVot4Go138UE6tRUJpEnXpiOw74OzPT8munyI/mEydRHqZbb7+xw7yZHyyahjXCMtT6D09CNdKkW/edm+wZjg7K5TLqR4NBR606A/iqfzxoK9VF0fo6qPONfkN0gyBaJmMWeVzgadKxHeB/CcI23yxqXRlOo1vCoM9Wi60gVBbSoA1OFEgkECSJMWvbEWVpFWcGQCQykzsRcT6Nqt6+s403X3BoPrICwJmf2hzjF5LqlF30qzNAkkAGPZthNwd/bA20tGp6kyzZO0gd8S5nKrmKAX/7aSkLt5rgiCfVR+eF/SrHyKB63I9STscVWX6zTYnQbAxNr+3pb+eNjlKDtBnBS2BKlesjVlWnLGo5nbytV0AkG8FqOoe++KnNF2kPLE3NvLJJJOmLmdyfWRjbr1JWjxVDgFWUndSpkGfQ3wG3Scs5VUJHkqxqAYan1ETBDSpOoe336o5Ys55YpRMdBjn7H7RtiRVMgWvAiRybe2L/ADHQQpIB2pKFIuDWkapmwEXj1GLPP9HVglOn5V8wn8QIV2Uz3JCg7zPphnkitiaxsy2dywptGrXABLAEem1vbCpQ8oeQBNriZHcC44bbZsE5nOyzA/OCUJGkL5TGyqJ2O/8AM4GURA13PefX0n1+2HjdbgdWOp1SnymD39OLffjC1czquSDGxG+97jn3xxc/tqfYntbbDEB/b39Ww6S5EbCmrMF9Isp39Ijj1th7ZMliBcAb3WZmbG5IkjHI5DsTcwdJPf1gb77ckYWolWSSI7t8o9PUD0O2F/ARIfxaUGWDgiF2hStiexI33wRVnW41AkmSCDYliYtzIP54joZumrKSCxAksOCoiJEGJk8cb4bnM6lR2C/q7AzJEydQk3N5j2OE3vgptQ2vkyY1EgCb7gnSTBgWNucDrThbAFSbhQLbAEk3Huf52kpu6mWgRckEny2ki1yCYEDth1SrNQET2YrP7PmsBMSPz4w4gGmYgDTEEb/M3bna3aJxFVYm539Bv7cT/UYelRl/GpBA5a0avT2P0xxednvbab9uL3ODS5ARFhvx/Y+046lDOV1KpiR9iRv9L+ow1zM+b1tI3gdvbDFzRU6iQWKlSY1CCOxBIMxft+ayTrYMWvZzHjDb8bduPtjS9L6K7VKdN4IZCzQxkHzACYEyQL2473Y3w6wYFjU8PxKgYkQRSTToa9zMnYcYW0FxZnTXdVKqSAR8pkqfblTfcfliv6IWerCoQJYX2GhEY+bmKdMW3N98a5fh+iUAq1llqTq2gFm1liUYfsELAuPti2o16dKfBpAEkNrfcMEFKVUWUlBFt8bzRiHxykRdM6MMpQqBo8aqnhSN9KjTMH8MAkd9fphGJJniduMNquzGWJJO5OCcnlKlSyKDxJsBb8RiB9Jxyzm5s6IxUERAM9fLKBcVC52+RFYMYPEsq/8AWMZHrmUytIZsUUcGiUgsQ6uH3hQAQANiSdvTHp9Hpi0kqaDLshJY9lDEADgCT7nHgtfNVlEhiQQJHtt746cMXW3ohkkjTfB1RRXy72AEkg/hlGFp9bY1Wez1L9LUgzoViFUhi1R4EXYBAYA+vqMeUZTNspYqGNO0mPkk2kjYbgYtTmHnWWJte8wf3Z/Cd47HDZcCb1f0BDI0tK/JqusdHr5is1VYMATSDprWBZSNVixn2vhqfB1NwCaoVvxK5XUp4BCyBaDEzfGqymhaau4RV8NW2ghoOokzEXXYTv3xBWQNDUP0YoRuxEz9KggehEzOOaGWlSLSxN7smyLKfAuNLoDL7mZHO22J+o5lFFMhyksRC3mCAJ3sbnGR+AKqM606husmmwgQQdRX5fUnfvjf1qVKxqEbwupjzAAubn0wrSi6oa3Jcld1etp0SjfO0BBHlBGkm44/ji96fUnUJuWJHNpsLekffAObziU9EUmfU2n9WgOkkE6mMjStt+5GBur5tdaWOpQ37V9ZW1iJHlG8/wAcI5bDqO9hfxmk5OqsAsQo0zEy6/yxmej9NFCneJFydoPf+9vfa1zGtSB4dyAbACzCRfcHGezFKrmnFI6qdAOEdo8zGGIsNllYvAuCbY0XKXxC6juS1crmM7TqNlxFBNybGrcg6BHmUX23iMZzOsKdVqSgnTybbiTf39Mew1MiyGiuiVC6NcyzRGnyza0ze8k8xjA/EfT3bqVa2pYFQ2gfKqwSTEzBsYvxMY6FFRRGMnKRD0RXRZIUFoiRMD/qkfYdsE9cq1VNEI5BZn1EgGyqpuNvQD1+uLb4f6S1SqFIIhhqjgKbj8iB/cV3xewpNpgmopaALhVbRdvsse+EhC3ftj5cm1ekVvVur6G0qAbydXA4FuYjGh6SrKupvLIlvMSqpFRWvESIB+2Mn0Tpnis/iqxLUSydyWbww0d/mI9VnbGl6nVaoVy9MeUsy1qgMT4dN6pVPSUgnuCL3x0PHCNJHMskpW3wZGr1NKmZcKvhozMQACTySx7MTc++DcspbWBsY8thESZ/u2LHrnw8cnVNSJ8cs14hSWLFQBwAV33v2wOtQkRx6AQfsOcUk0+BIprkYmTaOPYEFjxx/DC0qJIOlZjeSAP7+pwXksu9WqtNZJZgLcL+I/QT9owT1jIvRbQZiW0htyoNjAsQR2wLYaK8akIfVdYjQQIvb2v6fXHUK8zfSReWO5MzvAmYODOoZCpRC6plhLSRCntb0j88C5ZKlSolNJZnMAC87k37W/LABwNzFYAt8hjY+Uz7+v8ATDKRDFYVRPaBaY2/u8Ys/iLIeC9pam66kZoOqwn6zMzGLmp8OLQyBqmTVbS/ltpkiB6gc+/1ACZCrVYQdRkGQQyiCNiACebzjtLNL6p1b6yLmZPvJubDBXT8u9WslNZl7Abdib8WBv6YL+Junfo7tTWpqMm0zpXdJsBJB47YbcxR1ABEiJ2KkEfS/wDPDP0Qi4IMmQC0x/0k2HMC2+LfoOUbM1RTVmAYFid4gWO+2qAT64Gp5Ks1ZqOhtYYArBMXjibAg41sFIpa7lAwZoAloiSdgF/jHvilodTCvdSyT8skWO4nGq67l6lJ6tN76Dp+WRaYIDbAgz9RjHdRpCmzLOoAeVlmCPTVe23GLYqezJZLW6PU+ldUmEVyF0SjT86klhYbRdfTTvfEmYpFp1SW/eMke0+35YyfR6/645dgxVzCFY8r1S9O4NikSYNhGNFTzL1DXWpC1aTwRMg8HYwYsQeZPIxxZsW9o7cM0/iybIUXqAlKZgEqTEQQeeI532OLKh0J28xYeymTx2t332jAvRupvQc2sSARzaxidj/TF31jrjJSR6REPmKVLUd9NTQCb2kFv+3EowjyPNyi6YtLoSICSursaht/pGFz+eFNJUaj542CqyUnqmNxskc3OKumK+tlrsSTnm0Am3geFWemAFtEaLRuL4supKNBHOvMkAcgUqoMevmGKVRO7DRVSmjtUYCQRfnyAkDvcn1x865vNpqOgEjg4+gOsZdKpXLnSwqm+o6YhQx8N+GgH/Uvrjwb4i6L+j1npqXZFPlZkK6lFtQtEEgwRa2OjAkRysAyufVDUmkrBwBDXgjkf32xbfDlcnVpUSCYBEiBBiDfv623xnnGNJ8JUE8VmSqDFMhgfKSTAECTNzE+uHyqoti43cka3LdYDgI0q2wUmx9FPPtv74bmekUajamUyf2SRP23PriszlMEjULyxMDiwEj/AFfcXwTSNZRC1Vj94SRxE487dbo9DZ8me6XVdaqOrQF2Ecjn+H2x7Bk62WzVOnVdUlTs0eWpI2nmQCPpjwdc0YiVX/KCTjd/CXTg1FXWalwZdV8jrwJBIIN5j1xXPsrZPErdI9UR0P4ltvcWkSPa18RVadOpVpgMGEjYg7nGRpdOi5AE7nf+mL/oGWAYEvF5GqAIW+52GOSNzdHRKoKzQ9Qoh6yrYQs77mRFuYv9ziDp3SFp5gFCBJZnA5lQJvwIUR/vgWp1ikXFUU2ZtIUnYAAk2J3ufY2wR0/r9Is7MGUmBwfpbbHUpRTORqTRfZjL+W0SLiB2xS5ukK7QWhBcAbz5QVPpPbsMHJ12hy5/0nFanU6CsTDTcAgCILT79vthnkj2BQfQP0jNsucem6KutbaVidI1kzyfNf8AzYwPxnXZs/mUZ/Ko8oI38qmASOGaJ4A9Mehv1lFOpULHubcEEWxHV64jEFqW3AIg83BXmIxo5Ipmljk0ebUOsVEWxHieGFUxdQiwXF5Fpie57Y1ClKNPJ6TYB7zck0M4SZ/aJxbN1alBmkfeEn7aI/8AWJk+IaQIPgmBwQoH3A98GWWFmjhmBf4kVj+oQLO7EkE9lA2ied5tjG+Gw4MWvf8Apj0DN/EoZgQji3DEczeIxGfiIebyvf8AeP5dsBfUQWwz+nm/RT/4f14zWkx5qbAW5BU7+wP2xF8X2zr330aRN/lXbtedv64t6HxSFKllbSu/mJJ33nc4zXxB8XK9YuiMVtALRO0yADbDRyxbEeGaXAV8S1mY0hDMYJYgGJtExsZ/niL4VlM3RZgQAxFwd2VlA29d8Uub+JWZgyqBAAgknk9o74XJfEtUVFcqtmDEXBMcTNvth3kiBYZ9Gk+NumEZljTRtLAE6QSJIM7DvJ929cXudzFSv0m6MHhVZYMnQ6iQscgAxHOBP/k7VTrUAArESTwQbgjg/wBxgqj8Qs1FoVTe7BjAM7RM8d8S88Sn6aZQfBVFkzlMsjAQwBKmASO8Wnb64742ZqmbeFeFCqLEzF7W2vi5o/EDhlJUELwCwn3km/rGHVviRy+tVgSLFm4jsQIt2wP1MLsb9JPgp/8ADjyZnzAjyMoMHeVPbt37Y7o2aC9VJb8T1KXfcnT67qBPM4tsr8SOrAsuoDjU28RyThT1mm9VXZNPmDGAp2PfSGON+ogwfpci9GZ/xEzA/SqhPl0AKDO/4hMD94DnbGL6hT1hg+gDZb7Wjg9jN7SBj17qvUMrVdi1FagKxL00PECSwmxxVvRyGmP0Sjz/APRTiCBax7z98PH6jGvYr+nydFH/AIfMi9TGr8VPySPxE1SPrAb7xzgr4/zROeakvkcBSjaoDEwzBoUmdgsXkDvi+6bXyiV0daSU43YJcAK2kAhiYk7RycD9b6H02tUapJ11GLvDsl4AmCrC4HEfng+eDd2K8GRKqKCjWWoCVaWUQVMBiUXzWBsfKxj0+mIctnkepRD69HiKysGKjxEIK6o+qwfa1iNHT6Fk9dR1rVdRXRq8VZIuur/liGgzzsAZviM/DeQ1DVWa4GqXWJ5ayC8doFtsBaLtMZvI400aH420KlFta09NZGkxJVZDCN4IbTN41cbipSiyVWkDT4taqGmT+tgFNEQZk3B+/Np1sUc0Kaa1Yq2ymDcx9JjE71FSk9GRT1K0Oxslwq25EsO2DYjQuUyIq12ZobwkFNpErqPmgeomD74of8Q/hZ8yoCMBVAY0gR5XELqpmTKmwgzHpc42vScqUpgagWN3I5Y7n32H0xF8QZd3pfqmAcXG0kWkDtPfvGGT07oVq9j50618PV8roNbwCzEaQtTzSSOCAbEiTsJx6N1D4Go0cqlekFDUaTo5ChfFBMFyfxEEWncHfbF9/ib8HLn6NPRIqUVfRBAWW0yGlTIleI5vif4gdl6WqBG1GmisALrCgtI4EiPrhsmRtAhBJnlT5geJfbzebkCSb94EHvfBH6Kr3ieJG2/tgHMEF9J4TUebNP3sDbf74jzNJzEEiBxzcmbe8fTHNGm+dLOiVpcakZ6jTGjVPpEjeY232vj0j4KztA5cKxhxIAAJJabbf5l3x2Ow31EU0gYpNWXtTNrRMVLEAWPHbv8AbAWYrFjuPWYPqPb6YTHYm4LHFRQ2t5HbE8xO8/X+WJ6YebD3kk/lOOx2IseJLqbafzOE1t3OOx2DQbEao21z/fGLTJUiLWgbyA0tzv22++Ox2LYoojlkyd6a8olvQj8hGE8JP2F+7X/7sdjsdGiJDyS7ENGn/wDrEe7/APlhGy9OD+rFt/M//lhMdgeOPQ3kl2RVsnTKt+r2BPzt/XGKq00JI0bfvtjsdjoxYokMuWfZDURB+E+vnP04w0tSG6n6P/tjsdg5IxiuDYpzk+TWdBqZRqQkuG5Grb/swR0mnSFOtr1BRVPInSbiPL/LHY7HnTe7R3Ruk7JiuV/aqfl/4YeuWoHY1IPfSP4rjsdhB7l2PPTaJ2NTb9z+mO/4bS4L/wDb/TC47FlijRDzT7Gt0+na739Bjv8AhlON3t6LhcdhlhiDzz7GHI0+7/6Rzxhz9MX977DfHY7B8MTeefY39AC3ho529cAde8OiEqQ3lbzsY8qsCJgDgkE+k47HYZY4xFeWb9lZm3akSQLbjTM24F/7tgnI9XqJ51YHXTKgmT5G7SfQHCY7EJKro6400rRZZf4ldkCBijpAOkkagRYnvJB9sE5frhWoKjvqsVCubXv3sbY7HYeEU92c+V6XSAs71CvqMVamk3Hna0mdpxJles1FamHI8MN5iB5tN7QLEfSbY7HYnP4y2Hh8o7mb+LPCzDVGoiHAZSwWCUE6TAi4kn2vwYyHVM2Q4hWIjdSw5PbnHY7D18k2C3paP//Z"/>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5" descr="data:image/jpeg;base64,/9j/4AAQSkZJRgABAQAAAQABAAD/2wCEAAkGBhASEA8QEBAVFBAUEBEUEBIVFRAYFBAXFBQVFBQQFhgYHCggGBkjGRQUHy8gIycpLSwsFR4xNTAqNScrLCkBCQoKBQUFDQUFDSkYEhgpKSkpKSkpKSkpKSkpKSkpKSkpKSkpKSkpKSkpKSkpKSkpKSkpKSkpKSkpKSkpKSkpKf/AABEIAOEA4QMBIgACEQEDEQH/xAAcAAEAAgMBAQEAAAAAAAAAAAAABgcBBAUCAwj/xABOEAABAwIDBAUHBwYKCwAAAAABAAIDBBEFEiEGMUFREyIyYXEHFCNSgZGhJDNCYrHB8HKCkrLR0jRDRFNUY3SUs+EVFkVVZHN1k6LC8f/EABQBAQAAAAAAAAAAAAAAAAAAAAD/xAAUEQEAAAAAAAAAAAAAAAAAAAAA/9oADAMBAAIRAxEAPwC8UREBEWAUGUREBERAREQEREBV35RfKUaZ3mtGQ6oD4xNLYOZTZ3ANYR9J5uNOAv3KRbX4/JC2OnpQHVtQS2AHURNA69S8eqy48SQOageKeThxEVFBIDOXieomfcnR2bppT9ZzbW4203EgLD2b2i846SKZnRVkBDamG9wL9maM/Sifva7xB1C7agU0stQ0TQs6PGKHqviOgnZoX07iO1G8atdwdlIspdgeMx1VPFURXyvbfKdHMcDZ0bhwc1wII5hBvoiICIiAiIgIiICIiAiIgIiICIiAiIgIiICIiAiIg5+MY5BSsD5nWzHLGxoLpJncI42N6z3dwC4bn4tVXLctBAeyCGy1bxwuPm4vDrle9vtjG10Icywqobup3kkA7i6F5H0XWtfgbHxgmGxzRxMmYZ3xskLamillkLXlpyy05aXWDwdQCLGw3goOngkopsSlc58lXJJAY2SF7pXskY4lsObUMa8uPIAgc1LjmhGTMHTvvJUSes7QaDgwXAA4BoX0hxe8cT4Mnmr4w6FzRawt2SNwN9LWHHkuZLM47+04nfb1tPhY+0cUHvGA+za6EfKKcWmDQT08FznZa1yW6ubx0I4qNYA6uqJqyopJTRxSy9J0RjjkbmytBlka4Xa5+W5ykbx4qc0NM4ZXZiDY5tbaE314XWMYqImQummZcizYsvVmkedGxsc2xuT95OgKDmjaiqpLHEomGn4VtOHmNvAdNEbuiH1gXDwUrhma9rXscHNcAWuBBDgdxBG8Kpa6XFZiynFW/pp7hsDBCI447APklOS5YAbE/SOgGulj7LbOR0NLHTREkNBLnH6Tjq5wG5ovwH+aDrIiICIiAiIgIiICIiAiIgIiICIiAiIgIiICLDm30KygKG7WRClnZVWHm9S+OnrhuDXPsyCr8QSGO5tc31QpktDHcIZVU09NJ2JY3MP1Sey8d4NiPBBFtmY3U9RPQSD0chkmpjfQPaR00Y7jma+3fIu7RUVzrwLuHI2/9ftUJdjDvNsJr3/ORTRMqSN4c1xpakfF59gVj0zes/8AKP2oMiHUDge13qJSYtE/zjFJxejpBI2kYNekcDkfOBuLnu6jO4/WK7+1lc6GiqpWdsQuDO5zuq0/pEKM1+HtzYJhzdIjKaiYesykYHNae4yOZ+ig7eyOESNa6rqR8sqQ10g4QMGsdKzk1gOvNxJUiREBERAREQEREBERAREQEREBERARFhBlFgJdBlERAREQEREFT4tTWo8aiO6HEKp4tbRsrIqgW5Wc8+9WfRm+Y8yD72g/eq42mB6PaQbx00RtyvQw3+74qxqFtsw5Zf1Qg4+3jvkZbbtVFGw+DqmK61Ym3xsX/i8K6vcZamxPuiC3ttm3pW91VRH3VMS0KB98bm/6VTe288qCWoiICIiAiIgIvDJWkuAIJabOAIOU2BseRsQfaF7QEREBERAREQEREBYIWUQaeLYnFTQSzym0cbS53Enk1o4uJsAOJICqParbzEsPraKonOZtTG/paC7clOxpbkjD/wCes67n7iTbcApXtFtNSTYjBSOqI8tMHVMjM7fTTsOWCntxLDnkLd92xqHybGOxuKsq3Tlj4qkxUQcbRu6MDpc+lxmcQARuyDQoLW2b2npa6ITU0gcNM7To+J1uw9u9p+HK666pvBtn+he1srpKWvY3L0kbssj2jkDdkrNOTm7tx0U4pcTxSO2aGGtjt24nCCe3MxvvG4+D2+CCWIozJt5Cz+EU1XAf6ymmc39OLO34rMflIwo/y2Jv5eZn64CCSouI3bjDDqMQpf7xB+8vbNscOIuK+mI/58H7yCD7QyEjaC24VMLbbtfM4GnXxIVhwy2le08bG3gB+PYq3bO2WDHZWEPY/En5HAgseGQQtBaRodw1HcrAJ+Uu/JP2N08LWPsQa227rUTyOEtKfYKmIk+5cbBpScbkJ44TFf8ANqZLfBy6220gGHzk7gYSfZNGq/2Z2ypWYtJLPOGRGgEbXvuBmErX5L+F/cUFwouFHt1hjgCK+nsd15Yx9pX0O2mG/wBPpv8Avw/vIOyijkm39B/FzGXTdDFPKTysY2kLy3ampl0p8OmtuElS5lOy/PKc0hH5qCSOcACToBvPLvVbbceVTJHLHh3pHNBElVYGKLf83/OO0OvZHfuWdog6R7Y66r6Ymx8wpGvyO5Nc0XfJqBq4hvctag8nply+fBtPTFzSKRljJLYg2kc3si+8Nv3kINXYaWShpcOxFzy6nrTkxHMSckksr+grSTuvmbG/xaeCtxVO51PSuxPC6t4ZQgEsLibMgqGXaB3seHBvH0YUg8me3kVXTw08knyxkQDg4FpqAzQTsv2rgAkbwSbi1ignCIiAiIgIiICIiAonX1FRiAeykk6OjBLX1DSQ+qI0dHA4dmMG4Mo1JuG7sy9eUqWobQudBE6Vge01UTXFrpIAHGRgc0FwBOUOyi+XNbmoCPK1iLoWiPDGRU5a0NfHJctjFvmxaw6oIabWBtobWQb1T5LaeoeYgxsbIz6WYADotB1BftPt+joTwDpnS7NRx0rKWkaWwtdcucSXSE73knUk8+4aWXxwbE6atp4ZqJ2aBlg+nvZ8bwblsjeLr33nXeCbqT0lQHtuBbh+OSDSbhTXxiKoaJWgaFw6wPMHeD3jXvXzjwt0R9FM4C/Zlb0oHg4EPO/i4rrrBCDnNqZwbehcOeeRh9xa77VlxlPagY78mXN+swLcdk3EA+y6+TqeI/Q9wIQaMsDSCDQZv7r79XKM4hsg2QdWhIsSR/BARr9V+vtUtloieyHNHcdfitQ4VIOyXeOcXOvG408QggNJsZicBkip4bUszmmaN80RDSHA9KyxJDrCxG4j2Kf1jT5xe2mXffw3+0fE968jDZhbU2H1r21773/Gi1avpGube4PfvOmlrHn+Bog+m2OHyVOHT08Bb00rGhmcgAHO113d2i4Gz+xstLC2JlLFIQc0j5JGOdK+2rjdhtwAA3ABSChbPK3N1faD36fct2mhna7VrbdxAJ/yQcl9DV/Rw+j8S5t/cI1gUeIjsUlENfWIt7olJRK/1PiF5M8l9I/E3CCPS0OLvI9LBELahpe63syC/vC8xbCueSausll+rH6Jtu83c72hw3qSdM/1Dfx0WPOHD+Lda3cT8Sg0qPZ+KnYW0kbIr7yB1nn6z3XJ8Tdas1GWG73EnnvOg0JJ1OvAc122VLSbXsbXsdD7kkgBvf70EA2p2QpcSkhmLslUxgYxklxDMGkuANtSQXkgg+IK8Q7FxSAwPhLJRlfnDnNfE4HSWJw3W4Ob4b7gTaswWJ41aPHlbUFVvtftXPUvZR4U8+gd6WtBAJdaxihdax0PWO46DdvCV4Bi9RTTR4fiD87ng+ZVZ3VQbqYZOU7Rr9YajUFS5fnmgwvGcQrGUE9bK9jHxy1Di4EU7Wuu14IbpKfo2N9Cd11+hWiwAQZREQEREBERAUSrdlpaeR8+HCMteS6ooZLCGYntPidY9BIeOhY7iBvUtRBSG2NXR0jvPaR89HiZcGmky2kcb3tI0ksfFbc4ZmngSd1lbCbQyVdBFUTtDZ7vbM0AgBzXEbjzblPtXM8oGCtkqsKmc0FolmhubdV0rA6I249aIgd7wuHtbtS7A+pFEJPOmB8Qc7qxPiAZK5w0JBYYrAHeCgsaprwxvSPc1kY3veQAeQHNaEWNGX5phLb9uQZQdd7Yx1iPyi1VXg+1E9VPciSpq3XEcTQAYxmIuTbLCzmfyTqrCpNkKmVgFbUljONPSufG3ua+b5x/5uQeKDeqcbgiv5ziEUJ9TPTxkA7rh2Zw96579rMMv1a6SU8OidVSfCEEFdXD9iMOg1io4Q6987mB778877uv33Xba0DQCwQQ47R0m5tNiEg7qbESP/Ky9t2hh/3dX+2mm/eupesIKO208pLTVQ0eHxyROE0YqJX9IyQWkAMLWOPVPAki/DvVq4kC6a3qhpv7/wBtlSdfgT34liUrG6Nr5buN9A2YOIHv+7ir4fH6Z5+q336j7CghPlJxSekw1s9M/LKyuiI32eLOBY4DtNIFiP2XXvZryl0FXAxzoJhNlHTRshqJRG7Ub2A9UkG11u7eYR01BHFmy/KmOJ37s64vkjwsQVmKRjd0dI7S+peZncR7fagkv+sdD/Rav+5137iw7aChtrSVVu+jrP3FLUQQSqx+hylwpKgW50dWBv5hn7FyDtVR5w1tbPTOvoHmoiZfda0rcu9WkvlUUzHtLZGNe072uAcD7CghI2iniDDK5lVEdWuFmSAXaMwczquNjfcN29SLBMbjqG5oJM7RbOx2ksdx9IX/ABwJXCxnyXwOzPopDSyG/UaM1O477mI9k97LKrNrX4hh00Lix0E8YPRVEZvFLckuANtWnTqOGnHgSE38pe1r2VTKWRsv+jg1nnZgB6Ql9zked5ZlyktBBObjuXao6hs0LYMGhayBwAfWvjIijbbUxMcAZpOWmUHeTayjc0nnmF0s7LOrMR9GGkDWcucJH24RxtY49zY28bK0cIw1lPTwU7OxFEyNvMhjQ0E+66DX2f2eho4uihBJLi+WR5zSTvPalkd9Jx+G4WC6aIgIiICIiAiIgIiINDHcIZVU8lO8loeNHt0dE5pDo5WH1mvDXDvCqPaXYvE8XxGCOoYYI6anbHPUWHRSOL3F00A+lnGQ2+jYg7tbrRBx9mNlKWghENNHlG97zYvlPrvdxPwHCy7CIgIiICwSsrw51kFV0FBmmxjg4YjU20G60byR7/irLcOu48SG/f8Aj2KG4NH6XGxb/aExvxt5tAVMGu9KW/VBHw/HtQcjadl4Im2/lA/w5D9q4uwrS3E8VaRb0NCbX0Gkm6/iPepLjkekIHCob8I5FwtmWj/TeLW0+S4fcd5bJr+OaCboiICIiAtTFMKhqInwzxtkjcLOa4fEciOBGoW2iCKbH+T6Ggc9zZHS2ztpg+3yaKR3SPjbbeXP1LuNmjSylaIgIiICIiAiIgIiICIiAiwCsoCIiAiIgLCyiCD4DfzjHQeFZJb86lgNvsUoh+f8YWke/wDH43RbAf4Vj1uFYL7ra0sIH2H3KTwO9LHzMA05cfuKD4bRSZGMdbQTNPj1JOa4GyL74ridzc+a4fc89Jhf4KR7RMvHGP60fqP1Ua2WcBjOJMv/ACKhPu6Td3aj3oJ0iIgIiICIiAiIgIiICIiAiIgIiICIiAixdZQEREBERAREQQfADar2hBOnnUHxpo7/AI7lJab52I/8MPtFvDiovs/Het2iHHzqm93mzD+1SWhks+Ac6Vnw/wDuntQffF90P9oi+Jt96jWAxAY5itv6JQ7retN+xSbF+zF/aIP1wo7hJAx3ERbV1DROvztJM1BMEREBERAREQEREBERAREQEREBERAREQEREGBdFlEBERAREQQzZwfL9oRzqKX40jL/AGLrQNINIb39BE29t/Zue664myEwNbj77b66NncejgY39q7VM67aN3OnjPtsyw+1B0MY7DDynp/8Vgt8VGaJ9sflbft4Uwj82qf++pLjFuhBOgEsB90zFEayTo8ew1/Cakq4Dzu3LOL/ABQT1ERAREQEREBERAREQEREBERAREQEREBERAREQEREBeZJA0FzjYAEkncANSV6UI8rW0Xm9CadjrVFWegiA3hriBI88bZTlvzeEET2Wxl5payZt+kq6urlaLb85yM+xWbUNDXwsA7LAARwsQLfBQPYrA2iWmhYczYAHSGxt1dQddNXlh/S5KZNqg6okN9Nw5ZW2GbTvv7kHTxCIvp5A3VxYS38oat+ICrnbWvEcmD1+5kVZGXnlHI3K4+GU3VmUp0tw0IPA3UA29wzPHNSOb1JG3hOgAtu/RcQPycqCxQsqHeS7aXzqibHIflNNaCcHecosyT85o97XKYoCIiAiIgIiICIiAiIgIiICIiAiIgIiICIiAiIg1MWxSKmglqJnZYo2Fzz3DgOZJsAOJIX5xnx+sxnFC+Bhc8gtgj3tp4ge047ha9y7mTbeAv0TjuCQ1cElPO28bwN29pBu17e8EAqDYl55QR5H0TZYm6sqqSJjXC17OkijAdG7m5mnhuQdHC4Y6GHzcTB9Q5renlLrXIBAawb2tGtvE8SV9KSujsbE2uNDcEkHXu4/DuUN2W29xaurvNIMjYw0ukkqI2udEwEAuaAWl7rkAA8TqVNMQpOkc+WIATMLRUxtvcEbp2es0gfDmCEHfo5nXF91gvjtPs82tpzGTkkHWhkG+N9iAe8EGxHEFcurxnzekNSWlxa20UZPzkhvYC30RqSeQPJV7Bt7U1bD5xigpbOLXwwRAPuODHNzPeCCCCCN+8WQRej2nqcJxXNNG5kjXdHUx3GWZhsdHbjcWcCeNu9forB8YhqoWTwPD43jQjgeLSODgdCDuVaYPsvJKCyiglhY8+mxCraOmcD2jBE67sx9d3P2qysEwWGkgjp6dmWNg04lxOpe48XE6koN5ERAREQEREBERAREQEREBERAREQEREBERARFhBlERBHNsMFklZHUUthW0zi+AndILWkp3c2vbp42VZY/wCUN0TYq+muJWHJLE8C9ySZYnjl1Wn2Ai1ld6qvyseS81LZKyjb6YgmeEfxuhHStHri+o48Nd4d/aZ7GUba6bfZrmMbuYJB1YY+Jc4uFza5NtwAA+vk62Q81hdPOwCsqDnlH8w09inafqjeeJvyC+ezWC1FT5nU1zDHHTxRClpSdekawNdVzD1/Vb9Ea7901QEREBERAREQEREBERAREQEREBERAREQEREBERAREQEREBYKIgyiIgIiICIiAiIgIiICIiAiIgIiIP/Z"/>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9857" y="4474029"/>
            <a:ext cx="4082143" cy="22860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4123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313612" cy="1143000"/>
          </a:xfrm>
        </p:spPr>
        <p:txBody>
          <a:bodyPr>
            <a:normAutofit/>
          </a:bodyPr>
          <a:lstStyle/>
          <a:p>
            <a:pPr marL="461963" lvl="2" indent="-461963">
              <a:tabLst>
                <a:tab pos="388938" algn="l"/>
                <a:tab pos="492125" algn="l"/>
                <a:tab pos="906463" algn="l"/>
                <a:tab pos="9144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pPr>
            <a:r>
              <a:rPr lang="en-US" dirty="0" smtClean="0"/>
              <a:t>P1. Sexual activity that violates the proper function of the sex organs is wrong.</a:t>
            </a:r>
            <a:endParaRPr lang="en-US" dirty="0"/>
          </a:p>
        </p:txBody>
      </p:sp>
      <p:sp>
        <p:nvSpPr>
          <p:cNvPr id="3" name="TPAnswers"/>
          <p:cNvSpPr>
            <a:spLocks noGrp="1"/>
          </p:cNvSpPr>
          <p:nvPr>
            <p:ph type="body" idx="1"/>
            <p:custDataLst>
              <p:tags r:id="rId3"/>
            </p:custDataLst>
          </p:nvPr>
        </p:nvSpPr>
        <p:spPr>
          <a:xfrm>
            <a:off x="1981200" y="1600200"/>
            <a:ext cx="4114800" cy="4114800"/>
          </a:xfrm>
        </p:spPr>
        <p:txBody>
          <a:bodyPr>
            <a:normAutofit fontScale="77500" lnSpcReduction="20000"/>
          </a:bodyPr>
          <a:lstStyle/>
          <a:p>
            <a:pPr marL="514350" indent="-514350">
              <a:buFont typeface="Wingdings" pitchFamily="2" charset="2"/>
              <a:buAutoNum type="alphaUcPeriod"/>
            </a:pPr>
            <a:r>
              <a:rPr lang="en-US" sz="3200"/>
              <a:t>Strongly Agree</a:t>
            </a:r>
          </a:p>
          <a:p>
            <a:pPr marL="514350" indent="-514350">
              <a:buFont typeface="Wingdings" pitchFamily="2" charset="2"/>
              <a:buAutoNum type="alphaUcPeriod"/>
            </a:pPr>
            <a:r>
              <a:rPr lang="en-US" sz="3200"/>
              <a:t>Agree</a:t>
            </a:r>
          </a:p>
          <a:p>
            <a:pPr marL="514350" indent="-514350">
              <a:buFont typeface="Wingdings" pitchFamily="2" charset="2"/>
              <a:buAutoNum type="alphaUcPeriod"/>
            </a:pPr>
            <a:r>
              <a:rPr lang="en-US" sz="3200"/>
              <a:t>Somewhat Agree</a:t>
            </a:r>
          </a:p>
          <a:p>
            <a:pPr marL="514350" indent="-514350">
              <a:buFont typeface="Wingdings" pitchFamily="2" charset="2"/>
              <a:buAutoNum type="alphaUcPeriod"/>
            </a:pPr>
            <a:r>
              <a:rPr lang="en-US" sz="3200"/>
              <a:t>Neutral</a:t>
            </a:r>
          </a:p>
          <a:p>
            <a:pPr marL="514350" indent="-514350">
              <a:buFont typeface="Wingdings" pitchFamily="2" charset="2"/>
              <a:buAutoNum type="alphaUcPeriod"/>
            </a:pPr>
            <a:r>
              <a:rPr lang="en-US" sz="3200"/>
              <a:t>Somewhat Disagree</a:t>
            </a:r>
          </a:p>
          <a:p>
            <a:pPr marL="514350" indent="-514350">
              <a:buFont typeface="Wingdings" pitchFamily="2" charset="2"/>
              <a:buAutoNum type="alphaUcPeriod"/>
            </a:pPr>
            <a:r>
              <a:rPr lang="en-US" sz="3200"/>
              <a:t>Disagree</a:t>
            </a:r>
          </a:p>
          <a:p>
            <a:pPr marL="514350" indent="-514350">
              <a:buFont typeface="Wingdings" pitchFamily="2" charset="2"/>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152207446"/>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5131"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93304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313612" cy="1143000"/>
          </a:xfrm>
        </p:spPr>
        <p:txBody>
          <a:bodyPr>
            <a:normAutofit/>
          </a:bodyPr>
          <a:lstStyle/>
          <a:p>
            <a:pPr lvl="2" algn="l" rtl="0">
              <a:spcBef>
                <a:spcPct val="0"/>
              </a:spcBef>
            </a:pPr>
            <a:r>
              <a:rPr lang="en-US" sz="2000" dirty="0"/>
              <a:t>P2. </a:t>
            </a:r>
            <a:r>
              <a:rPr lang="en-US" dirty="0" smtClean="0"/>
              <a:t>Homosexual activity violates the proper function of the sex organs. </a:t>
            </a:r>
            <a:endParaRPr lang="en-US" sz="2000" dirty="0"/>
          </a:p>
        </p:txBody>
      </p:sp>
      <p:sp>
        <p:nvSpPr>
          <p:cNvPr id="3" name="TPAnswers"/>
          <p:cNvSpPr>
            <a:spLocks noGrp="1"/>
          </p:cNvSpPr>
          <p:nvPr>
            <p:ph type="body" idx="1"/>
            <p:custDataLst>
              <p:tags r:id="rId3"/>
            </p:custDataLst>
          </p:nvPr>
        </p:nvSpPr>
        <p:spPr>
          <a:xfrm>
            <a:off x="1981200" y="1600200"/>
            <a:ext cx="4114800" cy="4114800"/>
          </a:xfrm>
        </p:spPr>
        <p:txBody>
          <a:bodyPr>
            <a:normAutofit fontScale="77500" lnSpcReduction="20000"/>
          </a:bodyPr>
          <a:lstStyle/>
          <a:p>
            <a:pPr marL="514350" indent="-514350">
              <a:buFont typeface="Wingdings" pitchFamily="2" charset="2"/>
              <a:buAutoNum type="alphaUcPeriod"/>
            </a:pPr>
            <a:r>
              <a:rPr lang="en-US" sz="3200"/>
              <a:t>Strongly Agree</a:t>
            </a:r>
          </a:p>
          <a:p>
            <a:pPr marL="514350" indent="-514350">
              <a:buFont typeface="Wingdings" pitchFamily="2" charset="2"/>
              <a:buAutoNum type="alphaUcPeriod"/>
            </a:pPr>
            <a:r>
              <a:rPr lang="en-US" sz="3200"/>
              <a:t>Agree</a:t>
            </a:r>
          </a:p>
          <a:p>
            <a:pPr marL="514350" indent="-514350">
              <a:buFont typeface="Wingdings" pitchFamily="2" charset="2"/>
              <a:buAutoNum type="alphaUcPeriod"/>
            </a:pPr>
            <a:r>
              <a:rPr lang="en-US" sz="3200"/>
              <a:t>Somewhat Agree</a:t>
            </a:r>
          </a:p>
          <a:p>
            <a:pPr marL="514350" indent="-514350">
              <a:buFont typeface="Wingdings" pitchFamily="2" charset="2"/>
              <a:buAutoNum type="alphaUcPeriod"/>
            </a:pPr>
            <a:r>
              <a:rPr lang="en-US" sz="3200"/>
              <a:t>Neutral</a:t>
            </a:r>
          </a:p>
          <a:p>
            <a:pPr marL="514350" indent="-514350">
              <a:buFont typeface="Wingdings" pitchFamily="2" charset="2"/>
              <a:buAutoNum type="alphaUcPeriod"/>
            </a:pPr>
            <a:r>
              <a:rPr lang="en-US" sz="3200"/>
              <a:t>Somewhat Disagree</a:t>
            </a:r>
          </a:p>
          <a:p>
            <a:pPr marL="514350" indent="-514350">
              <a:buFont typeface="Wingdings" pitchFamily="2" charset="2"/>
              <a:buAutoNum type="alphaUcPeriod"/>
            </a:pPr>
            <a:r>
              <a:rPr lang="en-US" sz="3200"/>
              <a:t>Disagree</a:t>
            </a:r>
          </a:p>
          <a:p>
            <a:pPr marL="514350" indent="-514350">
              <a:buFont typeface="Wingdings" pitchFamily="2" charset="2"/>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288865678"/>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6155"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82492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313612" cy="1143000"/>
          </a:xfrm>
        </p:spPr>
        <p:txBody>
          <a:bodyPr>
            <a:normAutofit/>
          </a:bodyPr>
          <a:lstStyle/>
          <a:p>
            <a:pPr lvl="2" algn="l" rtl="0">
              <a:spcBef>
                <a:spcPct val="0"/>
              </a:spcBef>
            </a:pPr>
            <a:r>
              <a:rPr lang="en-US" sz="2000" dirty="0"/>
              <a:t>3. Therefore, homosexual activity is wrong. </a:t>
            </a:r>
          </a:p>
        </p:txBody>
      </p:sp>
      <p:sp>
        <p:nvSpPr>
          <p:cNvPr id="3" name="TPAnswers"/>
          <p:cNvSpPr>
            <a:spLocks noGrp="1"/>
          </p:cNvSpPr>
          <p:nvPr>
            <p:ph type="body" idx="1"/>
            <p:custDataLst>
              <p:tags r:id="rId3"/>
            </p:custDataLst>
          </p:nvPr>
        </p:nvSpPr>
        <p:spPr>
          <a:xfrm>
            <a:off x="1981200" y="1600200"/>
            <a:ext cx="4114800" cy="4114800"/>
          </a:xfrm>
        </p:spPr>
        <p:txBody>
          <a:bodyPr>
            <a:normAutofit fontScale="77500" lnSpcReduction="20000"/>
          </a:bodyPr>
          <a:lstStyle/>
          <a:p>
            <a:pPr marL="514350" indent="-514350">
              <a:buFont typeface="Wingdings" pitchFamily="2" charset="2"/>
              <a:buAutoNum type="alphaUcPeriod"/>
            </a:pPr>
            <a:r>
              <a:rPr lang="en-US" sz="3200"/>
              <a:t>Strongly Agree</a:t>
            </a:r>
          </a:p>
          <a:p>
            <a:pPr marL="514350" indent="-514350">
              <a:buFont typeface="Wingdings" pitchFamily="2" charset="2"/>
              <a:buAutoNum type="alphaUcPeriod"/>
            </a:pPr>
            <a:r>
              <a:rPr lang="en-US" sz="3200"/>
              <a:t>Agree</a:t>
            </a:r>
          </a:p>
          <a:p>
            <a:pPr marL="514350" indent="-514350">
              <a:buFont typeface="Wingdings" pitchFamily="2" charset="2"/>
              <a:buAutoNum type="alphaUcPeriod"/>
            </a:pPr>
            <a:r>
              <a:rPr lang="en-US" sz="3200"/>
              <a:t>Somewhat Agree</a:t>
            </a:r>
          </a:p>
          <a:p>
            <a:pPr marL="514350" indent="-514350">
              <a:buFont typeface="Wingdings" pitchFamily="2" charset="2"/>
              <a:buAutoNum type="alphaUcPeriod"/>
            </a:pPr>
            <a:r>
              <a:rPr lang="en-US" sz="3200"/>
              <a:t>Neutral</a:t>
            </a:r>
          </a:p>
          <a:p>
            <a:pPr marL="514350" indent="-514350">
              <a:buFont typeface="Wingdings" pitchFamily="2" charset="2"/>
              <a:buAutoNum type="alphaUcPeriod"/>
            </a:pPr>
            <a:r>
              <a:rPr lang="en-US" sz="3200"/>
              <a:t>Somewhat Disagree</a:t>
            </a:r>
          </a:p>
          <a:p>
            <a:pPr marL="514350" indent="-514350">
              <a:buFont typeface="Wingdings" pitchFamily="2" charset="2"/>
              <a:buAutoNum type="alphaUcPeriod"/>
            </a:pPr>
            <a:r>
              <a:rPr lang="en-US" sz="3200"/>
              <a:t>Disagree</a:t>
            </a:r>
          </a:p>
          <a:p>
            <a:pPr marL="514350" indent="-514350">
              <a:buFont typeface="Wingdings" pitchFamily="2" charset="2"/>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813001580"/>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7179"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12483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313612" cy="1143000"/>
          </a:xfrm>
        </p:spPr>
        <p:txBody>
          <a:bodyPr>
            <a:normAutofit/>
          </a:bodyPr>
          <a:lstStyle/>
          <a:p>
            <a:pPr marL="461963" lvl="2" indent="-461963">
              <a:tabLst>
                <a:tab pos="388938" algn="l"/>
                <a:tab pos="492125" algn="l"/>
                <a:tab pos="906463" algn="l"/>
                <a:tab pos="9144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pPr>
            <a:r>
              <a:rPr lang="en-US" dirty="0" smtClean="0"/>
              <a:t>It is important to discuss the Vatican versus </a:t>
            </a:r>
            <a:r>
              <a:rPr lang="en-US" dirty="0" err="1" smtClean="0"/>
              <a:t>Corvino</a:t>
            </a:r>
            <a:r>
              <a:rPr lang="en-US" dirty="0" smtClean="0"/>
              <a:t> debate in a class like this, on contemporary moral issues. </a:t>
            </a:r>
            <a:endParaRPr lang="en-US" dirty="0"/>
          </a:p>
        </p:txBody>
      </p:sp>
      <p:sp>
        <p:nvSpPr>
          <p:cNvPr id="3" name="TPAnswers"/>
          <p:cNvSpPr>
            <a:spLocks noGrp="1"/>
          </p:cNvSpPr>
          <p:nvPr>
            <p:ph type="body" idx="1"/>
            <p:custDataLst>
              <p:tags r:id="rId3"/>
            </p:custDataLst>
          </p:nvPr>
        </p:nvSpPr>
        <p:spPr>
          <a:xfrm>
            <a:off x="1981200" y="1600200"/>
            <a:ext cx="4114800" cy="4114800"/>
          </a:xfrm>
        </p:spPr>
        <p:txBody>
          <a:bodyPr>
            <a:normAutofit fontScale="77500" lnSpcReduction="20000"/>
          </a:bodyPr>
          <a:lstStyle/>
          <a:p>
            <a:pPr marL="514350" indent="-514350">
              <a:buFont typeface="Wingdings" pitchFamily="2" charset="2"/>
              <a:buAutoNum type="alphaUcPeriod"/>
            </a:pPr>
            <a:r>
              <a:rPr lang="en-US" sz="3200"/>
              <a:t>Strongly Agree</a:t>
            </a:r>
          </a:p>
          <a:p>
            <a:pPr marL="514350" indent="-514350">
              <a:buFont typeface="Wingdings" pitchFamily="2" charset="2"/>
              <a:buAutoNum type="alphaUcPeriod"/>
            </a:pPr>
            <a:r>
              <a:rPr lang="en-US" sz="3200"/>
              <a:t>Agree</a:t>
            </a:r>
          </a:p>
          <a:p>
            <a:pPr marL="514350" indent="-514350">
              <a:buFont typeface="Wingdings" pitchFamily="2" charset="2"/>
              <a:buAutoNum type="alphaUcPeriod"/>
            </a:pPr>
            <a:r>
              <a:rPr lang="en-US" sz="3200"/>
              <a:t>Somewhat Agree</a:t>
            </a:r>
          </a:p>
          <a:p>
            <a:pPr marL="514350" indent="-514350">
              <a:buFont typeface="Wingdings" pitchFamily="2" charset="2"/>
              <a:buAutoNum type="alphaUcPeriod"/>
            </a:pPr>
            <a:r>
              <a:rPr lang="en-US" sz="3200"/>
              <a:t>Neutral</a:t>
            </a:r>
          </a:p>
          <a:p>
            <a:pPr marL="514350" indent="-514350">
              <a:buFont typeface="Wingdings" pitchFamily="2" charset="2"/>
              <a:buAutoNum type="alphaUcPeriod"/>
            </a:pPr>
            <a:r>
              <a:rPr lang="en-US" sz="3200"/>
              <a:t>Somewhat Disagree</a:t>
            </a:r>
          </a:p>
          <a:p>
            <a:pPr marL="514350" indent="-514350">
              <a:buFont typeface="Wingdings" pitchFamily="2" charset="2"/>
              <a:buAutoNum type="alphaUcPeriod"/>
            </a:pPr>
            <a:r>
              <a:rPr lang="en-US" sz="3200"/>
              <a:t>Disagree</a:t>
            </a:r>
          </a:p>
          <a:p>
            <a:pPr marL="514350" indent="-514350">
              <a:buFont typeface="Wingdings" pitchFamily="2" charset="2"/>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568184287"/>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4109"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49564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3"/>
          </p:nvPr>
        </p:nvSpPr>
        <p:spPr>
          <a:xfrm>
            <a:off x="685800" y="2063396"/>
            <a:ext cx="3755571" cy="3311189"/>
          </a:xfrm>
        </p:spPr>
        <p:txBody>
          <a:bodyPr/>
          <a:lstStyle/>
          <a:p>
            <a:r>
              <a:rPr lang="en-US" dirty="0" smtClean="0"/>
              <a:t>Clicker Quiz</a:t>
            </a:r>
          </a:p>
          <a:p>
            <a:r>
              <a:rPr lang="en-US" dirty="0"/>
              <a:t>John </a:t>
            </a:r>
            <a:r>
              <a:rPr lang="en-US" dirty="0" err="1"/>
              <a:t>Corvino</a:t>
            </a:r>
            <a:r>
              <a:rPr lang="en-US" dirty="0"/>
              <a:t>, “Why Shouldn't Tommy and Jim Have Sex? A Defense of Homosexuality”</a:t>
            </a:r>
          </a:p>
          <a:p>
            <a:endParaRPr lang="en-US" dirty="0" smtClean="0"/>
          </a:p>
          <a:p>
            <a:endParaRPr lang="en-US" dirty="0"/>
          </a:p>
        </p:txBody>
      </p:sp>
      <p:pic>
        <p:nvPicPr>
          <p:cNvPr id="6" name="Picture 5"/>
          <p:cNvPicPr>
            <a:picLocks noChangeAspect="1"/>
          </p:cNvPicPr>
          <p:nvPr/>
        </p:nvPicPr>
        <p:blipFill>
          <a:blip r:embed="rId2"/>
          <a:stretch>
            <a:fillRect/>
          </a:stretch>
        </p:blipFill>
        <p:spPr>
          <a:xfrm>
            <a:off x="4227072" y="1066800"/>
            <a:ext cx="7225125" cy="406413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839329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icker.jpg"/>
          <p:cNvPicPr>
            <a:picLocks noChangeAspect="1"/>
          </p:cNvPicPr>
          <p:nvPr/>
        </p:nvPicPr>
        <p:blipFill>
          <a:blip r:embed="rId3"/>
          <a:stretch>
            <a:fillRect/>
          </a:stretch>
        </p:blipFill>
        <p:spPr>
          <a:xfrm>
            <a:off x="6411686" y="0"/>
            <a:ext cx="2928723" cy="44058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Content Placeholder 1"/>
          <p:cNvSpPr txBox="1">
            <a:spLocks/>
          </p:cNvSpPr>
          <p:nvPr/>
        </p:nvSpPr>
        <p:spPr>
          <a:xfrm>
            <a:off x="468085" y="990600"/>
            <a:ext cx="3646966" cy="2881426"/>
          </a:xfrm>
          <a:prstGeom prst="rect">
            <a:avLst/>
          </a:prstGeom>
        </p:spPr>
        <p:txBody>
          <a:bodyPr vert="horz" lIns="91440" tIns="45720" rIns="91440" bIns="45720" rtlCol="0" anchor="ctr">
            <a:normAutofit fontScale="55000" lnSpcReduction="2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114300">
              <a:buClr>
                <a:srgbClr val="B80E0F"/>
              </a:buClr>
            </a:pPr>
            <a:r>
              <a:rPr lang="en-US" sz="4000" dirty="0" smtClean="0">
                <a:solidFill>
                  <a:prstClr val="black"/>
                </a:solidFill>
              </a:rPr>
              <a:t>Please set your Turning Technology Clicker to channel 41</a:t>
            </a:r>
          </a:p>
          <a:p>
            <a:pPr>
              <a:buClr>
                <a:srgbClr val="B80E0F"/>
              </a:buClr>
            </a:pPr>
            <a:endParaRPr lang="en-US" sz="4000" dirty="0" smtClean="0">
              <a:solidFill>
                <a:prstClr val="black"/>
              </a:solidFill>
            </a:endParaRPr>
          </a:p>
          <a:p>
            <a:pPr marL="228600" lvl="1" indent="0">
              <a:buClr>
                <a:srgbClr val="B80E0F"/>
              </a:buClr>
              <a:buFont typeface="Arial" panose="020B0604020202020204" pitchFamily="34" charset="0"/>
              <a:buNone/>
            </a:pPr>
            <a:r>
              <a:rPr lang="en-US" sz="3600" dirty="0" smtClean="0">
                <a:solidFill>
                  <a:prstClr val="black"/>
                </a:solidFill>
              </a:rPr>
              <a:t>Press “</a:t>
            </a:r>
            <a:r>
              <a:rPr lang="en-US" sz="3600" dirty="0" err="1" smtClean="0">
                <a:solidFill>
                  <a:prstClr val="black"/>
                </a:solidFill>
              </a:rPr>
              <a:t>Ch</a:t>
            </a:r>
            <a:r>
              <a:rPr lang="en-US" sz="3600" dirty="0" smtClean="0">
                <a:solidFill>
                  <a:prstClr val="black"/>
                </a:solidFill>
              </a:rPr>
              <a:t>”, then “41”, then “</a:t>
            </a:r>
            <a:r>
              <a:rPr lang="en-US" sz="3600" dirty="0" err="1" smtClean="0">
                <a:solidFill>
                  <a:prstClr val="black"/>
                </a:solidFill>
              </a:rPr>
              <a:t>Ch</a:t>
            </a:r>
            <a:r>
              <a:rPr lang="en-US" sz="3600" dirty="0" smtClean="0">
                <a:solidFill>
                  <a:prstClr val="black"/>
                </a:solidFill>
              </a:rPr>
              <a:t>”</a:t>
            </a:r>
          </a:p>
          <a:p>
            <a:pPr>
              <a:buClr>
                <a:srgbClr val="B80E0F"/>
              </a:buClr>
            </a:pPr>
            <a:endParaRPr lang="en-US" b="1" dirty="0" smtClean="0">
              <a:solidFill>
                <a:prstClr val="black"/>
              </a:solidFill>
            </a:endParaRPr>
          </a:p>
        </p:txBody>
      </p:sp>
      <p:sp>
        <p:nvSpPr>
          <p:cNvPr id="2" name="TextBox 1"/>
          <p:cNvSpPr txBox="1"/>
          <p:nvPr/>
        </p:nvSpPr>
        <p:spPr>
          <a:xfrm rot="21415298">
            <a:off x="7321402" y="4882505"/>
            <a:ext cx="5724835" cy="830997"/>
          </a:xfrm>
          <a:prstGeom prst="rect">
            <a:avLst/>
          </a:prstGeom>
          <a:noFill/>
        </p:spPr>
        <p:txBody>
          <a:bodyPr wrap="square" rtlCol="0">
            <a:spAutoFit/>
          </a:bodyPr>
          <a:lstStyle/>
          <a:p>
            <a:r>
              <a:rPr lang="en-US" sz="4800" dirty="0">
                <a:solidFill>
                  <a:srgbClr val="C8C8C8"/>
                </a:solidFill>
              </a:rPr>
              <a:t>Clicker Quiz</a:t>
            </a:r>
          </a:p>
        </p:txBody>
      </p:sp>
    </p:spTree>
    <p:extLst>
      <p:ext uri="{BB962C8B-B14F-4D97-AF65-F5344CB8AC3E}">
        <p14:creationId xmlns:p14="http://schemas.microsoft.com/office/powerpoint/2010/main" val="271343297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2000" dirty="0"/>
              <a:t>In his article, </a:t>
            </a:r>
            <a:r>
              <a:rPr lang="en-US" sz="2000" dirty="0" err="1"/>
              <a:t>Corvino</a:t>
            </a:r>
            <a:r>
              <a:rPr lang="en-US" sz="2000" dirty="0"/>
              <a:t> discusses arguments against the morality of homosexuality that appeal to: </a:t>
            </a:r>
          </a:p>
        </p:txBody>
      </p:sp>
      <p:sp>
        <p:nvSpPr>
          <p:cNvPr id="3" name="TPAnswers"/>
          <p:cNvSpPr>
            <a:spLocks noGrp="1"/>
          </p:cNvSpPr>
          <p:nvPr>
            <p:ph type="body" idx="1"/>
            <p:custDataLst>
              <p:tags r:id="rId3"/>
            </p:custDataLst>
          </p:nvPr>
        </p:nvSpPr>
        <p:spPr>
          <a:xfrm>
            <a:off x="1981200" y="1600200"/>
            <a:ext cx="4114800" cy="4876800"/>
          </a:xfrm>
        </p:spPr>
        <p:txBody>
          <a:bodyPr>
            <a:normAutofit/>
          </a:bodyPr>
          <a:lstStyle/>
          <a:p>
            <a:pPr marL="514350" indent="-514350">
              <a:buFont typeface="+mj-lt"/>
              <a:buAutoNum type="alphaUcPeriod"/>
            </a:pPr>
            <a:r>
              <a:rPr lang="en-US" dirty="0"/>
              <a:t>unnaturalness</a:t>
            </a:r>
          </a:p>
          <a:p>
            <a:pPr marL="514350" indent="-514350">
              <a:buFont typeface="+mj-lt"/>
              <a:buAutoNum type="alphaUcPeriod"/>
            </a:pPr>
            <a:r>
              <a:rPr lang="en-US" dirty="0"/>
              <a:t>harm</a:t>
            </a:r>
          </a:p>
          <a:p>
            <a:pPr marL="514350" indent="-514350">
              <a:buFont typeface="+mj-lt"/>
              <a:buAutoNum type="alphaUcPeriod"/>
            </a:pPr>
            <a:r>
              <a:rPr lang="en-US" dirty="0"/>
              <a:t>both A and B</a:t>
            </a:r>
          </a:p>
          <a:p>
            <a:pPr marL="514350" indent="-514350">
              <a:buFont typeface="+mj-lt"/>
              <a:buAutoNum type="alphaUcPeriod"/>
            </a:pPr>
            <a:r>
              <a:rPr lang="en-US" dirty="0"/>
              <a:t>neither A nor B</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183795696"/>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039"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14145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728420" y="274638"/>
            <a:ext cx="9482380" cy="990600"/>
          </a:xfrm>
        </p:spPr>
        <p:txBody>
          <a:bodyPr>
            <a:normAutofit/>
          </a:bodyPr>
          <a:lstStyle/>
          <a:p>
            <a:r>
              <a:rPr lang="en-US" sz="1600" dirty="0"/>
              <a:t>Which of the following </a:t>
            </a:r>
            <a:r>
              <a:rPr lang="en-US" sz="1600" dirty="0" smtClean="0"/>
              <a:t>possible definitions of “unnatural” does </a:t>
            </a:r>
            <a:r>
              <a:rPr lang="en-US" sz="1600" dirty="0" err="1" smtClean="0"/>
              <a:t>Corvino</a:t>
            </a:r>
            <a:r>
              <a:rPr lang="en-US" sz="1600" dirty="0" smtClean="0"/>
              <a:t> find the most plausible (and therefore most important for critical evaluation)? </a:t>
            </a:r>
            <a:endParaRPr lang="en-US" sz="1600" dirty="0"/>
          </a:p>
        </p:txBody>
      </p:sp>
      <p:sp>
        <p:nvSpPr>
          <p:cNvPr id="3" name="TPAnswers"/>
          <p:cNvSpPr>
            <a:spLocks noGrp="1"/>
          </p:cNvSpPr>
          <p:nvPr>
            <p:ph type="body" idx="1"/>
            <p:custDataLst>
              <p:tags r:id="rId3"/>
            </p:custDataLst>
          </p:nvPr>
        </p:nvSpPr>
        <p:spPr>
          <a:xfrm>
            <a:off x="480447" y="1173997"/>
            <a:ext cx="5654299" cy="4358898"/>
          </a:xfrm>
        </p:spPr>
        <p:txBody>
          <a:bodyPr>
            <a:noAutofit/>
          </a:bodyPr>
          <a:lstStyle/>
          <a:p>
            <a:pPr marL="514350" indent="-514350">
              <a:buFont typeface="+mj-lt"/>
              <a:buAutoNum type="alphaUcPeriod"/>
            </a:pPr>
            <a:r>
              <a:rPr lang="en-US" sz="1600" dirty="0"/>
              <a:t>“Unnatural” means “not practiced by other animals” </a:t>
            </a:r>
          </a:p>
          <a:p>
            <a:pPr marL="514350" indent="-514350">
              <a:buFont typeface="+mj-lt"/>
              <a:buAutoNum type="alphaUcPeriod"/>
            </a:pPr>
            <a:r>
              <a:rPr lang="en-US" sz="1600" dirty="0"/>
              <a:t>“Unnatural” means “violates an organ's principal </a:t>
            </a:r>
            <a:r>
              <a:rPr lang="en-US" sz="1600" dirty="0" smtClean="0"/>
              <a:t>purpose”</a:t>
            </a:r>
            <a:endParaRPr lang="en-US" sz="1600" dirty="0"/>
          </a:p>
          <a:p>
            <a:pPr marL="514350" indent="-514350">
              <a:buFont typeface="+mj-lt"/>
              <a:buAutoNum type="alphaUcPeriod"/>
            </a:pPr>
            <a:r>
              <a:rPr lang="en-US" sz="1600" dirty="0"/>
              <a:t>“Unnatural” means “disgusting or offensive” </a:t>
            </a:r>
          </a:p>
          <a:p>
            <a:pPr marL="514350" indent="-514350">
              <a:buFont typeface="+mj-lt"/>
              <a:buAutoNum type="alphaUcPeriod"/>
            </a:pPr>
            <a:r>
              <a:rPr lang="en-US" sz="1600" dirty="0"/>
              <a:t>“Unnatural” means “does not proceed in accordance with innate desires”</a:t>
            </a:r>
          </a:p>
          <a:p>
            <a:pPr marL="514350" indent="-514350">
              <a:buFont typeface="+mj-lt"/>
              <a:buAutoNum type="alphaUcPeriod"/>
            </a:pPr>
            <a:r>
              <a:rPr lang="en-US" sz="1600" dirty="0"/>
              <a:t>all of the above</a:t>
            </a:r>
          </a:p>
          <a:p>
            <a:pPr marL="514350" indent="-514350">
              <a:buFont typeface="+mj-lt"/>
              <a:buAutoNum type="alphaUcPeriod"/>
            </a:pPr>
            <a:r>
              <a:rPr lang="en-US" sz="16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731649413"/>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2063"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85210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588936" y="274638"/>
            <a:ext cx="9621864" cy="990600"/>
          </a:xfrm>
        </p:spPr>
        <p:txBody>
          <a:bodyPr>
            <a:normAutofit/>
          </a:bodyPr>
          <a:lstStyle/>
          <a:p>
            <a:r>
              <a:rPr lang="en-US" sz="1800" dirty="0"/>
              <a:t>According to </a:t>
            </a:r>
            <a:r>
              <a:rPr lang="en-US" sz="1800" dirty="0" err="1"/>
              <a:t>Corvino</a:t>
            </a:r>
            <a:r>
              <a:rPr lang="en-US" sz="1800" dirty="0"/>
              <a:t>, if it is true that some people are born with homosexual tendencies, then: </a:t>
            </a:r>
          </a:p>
        </p:txBody>
      </p:sp>
      <p:sp>
        <p:nvSpPr>
          <p:cNvPr id="3" name="TPAnswers"/>
          <p:cNvSpPr>
            <a:spLocks noGrp="1"/>
          </p:cNvSpPr>
          <p:nvPr>
            <p:ph type="body" idx="1"/>
            <p:custDataLst>
              <p:tags r:id="rId3"/>
            </p:custDataLst>
          </p:nvPr>
        </p:nvSpPr>
        <p:spPr>
          <a:xfrm>
            <a:off x="418454" y="1600200"/>
            <a:ext cx="5677546" cy="3971441"/>
          </a:xfrm>
        </p:spPr>
        <p:txBody>
          <a:bodyPr>
            <a:normAutofit/>
          </a:bodyPr>
          <a:lstStyle/>
          <a:p>
            <a:pPr marL="514350" indent="-514350">
              <a:buFont typeface="+mj-lt"/>
              <a:buAutoNum type="alphaUcPeriod"/>
            </a:pPr>
            <a:r>
              <a:rPr lang="en-US" sz="1800" dirty="0"/>
              <a:t>they ought to act on those tendencies</a:t>
            </a:r>
          </a:p>
          <a:p>
            <a:pPr marL="514350" indent="-514350">
              <a:buFont typeface="+mj-lt"/>
              <a:buAutoNum type="alphaUcPeriod"/>
            </a:pPr>
            <a:r>
              <a:rPr lang="en-US" sz="1800" dirty="0"/>
              <a:t>they ought not to act on those tendencies </a:t>
            </a:r>
          </a:p>
          <a:p>
            <a:pPr marL="514350" indent="-514350">
              <a:buFont typeface="+mj-lt"/>
              <a:buAutoNum type="alphaUcPeriod"/>
            </a:pPr>
            <a:r>
              <a:rPr lang="en-US" sz="1800" dirty="0"/>
              <a:t>nothing follows necessarily about what such people morally ought or ought not do regarding those tendencies</a:t>
            </a:r>
          </a:p>
          <a:p>
            <a:pPr marL="514350" indent="-514350">
              <a:buFont typeface="+mj-lt"/>
              <a:buAutoNum type="alphaUcPeriod"/>
            </a:pPr>
            <a:r>
              <a:rPr lang="en-US" sz="1800" dirty="0"/>
              <a:t>all of the above</a:t>
            </a:r>
          </a:p>
          <a:p>
            <a:pPr marL="514350" indent="-514350">
              <a:buFont typeface="+mj-lt"/>
              <a:buAutoNum type="alphaUcPeriod"/>
            </a:pPr>
            <a:r>
              <a:rPr lang="en-US" sz="18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724325562"/>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3087"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35414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normAutofit/>
          </a:bodyPr>
          <a:lstStyle/>
          <a:p>
            <a:r>
              <a:rPr lang="en-US" dirty="0"/>
              <a:t>John </a:t>
            </a:r>
            <a:r>
              <a:rPr lang="en-US" dirty="0" err="1" smtClean="0"/>
              <a:t>Corvino</a:t>
            </a:r>
            <a:r>
              <a:rPr lang="en-US" dirty="0" smtClean="0"/>
              <a:t/>
            </a:r>
            <a:br>
              <a:rPr lang="en-US" dirty="0" smtClean="0"/>
            </a:br>
            <a:r>
              <a:rPr lang="en-US" sz="1600" dirty="0">
                <a:hlinkClick r:id="rId3"/>
              </a:rPr>
              <a:t>http://johncorvino.com</a:t>
            </a:r>
            <a:endParaRPr lang="en-US" sz="1600" dirty="0"/>
          </a:p>
        </p:txBody>
      </p:sp>
      <p:sp>
        <p:nvSpPr>
          <p:cNvPr id="290819" name="Rectangle 3"/>
          <p:cNvSpPr>
            <a:spLocks noGrp="1" noChangeArrowheads="1"/>
          </p:cNvSpPr>
          <p:nvPr>
            <p:ph type="body" idx="4294967295"/>
          </p:nvPr>
        </p:nvSpPr>
        <p:spPr>
          <a:xfrm>
            <a:off x="1709056" y="1837764"/>
            <a:ext cx="5529943" cy="3343835"/>
          </a:xfrm>
          <a:prstGeom prst="rect">
            <a:avLst/>
          </a:prstGeom>
        </p:spPr>
        <p:txBody>
          <a:bodyPr>
            <a:normAutofit fontScale="70000" lnSpcReduction="20000"/>
          </a:bodyPr>
          <a:lstStyle/>
          <a:p>
            <a:r>
              <a:rPr lang="en-US" dirty="0"/>
              <a:t>April, 2008: Disinvited from St. Aquinas College</a:t>
            </a:r>
          </a:p>
          <a:p>
            <a:endParaRPr lang="en-US" dirty="0"/>
          </a:p>
          <a:p>
            <a:r>
              <a:rPr lang="en-US" b="1" dirty="0"/>
              <a:t>College President:</a:t>
            </a:r>
            <a:r>
              <a:rPr lang="en-US" dirty="0"/>
              <a:t> </a:t>
            </a:r>
            <a:r>
              <a:rPr lang="en-US" dirty="0">
                <a:solidFill>
                  <a:srgbClr val="242424"/>
                </a:solidFill>
              </a:rPr>
              <a:t>“We want to explore the issue from an academic perspective, not from the perspective of an antagonistic attack to core Catholic values.”</a:t>
            </a:r>
          </a:p>
          <a:p>
            <a:endParaRPr lang="en-US" dirty="0">
              <a:solidFill>
                <a:srgbClr val="242424"/>
              </a:solidFill>
            </a:endParaRPr>
          </a:p>
          <a:p>
            <a:r>
              <a:rPr lang="en-US" b="1" dirty="0" err="1">
                <a:solidFill>
                  <a:srgbClr val="242424"/>
                </a:solidFill>
              </a:rPr>
              <a:t>Corvino</a:t>
            </a:r>
            <a:r>
              <a:rPr lang="en-US" b="1" dirty="0">
                <a:solidFill>
                  <a:srgbClr val="242424"/>
                </a:solidFill>
              </a:rPr>
              <a:t>:</a:t>
            </a:r>
            <a:r>
              <a:rPr lang="en-US" dirty="0">
                <a:solidFill>
                  <a:srgbClr val="242424"/>
                </a:solidFill>
              </a:rPr>
              <a:t> “I have no interest in distorting Catholic teaching. On the contrary, the more clearly a position is set out, the more rigorously we can discuss it.”</a:t>
            </a:r>
            <a:endParaRPr lang="en-US" sz="2800" dirty="0">
              <a:solidFill>
                <a:srgbClr val="242424"/>
              </a:solidFill>
            </a:endParaRPr>
          </a:p>
        </p:txBody>
      </p:sp>
      <p:pic>
        <p:nvPicPr>
          <p:cNvPr id="290821" name="Picture 5" descr="Dr_John_Corvino-Headsh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1" y="1600200"/>
            <a:ext cx="2720975" cy="35814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05000" y="5715000"/>
            <a:ext cx="8534400" cy="553998"/>
          </a:xfrm>
          <a:prstGeom prst="rect">
            <a:avLst/>
          </a:prstGeom>
          <a:noFill/>
        </p:spPr>
        <p:txBody>
          <a:bodyPr wrap="square" rtlCol="0">
            <a:spAutoFit/>
          </a:bodyPr>
          <a:lstStyle/>
          <a:p>
            <a:r>
              <a:rPr lang="en-US" dirty="0"/>
              <a:t>Current Event: </a:t>
            </a:r>
            <a:r>
              <a:rPr lang="en-US" sz="1200" dirty="0">
                <a:hlinkClick r:id="rId5"/>
              </a:rPr>
              <a:t>http://johncorvino.com/2013/09/response-to-providence-colleges-rescheduling-of-my-event/</a:t>
            </a:r>
            <a:endParaRPr lang="en-US" sz="1200" dirty="0"/>
          </a:p>
        </p:txBody>
      </p:sp>
    </p:spTree>
    <p:extLst>
      <p:ext uri="{BB962C8B-B14F-4D97-AF65-F5344CB8AC3E}">
        <p14:creationId xmlns:p14="http://schemas.microsoft.com/office/powerpoint/2010/main" val="191491738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CA0E42839A474A298D14974D236328F6"/>
  <p:tag name="TPVERSION" val="5"/>
  <p:tag name="TPFULLVERSION" val="5.2.1.3179"/>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118B806A261B4B64A4B9EC57BF376EB6&lt;/guid&gt;&#10;        &lt;description /&gt;&#10;        &lt;date&gt;10/5/2013 3:59:52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0BC52D7448B4CCD9C15FC61538A33DD&lt;/guid&gt;&#10;            &lt;repollguid&gt;30ADF7A5BFDF4711BBCBD394A3D86FEC&lt;/repollguid&gt;&#10;            &lt;sourceid&gt;6FB28519011E422E864533CF7D339CE7&lt;/sourceid&gt;&#10;            &lt;questiontext&gt;According to Corvino, if it is true that some people are born with homosexual tendencies, then: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8EA7A47D4444B67A3AB2E1B822DC5D9&lt;/guid&gt;&#10;                    &lt;answertext&gt;they ought to act on those tendencies&lt;/answertext&gt;&#10;                    &lt;valuetype&gt;-1&lt;/valuetype&gt;&#10;                &lt;/answer&gt;&#10;                &lt;answer&gt;&#10;                    &lt;guid&gt;DCA8D8036DF74A4EA4919DEFCFC36071&lt;/guid&gt;&#10;                    &lt;answertext&gt;they ought not to act on those tendencies &lt;/answertext&gt;&#10;                    &lt;valuetype&gt;-1&lt;/valuetype&gt;&#10;                &lt;/answer&gt;&#10;                &lt;answer&gt;&#10;                    &lt;guid&gt;E110097298094069B2C8DD56FBA62146&lt;/guid&gt;&#10;                    &lt;answertext&gt;nothing follows necessarily about what such people morally ought or ought not do regarding those tendencies&lt;/answertext&gt;&#10;                    &lt;valuetype&gt;1&lt;/valuetype&gt;&#10;                &lt;/answer&gt;&#10;                &lt;answer&gt;&#10;                    &lt;guid&gt;FB0DD7CB24A34C9D9E94160BAF970D6C&lt;/guid&gt;&#10;                    &lt;answertext&gt;all of the above&lt;/answertext&gt;&#10;                    &lt;valuetype&gt;-1&lt;/valuetype&gt;&#10;                &lt;/answer&gt;&#10;                &lt;answer&gt;&#10;                    &lt;guid&gt;C652087B7A1F4A83B5E8E1D0727EA2D0&lt;/guid&gt;&#10;                    &lt;answertext&gt;none of the above&lt;/answertext&gt;&#10;                    &lt;valuetype&gt;-1&lt;/valuetype&gt;&#10;                &lt;/answer&gt;&#10;            &lt;/answers&gt;&#10;        &lt;/multichoice&gt;&#10;    &lt;/questions&gt;&#10;&lt;/questionlist&gt;"/>
  <p:tag name="RESULTS" val="According to Corvino, if it is true that some people are born with homosexual tendencies, then: [;crlf;]7[;]7[;]7[;]False[;]6[;][;crlf;]2.71428571428571[;]3[;]0.699854212223765[;]0.489795918367347[;crlf;]1[;]-1[;]they ought to act on those tendencies1[;]they ought to act on those tendencies[;][;crlf;]0[;]-1[;]they ought not to act on those tendencies 2[;]they ought not to act on those tendencies [;][;crlf;]6[;]1[;]nothing follows necessarily about what such people morally ought or ought not do regarding those tendencies3[;]nothing follows necessarily about what such people morally ought or ought not do regarding those tendencies[;][;crlf;]0[;]-1[;]all of the above4[;]all of the above[;][;crlf;]0[;]-1[;]none of the above5[;]none of the above[;]"/>
  <p:tag name="HASRESULTS" val="Tru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RESULTS" val="Value is a sensation; all the things we value are, in fact, reducible to sensory experience.[;crlf;]25[;]25[;]25[;]False[;]0[;][;crlf;]4.2[;]4[;]2.03960780543711[;]4.16[;crlf;]2[;]0[;]Strongly Agree1[;]Strongly Agree[;][;crlf;]4[;]0[;]Agree2[;]Agree[;][;crlf;]6[;]0[;]Somewhat Agree3[;]Somewhat Agree[;][;crlf;]2[;]0[;]Neutral4[;]Neutral[;][;crlf;]3[;]0[;]Somewhat Disagree5[;]Somewhat Disagree[;][;crlf;]2[;]0[;]Disagree6[;]Disagree[;][;crlf;]6[;]0[;]Strongly Disagree7[;]Strongly Disagree[;]"/>
  <p:tag name="LIVECHARTING" val="False"/>
  <p:tag name="AUTOOPENPOLL" val="True"/>
  <p:tag name="AUTOFORMATCHART" val="True"/>
  <p:tag name="TYPE" val="MultiChoiceSlide"/>
  <p:tag name="TPQUESTIONXML" val="﻿&lt;?xml version=&quot;1.0&quot; encoding=&quot;utf-8&quot;?&gt;&#10;&lt;questionlist&gt;&#10;    &lt;properties&gt;&#10;        &lt;guid&gt;45B16760BD36437AA83EB08F150C5624&lt;/guid&gt;&#10;        &lt;description /&gt;&#10;        &lt;date&gt;7/7/2013 7:00:0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E2854DF31A84206A578C7EB6767830C&lt;/guid&gt;&#10;            &lt;repollguid&gt;448EEC6CB7F34961BE8F28CE990298E6&lt;/repollguid&gt;&#10;            &lt;sourceid&gt;3DA1CAE2DA074A78895ED770CF96202C&lt;/sourceid&gt;&#10;            &lt;questiontext&gt;P1. Sexual activity that violates the proper function of the sex organs is wrong.&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420070C27FF145A896A89538F4DA2F51&lt;/guid&gt;&#10;                    &lt;answertext&gt;Strongly Agree&lt;/answertext&gt;&#10;                    &lt;valuetype&gt;0&lt;/valuetype&gt;&#10;                &lt;/answer&gt;&#10;                &lt;answer&gt;&#10;                    &lt;guid&gt;E756E0EE3AD345E8A3442307F1B12936&lt;/guid&gt;&#10;                    &lt;answertext&gt;Agree&lt;/answertext&gt;&#10;                    &lt;valuetype&gt;0&lt;/valuetype&gt;&#10;                &lt;/answer&gt;&#10;                &lt;answer&gt;&#10;                    &lt;guid&gt;1026B53575974A4C834B2CF73A1C634C&lt;/guid&gt;&#10;                    &lt;answertext&gt;Somewhat Agree&lt;/answertext&gt;&#10;                    &lt;valuetype&gt;0&lt;/valuetype&gt;&#10;                &lt;/answer&gt;&#10;                &lt;answer&gt;&#10;                    &lt;guid&gt;4AC3AB5BF22E425281ED10D4C387F3F1&lt;/guid&gt;&#10;                    &lt;answertext&gt;Neutral&lt;/answertext&gt;&#10;                    &lt;valuetype&gt;0&lt;/valuetype&gt;&#10;                &lt;/answer&gt;&#10;                &lt;answer&gt;&#10;                    &lt;guid&gt;D3A7DE237B7449F992E1CB21DDC48CF9&lt;/guid&gt;&#10;                    &lt;answertext&gt;Somewhat Disagree&lt;/answertext&gt;&#10;                    &lt;valuetype&gt;0&lt;/valuetype&gt;&#10;                &lt;/answer&gt;&#10;                &lt;answer&gt;&#10;                    &lt;guid&gt;8374B9E1ADED486387377DB6570E2920&lt;/guid&gt;&#10;                    &lt;answertext&gt;Disagree&lt;/answertext&gt;&#10;                    &lt;valuetype&gt;0&lt;/valuetype&gt;&#10;                &lt;/answer&gt;&#10;                &lt;answer&gt;&#10;                    &lt;guid&gt;D825C8A7E7F64D7E8A9660DB50649198&lt;/guid&gt;&#10;                    &lt;answertext&gt;Strongly Disagree&lt;/answertext&gt;&#10;                    &lt;valuetype&gt;0&lt;/valuetype&gt;&#10;                &lt;/answer&gt;&#10;            &lt;/answers&gt;&#10;        &lt;/multichoice&gt;&#10;    &lt;/questions&gt;&#10;&lt;/questionlist&gt;"/>
  <p:tag name="HASRESULTS" val="Fals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RESULTS" val="Value is a sensation; all the things we value are, in fact, reducible to sensory experience.[;crlf;]25[;]25[;]25[;]False[;]0[;][;crlf;]4.2[;]4[;]2.03960780543711[;]4.16[;crlf;]2[;]0[;]Strongly Agree1[;]Strongly Agree[;][;crlf;]4[;]0[;]Agree2[;]Agree[;][;crlf;]6[;]0[;]Somewhat Agree3[;]Somewhat Agree[;][;crlf;]2[;]0[;]Neutral4[;]Neutral[;][;crlf;]3[;]0[;]Somewhat Disagree5[;]Somewhat Disagree[;][;crlf;]2[;]0[;]Disagree6[;]Disagree[;][;crlf;]6[;]0[;]Strongly Disagree7[;]Strongly Disagree[;]"/>
  <p:tag name="LIVECHARTING" val="False"/>
  <p:tag name="AUTOOPENPOLL" val="True"/>
  <p:tag name="AUTOFORMATCHART" val="True"/>
  <p:tag name="TYPE" val="MultiChoiceSlide"/>
  <p:tag name="TPQUESTIONXML" val="﻿&lt;?xml version=&quot;1.0&quot; encoding=&quot;utf-8&quot;?&gt;&#10;&lt;questionlist&gt;&#10;    &lt;properties&gt;&#10;        &lt;guid&gt;45B16760BD36437AA83EB08F150C5624&lt;/guid&gt;&#10;        &lt;description /&gt;&#10;        &lt;date&gt;7/7/2013 7:00:0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07448B4C83B483A85A890C7234D30BC&lt;/guid&gt;&#10;            &lt;repollguid&gt;448EEC6CB7F34961BE8F28CE990298E6&lt;/repollguid&gt;&#10;            &lt;sourceid&gt;3DA1CAE2DA074A78895ED770CF96202C&lt;/sourceid&gt;&#10;            &lt;questiontext&gt;Value is a sensation; all the things we value are, in fact, reducible to sensory experienc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420070C27FF145A896A89538F4DA2F51&lt;/guid&gt;&#10;                    &lt;answertext&gt;Strongly Agree&lt;/answertext&gt;&#10;                    &lt;valuetype&gt;0&lt;/valuetype&gt;&#10;                &lt;/answer&gt;&#10;                &lt;answer&gt;&#10;                    &lt;guid&gt;E756E0EE3AD345E8A3442307F1B12936&lt;/guid&gt;&#10;                    &lt;answertext&gt;Agree&lt;/answertext&gt;&#10;                    &lt;valuetype&gt;0&lt;/valuetype&gt;&#10;                &lt;/answer&gt;&#10;                &lt;answer&gt;&#10;                    &lt;guid&gt;1026B53575974A4C834B2CF73A1C634C&lt;/guid&gt;&#10;                    &lt;answertext&gt;Somewhat Agree&lt;/answertext&gt;&#10;                    &lt;valuetype&gt;0&lt;/valuetype&gt;&#10;                &lt;/answer&gt;&#10;                &lt;answer&gt;&#10;                    &lt;guid&gt;4AC3AB5BF22E425281ED10D4C387F3F1&lt;/guid&gt;&#10;                    &lt;answertext&gt;Neutral&lt;/answertext&gt;&#10;                    &lt;valuetype&gt;0&lt;/valuetype&gt;&#10;                &lt;/answer&gt;&#10;                &lt;answer&gt;&#10;                    &lt;guid&gt;D3A7DE237B7449F992E1CB21DDC48CF9&lt;/guid&gt;&#10;                    &lt;answertext&gt;Somewhat Disagree&lt;/answertext&gt;&#10;                    &lt;valuetype&gt;0&lt;/valuetype&gt;&#10;                &lt;/answer&gt;&#10;                &lt;answer&gt;&#10;                    &lt;guid&gt;8374B9E1ADED486387377DB6570E2920&lt;/guid&gt;&#10;                    &lt;answertext&gt;Disagree&lt;/answertext&gt;&#10;                    &lt;valuetype&gt;0&lt;/valuetype&gt;&#10;                &lt;/answer&gt;&#10;                &lt;answer&gt;&#10;                    &lt;guid&gt;D825C8A7E7F64D7E8A9660DB50649198&lt;/guid&gt;&#10;                    &lt;answertext&gt;Strongly Disagree&lt;/answertext&gt;&#10;                    &lt;valuetype&gt;0&lt;/valuetype&gt;&#10;                &lt;/answer&gt;&#10;            &lt;/answers&gt;&#10;        &lt;/multichoice&gt;&#10;    &lt;/questions&gt;&#10;&lt;/questionlist&gt;"/>
  <p:tag name="HASRESULTS" val="False"/>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RESULTS" val="It is important to discuss the Vatican versus Corvino debate in a class like this, on contemporary moral issues. [;crlf;]6[;]6[;]6[;]False[;]0[;][;crlf;]2.16666666666667[;]2.5[;]0.897527467855751[;]0.805555555555555[;crlf;]2[;]0[;]Strongly Agree1[;]Strongly Agree[;][;crlf;]1[;]0[;]Agree2[;]Agree[;][;crlf;]3[;]0[;]Somewhat Agree3[;]Somewhat Agree[;][;crlf;]0[;]0[;]Neutral4[;]Neutral[;][;crlf;]0[;]0[;]Somewhat Disagree5[;]Somewhat Disagree[;][;crlf;]0[;]0[;]Disagree6[;]Disagree[;][;crlf;]0[;]0[;]Strongly Disagree7[;]Strongly Disagree[;]"/>
  <p:tag name="HASRESULTS" val="True"/>
  <p:tag name="LIVECHARTING" val="False"/>
  <p:tag name="AUTOOPENPOLL" val="True"/>
  <p:tag name="AUTOFORMATCHART" val="True"/>
  <p:tag name="TYPE" val="MultiChoiceSlide"/>
  <p:tag name="TPQUESTIONXML" val="﻿&lt;?xml version=&quot;1.0&quot; encoding=&quot;utf-8&quot;?&gt;&#10;&lt;questionlist&gt;&#10;    &lt;properties&gt;&#10;        &lt;guid&gt;45B16760BD36437AA83EB08F150C5624&lt;/guid&gt;&#10;        &lt;description /&gt;&#10;        &lt;date&gt;7/7/2013 7:00:0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E2854DF31A84206A578C7EB6767830C&lt;/guid&gt;&#10;            &lt;repollguid&gt;448EEC6CB7F34961BE8F28CE990298E6&lt;/repollguid&gt;&#10;            &lt;sourceid&gt;3DA1CAE2DA074A78895ED770CF96202C&lt;/sourceid&gt;&#10;            &lt;questiontext&gt;It is important to discuss the Vatican versus Corvino debate in a class like this, on contemporary moral issues.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420070C27FF145A896A89538F4DA2F51&lt;/guid&gt;&#10;                    &lt;answertext&gt;Strongly Agree&lt;/answertext&gt;&#10;                    &lt;valuetype&gt;0&lt;/valuetype&gt;&#10;                &lt;/answer&gt;&#10;                &lt;answer&gt;&#10;                    &lt;guid&gt;E756E0EE3AD345E8A3442307F1B12936&lt;/guid&gt;&#10;                    &lt;answertext&gt;Agree&lt;/answertext&gt;&#10;                    &lt;valuetype&gt;0&lt;/valuetype&gt;&#10;                &lt;/answer&gt;&#10;                &lt;answer&gt;&#10;                    &lt;guid&gt;1026B53575974A4C834B2CF73A1C634C&lt;/guid&gt;&#10;                    &lt;answertext&gt;Somewhat Agree&lt;/answertext&gt;&#10;                    &lt;valuetype&gt;0&lt;/valuetype&gt;&#10;                &lt;/answer&gt;&#10;                &lt;answer&gt;&#10;                    &lt;guid&gt;4AC3AB5BF22E425281ED10D4C387F3F1&lt;/guid&gt;&#10;                    &lt;answertext&gt;Neutral&lt;/answertext&gt;&#10;                    &lt;valuetype&gt;0&lt;/valuetype&gt;&#10;                &lt;/answer&gt;&#10;                &lt;answer&gt;&#10;                    &lt;guid&gt;D3A7DE237B7449F992E1CB21DDC48CF9&lt;/guid&gt;&#10;                    &lt;answertext&gt;Somewhat Disagree&lt;/answertext&gt;&#10;                    &lt;valuetype&gt;0&lt;/valuetype&gt;&#10;                &lt;/answer&gt;&#10;                &lt;answer&gt;&#10;                    &lt;guid&gt;8374B9E1ADED486387377DB6570E2920&lt;/guid&gt;&#10;                    &lt;answertext&gt;Disagree&lt;/answertext&gt;&#10;                    &lt;valuetype&gt;0&lt;/valuetype&gt;&#10;                &lt;/answer&gt;&#10;                &lt;answer&gt;&#10;                    &lt;guid&gt;D825C8A7E7F64D7E8A9660DB50649198&lt;/guid&gt;&#10;                    &lt;answertext&gt;Strongly Disagree&lt;/answertext&gt;&#10;                    &lt;valuetype&gt;0&lt;/valuetype&gt;&#10;                &lt;/answer&gt;&#10;            &lt;/answers&gt;&#10;        &lt;/multichoice&gt;&#10;    &lt;/questions&gt;&#10;&lt;/questionlist&gt;"/>
</p:tagLst>
</file>

<file path=ppt/tags/tag20.xml><?xml version="1.0" encoding="utf-8"?>
<p:tagLst xmlns:a="http://schemas.openxmlformats.org/drawingml/2006/main" xmlns:r="http://schemas.openxmlformats.org/officeDocument/2006/relationships" xmlns:p="http://schemas.openxmlformats.org/presentationml/2006/main">
  <p:tag name="RESULTS" val="Value is a sensation; all the things we value are, in fact, reducible to sensory experience.[;crlf;]25[;]25[;]25[;]False[;]0[;][;crlf;]4.2[;]4[;]2.03960780543711[;]4.16[;crlf;]2[;]0[;]Strongly Agree1[;]Strongly Agree[;][;crlf;]4[;]0[;]Agree2[;]Agree[;][;crlf;]6[;]0[;]Somewhat Agree3[;]Somewhat Agree[;][;crlf;]2[;]0[;]Neutral4[;]Neutral[;][;crlf;]3[;]0[;]Somewhat Disagree5[;]Somewhat Disagree[;][;crlf;]2[;]0[;]Disagree6[;]Disagree[;][;crlf;]6[;]0[;]Strongly Disagree7[;]Strongly Disagree[;]"/>
  <p:tag name="LIVECHARTING" val="False"/>
  <p:tag name="AUTOOPENPOLL" val="True"/>
  <p:tag name="AUTOFORMATCHART" val="True"/>
  <p:tag name="TYPE" val="MultiChoiceSlide"/>
  <p:tag name="TPQUESTIONXML" val="﻿&lt;?xml version=&quot;1.0&quot; encoding=&quot;utf-8&quot;?&gt;&#10;&lt;questionlist&gt;&#10;    &lt;properties&gt;&#10;        &lt;guid&gt;45B16760BD36437AA83EB08F150C5624&lt;/guid&gt;&#10;        &lt;description /&gt;&#10;        &lt;date&gt;7/7/2013 7:00:0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ECC66A82A7F42858889BDC9325E7AA7&lt;/guid&gt;&#10;            &lt;repollguid&gt;448EEC6CB7F34961BE8F28CE990298E6&lt;/repollguid&gt;&#10;            &lt;sourceid&gt;3DA1CAE2DA074A78895ED770CF96202C&lt;/sourceid&gt;&#10;            &lt;questiontext&gt;Value is a sensation; all the things we value are, in fact, reducible to sensory experienc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420070C27FF145A896A89538F4DA2F51&lt;/guid&gt;&#10;                    &lt;answertext&gt;Strongly Agree&lt;/answertext&gt;&#10;                    &lt;valuetype&gt;0&lt;/valuetype&gt;&#10;                &lt;/answer&gt;&#10;                &lt;answer&gt;&#10;                    &lt;guid&gt;E756E0EE3AD345E8A3442307F1B12936&lt;/guid&gt;&#10;                    &lt;answertext&gt;Agree&lt;/answertext&gt;&#10;                    &lt;valuetype&gt;0&lt;/valuetype&gt;&#10;                &lt;/answer&gt;&#10;                &lt;answer&gt;&#10;                    &lt;guid&gt;1026B53575974A4C834B2CF73A1C634C&lt;/guid&gt;&#10;                    &lt;answertext&gt;Somewhat Agree&lt;/answertext&gt;&#10;                    &lt;valuetype&gt;0&lt;/valuetype&gt;&#10;                &lt;/answer&gt;&#10;                &lt;answer&gt;&#10;                    &lt;guid&gt;4AC3AB5BF22E425281ED10D4C387F3F1&lt;/guid&gt;&#10;                    &lt;answertext&gt;Neutral&lt;/answertext&gt;&#10;                    &lt;valuetype&gt;0&lt;/valuetype&gt;&#10;                &lt;/answer&gt;&#10;                &lt;answer&gt;&#10;                    &lt;guid&gt;D3A7DE237B7449F992E1CB21DDC48CF9&lt;/guid&gt;&#10;                    &lt;answertext&gt;Somewhat Disagree&lt;/answertext&gt;&#10;                    &lt;valuetype&gt;0&lt;/valuetype&gt;&#10;                &lt;/answer&gt;&#10;                &lt;answer&gt;&#10;                    &lt;guid&gt;8374B9E1ADED486387377DB6570E2920&lt;/guid&gt;&#10;                    &lt;answertext&gt;Disagree&lt;/answertext&gt;&#10;                    &lt;valuetype&gt;0&lt;/valuetype&gt;&#10;                &lt;/answer&gt;&#10;                &lt;answer&gt;&#10;                    &lt;guid&gt;D825C8A7E7F64D7E8A9660DB50649198&lt;/guid&gt;&#10;                    &lt;answertext&gt;Strongly Disagree&lt;/answertext&gt;&#10;                    &lt;valuetype&gt;0&lt;/valuetype&gt;&#10;                &lt;/answer&gt;&#10;            &lt;/answers&gt;&#10;        &lt;/multichoice&gt;&#10;    &lt;/questions&gt;&#10;&lt;/questionlist&gt;"/>
  <p:tag name="HASRESULTS" val="False"/>
</p:tagLst>
</file>

<file path=ppt/tags/tag21.xml><?xml version="1.0" encoding="utf-8"?>
<p:tagLst xmlns:a="http://schemas.openxmlformats.org/drawingml/2006/main" xmlns:r="http://schemas.openxmlformats.org/officeDocument/2006/relationships" xmlns:p="http://schemas.openxmlformats.org/presentationml/2006/main">
  <p:tag name="ZEROBASED" val="False"/>
</p:tagLst>
</file>

<file path=ppt/tags/tag22.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RESULTS" val="In his article, Corvino discusses arguments against the morality of homosexuality that appeal to: [;crlf;]7[;]7[;]7[;]False[;]4[;][;crlf;]2.14285714285714[;]3[;]0.989743318610787[;]0.979591836734694[;crlf;]3[;]-1[;]unnaturalness1[;]unnaturalness[;][;crlf;]0[;]-1[;]harm2[;]harm[;][;crlf;]4[;]1[;]both A and B3[;]both A and B[;][;crlf;]0[;]-1[;]neither A nor B4[;]neither A nor B[;]"/>
  <p:tag name="HASRESULTS" val="True"/>
  <p:tag name="LIVECHARTING" val="False"/>
  <p:tag name="AUTOOPENPOLL" val="True"/>
  <p:tag name="AUTOFORMATCHART" val="True"/>
  <p:tag name="TYPE" val="MultiChoiceSlide"/>
  <p:tag name="TPQUESTIONXML" val="﻿&lt;?xml version=&quot;1.0&quot; encoding=&quot;utf-8&quot;?&gt;&#10;&lt;questionlist&gt;&#10;    &lt;properties&gt;&#10;        &lt;guid&gt;269EAF33D2654311BD3A1233052177BE&lt;/guid&gt;&#10;        &lt;description /&gt;&#10;        &lt;date&gt;10/5/2013 3:58:1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74728B4A92C45F6AAADE9D8EE68987F&lt;/guid&gt;&#10;            &lt;repollguid&gt;5A51E4C8B60940C2BF1AC7FD3CA9472C&lt;/repollguid&gt;&#10;            &lt;sourceid&gt;31572C92AB8F478EA34C740F69D55836&lt;/sourceid&gt;&#10;            &lt;questiontext&gt;In his article, Corvino discusses arguments against the morality of homosexuality that appeal to: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B9AEFF864D304F6BA44400C5952A303B&lt;/guid&gt;&#10;                    &lt;answertext&gt;unnaturalness&lt;/answertext&gt;&#10;                    &lt;valuetype&gt;-1&lt;/valuetype&gt;&#10;                &lt;/answer&gt;&#10;                &lt;answer&gt;&#10;                    &lt;guid&gt;2D7646F78E6B4A5A81EA4AA1C2EA16D2&lt;/guid&gt;&#10;                    &lt;answertext&gt;harm&lt;/answertext&gt;&#10;                    &lt;valuetype&gt;-1&lt;/valuetype&gt;&#10;                &lt;/answer&gt;&#10;                &lt;answer&gt;&#10;                    &lt;guid&gt;1E2EC1CBB9704BEC8898A50678F17867&lt;/guid&gt;&#10;                    &lt;answertext&gt;both A and B&lt;/answertext&gt;&#10;                    &lt;valuetype&gt;1&lt;/valuetype&gt;&#10;                &lt;/answer&gt;&#10;                &lt;answer&gt;&#10;                    &lt;guid&gt;88B18A0DBBEE41E6A301D5E029320E39&lt;/guid&gt;&#10;                    &lt;answertext&gt;neither A nor B&lt;/answertext&gt;&#10;                    &lt;valuetype&gt;-1&lt;/valuetype&gt;&#10;                &lt;/answer&gt;&#10;            &lt;/answers&gt;&#10;        &lt;/multichoice&gt;&#10;    &lt;/questions&gt;&#10;&lt;/questionlist&gt;"/>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8.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60F4301A74D843C38799C41C387FBF8E&lt;/guid&gt;&#10;        &lt;description /&gt;&#10;        &lt;date&gt;10/5/2013 4:01:2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DEB310D1C49A49B9AE938159C38DB363&lt;/guid&gt;&#10;            &lt;repollguid&gt;C62D809AC42D4A8784A54A154C52B814&lt;/repollguid&gt;&#10;            &lt;sourceid&gt;A0DE172BE4E34AB5B06EF5ACD8F5745A&lt;/sourceid&gt;&#10;            &lt;questiontext&gt;Which of the following possible definitions of “unnatural” does Corvino find the most plausible (and therefore most important for critical evaluation)?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C34D83B3D494466835E0D2B2F552133&lt;/guid&gt;&#10;                    &lt;answertext&gt;“Unnatural” means “not practiced by other animals” &lt;/answertext&gt;&#10;                    &lt;valuetype&gt;-1&lt;/valuetype&gt;&#10;                &lt;/answer&gt;&#10;                &lt;answer&gt;&#10;                    &lt;guid&gt;4463BFE2CD9044DDB19F2BCB79D68B2C&lt;/guid&gt;&#10;                    &lt;answertext&gt;“Unnatural” means “violates an organ's principal purpose”&lt;/answertext&gt;&#10;                    &lt;valuetype&gt;1&lt;/valuetype&gt;&#10;                &lt;/answer&gt;&#10;                &lt;answer&gt;&#10;                    &lt;guid&gt;D5F9E235577842F0A50C13A75DAEFADB&lt;/guid&gt;&#10;                    &lt;answertext&gt;“Unnatural” means “disgusting or offensive” &lt;/answertext&gt;&#10;                    &lt;valuetype&gt;-1&lt;/valuetype&gt;&#10;                &lt;/answer&gt;&#10;                &lt;answer&gt;&#10;                    &lt;guid&gt;5E386FDA760942B68DF604C90C5F761A&lt;/guid&gt;&#10;                    &lt;answertext&gt;“Unnatural” means “does not proceed in accordance with innate desires”&lt;/answertext&gt;&#10;                    &lt;valuetype&gt;-1&lt;/valuetype&gt;&#10;                &lt;/answer&gt;&#10;                &lt;answer&gt;&#10;                    &lt;guid&gt;54906EE5FBBE4E749271B8CCEC2C3083&lt;/guid&gt;&#10;                    &lt;answertext&gt;all of the above&lt;/answertext&gt;&#10;                    &lt;valuetype&gt;-1&lt;/valuetype&gt;&#10;                &lt;/answer&gt;&#10;                &lt;answer&gt;&#10;                    &lt;guid&gt;3C64E968B8B243F88FA28388821791BA&lt;/guid&gt;&#10;                    &lt;answertext&gt;none of the above&lt;/answertext&gt;&#10;                    &lt;valuetype&gt;-1&lt;/valuetype&gt;&#10;                &lt;/answer&gt;&#10;            &lt;/answers&gt;&#10;        &lt;/multichoice&gt;&#10;    &lt;/questions&gt;&#10;&lt;/questionlist&gt;"/>
  <p:tag name="RESULTS" val="Which of the following possible definitions of “unnatural” does Corvino find the most plausible (and therefore most important for critical evaluation)? [;crlf;]7[;]7[;]7[;]False[;]2[;][;crlf;]3.57142857142857[;]4[;]1.29362644830535[;]1.6734693877551[;crlf;]0[;]-1[;]“Unnatural” means “not practiced by other animals” 1[;]“Unnatural” means “not practiced by other animals” [;][;crlf;]2[;]1[;]“Unnatural” means “violates an organ's principal purpose”2[;]“Unnatural” means “violates an organ's principal purpose”[;][;crlf;]1[;]-1[;]“Unnatural” means “disgusting or offensive” 3[;]“Unnatural” means “disgusting or offensive” [;][;crlf;]3[;]-1[;]“Unnatural” means “does not proceed in accordance with innate desires”4[;]“Unnatural” means “does not proceed in accordance with innate desires”[;][;crlf;]0[;]-1[;]all of the above5[;]all of the above[;][;crlf;]1[;]-1[;]none of the above6[;]none of the above[;]"/>
  <p:tag name="HASRESULTS"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1187</Words>
  <Application>Microsoft Office PowerPoint</Application>
  <PresentationFormat>Widescreen</PresentationFormat>
  <Paragraphs>150</Paragraphs>
  <Slides>25</Slides>
  <Notes>12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Calibri</vt:lpstr>
      <vt:lpstr>Century Gothic</vt:lpstr>
      <vt:lpstr>Wingdings</vt:lpstr>
      <vt:lpstr>Main Event</vt:lpstr>
      <vt:lpstr>Microsoft Graph Chart</vt:lpstr>
      <vt:lpstr>Contemporary Moral Problems</vt:lpstr>
      <vt:lpstr>Mill’s harm Principle </vt:lpstr>
      <vt:lpstr>It is important to discuss the Vatican versus Corvino debate in a class like this, on contemporary moral issues. </vt:lpstr>
      <vt:lpstr>Agenda</vt:lpstr>
      <vt:lpstr>PowerPoint Presentation</vt:lpstr>
      <vt:lpstr>In his article, Corvino discusses arguments against the morality of homosexuality that appeal to: </vt:lpstr>
      <vt:lpstr>Which of the following possible definitions of “unnatural” does Corvino find the most plausible (and therefore most important for critical evaluation)? </vt:lpstr>
      <vt:lpstr>According to Corvino, if it is true that some people are born with homosexual tendencies, then: </vt:lpstr>
      <vt:lpstr>John Corvino http://johncorvino.com</vt:lpstr>
      <vt:lpstr>John Corvino, “Why Shouldn't Tommy and Jim Have Sex? A Defense of Homosexuality” </vt:lpstr>
      <vt:lpstr>John Corvino, “Why Shouldn't Tommy and Jim Have Sex? A Defense of Homosexuality” </vt:lpstr>
      <vt:lpstr>John Corvino, “Why Shouldn't Tommy and Jim Have Sex? A Defense of Homosexuality” </vt:lpstr>
      <vt:lpstr>Why would someone think that gay sex is unnatural?</vt:lpstr>
      <vt:lpstr>Corvino’s first response:</vt:lpstr>
      <vt:lpstr>Can a normative claim be derived from a descriptive claim?</vt:lpstr>
      <vt:lpstr>Corvino’s second response:</vt:lpstr>
      <vt:lpstr>Catholic rejoinders</vt:lpstr>
      <vt:lpstr>John Corvino, HARM-BASED ARGUMENTS </vt:lpstr>
      <vt:lpstr>John Corvino, HARM-BASED ARGUMENTS </vt:lpstr>
      <vt:lpstr>John Corvino, HARM-BASED ARGUMENTS </vt:lpstr>
      <vt:lpstr>PERSONA HUMANA Vatican DECLARATION ON Certain QUESTIONS CONCERNING SEXUAL ETHICs</vt:lpstr>
      <vt:lpstr>Vatican Declaration</vt:lpstr>
      <vt:lpstr>P1. Sexual activity that violates the proper function of the sex organs is wrong.</vt:lpstr>
      <vt:lpstr>P2. Homosexual activity violates the proper function of the sex organs. </vt:lpstr>
      <vt:lpstr>3. Therefore, homosexual activity is wrong.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Moral Problems</dc:title>
  <dc:creator>Ben</dc:creator>
  <cp:lastModifiedBy>Benjamin Hole</cp:lastModifiedBy>
  <cp:revision>14</cp:revision>
  <dcterms:created xsi:type="dcterms:W3CDTF">2014-07-14T06:32:40Z</dcterms:created>
  <dcterms:modified xsi:type="dcterms:W3CDTF">2014-07-18T20:00:13Z</dcterms:modified>
</cp:coreProperties>
</file>