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76" r:id="rId4"/>
    <p:sldId id="262" r:id="rId5"/>
    <p:sldId id="277" r:id="rId6"/>
    <p:sldId id="263" r:id="rId7"/>
    <p:sldId id="266" r:id="rId8"/>
    <p:sldId id="264" r:id="rId9"/>
    <p:sldId id="265"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7B495-96FE-4D68-BDEA-D88C3332BC77}" type="datetimeFigureOut">
              <a:rPr lang="en-US" smtClean="0"/>
              <a:t>7/20/2014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0C7E3-1E6A-4EEF-B860-32E7B2D228B7}" type="slidenum">
              <a:rPr lang="en-US" smtClean="0"/>
              <a:t>‹#›</a:t>
            </a:fld>
            <a:endParaRPr lang="en-US"/>
          </a:p>
        </p:txBody>
      </p:sp>
    </p:spTree>
    <p:extLst>
      <p:ext uri="{BB962C8B-B14F-4D97-AF65-F5344CB8AC3E}">
        <p14:creationId xmlns:p14="http://schemas.microsoft.com/office/powerpoint/2010/main" val="250945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0435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7/20/2014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155856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52190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7621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99046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43414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53135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7/20/2014</a:t>
            </a:fld>
            <a:endParaRPr lang="en-US"/>
          </a:p>
        </p:txBody>
      </p:sp>
      <p:sp>
        <p:nvSpPr>
          <p:cNvPr id="6" name="Footer Placeholder 5"/>
          <p:cNvSpPr>
            <a:spLocks noGrp="1"/>
          </p:cNvSpPr>
          <p:nvPr>
            <p:ph type="ftr" sz="quarter" idx="11"/>
          </p:nvPr>
        </p:nvSpPr>
        <p:spPr/>
        <p:txBody>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026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7/20/2014</a:t>
            </a:fld>
            <a:endParaRPr lang="en-US"/>
          </a:p>
        </p:txBody>
      </p:sp>
      <p:sp>
        <p:nvSpPr>
          <p:cNvPr id="8" name="Footer Placeholder 7"/>
          <p:cNvSpPr>
            <a:spLocks noGrp="1"/>
          </p:cNvSpPr>
          <p:nvPr>
            <p:ph type="ftr" sz="quarter" idx="11"/>
          </p:nvPr>
        </p:nvSpPr>
        <p:spPr/>
        <p:txBody>
          <a:bodyPr/>
          <a:lstStyle/>
          <a:p>
            <a:endParaRPr lang="en-US">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46440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7/20/2014</a:t>
            </a:fld>
            <a:endParaRPr lang="en-US"/>
          </a:p>
        </p:txBody>
      </p:sp>
      <p:sp>
        <p:nvSpPr>
          <p:cNvPr id="4" name="Footer Placeholder 3"/>
          <p:cNvSpPr>
            <a:spLocks noGrp="1"/>
          </p:cNvSpPr>
          <p:nvPr>
            <p:ph type="ftr" sz="quarter" idx="11"/>
          </p:nvPr>
        </p:nvSpPr>
        <p:spPr/>
        <p:txBody>
          <a:bodyPr/>
          <a:lstStyle/>
          <a:p>
            <a:endParaRPr lang="en-US">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78419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7/20/2014</a:t>
            </a:fld>
            <a:endParaRPr lang="en-US"/>
          </a:p>
        </p:txBody>
      </p:sp>
      <p:sp>
        <p:nvSpPr>
          <p:cNvPr id="3" name="Footer Placeholder 2"/>
          <p:cNvSpPr>
            <a:spLocks noGrp="1"/>
          </p:cNvSpPr>
          <p:nvPr>
            <p:ph type="ftr" sz="quarter" idx="11"/>
          </p:nvPr>
        </p:nvSpPr>
        <p:spPr/>
        <p:txBody>
          <a:bodyPr/>
          <a:lstStyle/>
          <a:p>
            <a:endParaRPr lang="en-US">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72383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7/20/2014</a:t>
            </a:fld>
            <a:endParaRPr lang="en-US"/>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384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7/20/2014</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0318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7/20/2014</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a:p>
        </p:txBody>
      </p:sp>
    </p:spTree>
    <p:extLst>
      <p:ext uri="{BB962C8B-B14F-4D97-AF65-F5344CB8AC3E}">
        <p14:creationId xmlns:p14="http://schemas.microsoft.com/office/powerpoint/2010/main" val="4259099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princeton.edu/~psinger/" TargetMode="External"/><Relationship Id="rId1" Type="http://schemas.openxmlformats.org/officeDocument/2006/relationships/slideLayout" Target="../slideLayouts/slideLayout9.xml"/><Relationship Id="rId5" Type="http://schemas.openxmlformats.org/officeDocument/2006/relationships/hyperlink" Target="http://www.colbertnation.com/the-colbert-report-videos/221466/march-12-2009/peter-singer"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2.e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3.e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hyperlink" Target="http://povertyblog.wordpress.com/poverty_facts_and_statistic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doctorswithoutborders.org/donate/what.cf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4.e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201" y="2708476"/>
            <a:ext cx="3505200" cy="1702160"/>
          </a:xfrm>
        </p:spPr>
        <p:txBody>
          <a:bodyPr>
            <a:normAutofit/>
          </a:bodyPr>
          <a:lstStyle/>
          <a:p>
            <a:r>
              <a:rPr lang="en-US" dirty="0"/>
              <a:t>Contemporary Moral Problems</a:t>
            </a:r>
          </a:p>
        </p:txBody>
      </p:sp>
      <p:sp>
        <p:nvSpPr>
          <p:cNvPr id="3" name="Subtitle 2"/>
          <p:cNvSpPr>
            <a:spLocks noGrp="1"/>
          </p:cNvSpPr>
          <p:nvPr>
            <p:ph type="subTitle" idx="1"/>
          </p:nvPr>
        </p:nvSpPr>
        <p:spPr/>
        <p:txBody>
          <a:bodyPr>
            <a:normAutofit lnSpcReduction="10000"/>
          </a:bodyPr>
          <a:lstStyle/>
          <a:p>
            <a:r>
              <a:rPr lang="en-US" b="1" dirty="0"/>
              <a:t>M-F12:00-1:00SAV 264</a:t>
            </a:r>
          </a:p>
          <a:p>
            <a:r>
              <a:rPr lang="en-US" b="1" dirty="0"/>
              <a:t>Instructor: Benjamin Hole</a:t>
            </a:r>
          </a:p>
          <a:p>
            <a:r>
              <a:rPr lang="en-US" b="1" dirty="0"/>
              <a:t>Email: bvhole@uw.edu</a:t>
            </a:r>
          </a:p>
          <a:p>
            <a:r>
              <a:rPr lang="en-US" b="1" dirty="0"/>
              <a:t>Office Hours: everyday after class</a:t>
            </a:r>
          </a:p>
        </p:txBody>
      </p:sp>
    </p:spTree>
    <p:extLst>
      <p:ext uri="{BB962C8B-B14F-4D97-AF65-F5344CB8AC3E}">
        <p14:creationId xmlns:p14="http://schemas.microsoft.com/office/powerpoint/2010/main" val="23791381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Peter Singer</a:t>
            </a:r>
            <a:br>
              <a:rPr lang="en-US" dirty="0" smtClean="0"/>
            </a:br>
            <a:r>
              <a:rPr lang="en-US" sz="1000" dirty="0">
                <a:hlinkClick r:id="rId2"/>
              </a:rPr>
              <a:t>http://www.princeton.edu/~psinger/</a:t>
            </a:r>
            <a:endParaRPr lang="en-US" sz="1000" dirty="0"/>
          </a:p>
        </p:txBody>
      </p:sp>
      <p:sp>
        <p:nvSpPr>
          <p:cNvPr id="9" name="Text Placeholder 8"/>
          <p:cNvSpPr>
            <a:spLocks noGrp="1"/>
          </p:cNvSpPr>
          <p:nvPr>
            <p:ph type="body" sz="half" idx="2"/>
          </p:nvPr>
        </p:nvSpPr>
        <p:spPr>
          <a:xfrm>
            <a:off x="6258631" y="4133088"/>
            <a:ext cx="3300573" cy="1734312"/>
          </a:xfrm>
        </p:spPr>
        <p:txBody>
          <a:bodyPr>
            <a:normAutofit/>
          </a:bodyPr>
          <a:lstStyle/>
          <a:p>
            <a:r>
              <a:rPr lang="en-US" dirty="0" smtClean="0"/>
              <a:t>One of the leading present-day defenders of utilitarianism in the realm of applied ethics. </a:t>
            </a:r>
            <a:endParaRPr lang="en-US" dirty="0"/>
          </a:p>
        </p:txBody>
      </p:sp>
      <p:pic>
        <p:nvPicPr>
          <p:cNvPr id="3074" name="Picture 2" descr="http://www.princeton.edu/~psinger/0.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933" r="393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utilitarian.net/benth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838201"/>
            <a:ext cx="2495550" cy="2828290"/>
          </a:xfrm>
          <a:prstGeom prst="ellipse">
            <a:avLst/>
          </a:prstGeom>
          <a:ln>
            <a:noFill/>
          </a:ln>
          <a:effectLst>
            <a:softEdge rad="112500"/>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62200" y="6262301"/>
            <a:ext cx="9220200" cy="276999"/>
          </a:xfrm>
          <a:prstGeom prst="rect">
            <a:avLst/>
          </a:prstGeom>
          <a:noFill/>
        </p:spPr>
        <p:txBody>
          <a:bodyPr wrap="square" rtlCol="0">
            <a:spAutoFit/>
          </a:bodyPr>
          <a:lstStyle/>
          <a:p>
            <a:r>
              <a:rPr lang="en-US" sz="1200" dirty="0">
                <a:solidFill>
                  <a:prstClr val="black"/>
                </a:solidFill>
                <a:hlinkClick r:id="rId5"/>
              </a:rPr>
              <a:t>http://www.colbertnation.com/the-colbert-report-videos/221466/march-12-2009/peter-singer</a:t>
            </a:r>
            <a:endParaRPr lang="en-US" sz="1200" dirty="0">
              <a:solidFill>
                <a:prstClr val="black"/>
              </a:solidFill>
            </a:endParaRPr>
          </a:p>
        </p:txBody>
      </p:sp>
    </p:spTree>
    <p:extLst>
      <p:ext uri="{BB962C8B-B14F-4D97-AF65-F5344CB8AC3E}">
        <p14:creationId xmlns:p14="http://schemas.microsoft.com/office/powerpoint/2010/main" val="15196663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oloring page envel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926">
            <a:off x="6810143" y="3151747"/>
            <a:ext cx="3121186"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Preliminary Thought Experiment</a:t>
            </a:r>
            <a:endParaRPr lang="en-US" dirty="0"/>
          </a:p>
        </p:txBody>
      </p:sp>
      <p:sp>
        <p:nvSpPr>
          <p:cNvPr id="3" name="Text Placeholder 2"/>
          <p:cNvSpPr>
            <a:spLocks noGrp="1"/>
          </p:cNvSpPr>
          <p:nvPr>
            <p:ph type="body" idx="1"/>
          </p:nvPr>
        </p:nvSpPr>
        <p:spPr/>
        <p:txBody>
          <a:bodyPr/>
          <a:lstStyle/>
          <a:p>
            <a:r>
              <a:rPr lang="en-US" dirty="0" smtClean="0"/>
              <a:t>Pond</a:t>
            </a:r>
            <a:endParaRPr lang="en-US" dirty="0"/>
          </a:p>
        </p:txBody>
      </p:sp>
      <p:sp>
        <p:nvSpPr>
          <p:cNvPr id="5" name="Text Placeholder 4"/>
          <p:cNvSpPr>
            <a:spLocks noGrp="1"/>
          </p:cNvSpPr>
          <p:nvPr>
            <p:ph type="body" sz="quarter" idx="3"/>
          </p:nvPr>
        </p:nvSpPr>
        <p:spPr/>
        <p:txBody>
          <a:bodyPr>
            <a:normAutofit/>
          </a:bodyPr>
          <a:lstStyle/>
          <a:p>
            <a:r>
              <a:rPr lang="en-US" dirty="0" smtClean="0"/>
              <a:t>	Envelope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460" y="3200400"/>
            <a:ext cx="4458730" cy="296951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9927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239000" cy="1143000"/>
          </a:xfrm>
        </p:spPr>
        <p:txBody>
          <a:bodyPr>
            <a:normAutofit fontScale="90000"/>
          </a:bodyPr>
          <a:lstStyle/>
          <a:p>
            <a:r>
              <a:rPr lang="en-US" dirty="0" smtClean="0"/>
              <a:t>Proximity makes a moral difference</a:t>
            </a:r>
            <a:endParaRPr lang="en-US" dirty="0"/>
          </a:p>
        </p:txBody>
      </p:sp>
      <p:sp>
        <p:nvSpPr>
          <p:cNvPr id="3" name="TPAnswers"/>
          <p:cNvSpPr>
            <a:spLocks noGrp="1"/>
          </p:cNvSpPr>
          <p:nvPr>
            <p:ph type="body" idx="1"/>
            <p:custDataLst>
              <p:tags r:id="rId3"/>
            </p:custDataLst>
          </p:nvPr>
        </p:nvSpPr>
        <p:spPr>
          <a:xfrm>
            <a:off x="1981200" y="1600201"/>
            <a:ext cx="4114800" cy="3508977"/>
          </a:xfrm>
        </p:spPr>
        <p:txBody>
          <a:bodyPr>
            <a:normAutofit fontScale="92500" lnSpcReduction="20000"/>
          </a:bodyPr>
          <a:lstStyle/>
          <a:p>
            <a:pPr marL="525780" indent="-457200">
              <a:buFont typeface="Wingdings 2" pitchFamily="18" charset="2"/>
              <a:buAutoNum type="alphaUcPeriod"/>
            </a:pPr>
            <a:r>
              <a:rPr lang="en-US" sz="3200"/>
              <a:t>Strongly Agree</a:t>
            </a:r>
          </a:p>
          <a:p>
            <a:pPr marL="525780" indent="-457200">
              <a:buFont typeface="Wingdings 2" pitchFamily="18" charset="2"/>
              <a:buAutoNum type="alphaUcPeriod"/>
            </a:pPr>
            <a:r>
              <a:rPr lang="en-US" sz="3200"/>
              <a:t>Agree</a:t>
            </a:r>
          </a:p>
          <a:p>
            <a:pPr marL="525780" indent="-457200">
              <a:buFont typeface="Wingdings 2" pitchFamily="18" charset="2"/>
              <a:buAutoNum type="alphaUcPeriod"/>
            </a:pPr>
            <a:r>
              <a:rPr lang="en-US" sz="3200"/>
              <a:t>Somewhat Agree</a:t>
            </a:r>
          </a:p>
          <a:p>
            <a:pPr marL="525780" indent="-457200">
              <a:buFont typeface="Wingdings 2" pitchFamily="18" charset="2"/>
              <a:buAutoNum type="alphaUcPeriod"/>
            </a:pPr>
            <a:r>
              <a:rPr lang="en-US" sz="3200"/>
              <a:t>Neutral</a:t>
            </a:r>
          </a:p>
          <a:p>
            <a:pPr marL="525780" indent="-457200">
              <a:buFont typeface="Wingdings 2" pitchFamily="18" charset="2"/>
              <a:buAutoNum type="alphaUcPeriod"/>
            </a:pPr>
            <a:r>
              <a:rPr lang="en-US" sz="3200"/>
              <a:t>Somewhat Disagree</a:t>
            </a:r>
          </a:p>
          <a:p>
            <a:pPr marL="525780" indent="-457200">
              <a:buFont typeface="Wingdings 2" pitchFamily="18" charset="2"/>
              <a:buAutoNum type="alphaUcPeriod"/>
            </a:pPr>
            <a:r>
              <a:rPr lang="en-US" sz="3200"/>
              <a:t>Disagree</a:t>
            </a:r>
          </a:p>
          <a:p>
            <a:pPr marL="525780" indent="-457200">
              <a:buFont typeface="Wingdings 2" pitchFamily="18"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84553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239000" cy="1143000"/>
          </a:xfrm>
        </p:spPr>
        <p:txBody>
          <a:bodyPr>
            <a:normAutofit/>
          </a:bodyPr>
          <a:lstStyle/>
          <a:p>
            <a:r>
              <a:rPr lang="en-US" sz="2800" dirty="0"/>
              <a:t>The existence of other people in a position to help makes a moral difference</a:t>
            </a:r>
          </a:p>
        </p:txBody>
      </p:sp>
      <p:sp>
        <p:nvSpPr>
          <p:cNvPr id="3" name="TPAnswers"/>
          <p:cNvSpPr>
            <a:spLocks noGrp="1"/>
          </p:cNvSpPr>
          <p:nvPr>
            <p:ph type="body" idx="1"/>
            <p:custDataLst>
              <p:tags r:id="rId3"/>
            </p:custDataLst>
          </p:nvPr>
        </p:nvSpPr>
        <p:spPr>
          <a:xfrm>
            <a:off x="1981200" y="1600201"/>
            <a:ext cx="4114800" cy="3508977"/>
          </a:xfrm>
        </p:spPr>
        <p:txBody>
          <a:bodyPr>
            <a:normAutofit fontScale="92500" lnSpcReduction="20000"/>
          </a:bodyPr>
          <a:lstStyle/>
          <a:p>
            <a:pPr marL="525780" indent="-457200">
              <a:buFont typeface="Wingdings 2" pitchFamily="18" charset="2"/>
              <a:buAutoNum type="alphaUcPeriod"/>
            </a:pPr>
            <a:r>
              <a:rPr lang="en-US" sz="3200"/>
              <a:t>Strongly Agree</a:t>
            </a:r>
          </a:p>
          <a:p>
            <a:pPr marL="525780" indent="-457200">
              <a:buFont typeface="Wingdings 2" pitchFamily="18" charset="2"/>
              <a:buAutoNum type="alphaUcPeriod"/>
            </a:pPr>
            <a:r>
              <a:rPr lang="en-US" sz="3200"/>
              <a:t>Agree</a:t>
            </a:r>
          </a:p>
          <a:p>
            <a:pPr marL="525780" indent="-457200">
              <a:buFont typeface="Wingdings 2" pitchFamily="18" charset="2"/>
              <a:buAutoNum type="alphaUcPeriod"/>
            </a:pPr>
            <a:r>
              <a:rPr lang="en-US" sz="3200"/>
              <a:t>Somewhat Agree</a:t>
            </a:r>
          </a:p>
          <a:p>
            <a:pPr marL="525780" indent="-457200">
              <a:buFont typeface="Wingdings 2" pitchFamily="18" charset="2"/>
              <a:buAutoNum type="alphaUcPeriod"/>
            </a:pPr>
            <a:r>
              <a:rPr lang="en-US" sz="3200"/>
              <a:t>Neutral</a:t>
            </a:r>
          </a:p>
          <a:p>
            <a:pPr marL="525780" indent="-457200">
              <a:buFont typeface="Wingdings 2" pitchFamily="18" charset="2"/>
              <a:buAutoNum type="alphaUcPeriod"/>
            </a:pPr>
            <a:r>
              <a:rPr lang="en-US" sz="3200"/>
              <a:t>Somewhat Disagree</a:t>
            </a:r>
          </a:p>
          <a:p>
            <a:pPr marL="525780" indent="-457200">
              <a:buFont typeface="Wingdings 2" pitchFamily="18" charset="2"/>
              <a:buAutoNum type="alphaUcPeriod"/>
            </a:pPr>
            <a:r>
              <a:rPr lang="en-US" sz="3200"/>
              <a:t>Disagree</a:t>
            </a:r>
          </a:p>
          <a:p>
            <a:pPr marL="525780" indent="-457200">
              <a:buFont typeface="Wingdings 2" pitchFamily="18"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2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3987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Empirical </a:t>
            </a:r>
            <a:br>
              <a:rPr lang="en-US" dirty="0" smtClean="0"/>
            </a:br>
            <a:r>
              <a:rPr lang="en-US" dirty="0" smtClean="0"/>
              <a:t>Information</a:t>
            </a:r>
            <a:endParaRPr lang="en-US" dirty="0"/>
          </a:p>
        </p:txBody>
      </p:sp>
      <p:sp>
        <p:nvSpPr>
          <p:cNvPr id="3" name="Content Placeholder 2"/>
          <p:cNvSpPr>
            <a:spLocks noGrp="1"/>
          </p:cNvSpPr>
          <p:nvPr>
            <p:ph sz="quarter" idx="13"/>
          </p:nvPr>
        </p:nvSpPr>
        <p:spPr/>
        <p:txBody>
          <a:bodyPr>
            <a:normAutofit/>
          </a:bodyPr>
          <a:lstStyle/>
          <a:p>
            <a:pPr marL="68580" indent="0">
              <a:buNone/>
            </a:pPr>
            <a:r>
              <a:rPr lang="en-US" sz="1600" dirty="0"/>
              <a:t>“</a:t>
            </a:r>
            <a:r>
              <a:rPr lang="en-US" sz="2000" dirty="0"/>
              <a:t>Over the last decade, disasters around the world have caused an average 90,000 deaths a year … The UN estimates that 34,000 children and 16,000 adults die each day from hunger or preventable diseases with poverty-related causes. That amounts to 18 million a </a:t>
            </a:r>
            <a:r>
              <a:rPr lang="en-US" sz="2000" dirty="0" smtClean="0"/>
              <a:t>year</a:t>
            </a:r>
            <a:r>
              <a:rPr lang="en-US" sz="1600" dirty="0" smtClean="0"/>
              <a:t>” </a:t>
            </a:r>
            <a:r>
              <a:rPr lang="en-US" sz="1600" dirty="0"/>
              <a:t>(See R Riddell, </a:t>
            </a:r>
            <a:r>
              <a:rPr lang="en-US" sz="1600" i="1" dirty="0"/>
              <a:t>Does Foreign Aid Really Work?</a:t>
            </a:r>
            <a:r>
              <a:rPr lang="en-US" sz="1600" dirty="0"/>
              <a:t>, Page 121</a:t>
            </a:r>
            <a:r>
              <a:rPr lang="en-US" sz="1600" dirty="0" smtClean="0"/>
              <a:t>).</a:t>
            </a:r>
            <a:endParaRPr lang="en-US" sz="1600" dirty="0"/>
          </a:p>
          <a:p>
            <a:pPr marL="68580" indent="0">
              <a:buNone/>
            </a:pPr>
            <a:r>
              <a:rPr lang="en-US" sz="1000" dirty="0">
                <a:hlinkClick r:id="rId2"/>
              </a:rPr>
              <a:t>http://povertyblog.wordpress.com/poverty_facts_and_statistics/</a:t>
            </a:r>
            <a:endParaRPr lang="en-US" sz="1000" dirty="0"/>
          </a:p>
          <a:p>
            <a:pPr marL="68580" indent="0">
              <a:buNone/>
            </a:pPr>
            <a:endParaRPr lang="en-US" sz="1800" dirty="0"/>
          </a:p>
        </p:txBody>
      </p:sp>
      <p:sp>
        <p:nvSpPr>
          <p:cNvPr id="4" name="Content Placeholder 3"/>
          <p:cNvSpPr>
            <a:spLocks noGrp="1"/>
          </p:cNvSpPr>
          <p:nvPr>
            <p:ph sz="quarter" idx="14"/>
          </p:nvPr>
        </p:nvSpPr>
        <p:spPr/>
        <p:txBody>
          <a:bodyPr/>
          <a:lstStyle/>
          <a:p>
            <a:r>
              <a:rPr lang="en-US" i="1" dirty="0">
                <a:solidFill>
                  <a:schemeClr val="accent2">
                    <a:lumMod val="50000"/>
                  </a:schemeClr>
                </a:solidFill>
              </a:rPr>
              <a:t>Hunger; malnutrition; widespread disease; high infant mortality rate; great pain and suffering, which shortens lives and undermines human dignity. </a:t>
            </a:r>
          </a:p>
          <a:p>
            <a:endParaRPr lang="en-US" dirty="0"/>
          </a:p>
        </p:txBody>
      </p:sp>
    </p:spTree>
    <p:extLst>
      <p:ext uri="{BB962C8B-B14F-4D97-AF65-F5344CB8AC3E}">
        <p14:creationId xmlns:p14="http://schemas.microsoft.com/office/powerpoint/2010/main" val="37882276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42257" y="1209020"/>
            <a:ext cx="5343321" cy="5191780"/>
          </a:xfrm>
        </p:spPr>
        <p:txBody>
          <a:bodyPr>
            <a:noAutofit/>
          </a:bodyPr>
          <a:lstStyle/>
          <a:p>
            <a:pPr marL="411480" indent="-342900">
              <a:buFont typeface="+mj-lt"/>
              <a:buAutoNum type="arabicPeriod"/>
            </a:pPr>
            <a:r>
              <a:rPr lang="en-US" sz="2000" dirty="0"/>
              <a:t>Estimate how much money you have spent on entertainment and luxuries this past year (movies, music, toys, comforts, eating out … everything not necessary to your survival).</a:t>
            </a:r>
          </a:p>
          <a:p>
            <a:pPr marL="411480" indent="-342900">
              <a:buFont typeface="+mj-lt"/>
              <a:buAutoNum type="arabicPeriod"/>
            </a:pPr>
            <a:endParaRPr lang="en-US" sz="2000" dirty="0"/>
          </a:p>
          <a:p>
            <a:pPr marL="411480" indent="-342900">
              <a:buFont typeface="+mj-lt"/>
              <a:buAutoNum type="arabicPeriod"/>
            </a:pPr>
            <a:r>
              <a:rPr lang="en-US" sz="2000" dirty="0"/>
              <a:t>Estimate how much good that money would do if donated to charity (Oxfam, Doctors without Borders, </a:t>
            </a:r>
            <a:r>
              <a:rPr lang="en-US" sz="2000" dirty="0" err="1"/>
              <a:t>Unicef</a:t>
            </a:r>
            <a:r>
              <a:rPr lang="en-US" sz="2000" dirty="0"/>
              <a:t>, etc.).</a:t>
            </a:r>
          </a:p>
          <a:p>
            <a:pPr marL="411480" indent="-342900">
              <a:buFont typeface="+mj-lt"/>
              <a:buAutoNum type="arabicPeriod"/>
            </a:pPr>
            <a:endParaRPr lang="en-US" sz="2000" dirty="0"/>
          </a:p>
          <a:p>
            <a:pPr marL="411480" indent="-342900">
              <a:buFont typeface="+mj-lt"/>
              <a:buAutoNum type="arabicPeriod"/>
            </a:pPr>
            <a:r>
              <a:rPr lang="en-US" sz="2000" dirty="0"/>
              <a:t>Compare your responses …  Are the two </a:t>
            </a:r>
            <a:r>
              <a:rPr lang="en-US" sz="2000" dirty="0" smtClean="0"/>
              <a:t>of </a:t>
            </a:r>
            <a:r>
              <a:rPr lang="en-US" sz="2000" dirty="0"/>
              <a:t>“comparable moral importance</a:t>
            </a:r>
            <a:r>
              <a:rPr lang="en-US" sz="2000" dirty="0" smtClean="0"/>
              <a:t>”? Pretend you will need to justify your answer to someone who will die of starvation tonight.</a:t>
            </a:r>
            <a:endParaRPr lang="en-US" sz="2000"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033305119"/>
              </p:ext>
            </p:extLst>
          </p:nvPr>
        </p:nvGraphicFramePr>
        <p:xfrm>
          <a:off x="6096000" y="685801"/>
          <a:ext cx="5497286" cy="5638561"/>
        </p:xfrm>
        <a:graphic>
          <a:graphicData uri="http://schemas.openxmlformats.org/drawingml/2006/table">
            <a:tbl>
              <a:tblPr/>
              <a:tblGrid>
                <a:gridCol w="816429"/>
                <a:gridCol w="4680857"/>
              </a:tblGrid>
              <a:tr h="626507">
                <a:tc>
                  <a:txBody>
                    <a:bodyPr/>
                    <a:lstStyle/>
                    <a:p>
                      <a:pPr algn="ctr" fontAlgn="b"/>
                      <a:r>
                        <a:rPr lang="en-US" sz="1200" b="1" dirty="0">
                          <a:solidFill>
                            <a:srgbClr val="EFEFF1"/>
                          </a:solidFill>
                          <a:effectLst/>
                          <a:latin typeface="Arial" pitchFamily="34" charset="0"/>
                          <a:cs typeface="Arial" pitchFamily="34" charset="0"/>
                        </a:rPr>
                        <a:t>Your Donation</a:t>
                      </a:r>
                    </a:p>
                  </a:txBody>
                  <a:tcPr marL="19209" marR="19209" marT="19209" marB="19209" anchor="b">
                    <a:lnL>
                      <a:noFill/>
                    </a:lnL>
                    <a:lnR>
                      <a:noFill/>
                    </a:lnR>
                    <a:lnT>
                      <a:noFill/>
                    </a:lnT>
                    <a:lnB>
                      <a:noFill/>
                    </a:lnB>
                    <a:solidFill>
                      <a:srgbClr val="797778"/>
                    </a:solidFill>
                  </a:tcPr>
                </a:tc>
                <a:tc>
                  <a:txBody>
                    <a:bodyPr/>
                    <a:lstStyle/>
                    <a:p>
                      <a:pPr algn="ctr" fontAlgn="b"/>
                      <a:r>
                        <a:rPr lang="en-US" sz="1400" b="1" dirty="0">
                          <a:solidFill>
                            <a:srgbClr val="EFEFF1"/>
                          </a:solidFill>
                          <a:effectLst/>
                          <a:latin typeface="Arial" pitchFamily="34" charset="0"/>
                          <a:cs typeface="Arial" pitchFamily="34" charset="0"/>
                        </a:rPr>
                        <a:t>What It Can Provide</a:t>
                      </a:r>
                    </a:p>
                  </a:txBody>
                  <a:tcPr marL="19209" marR="19209" marT="19209" marB="19209" anchor="b">
                    <a:lnL>
                      <a:noFill/>
                    </a:lnL>
                    <a:lnR>
                      <a:noFill/>
                    </a:lnR>
                    <a:lnT>
                      <a:noFill/>
                    </a:lnT>
                    <a:lnB>
                      <a:noFill/>
                    </a:lnB>
                    <a:solidFill>
                      <a:srgbClr val="797778"/>
                    </a:solidFill>
                  </a:tcPr>
                </a:tc>
              </a:tr>
              <a:tr h="351454">
                <a:tc>
                  <a:txBody>
                    <a:bodyPr/>
                    <a:lstStyle/>
                    <a:p>
                      <a:pPr algn="ctr"/>
                      <a:r>
                        <a:rPr lang="en-US" sz="1000" b="1" dirty="0">
                          <a:effectLst/>
                          <a:latin typeface="Arial" pitchFamily="34" charset="0"/>
                          <a:cs typeface="Arial" pitchFamily="34" charset="0"/>
                        </a:rPr>
                        <a:t>$35</a:t>
                      </a:r>
                    </a:p>
                  </a:txBody>
                  <a:tcPr marL="19209" marR="19209" marT="19209" marB="19209">
                    <a:lnL>
                      <a:noFill/>
                    </a:lnL>
                    <a:lnR>
                      <a:noFill/>
                    </a:lnR>
                    <a:lnT>
                      <a:noFill/>
                    </a:lnT>
                    <a:lnB>
                      <a:noFill/>
                    </a:lnB>
                    <a:solidFill>
                      <a:srgbClr val="EEEEEE"/>
                    </a:solidFill>
                  </a:tcPr>
                </a:tc>
                <a:tc>
                  <a:txBody>
                    <a:bodyPr/>
                    <a:lstStyle/>
                    <a:p>
                      <a:pPr algn="ctr"/>
                      <a:r>
                        <a:rPr lang="en-US" sz="1000" b="1">
                          <a:effectLst/>
                          <a:latin typeface="Arial" pitchFamily="34" charset="0"/>
                          <a:cs typeface="Arial" pitchFamily="34" charset="0"/>
                        </a:rPr>
                        <a:t>Two high-energy meals a day to 200 children</a:t>
                      </a:r>
                    </a:p>
                  </a:txBody>
                  <a:tcPr marL="19209" marR="19209" marT="19209" marB="19209">
                    <a:lnL>
                      <a:noFill/>
                    </a:lnL>
                    <a:lnR>
                      <a:noFill/>
                    </a:lnR>
                    <a:lnT>
                      <a:noFill/>
                    </a:lnT>
                    <a:lnB>
                      <a:noFill/>
                    </a:lnB>
                    <a:solidFill>
                      <a:srgbClr val="EEEEEE"/>
                    </a:solidFill>
                  </a:tcPr>
                </a:tc>
              </a:tr>
              <a:tr h="626507">
                <a:tc>
                  <a:txBody>
                    <a:bodyPr/>
                    <a:lstStyle/>
                    <a:p>
                      <a:pPr algn="ctr"/>
                      <a:r>
                        <a:rPr lang="en-US" sz="1000" b="1">
                          <a:effectLst/>
                          <a:latin typeface="Arial" pitchFamily="34" charset="0"/>
                          <a:cs typeface="Arial" pitchFamily="34" charset="0"/>
                        </a:rPr>
                        <a:t>$50</a:t>
                      </a:r>
                    </a:p>
                  </a:txBody>
                  <a:tcPr marL="19209" marR="19209" marT="19209" marB="19209">
                    <a:lnL>
                      <a:noFill/>
                    </a:lnL>
                    <a:lnR>
                      <a:noFill/>
                    </a:lnR>
                    <a:lnT>
                      <a:noFill/>
                    </a:lnT>
                    <a:lnB>
                      <a:noFill/>
                    </a:lnB>
                  </a:tcPr>
                </a:tc>
                <a:tc>
                  <a:txBody>
                    <a:bodyPr/>
                    <a:lstStyle/>
                    <a:p>
                      <a:pPr algn="ctr"/>
                      <a:r>
                        <a:rPr lang="en-US" sz="1000" b="1" dirty="0">
                          <a:effectLst/>
                          <a:latin typeface="Arial" pitchFamily="34" charset="0"/>
                          <a:cs typeface="Arial" pitchFamily="34" charset="0"/>
                        </a:rPr>
                        <a:t>Vaccinations for 50 people against meningitis, measles, polio or other deadly epidemics</a:t>
                      </a:r>
                    </a:p>
                  </a:txBody>
                  <a:tcPr marL="19209" marR="19209" marT="19209" marB="19209">
                    <a:lnL>
                      <a:noFill/>
                    </a:lnL>
                    <a:lnR>
                      <a:noFill/>
                    </a:lnR>
                    <a:lnT>
                      <a:noFill/>
                    </a:lnT>
                    <a:lnB>
                      <a:noFill/>
                    </a:lnB>
                  </a:tcPr>
                </a:tc>
              </a:tr>
              <a:tr h="626507">
                <a:tc>
                  <a:txBody>
                    <a:bodyPr/>
                    <a:lstStyle/>
                    <a:p>
                      <a:pPr algn="ctr"/>
                      <a:r>
                        <a:rPr lang="en-US" sz="1000" b="1">
                          <a:effectLst/>
                          <a:latin typeface="Arial" pitchFamily="34" charset="0"/>
                          <a:cs typeface="Arial" pitchFamily="34" charset="0"/>
                        </a:rPr>
                        <a:t>$70</a:t>
                      </a:r>
                    </a:p>
                  </a:txBody>
                  <a:tcPr marL="19209" marR="19209" marT="19209" marB="19209">
                    <a:lnL>
                      <a:noFill/>
                    </a:lnL>
                    <a:lnR>
                      <a:noFill/>
                    </a:lnR>
                    <a:lnT>
                      <a:noFill/>
                    </a:lnT>
                    <a:lnB>
                      <a:noFill/>
                    </a:lnB>
                    <a:solidFill>
                      <a:srgbClr val="EEEEEE"/>
                    </a:solidFill>
                  </a:tcPr>
                </a:tc>
                <a:tc>
                  <a:txBody>
                    <a:bodyPr/>
                    <a:lstStyle/>
                    <a:p>
                      <a:pPr algn="ctr"/>
                      <a:r>
                        <a:rPr lang="en-US" sz="1000" b="1" dirty="0">
                          <a:effectLst/>
                          <a:latin typeface="Arial" pitchFamily="34" charset="0"/>
                          <a:cs typeface="Arial" pitchFamily="34" charset="0"/>
                        </a:rPr>
                        <a:t>Two basic suture kits to repair minor shrapnel wounds</a:t>
                      </a:r>
                    </a:p>
                  </a:txBody>
                  <a:tcPr marL="19209" marR="19209" marT="19209" marB="19209">
                    <a:lnL>
                      <a:noFill/>
                    </a:lnL>
                    <a:lnR>
                      <a:noFill/>
                    </a:lnR>
                    <a:lnT>
                      <a:noFill/>
                    </a:lnT>
                    <a:lnB>
                      <a:noFill/>
                    </a:lnB>
                    <a:solidFill>
                      <a:srgbClr val="EEEEEE"/>
                    </a:solidFill>
                  </a:tcPr>
                </a:tc>
              </a:tr>
              <a:tr h="626507">
                <a:tc>
                  <a:txBody>
                    <a:bodyPr/>
                    <a:lstStyle/>
                    <a:p>
                      <a:pPr algn="ctr"/>
                      <a:r>
                        <a:rPr lang="en-US" sz="1000" b="1">
                          <a:effectLst/>
                          <a:latin typeface="Arial" pitchFamily="34" charset="0"/>
                          <a:cs typeface="Arial" pitchFamily="34" charset="0"/>
                        </a:rPr>
                        <a:t>$100</a:t>
                      </a:r>
                    </a:p>
                  </a:txBody>
                  <a:tcPr marL="19209" marR="19209" marT="19209" marB="19209">
                    <a:lnL>
                      <a:noFill/>
                    </a:lnL>
                    <a:lnR>
                      <a:noFill/>
                    </a:lnR>
                    <a:lnT>
                      <a:noFill/>
                    </a:lnT>
                    <a:lnB>
                      <a:noFill/>
                    </a:lnB>
                  </a:tcPr>
                </a:tc>
                <a:tc>
                  <a:txBody>
                    <a:bodyPr/>
                    <a:lstStyle/>
                    <a:p>
                      <a:pPr algn="ctr"/>
                      <a:r>
                        <a:rPr lang="en-US" sz="1000" b="1" dirty="0">
                          <a:effectLst/>
                          <a:latin typeface="Arial" pitchFamily="34" charset="0"/>
                          <a:cs typeface="Arial" pitchFamily="34" charset="0"/>
                        </a:rPr>
                        <a:t>Infection-fighting antibiotics to treat nearly 40 wounded children</a:t>
                      </a:r>
                    </a:p>
                  </a:txBody>
                  <a:tcPr marL="19209" marR="19209" marT="19209" marB="19209">
                    <a:lnL>
                      <a:noFill/>
                    </a:lnL>
                    <a:lnR>
                      <a:noFill/>
                    </a:lnR>
                    <a:lnT>
                      <a:noFill/>
                    </a:lnT>
                    <a:lnB>
                      <a:noFill/>
                    </a:lnB>
                  </a:tcPr>
                </a:tc>
              </a:tr>
              <a:tr h="626507">
                <a:tc>
                  <a:txBody>
                    <a:bodyPr/>
                    <a:lstStyle/>
                    <a:p>
                      <a:pPr algn="ctr"/>
                      <a:r>
                        <a:rPr lang="en-US" sz="1000" b="1" dirty="0">
                          <a:effectLst/>
                          <a:latin typeface="Arial" pitchFamily="34" charset="0"/>
                          <a:cs typeface="Arial" pitchFamily="34" charset="0"/>
                        </a:rPr>
                        <a:t>$250</a:t>
                      </a:r>
                    </a:p>
                  </a:txBody>
                  <a:tcPr marL="19209" marR="19209" marT="19209" marB="19209">
                    <a:lnL>
                      <a:noFill/>
                    </a:lnL>
                    <a:lnR>
                      <a:noFill/>
                    </a:lnR>
                    <a:lnT>
                      <a:noFill/>
                    </a:lnT>
                    <a:lnB>
                      <a:noFill/>
                    </a:lnB>
                    <a:solidFill>
                      <a:srgbClr val="EEEEEE"/>
                    </a:solidFill>
                  </a:tcPr>
                </a:tc>
                <a:tc>
                  <a:txBody>
                    <a:bodyPr/>
                    <a:lstStyle/>
                    <a:p>
                      <a:pPr algn="ctr"/>
                      <a:r>
                        <a:rPr lang="en-US" sz="1000" b="1" dirty="0">
                          <a:effectLst/>
                          <a:latin typeface="Arial" pitchFamily="34" charset="0"/>
                          <a:cs typeface="Arial" pitchFamily="34" charset="0"/>
                        </a:rPr>
                        <a:t>A sterilization kit for syringes and needles used in mobile vaccination campaigns</a:t>
                      </a:r>
                    </a:p>
                  </a:txBody>
                  <a:tcPr marL="19209" marR="19209" marT="19209" marB="19209">
                    <a:lnL>
                      <a:noFill/>
                    </a:lnL>
                    <a:lnR>
                      <a:noFill/>
                    </a:lnR>
                    <a:lnT>
                      <a:noFill/>
                    </a:lnT>
                    <a:lnB>
                      <a:noFill/>
                    </a:lnB>
                    <a:solidFill>
                      <a:srgbClr val="EEEEEE"/>
                    </a:solidFill>
                  </a:tcPr>
                </a:tc>
              </a:tr>
              <a:tr h="901558">
                <a:tc>
                  <a:txBody>
                    <a:bodyPr/>
                    <a:lstStyle/>
                    <a:p>
                      <a:pPr algn="ctr"/>
                      <a:r>
                        <a:rPr lang="en-US" sz="1000" b="1">
                          <a:effectLst/>
                          <a:latin typeface="Arial" pitchFamily="34" charset="0"/>
                          <a:cs typeface="Arial" pitchFamily="34" charset="0"/>
                        </a:rPr>
                        <a:t>$500</a:t>
                      </a:r>
                    </a:p>
                  </a:txBody>
                  <a:tcPr marL="19209" marR="19209" marT="19209" marB="19209">
                    <a:lnL>
                      <a:noFill/>
                    </a:lnL>
                    <a:lnR>
                      <a:noFill/>
                    </a:lnR>
                    <a:lnT>
                      <a:noFill/>
                    </a:lnT>
                    <a:lnB>
                      <a:noFill/>
                    </a:lnB>
                  </a:tcPr>
                </a:tc>
                <a:tc>
                  <a:txBody>
                    <a:bodyPr/>
                    <a:lstStyle/>
                    <a:p>
                      <a:pPr algn="ctr"/>
                      <a:r>
                        <a:rPr lang="en-US" sz="1000" b="1" dirty="0">
                          <a:effectLst/>
                          <a:latin typeface="Arial" pitchFamily="34" charset="0"/>
                          <a:cs typeface="Arial" pitchFamily="34" charset="0"/>
                        </a:rPr>
                        <a:t>A medical kit containing basic drugs, supplies, equipment, and dressings to treat 1,500 patients for three months</a:t>
                      </a:r>
                    </a:p>
                  </a:txBody>
                  <a:tcPr marL="19209" marR="19209" marT="19209" marB="19209">
                    <a:lnL>
                      <a:noFill/>
                    </a:lnL>
                    <a:lnR>
                      <a:noFill/>
                    </a:lnR>
                    <a:lnT>
                      <a:noFill/>
                    </a:lnT>
                    <a:lnB>
                      <a:noFill/>
                    </a:lnB>
                  </a:tcPr>
                </a:tc>
              </a:tr>
              <a:tr h="626507">
                <a:tc>
                  <a:txBody>
                    <a:bodyPr/>
                    <a:lstStyle/>
                    <a:p>
                      <a:pPr algn="ctr"/>
                      <a:r>
                        <a:rPr lang="en-US" sz="1000" b="1">
                          <a:effectLst/>
                          <a:latin typeface="Arial" pitchFamily="34" charset="0"/>
                          <a:cs typeface="Arial" pitchFamily="34" charset="0"/>
                        </a:rPr>
                        <a:t>$1000</a:t>
                      </a:r>
                    </a:p>
                  </a:txBody>
                  <a:tcPr marL="19209" marR="19209" marT="19209" marB="19209">
                    <a:lnL>
                      <a:noFill/>
                    </a:lnL>
                    <a:lnR>
                      <a:noFill/>
                    </a:lnR>
                    <a:lnT>
                      <a:noFill/>
                    </a:lnT>
                    <a:lnB>
                      <a:noFill/>
                    </a:lnB>
                    <a:solidFill>
                      <a:srgbClr val="EEEEEE"/>
                    </a:solidFill>
                  </a:tcPr>
                </a:tc>
                <a:tc>
                  <a:txBody>
                    <a:bodyPr/>
                    <a:lstStyle/>
                    <a:p>
                      <a:pPr algn="ctr"/>
                      <a:r>
                        <a:rPr lang="en-US" sz="1000" b="1" dirty="0">
                          <a:effectLst/>
                          <a:latin typeface="Arial" pitchFamily="34" charset="0"/>
                          <a:cs typeface="Arial" pitchFamily="34" charset="0"/>
                        </a:rPr>
                        <a:t>Emergency medical supplies to aid 5,000 disaster victims for an entire month</a:t>
                      </a:r>
                    </a:p>
                  </a:txBody>
                  <a:tcPr marL="19209" marR="19209" marT="19209" marB="19209">
                    <a:lnL>
                      <a:noFill/>
                    </a:lnL>
                    <a:lnR>
                      <a:noFill/>
                    </a:lnR>
                    <a:lnT>
                      <a:noFill/>
                    </a:lnT>
                    <a:lnB>
                      <a:noFill/>
                    </a:lnB>
                    <a:solidFill>
                      <a:srgbClr val="EEEEEE"/>
                    </a:solidFill>
                  </a:tcPr>
                </a:tc>
              </a:tr>
              <a:tr h="626507">
                <a:tc>
                  <a:txBody>
                    <a:bodyPr/>
                    <a:lstStyle/>
                    <a:p>
                      <a:pPr algn="ctr"/>
                      <a:r>
                        <a:rPr lang="en-US" sz="1000" b="1">
                          <a:effectLst/>
                          <a:latin typeface="Arial" pitchFamily="34" charset="0"/>
                          <a:cs typeface="Arial" pitchFamily="34" charset="0"/>
                        </a:rPr>
                        <a:t>$5500</a:t>
                      </a:r>
                    </a:p>
                  </a:txBody>
                  <a:tcPr marL="19209" marR="19209" marT="19209" marB="19209">
                    <a:lnL>
                      <a:noFill/>
                    </a:lnL>
                    <a:lnR>
                      <a:noFill/>
                    </a:lnR>
                    <a:lnT>
                      <a:noFill/>
                    </a:lnT>
                    <a:lnB>
                      <a:noFill/>
                    </a:lnB>
                  </a:tcPr>
                </a:tc>
                <a:tc>
                  <a:txBody>
                    <a:bodyPr/>
                    <a:lstStyle/>
                    <a:p>
                      <a:pPr algn="ctr"/>
                      <a:r>
                        <a:rPr lang="en-US" sz="1000" b="1" dirty="0">
                          <a:effectLst/>
                          <a:latin typeface="Arial" pitchFamily="34" charset="0"/>
                          <a:cs typeface="Arial" pitchFamily="34" charset="0"/>
                        </a:rPr>
                        <a:t>An emergency health kit to care for 10,000 displaced people for three months</a:t>
                      </a:r>
                    </a:p>
                  </a:txBody>
                  <a:tcPr marL="19209" marR="19209" marT="19209" marB="19209">
                    <a:lnL>
                      <a:noFill/>
                    </a:lnL>
                    <a:lnR>
                      <a:noFill/>
                    </a:lnR>
                    <a:lnT>
                      <a:noFill/>
                    </a:lnT>
                    <a:lnB>
                      <a:noFill/>
                    </a:lnB>
                  </a:tcPr>
                </a:tc>
              </a:tr>
            </a:tbl>
          </a:graphicData>
        </a:graphic>
      </p:graphicFrame>
      <p:sp>
        <p:nvSpPr>
          <p:cNvPr id="11" name="Rectangle 3"/>
          <p:cNvSpPr>
            <a:spLocks noChangeArrowheads="1"/>
          </p:cNvSpPr>
          <p:nvPr/>
        </p:nvSpPr>
        <p:spPr bwMode="auto">
          <a:xfrm>
            <a:off x="6437314" y="2790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2" name="Rectangle 11"/>
          <p:cNvSpPr/>
          <p:nvPr/>
        </p:nvSpPr>
        <p:spPr>
          <a:xfrm>
            <a:off x="6934200" y="6231731"/>
            <a:ext cx="4572000" cy="246221"/>
          </a:xfrm>
          <a:prstGeom prst="rect">
            <a:avLst/>
          </a:prstGeom>
        </p:spPr>
        <p:txBody>
          <a:bodyPr>
            <a:spAutoFit/>
          </a:bodyPr>
          <a:lstStyle/>
          <a:p>
            <a:r>
              <a:rPr lang="en-US" sz="1000" dirty="0">
                <a:solidFill>
                  <a:prstClr val="black"/>
                </a:solidFill>
              </a:rPr>
              <a:t>(</a:t>
            </a:r>
            <a:r>
              <a:rPr lang="en-US" sz="1000" u="sng" dirty="0">
                <a:solidFill>
                  <a:prstClr val="black"/>
                </a:solidFill>
                <a:hlinkClick r:id="rId2"/>
              </a:rPr>
              <a:t>http://doctorswithoutborders.org/donate/what.cfm</a:t>
            </a:r>
            <a:r>
              <a:rPr lang="en-US" sz="1000" dirty="0">
                <a:solidFill>
                  <a:prstClr val="black"/>
                </a:solidFill>
              </a:rPr>
              <a:t>)</a:t>
            </a:r>
          </a:p>
        </p:txBody>
      </p:sp>
      <p:sp>
        <p:nvSpPr>
          <p:cNvPr id="2" name="TextBox 1"/>
          <p:cNvSpPr txBox="1"/>
          <p:nvPr/>
        </p:nvSpPr>
        <p:spPr>
          <a:xfrm>
            <a:off x="642257" y="685800"/>
            <a:ext cx="4996543" cy="523220"/>
          </a:xfrm>
          <a:prstGeom prst="rect">
            <a:avLst/>
          </a:prstGeom>
          <a:noFill/>
        </p:spPr>
        <p:txBody>
          <a:bodyPr wrap="square" rtlCol="0">
            <a:spAutoFit/>
          </a:bodyPr>
          <a:lstStyle/>
          <a:p>
            <a:r>
              <a:rPr lang="en-US" sz="2800" b="1" u="sng" dirty="0">
                <a:solidFill>
                  <a:srgbClr val="1F497D">
                    <a:lumMod val="75000"/>
                  </a:srgbClr>
                </a:solidFill>
              </a:rPr>
              <a:t>Discussion Exercise</a:t>
            </a:r>
          </a:p>
        </p:txBody>
      </p:sp>
    </p:spTree>
    <p:extLst>
      <p:ext uri="{BB962C8B-B14F-4D97-AF65-F5344CB8AC3E}">
        <p14:creationId xmlns:p14="http://schemas.microsoft.com/office/powerpoint/2010/main" val="41234531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991600" cy="1143000"/>
          </a:xfrm>
        </p:spPr>
        <p:txBody>
          <a:bodyPr>
            <a:normAutofit/>
          </a:bodyPr>
          <a:lstStyle/>
          <a:p>
            <a:r>
              <a:rPr lang="en-US" dirty="0" smtClean="0"/>
              <a:t>Affluent spending is morally permissible</a:t>
            </a:r>
            <a:endParaRPr lang="en-US" dirty="0"/>
          </a:p>
        </p:txBody>
      </p:sp>
      <p:sp>
        <p:nvSpPr>
          <p:cNvPr id="3" name="TPAnswers"/>
          <p:cNvSpPr>
            <a:spLocks noGrp="1"/>
          </p:cNvSpPr>
          <p:nvPr>
            <p:ph type="body" idx="1"/>
            <p:custDataLst>
              <p:tags r:id="rId3"/>
            </p:custDataLst>
          </p:nvPr>
        </p:nvSpPr>
        <p:spPr>
          <a:xfrm>
            <a:off x="1981200" y="1600201"/>
            <a:ext cx="4114800" cy="3508977"/>
          </a:xfrm>
        </p:spPr>
        <p:txBody>
          <a:bodyPr>
            <a:normAutofit fontScale="92500" lnSpcReduction="20000"/>
          </a:bodyPr>
          <a:lstStyle/>
          <a:p>
            <a:pPr marL="525780" indent="-457200">
              <a:buFont typeface="Wingdings 2" pitchFamily="18" charset="2"/>
              <a:buAutoNum type="alphaUcPeriod"/>
            </a:pPr>
            <a:r>
              <a:rPr lang="en-US" sz="3200"/>
              <a:t>Strongly Agree</a:t>
            </a:r>
          </a:p>
          <a:p>
            <a:pPr marL="525780" indent="-457200">
              <a:buFont typeface="Wingdings 2" pitchFamily="18" charset="2"/>
              <a:buAutoNum type="alphaUcPeriod"/>
            </a:pPr>
            <a:r>
              <a:rPr lang="en-US" sz="3200"/>
              <a:t>Agree</a:t>
            </a:r>
          </a:p>
          <a:p>
            <a:pPr marL="525780" indent="-457200">
              <a:buFont typeface="Wingdings 2" pitchFamily="18" charset="2"/>
              <a:buAutoNum type="alphaUcPeriod"/>
            </a:pPr>
            <a:r>
              <a:rPr lang="en-US" sz="3200"/>
              <a:t>Somewhat Agree</a:t>
            </a:r>
          </a:p>
          <a:p>
            <a:pPr marL="525780" indent="-457200">
              <a:buFont typeface="Wingdings 2" pitchFamily="18" charset="2"/>
              <a:buAutoNum type="alphaUcPeriod"/>
            </a:pPr>
            <a:r>
              <a:rPr lang="en-US" sz="3200"/>
              <a:t>Neutral</a:t>
            </a:r>
          </a:p>
          <a:p>
            <a:pPr marL="525780" indent="-457200">
              <a:buFont typeface="Wingdings 2" pitchFamily="18" charset="2"/>
              <a:buAutoNum type="alphaUcPeriod"/>
            </a:pPr>
            <a:r>
              <a:rPr lang="en-US" sz="3200"/>
              <a:t>Somewhat Disagree</a:t>
            </a:r>
          </a:p>
          <a:p>
            <a:pPr marL="525780" indent="-457200">
              <a:buFont typeface="Wingdings 2" pitchFamily="18" charset="2"/>
              <a:buAutoNum type="alphaUcPeriod"/>
            </a:pPr>
            <a:r>
              <a:rPr lang="en-US" sz="3200"/>
              <a:t>Disagree</a:t>
            </a:r>
          </a:p>
          <a:p>
            <a:pPr marL="525780" indent="-457200">
              <a:buFont typeface="Wingdings 2" pitchFamily="18"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2"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272903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 One</a:t>
            </a:r>
            <a:endParaRPr lang="en-US" dirty="0"/>
          </a:p>
        </p:txBody>
      </p:sp>
      <p:sp>
        <p:nvSpPr>
          <p:cNvPr id="3" name="Content Placeholder 2"/>
          <p:cNvSpPr>
            <a:spLocks noGrp="1"/>
          </p:cNvSpPr>
          <p:nvPr>
            <p:ph idx="1"/>
          </p:nvPr>
        </p:nvSpPr>
        <p:spPr>
          <a:xfrm>
            <a:off x="2567492" y="2323652"/>
            <a:ext cx="7414708" cy="4077148"/>
          </a:xfrm>
        </p:spPr>
        <p:txBody>
          <a:bodyPr>
            <a:normAutofit lnSpcReduction="10000"/>
          </a:bodyPr>
          <a:lstStyle/>
          <a:p>
            <a:pPr marL="68580" indent="0">
              <a:buNone/>
            </a:pPr>
            <a:r>
              <a:rPr lang="en-US" dirty="0" smtClean="0"/>
              <a:t>“Suppose that at some time in the future, humankind has solved all of its problems and entered a period of peace and economic prosperity for all. In the meantime, people have been engaged in space exploration and have recently discovered a new planet in which there are untold billions of people (perhaps human, perhaps alien of some sort …), all near starvation. To avoid mass starvation and death on this planet will require all people on earth to reduce their standard of living to the minimum required for survival for many generations. </a:t>
            </a:r>
            <a:r>
              <a:rPr lang="en-US" dirty="0" smtClean="0">
                <a:solidFill>
                  <a:srgbClr val="FF0000"/>
                </a:solidFill>
              </a:rPr>
              <a:t>Are those living on earth morally required to do this …?</a:t>
            </a:r>
            <a:r>
              <a:rPr lang="en-US" dirty="0" smtClean="0"/>
              <a:t>” (BonJour/Baker, 352)</a:t>
            </a:r>
            <a:endParaRPr lang="en-US" dirty="0"/>
          </a:p>
        </p:txBody>
      </p:sp>
    </p:spTree>
    <p:extLst>
      <p:ext uri="{BB962C8B-B14F-4D97-AF65-F5344CB8AC3E}">
        <p14:creationId xmlns:p14="http://schemas.microsoft.com/office/powerpoint/2010/main" val="39334252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 Two</a:t>
            </a:r>
            <a:endParaRPr lang="en-US" dirty="0"/>
          </a:p>
        </p:txBody>
      </p:sp>
      <p:sp>
        <p:nvSpPr>
          <p:cNvPr id="3" name="Content Placeholder 2"/>
          <p:cNvSpPr>
            <a:spLocks noGrp="1"/>
          </p:cNvSpPr>
          <p:nvPr>
            <p:ph idx="1"/>
          </p:nvPr>
        </p:nvSpPr>
        <p:spPr>
          <a:xfrm>
            <a:off x="2567492" y="2323652"/>
            <a:ext cx="7490908" cy="4077148"/>
          </a:xfrm>
        </p:spPr>
        <p:txBody>
          <a:bodyPr>
            <a:normAutofit fontScale="92500" lnSpcReduction="20000"/>
          </a:bodyPr>
          <a:lstStyle/>
          <a:p>
            <a:pPr marL="68580" indent="0">
              <a:buNone/>
            </a:pPr>
            <a:r>
              <a:rPr lang="en-US" dirty="0" smtClean="0"/>
              <a:t>“Here is a short list of factors that might seem to be morally relevant to how you can or should allocate resources … family relationships, especially the duty to care for and educate one’s children; friendship and community relationships, of varying degrees of scope; personal goals or projects of any sort that do not contribute directly to such aid; and voluntary undertaken obligations of many sorts to other people that do not affect their survival. And also, whether you or your society or country are in any way responsible for the people in question being in such dire need; and whether and to what degree they themselves are responsible for the situation. </a:t>
            </a:r>
            <a:r>
              <a:rPr lang="en-US" dirty="0" smtClean="0">
                <a:solidFill>
                  <a:srgbClr val="FF0000"/>
                </a:solidFill>
              </a:rPr>
              <a:t>Is Singer right that </a:t>
            </a:r>
            <a:r>
              <a:rPr lang="en-US" i="1" dirty="0" smtClean="0">
                <a:solidFill>
                  <a:srgbClr val="FF0000"/>
                </a:solidFill>
              </a:rPr>
              <a:t>none </a:t>
            </a:r>
            <a:r>
              <a:rPr lang="en-US" dirty="0" smtClean="0">
                <a:solidFill>
                  <a:srgbClr val="FF0000"/>
                </a:solidFill>
              </a:rPr>
              <a:t>of these considerations make any moral difference?</a:t>
            </a:r>
            <a:r>
              <a:rPr lang="en-US" dirty="0" smtClean="0"/>
              <a:t>” </a:t>
            </a:r>
          </a:p>
          <a:p>
            <a:pPr marL="68580" indent="0">
              <a:buNone/>
            </a:pPr>
            <a:r>
              <a:rPr lang="en-US" dirty="0" smtClean="0"/>
              <a:t>(BonJour/Baker, 352-353)</a:t>
            </a:r>
            <a:endParaRPr lang="en-US" dirty="0"/>
          </a:p>
        </p:txBody>
      </p:sp>
    </p:spTree>
    <p:extLst>
      <p:ext uri="{BB962C8B-B14F-4D97-AF65-F5344CB8AC3E}">
        <p14:creationId xmlns:p14="http://schemas.microsoft.com/office/powerpoint/2010/main" val="31201256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Agenda</a:t>
            </a:r>
            <a:r>
              <a:rPr lang="en-US" dirty="0" smtClean="0"/>
              <a:t>	</a:t>
            </a:r>
            <a:endParaRPr lang="en-US" dirty="0"/>
          </a:p>
        </p:txBody>
      </p:sp>
      <p:sp>
        <p:nvSpPr>
          <p:cNvPr id="3" name="Text Placeholder 2"/>
          <p:cNvSpPr>
            <a:spLocks noGrp="1"/>
          </p:cNvSpPr>
          <p:nvPr>
            <p:ph type="body" idx="1"/>
          </p:nvPr>
        </p:nvSpPr>
        <p:spPr/>
        <p:txBody>
          <a:bodyPr>
            <a:normAutofit fontScale="92500" lnSpcReduction="20000"/>
          </a:bodyPr>
          <a:lstStyle/>
          <a:p>
            <a:pPr marL="457200" indent="-457200">
              <a:buAutoNum type="arabicPeriod"/>
            </a:pPr>
            <a:r>
              <a:rPr lang="en-US" dirty="0" smtClean="0"/>
              <a:t>Administrative Questions</a:t>
            </a:r>
          </a:p>
          <a:p>
            <a:pPr marL="914400" lvl="1" indent="-457200">
              <a:buFont typeface="Arial" panose="020B0604020202020204" pitchFamily="34" charset="0"/>
              <a:buChar char="•"/>
            </a:pPr>
            <a:r>
              <a:rPr lang="en-US" dirty="0" smtClean="0"/>
              <a:t>Where we are …</a:t>
            </a:r>
          </a:p>
          <a:p>
            <a:pPr marL="914400" lvl="1" indent="-457200">
              <a:buFont typeface="Arial" panose="020B0604020202020204" pitchFamily="34" charset="0"/>
              <a:buChar char="•"/>
            </a:pPr>
            <a:r>
              <a:rPr lang="en-US" dirty="0" smtClean="0"/>
              <a:t>Review assignment 3</a:t>
            </a:r>
          </a:p>
          <a:p>
            <a:pPr marL="457200" indent="-457200">
              <a:buAutoNum type="arabicPeriod"/>
            </a:pPr>
            <a:r>
              <a:rPr lang="en-US" dirty="0" smtClean="0"/>
              <a:t>Clicker Quiz</a:t>
            </a:r>
          </a:p>
          <a:p>
            <a:pPr marL="457200" indent="-457200">
              <a:buAutoNum type="arabicPeriod"/>
            </a:pPr>
            <a:r>
              <a:rPr lang="en-US" dirty="0" smtClean="0"/>
              <a:t>Singer</a:t>
            </a:r>
            <a:endParaRPr lang="en-US" dirty="0"/>
          </a:p>
        </p:txBody>
      </p:sp>
      <p:sp>
        <p:nvSpPr>
          <p:cNvPr id="4" name="AutoShape 2" descr="data:image/jpeg;base64,/9j/4AAQSkZJRgABAQAAAQABAAD/2wCEAAkGBhQQEBQUEhQWFRUWFBUUFRQVFRQVFBUUFBYVFBQSFRUXHCYeFxkjGhUVIC8gJScpLC0sFR8xNTAqNSYrLCkBCQoKDgwOFw8PFCwcHBwpKSkpKSksKSwsKSwsKSwpLCkuLCkpKSksKSwpLCksNSwsLCkpKSksLCksLCksKSksKf/AABEIARgAtAMBIgACEQEDEQH/xAAcAAABBAMBAAAAAAAAAAAAAAAABAUGBwECAwj/xABLEAACAQMCAgYGBQgHBwQDAAABAgMABBESIQUxBgcTQVFxFCIyYYGRUnKSobEjNUJissHR8AhTc4KiwsMVFiVjdKPhJERUhDM0Q//EABkBAQEBAAMAAAAAAAAAAAAAAAABAgMEBf/EACgRAQEBAQACAQIDCQAAAAAAAAABEQIDIRIEMQUisRMUMkFCUXGBof/aAAwDAQACEQMRAD8AvGiitHlA50G9FJzeDu+7f8K1N2fA/wA+dAqopIblvD7/AOFamZvd95oFtYzSLWfH7qxk+J+6gXahRqFIfiaPifnQLdYo1ikWPP5mjHn8zQLdYrOoUh+fzo+NAuzWaQ5PjRrPjQLqKRCY+NbekGgV0Ul9KNbC6oFFFcRciuiuDQbUUUUBSOY5J86WUik5nzP40GKxWaxRRRWKjvS3prFYBFKtLPIcQ28e7ufE/RUd5/GqiR5ozVb6OM3Y1PcRWIO4jiiEzgfRd3OM+VYS24xb5aO9iu8EZimiWM+JAdDs2PH3V1f3zwb8f2k/7+v2b+HX9lk0VFuifTpL1mhlja3uoxl7d+eO942/TX+eRBMnJxXa+7DajNJ/To/pp9pf40enR/TT7S/xoFFGa1VsjI3FZoM5orFFAVmsUUGaKxWRQBFb2+xH893KtK3h9oef7jUUsoooogpE/M+Z/E0tpE/M+Z/E0GKxis0VVJ767WGN5HOERGdieQVQWJ+QquugFk1yZOJXAzNcluzB37KAEhY1923MYyADzJzLen6k8LvQvP0ab5aDn7s01dBmB4baY/8AjxD4hQG+8GvM/E/JefDk/nccnin5jT1j9JLizhXsFChzo7YlSwYgkLGnecKxydhjkainVdcXRuJHQGSFmUXBZ99TZ0yDUfWcAb+II91d+uPiWqaCAHZEaVh73OhD8Asn2qk/VbwzsuHoxHrTM0x94Pqxn7CqfjXT/L4fotvM3tr+Lyf4Z6wODsYReQerc2v5VGHNkTd42xuRpzt37jkxqUwzDinDQVYxi6t/aHtJ2q4YD3jJHwrnxNgIZS3siNyc8sBTn7qbeqBGXg1rqznEpGfomaQr8MYrs/hXk668XXN/pvr/AGnlnvVVdP8AoDBwswqshkaXWcMiDSqaRnI97D5Gl/DurG0e3SS4uTC7W8Vw8YhB7NJ20Rb4zqJ2xzyOVZ6ypDf8aFsucAw2u3cZCHkceQl3/s6s+96Dxy3BlMsgUm21Qjs+zItGZ4lJK6gNTZIBGcV67gKLbpPZwIsSyACNhbBVRz68YK9kuF3I0HYfRPhR/vtbnQ6yIYmiEpf19QDyLDDiMJvqfUOYOV2B3wltej1urwwLK5ktxLc42yXujKnbucYzlpsD7thWLPq+gj7MB3Ij9FAB04ZbMOYlbA5GRzIcYywHdtRS1+nFmI9Zl9XMo9iTUOwOmZmTTqVVPNiMDI3p8ikDKGHIgEeR3FVpx3oUFngiSUqlxrt5HLhmmWWWW8uY+zEZ0khWGoOoxjPsgGywRig2orl6UuvRvnSW9ltOAQPaxjO/LOa6ZqDbFZxQDRRRW0PtDz/ca1reD2h5/uNQK6KKKIKa7ufSw8Mtn506Uy8V5jzb8aBWDRSSwnyNJ7uXlSuqNJog6lWGQwII8QdiKrLonP8A7MuH4ZcHSoZpLOQ+zLE7FtGe9wSc+8n3ZtDFNPSPovBfxdncJqAOVYHDo30kYbg/ce/NcHn8PPn4vHTXPXxuxWvWJ0FuLq5FxbgPmNUZCwVgULEFc7EEN4jGO/O0p6HySrbQwzW7wtFEkZYtEyNoVVyuhyd+e48aRHopxa1Gm1u4biMbKt2rCRV8DIm7n3mgdHOM3Hqz3VtbJnc2yO8hHeAXxp8xXmd/R/Ud8TxdfGyfa+9ck75l1w6dcUa4I4banVPcELIRuIYMjtHfw22x4HxK5n/C+HJbQRwxjCRosa+OFAAz79qbei3Q2DhyMIgWd95JpDqlkPizeGcnA2ySeZp9r0vpvp+fBx8I4+uvldU/wTq9vzfy3UqrG5F1LE5dX03EwdYsgfor2h+yKd+H9BLmIRscvlovSYXnXEyxpLvqWNdWZHUnXksF38DZOKMV2dZQFugkhuFlCRppuYXRVYjs7a3gJSFMAe1cMxI+ifhSWPoFdRqGVl7TsLeOUiVwZna47e9BbGwIAVTjkWGwNWRiipora56BXehuxdI203TxorsFhluXiQJEceppgRxrA9qViBSDjvAri3OUiV1lklkFipmKBuyjgtzqVCrHUGkYNpGWzn1dVWxiiroriToJdhFVZMqptYmUOA0lvbwsWyXRlLNcSMxBGCqjNLODdCZobm3Yn8lEuCssizd7SgxDs17JxI+MjA0xrt3Cd0U0FZrFZqDSeXSM/wA5rpZNnSf59mm26m1H3Dl/GnDh/Jf5/RoHCiiioCmHi86h1Qkam7RgudyqsoYgeALr9oU/VU/XHxh7S44fPHzR7nI+mh7EPGfMfeAe6rBMIpNJBHdTwrZGaj1ldrNGkkZ1I6h1I71YZBp3sJMjHh+BoFdFFFAUU18T4+sDhSrNnclQMKPE0q4lxJLeCSaTOiNGkYgZOlRqOB37CpLLcYnk566vMvufcqoppsuk8EisS4j0SdkwlIQiQqsgTOcMdLqdiedKZeNQJq1TRroIV8uo0kgkBsnY4B291VstzRSP/a8OYx2seZRmMa1zIPFBn1h5VqvHLchiJ4iExrIkTC6vZ1b7Z7s0C6ikF1x2CIOXlQaIzK41AsIwMl9I3xj8a1h43GVDSZhDMFQTaUL5xjAz355HB91A40U3XPSC3jVy00Y0HDZkQYb1vVOTs3qtt+qfCtP94YvQheHUIjCs+NOX0MocDSP0sEDA76B0opij6XxM6IqyGRzKNAVdS9gyLJqJbTgGROROc7cjT5QZrhdzaV952/jXam68ky3lt/Gg4aqduFyhlUqQRkjI8VyrD4EEfCoV016Reg2jyDHaN+TiB/rGzg47woBb+7Tt1XMTwu0JJJKMSSckks5JJ7znvoJjRRRUBVN9f3s2f17j/Sq5Kpvr95Wf17j/AE6sCXqg49riktWPrRflI/ExufWA8dLn4doKsy0fDD37fP8AkV526IcX9EvoJc4XWI3/ALOT1Gz7hkN/cr0IDQO9ZrCnIzWaDjPYo5BZckcv4Hxrhxnha3VvLAxKrLG8ZK4yA6lSRnbO9LazipkTJLufdEZ+riBtlJVA8rLEAvZBZ0jWWPQMAqTGG82buOKxf9CCX1wyFdVzFOy4Xs07MyMXVCCDIxcZO2dI7xmpfWKuqicPV5EpT8pIQBBrB0flGtpnuI2yF9TMkjEhcDGAAKyer6LQVDtvDHDkhcjs5ZJ1kGMESBpCQQdtINSuimiKN1dwM0xkZ5BOpV9Z9YFokgZ1YYwSqA8ufu2rfjPQo3kIinupWAV0JCxrqDhQGYBcFxpJBxj1225YlFFNEam6DxkDTI6sLi4uNWI2OboSLImGUjAEhAPMYHPfKuTovG1jFZksYo1gQ5xl0tzGdD7YIYRgMMbhjT1RQMHDOhkEDRnGvshIIQ6oREJJjN6m3q4yqjwCCn6s0UGkr4BPgKaSacL5vV8z/wCaj/SDiwtLWac79nGzAHbU3JF+LFR8aCpOs/j/AKTemNTmO3zGPAynBlPwICe4o1XD1V/mq0+o37T15vZyxJY5YkszfSZjlmPvJJNekeqv81Wn9mf2moiY0UUVFFU51/ezZ/XuP9Krjqm+v7lZ/WuP9KrCqgZcgg8jt869CdEOJ+k2NvKTlmjAfH9YnqSf4lNee6uHqfu9Vi6f1U7qPJ1SX9p2qos62PqDy/Dao9006apw9UUBWmk9hWOlFGcGSRu5QT8d/AkP9n7A+P4mqU6wx2vF5lkcRKOyRZHBKrH2SvqwNyNTvsO+rzNqdXItf0C5zFqvH1PsTFHAsQIUtkK6OxU4P6XhTWOmvo3ERY3bIxdUaKdBoGqQsqwyrkhX9Ubg4Opdhmqx41wqeK6NtZ3NwIx6JGoM8q5e6UldKIQMAK7EbYCnwpk6V8L9CnYLI0isgminOdbg5Bcn6YdGHwB76ZDa9M0VxtHJjQtzKqT5kDP30XblY3K8wrEeYBIrLSKy9MTc3/oNo6IVDGWdhr3QqGhiTIDPvzJwNJ2OKXxcOuT2hS9kyhKjt4oWiJHeVREbT5NVJ9F7WGd1Exnd3MQhWEgSO7n15S5B06B6+fM52pxseCS3M1zE95dTQRG4VAsrO0/YSQowKSuIyMTjfOCVbkK3Yxz1vtafQjpwnEVkQgJNEcOqnUjLkqJYm/SQkeY27iCZRVJdDuHNZcfjgQlhoYMSuluze37bDAZGQ4QZBIyOfcLurNahPf3yQRPLI2lEUsx8APx8qqLi3XNO7sLfTEvcCFeXHi2cgHlsBt4mpV1xzMOHKB7Lzxq58FAdwftolQyaOa74ZcW5QLPGLQxRGLskjjLgLKj4JeSQZBycY5d+bnpN9s8P64buNwZSsyZ3UqqNj9Vlxg+YNW9wXjEd5Ak8JyjjI8QRsysO5gQQR7qp+G1EKRCwsoroS3V1DMZUM50wyLHFEZCfyKsgL5O2+fOTdSUjdhdoRhVuiAudQQlF1IrZOQMDfJzz3zUz0qdcRPL4/uqtOuPiWi1ihB3ll1MPFIRqP+MxVZXEPaHl++qU64bvVexR90duG+Mrtn7o1qKgtekeqr81Wn1G/bevN1ekeqn81Wn1G/beiJlRRRUUVTfX8drP61z/AKVXJVNdf3Kz+tc/6VWJVRVaHUvJ6l0v68T/AGldf8lVdVn9S6+rdn3wj5CU/vqi37T2B/PeagHWp1fveYuLYZmVNDx5AMiDJUrnbWuW8Mg+4VYNqPUXyrrUXNeceI9JLsXGvsuxl9UAGNw4ZIGtlYBt8hWcjY4L53qSdEuiN5xOSB78N6PAzMrTBu2m1FSYfWOTHlFOSOWQM6trpKDwrNNMAoNFFFVHxjo/Pwea4ltrUXUE4xkFxJbqxJeECP1ghLD1l7lAONOTBbPi04kZYLdCjI8QteykmRUllErLpzqJ1hdz3KBjavS1YCDwq6mIH1e9EJo5De3oRZ2iWCKGNQqW9uuMIFBIBOBtk4xz3xU9ooqBr6TcAS+tZLeTYOBhhzR1IZHHkwBx38qofpLZ8TtFFvcPN2MZBjKk9jhCNDLIoyMHBCscqQMDYGvRlYK5oPMXR7g15O3Z2azAPgMUaSOHHLMjghSB4HJ8Aa9AdCuiqcNs0gU6myXkfGNcjYyceAACj3KKfQoHKs0DfxHmPKqD60JdXFJv1UhT/th/85q/eIj2fj+6qB6zVxxSf3iI/wDaQfuqiLCvSHVR+arT6r/tvXm6vSPVT+arP6j/ALb1BNKKKKgKprr+/wDZ/Wuf9Grlqmev/wD9l53P+jViVURq1OpZfyFyf+cg+UYP+aqqq3upqEizmOPauWx7wIoR+OaC1YBhR5D8KYumHTOLh0YL+vI+eziBwWxjLE/oqMjJ94p/AqoekfDWv+N3CurNHbRxllT23jEayCNB9J3kZc+GTkYqyaW5Gr9c9xnIjhA8MMfv1VJeh/WnHeSrBMgikbZGByjn6G+6tzx3Hzxmv+lfAUHFrkOhihEcM0aoAFOv0e3RQAMBWlZweR9RvOs9KkgVOI9hbpbvYTQdlNGX9cvKFwykkahswI8KZD2vuiuVpIWjRjzKqT5kAmi8lKRuw5qrMPMAkVGkJ6Y9aCWchhgUSSLs7McIh+jtuzePcPPaownXRcg7xwkeAVl+GdRpv6FSQPBpkMJuri50xtcWrXCtqjBxkFQpaQsSc/DfNI+jHBYVlka77IsLe8laN9Rgi7C5hgSTCesRrFwPIDbnWrMYltW70O6aRcSjYoCkiYEkTHJXOdLA/pIcHB9xBwRUiqkuhXE0HHYha9l2UkbxN6P2giwI3lLYk31akQeHhzNXZUrUcrq6WJGkkYKiKWZmOAqqMkk+GKqzi/XU2si1iUJ3PMCWb9bQCNPkTmn7rkvWj4cFXOJJ0RsbeqFeXf3Fo1HxqH9JuCwxWckUKwO8VnDdPmJhcbka7kXAOGzgjs8Yx54pnpN9lPD+uyZXHpEMbp39llHA8QGYhvI486tfhvEo7mFJYm1I6hlblkHxB3BHIg8iKpXhnCbS2tpTL6M7pdmAvc9pjUttC8kSCLwlMgGe4bkmpV1GXrPaTofZSf1B9HWiuyD+9k/3jQie8RGw86oTrWTHE398MLftL/lq/uID1fiKonrfhI4gjdzW0e/vWSbP4j51FQivSHVR+arP6r/tyV5wFej+qgf8Ks/qv+3JQTWiiioCqX/pAA5stts3W/vzBgfj8quiqW/pAr61kf8Aqh8zB/CrEqpKu/qihxw2H9aWZvlM6/5apAV6F6t7fTYWY/5COfN11k/NqCYiqx62Ohc0jemWmssECTJGWDsi5KyIFOWIyQV5kYxywbPrFFeXOIcamnlkeWQl2MYk5LvDjQCP0dJGcbb5POpd0T4Je8ZlT0qWWS0Rw7s+AkmN9CAAByc4J3ABO+auyXhcTtqaKNm8Sik/MilKqAMDahgAoIrNFFUf0ksb7gjyrbki0dzJFJoRxAWBGASD2TKPVzyIA7yRUJtOMzxSK8UzrJo7FWBBYoz9oY/WB1Zc58cmvUjKDsd6Tw8LhRtSxRq30lRQfmBRMQDqx6LXJlN/fljM0fZQrIAJFiJ1FnAA0k8gMZAJzzwLJrFZopl6X9HRf2ckBOksAUbnpkQhkYjvGRg+4mqH43xO+to/QbkmNVAjAKqGeOM5RFlxmSIbYA8j3ivSNcri0SQYdFceDKGHyNEeXbRLi7cwxa5meVpjGuDmZxhpm7lJGxJIHlXoToF0V/2dZrESDIxMkzDkZGABAPeAAqj6ue+n22so4hiNFQeCqFH3V2oOF4MoapTrpixNaN4xzL9loj/mq75VypHuNVH10Qf+ntn8JynweN2x/wBsfKgqivR/VQuOFWf1XPzdz8q84V6Q6qfzVZ/Uf9t6CaUUUVAVSv8ASB9ux/8At/jb1dVUt/SAb1rIf9Uc+Rt9vv8AuqwqopQdJxzwcY557sV6i4Da9miqOSRqg+AA/dXm/o9adreWyD9K4iyP1VdWf/CG+VenOHL6pPiaBXTP0m6Uw8Pi1zEkk4RF3dyN8DPd4k7U8VSXT7jAbjMgkiE6whIUhZmCsXjWTIxyYtL8dK+FXmanVyHhuuts/wD66Y8DI2ceempL0U6y4L6QREGKU50qxBV8DJCN9LGTg9wOM4NV1xrgMF1fi3hCW3ZNbwTFCSJJ7hsusZb6Ecc2Djdl3FNnE7eKO1ku7S3lgNvcALKblZc6JCitLExDxNrUYCrjx2phteiKK5W0utFblqUHHhkZxWLqbRG7fRVm+QJqNIr0s6yoLFzEo7WUY1KDhUzuA7fSxvge7OMioynXa2fWtlx34kOfvWm3ofwaC7tlluUSSW4mmDtJIySyYjMh9DCnDPrJznHfvsKjPR3ows9pJJJIEm9H7Ve0bsY4iLg2+qVjsdXZy7Ebbe6tWMS2r26MdKYeIRdpCTscOjYDo2M4YD7iNjTxVM9C4hYcZtIY21C4sIzMUcvG8hSWUyqeRXMPq9wDnHOrmrNajWSQKCWIAAJJOwAG5JPhVc8X66Ikcrbw9qAca3bQre9QATjzxS/rg4iYuHBBkdvMkTEfR0vKwPuPZ6T7mNQvol0Xgu7eFTCshlNyLi47XTJbPGT6OqJnfUApxjcEk7bVc9am+8Pth12qXAng0oebRsXK+/QQCR5b+41ZVpdJKiyRsHR1DKynIZSMgg+FebuDcIR7WSWQkuOHzXaoMqEKTiCNj9MNpkOPLnsatDqQv2eymjO6xTkJ7lkVZCv2ix/vUz0asY1W3W1a6uGynG8csTD3flBGT8nNWVUS6eWJlsrtAMloJCo8WCFl/wAQFRXnWvSPVT+arP6j/tvXm4HNekuqr81Wf9m37bUEyoooqAqlP6QH/wCSx8rv8berrql+v9vWsh/1R+RgHL41YIb1Y2facUiP9WksvyXsx98oPwr0PaLhB8/nvVLdS1hqmuZcckjiU+92Z3H+GP7qu5RihGaqnrW6MSpcR8Qt1L6DGZVwW0vCwaOUqN2Q4AbB2CjuyRa1YoWa8uPxGRyzBsa7j0vK7HtsuQ6tzGNbY376lXAILzjcggdh6NrVrt1ijjD6SGw7ooLynuAO2rURyq37voTYyuXktIGY82MSZPntv8adre2WNQsaqijYKoCgeQFDHRRgYoZcjB5Has0UVRnGXuuBuIFjieFZHeymkjLmLWMFUfIw4XOQc53bltURk4xMEdS/qvCkD5C7xxtrXJPfqySeZya9OXNqkqlZFV1PNWAZT5g00WvQixicPHaQKw3VhEmVPiu23womIN1TdG53lW9uQVWO3W1tVI0kxr+mVxyA9UMdzqY8sE2rWKzRTB046Oen2UkKkB9niJ2AkQ5UE4OAd1J8GNUbBx24sQ0HYxxzR9oqySRf+ph7XIk0PnGDvg4I8CRivSNN/FeAW90ALiGOUDl2iK2PIkbUTHmu2vJ2bs48s0sAswiqGZoRpIjUeOVBJ8zmr76uOih4dZBHx2sjGWXByA7AKEB79Kqoz3kE99O/Cujdta59HgiizzKIqk+ZAyacqGCm7ikQPPkQQf5+NONJeIL6mfA0V5WltTE7Rncxu8Z7smNihP3V6O6qxjhVn/Zt97ucVRnTyy7HiVyuMBnEi+8Sqrsftl/vq8+qv81WX9m37TUZTKiiiooqluv4etZf/a3+MH8KumqV/pAtg2Z8BdH74DViU49S/D9NkH/rZ5H+EeIR98efjVmVHehHDPR7SCM844Y1PvbSC5+1n51IqKKwKDRHRXQY8PvrRqj9zcB55Q9yYezkUKgMK6lMUb5bWpLDUzfZx4068KuGlt4Xf2nijZtsesyAnbu3NMQqrNaxnatLmbQjN9FWb7IJopg6T9PrawbRIS8mM9mmCQDyLE7L+NRwddkGd4Jce5kJ+WahPA7SG5ja6vg8rz30NthJGTTJOA7S53yFDABeWFx4Yi3G+GG17bLg9ndT2qg+0/YAMZNtsYaPPvetWYxLq+rji78Qt+14bLv2c6bkDRMYz2XaIwyGDlTyIwc7g09dH45VgAn1a9cpAZgzrGZHMSuy7FhGVB3PLmeZqroK3+z+PSWaOzRuDF62nLMsAuFdsADI/KDYDZquepWowTW6gd9cxzrhxIy9mew0dpsF7TVoGSAzELu2Bk6dskYyM5ECph4VqDTL0Y4vLcdt2mh1jl0RzxqyRzDSCxVWZvZYlCQxBKnHeA759b4ZoOlc50ypHurpRRVC9cVlpvIZP6yEr8YXz+Eo+VWt1Vj/AIVZf2TftNUO65+HZtUkH/8AKcZ+pICn7RjqZdVY/wCFWf8AYn9s0RMKKKKgKqfresPSLzhcWM65pgc/QDQNIPsK1WxUP6RcMMl/ZyYBEUd2Qe8SSGBFx/dMlWB7sUwnmc0orCLgAeAxWaKxXCeNiMKcb58x4Z7t8H4UorBFA1rY3GreZCuO+MatWc51Zxp7sYz766RQTBhrlVlA9kJpJPr5yc8t1+z76cMUAUGEXAodAwIPIgg+R2NbUUFBSvJwSV7WaBZ4+2juIDIzIC0JxFcKyj1mA0hl8Rjkd2iHpNIrFnSGUN6R2iSRkxyG6lWaUsNWc6kTGDsFA3r0RxTg8N0mieNJF54cA4PiPA+8VH7bqs4cj6vRw36sjyyJ9h2K/dSpiHdVXB5ru+l4ncYwQwQ6cB5HAQtGO5EQaRzzq55Bq3a1jjCgBQAAMAAYAA7gK2orRtjmt+dFa6aBPw2wFvCkSkkIoUEhQSB3kIAo+AA91dkGTn4CttNZoM0UUUEU6weF9vZXEYGWaFmQf8yP10/xKtKOqo54TZ/2J/bNPHEY8qD4H7jSboRw70ezihAwIxIi/VWVgp+zg0RIaKKKgKbLiPLr7tRpzpGRv8/xoCsVmjFVWKK0eZQcFgDtsSAd84/A/I1p6Yn01+0PED8SB8RQdqK5C6Q8mB2JwCCdgDsBz2ZftDxpJw7jsNwpaNjgMyeurRnUj9k4AcAnDjTnx2oHCiuC38ZIAkTJOANS5J8BvvWsPEY3Aw67rrAyNWnAOcc+RHzoFNFN0vH4VeNNRYyZ0FEd0OBk5kQFVwN9yNq6XvGoYYmleRdCo8hIIbKxqWcqBu2ADsPCgW0UnTiEZCkSIdXs+svrHlgb771zm4vEjIpcEySGFQPW/KCN5SrY9n1Y3O/hQLKK4enR4B7RMMcKdS4J8Ac70R3yN+kP0jgkA4UkMceAIO9B3ormblMBtS4OADkYJPIA9+a0N7HjOtMZ051LjV9Hnz91B3orWOQMMqQR4g5G2x3FbUGk6alI91b8OHqr9X94orpbDHy/hUQpooooCkZ5/wA+NLKTyxYNBzoo/nnRn3UUz8d6LRXjKZGcaVZRobTuSCr5xnUuGA3x+Ubntji3Q2H0kXHr6gwbTkaMBAmjSRsuVR8D9KNT3Yp+zRmqI/wboXDaPrhLg6QmCVIChgSBlcjKpEh/VgjAxjJxL0IhbR60gCSPJgFfWMl0t6Q2V5CVBjGNtt6kVFNDA/Q2ErGPWHZmIqRpzmGdbkE7d7qAfEe/ekR6u7fsFizIQsfZjLAFl9FezwzKvLQ5O36W/uqWUU0Ru16IAwmOdi5Y3BbThRi4Uoy5UDcKeYA33xRJ0HiMTx65AJIJYJCNGWSXVlt12cFicjGe/NSSimiPS9C4GfWdWclh7OATLBNkbbevbp8z7sJ36vbdjlmlPd7QX1OzuoxHlQDgC7mOr2s6dzipTRUEQvOgSkqY3bWWJkkcruha2LKEC6RkW0Y204xnfJyq/wBwrcyFzliUZCHCMuGM5zpK45XMo94bBzvmS1igaU6PAdj+VkPY+wWKMSNJVg2V3yDz5jGxG+Wt+rq3aLsiZCugxruuVTsJbZQPV5qkz+scknGScYqVVgsPGqE9hw9YVYJyLF8bbFsZxju2pTWNYoz7jUGa6wc/hXKu9utB1oooogooooMFQa0MA8vKulFBwMJHv+41zpXWkkQbn8xzFAn0jwo01s0TD9Ye7n8u/wDnatVcH+HePMUUaf5zQR76zXZGHlQJ8ef8/CjHn8j/AApV2g8R86NY8RRCXbxrOmlOseIrjIB3UVpp/nJo0is1kLnlQa6R4UDwG5937/Cuog8fkP411VcctqDksJ7z8v41n0ce/wCZrrRRGqoByAraiigKKKKAooooCiiigKKKKArR4g3MZ/EeR7qKKDmbXwY+R3H8fvoEJ8R+FZooDsjR2RoooMdkfd8//FAgPeR8KzRQbrCPPzreiigKKKKAooooCiiigKKKK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290" y="1143000"/>
            <a:ext cx="30861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2868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807067"/>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r>
            </a:tbl>
          </a:graphicData>
        </a:graphic>
      </p:graphicFrame>
    </p:spTree>
    <p:extLst>
      <p:ext uri="{BB962C8B-B14F-4D97-AF65-F5344CB8AC3E}">
        <p14:creationId xmlns:p14="http://schemas.microsoft.com/office/powerpoint/2010/main" val="25476160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Writing Assignment 3	</a:t>
            </a:r>
            <a:endParaRPr lang="en-US" u="sng" dirty="0"/>
          </a:p>
        </p:txBody>
      </p:sp>
      <p:sp>
        <p:nvSpPr>
          <p:cNvPr id="3" name="Content Placeholder 2"/>
          <p:cNvSpPr>
            <a:spLocks noGrp="1"/>
          </p:cNvSpPr>
          <p:nvPr>
            <p:ph idx="1"/>
          </p:nvPr>
        </p:nvSpPr>
        <p:spPr/>
        <p:txBody>
          <a:bodyPr>
            <a:normAutofit lnSpcReduction="10000"/>
          </a:bodyPr>
          <a:lstStyle/>
          <a:p>
            <a:pPr marL="525780" indent="-457200">
              <a:buFont typeface="+mj-lt"/>
              <a:buAutoNum type="arabicPeriod"/>
            </a:pPr>
            <a:r>
              <a:rPr lang="en-US" dirty="0" smtClean="0"/>
              <a:t>Outline Final Paper</a:t>
            </a:r>
          </a:p>
          <a:p>
            <a:pPr marL="525780" indent="-457200">
              <a:buFont typeface="+mj-lt"/>
              <a:buAutoNum type="arabicPeriod"/>
            </a:pPr>
            <a:r>
              <a:rPr lang="en-US" dirty="0" smtClean="0"/>
              <a:t>Short Paper on Singer &amp; Hardin</a:t>
            </a:r>
          </a:p>
          <a:p>
            <a:pPr marL="525780" indent="-457200">
              <a:buFont typeface="+mj-lt"/>
              <a:buAutoNum type="arabicPeriod"/>
            </a:pPr>
            <a:endParaRPr lang="en-US" dirty="0"/>
          </a:p>
          <a:p>
            <a:pPr marL="525780" indent="-457200">
              <a:buFont typeface="+mj-lt"/>
              <a:buAutoNum type="arabicPeriod"/>
            </a:pPr>
            <a:endParaRPr lang="en-US" dirty="0" smtClean="0"/>
          </a:p>
          <a:p>
            <a:pPr marL="525780" indent="-457200">
              <a:buFont typeface="+mj-lt"/>
              <a:buAutoNum type="arabicPeriod"/>
            </a:pPr>
            <a:endParaRPr lang="en-US" dirty="0"/>
          </a:p>
          <a:p>
            <a:pPr marL="525780" indent="-457200">
              <a:buFont typeface="+mj-lt"/>
              <a:buAutoNum type="arabicPeriod"/>
            </a:pPr>
            <a:endParaRPr lang="en-US" dirty="0" smtClean="0"/>
          </a:p>
          <a:p>
            <a:pPr marL="525780" indent="-457200">
              <a:buFont typeface="+mj-lt"/>
              <a:buAutoNum type="arabicPeriod"/>
            </a:pPr>
            <a:endParaRPr lang="en-US" dirty="0"/>
          </a:p>
          <a:p>
            <a:pPr marL="68580" indent="0">
              <a:buNone/>
            </a:pPr>
            <a:r>
              <a:rPr lang="en-US" u="sng" dirty="0" smtClean="0"/>
              <a:t>Tomorrow</a:t>
            </a:r>
            <a:r>
              <a:rPr lang="en-US" dirty="0" smtClean="0"/>
              <a:t>: peer review / bring your outlines!</a:t>
            </a:r>
          </a:p>
        </p:txBody>
      </p:sp>
    </p:spTree>
    <p:extLst>
      <p:ext uri="{BB962C8B-B14F-4D97-AF65-F5344CB8AC3E}">
        <p14:creationId xmlns:p14="http://schemas.microsoft.com/office/powerpoint/2010/main" val="15004160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62" y="145921"/>
            <a:ext cx="9366325" cy="1143000"/>
          </a:xfrm>
        </p:spPr>
        <p:txBody>
          <a:bodyPr/>
          <a:lstStyle/>
          <a:p>
            <a:r>
              <a:rPr lang="en-US" smtClean="0"/>
              <a:t>Peer Review </a:t>
            </a:r>
            <a:r>
              <a:rPr lang="en-US" dirty="0" smtClean="0"/>
              <a:t>Workshop Tomorrow</a:t>
            </a:r>
            <a:endParaRPr lang="en-US" dirty="0"/>
          </a:p>
        </p:txBody>
      </p:sp>
      <p:sp>
        <p:nvSpPr>
          <p:cNvPr id="3" name="Content Placeholder 2"/>
          <p:cNvSpPr>
            <a:spLocks noGrp="1"/>
          </p:cNvSpPr>
          <p:nvPr>
            <p:ph idx="1"/>
          </p:nvPr>
        </p:nvSpPr>
        <p:spPr>
          <a:xfrm>
            <a:off x="596662" y="1337322"/>
            <a:ext cx="9036423" cy="3508977"/>
          </a:xfrm>
        </p:spPr>
        <p:txBody>
          <a:bodyPr/>
          <a:lstStyle/>
          <a:p>
            <a:r>
              <a:rPr lang="en-US" sz="1800" dirty="0"/>
              <a:t>Bring your outlines …</a:t>
            </a:r>
          </a:p>
          <a:p>
            <a:r>
              <a:rPr lang="en-US" sz="1800" u="sng" dirty="0"/>
              <a:t>Before you come to class, assess your own argumentative structure</a:t>
            </a:r>
            <a:r>
              <a:rPr lang="en-US" u="sng" dirty="0" smtClean="0"/>
              <a:t> </a:t>
            </a:r>
          </a:p>
          <a:p>
            <a:endParaRPr lang="en-US" dirty="0" smtClean="0"/>
          </a:p>
          <a:p>
            <a:endParaRPr lang="en-US" dirty="0"/>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487" y="2606544"/>
            <a:ext cx="9264913" cy="3816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8541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QUIZ</a:t>
            </a:r>
            <a:endParaRPr lang="en-US" dirty="0"/>
          </a:p>
        </p:txBody>
      </p:sp>
      <p:sp>
        <p:nvSpPr>
          <p:cNvPr id="2" name="Content Placeholder 1"/>
          <p:cNvSpPr>
            <a:spLocks noGrp="1"/>
          </p:cNvSpPr>
          <p:nvPr>
            <p:ph sz="half" idx="4294967295"/>
          </p:nvPr>
        </p:nvSpPr>
        <p:spPr>
          <a:xfrm>
            <a:off x="1981200" y="4191000"/>
            <a:ext cx="4038600" cy="2200656"/>
          </a:xfrm>
          <a:prstGeom prst="rect">
            <a:avLst/>
          </a:prstGeom>
        </p:spPr>
        <p:txBody>
          <a:bodyPr>
            <a:normAutofit fontScale="62500" lnSpcReduction="20000"/>
          </a:bodyPr>
          <a:lstStyle/>
          <a:p>
            <a:pPr marL="114300" indent="0">
              <a:buNone/>
            </a:pPr>
            <a:r>
              <a:rPr lang="en-US" sz="4000" dirty="0"/>
              <a:t>Please set your Turning Technology Clicker to channel </a:t>
            </a:r>
            <a:r>
              <a:rPr lang="en-US" sz="4000" b="1" dirty="0"/>
              <a:t>41</a:t>
            </a:r>
          </a:p>
          <a:p>
            <a:endParaRPr lang="en-US" sz="4000" b="1"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492115" y="685801"/>
            <a:ext cx="3407489" cy="5126049"/>
          </a:xfrm>
          <a:prstGeom prst="rect">
            <a:avLst/>
          </a:prstGeom>
        </p:spPr>
      </p:pic>
    </p:spTree>
    <p:extLst>
      <p:ext uri="{BB962C8B-B14F-4D97-AF65-F5344CB8AC3E}">
        <p14:creationId xmlns:p14="http://schemas.microsoft.com/office/powerpoint/2010/main" val="26854554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491343" y="685800"/>
            <a:ext cx="8719457" cy="914400"/>
          </a:xfrm>
        </p:spPr>
        <p:txBody>
          <a:bodyPr>
            <a:noAutofit/>
          </a:bodyPr>
          <a:lstStyle/>
          <a:p>
            <a:r>
              <a:rPr lang="en-US" sz="2800" dirty="0" smtClean="0"/>
              <a:t>Singer’s approach to ethical theory is best described as:</a:t>
            </a:r>
            <a:endParaRPr lang="en-US" sz="2800" dirty="0"/>
          </a:p>
        </p:txBody>
      </p:sp>
      <p:sp>
        <p:nvSpPr>
          <p:cNvPr id="3" name="TPAnswers"/>
          <p:cNvSpPr>
            <a:spLocks noGrp="1"/>
          </p:cNvSpPr>
          <p:nvPr>
            <p:ph type="body" idx="1"/>
            <p:custDataLst>
              <p:tags r:id="rId3"/>
            </p:custDataLst>
          </p:nvPr>
        </p:nvSpPr>
        <p:spPr>
          <a:xfrm>
            <a:off x="1981200" y="1600200"/>
            <a:ext cx="4114800" cy="4572000"/>
          </a:xfrm>
        </p:spPr>
        <p:txBody>
          <a:bodyPr>
            <a:normAutofit/>
          </a:bodyPr>
          <a:lstStyle/>
          <a:p>
            <a:pPr marL="582930" indent="-514350">
              <a:buFont typeface="+mj-lt"/>
              <a:buAutoNum type="alphaUcPeriod"/>
            </a:pPr>
            <a:r>
              <a:rPr lang="en-US" sz="3200" dirty="0" smtClean="0"/>
              <a:t>hedonistic utilitarian.</a:t>
            </a:r>
            <a:endParaRPr lang="en-US" sz="3200" dirty="0"/>
          </a:p>
          <a:p>
            <a:pPr marL="582930" indent="-514350">
              <a:buFont typeface="+mj-lt"/>
              <a:buAutoNum type="alphaUcPeriod"/>
            </a:pPr>
            <a:r>
              <a:rPr lang="en-US" sz="3200" dirty="0" smtClean="0"/>
              <a:t>perfectionist / objective list utilitarian.</a:t>
            </a:r>
            <a:endParaRPr lang="en-US" sz="3200" dirty="0"/>
          </a:p>
          <a:p>
            <a:pPr marL="582930" indent="-514350">
              <a:buFont typeface="+mj-lt"/>
              <a:buAutoNum type="alphaUcPeriod"/>
            </a:pPr>
            <a:r>
              <a:rPr lang="en-US" sz="3200" dirty="0" smtClean="0"/>
              <a:t>desire-satisfaction utilitarian.</a:t>
            </a:r>
            <a:endParaRPr lang="en-US" sz="3200" dirty="0"/>
          </a:p>
          <a:p>
            <a:pPr marL="582930" indent="-514350">
              <a:buFont typeface="+mj-lt"/>
              <a:buAutoNum type="alphaUcPeriod"/>
            </a:pPr>
            <a:r>
              <a:rPr lang="en-US" sz="3200" dirty="0" smtClean="0"/>
              <a:t>Kantian </a:t>
            </a:r>
            <a:endParaRPr lang="en-US" sz="3200" dirty="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359161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685800"/>
            <a:ext cx="7024744" cy="1143000"/>
          </a:xfrm>
        </p:spPr>
        <p:txBody>
          <a:bodyPr>
            <a:normAutofit fontScale="90000"/>
          </a:bodyPr>
          <a:lstStyle/>
          <a:p>
            <a:r>
              <a:rPr lang="en-US" dirty="0" smtClean="0"/>
              <a:t>Singer’s </a:t>
            </a:r>
            <a:r>
              <a:rPr lang="en-US" dirty="0"/>
              <a:t>argument begins with the assumption that:</a:t>
            </a:r>
          </a:p>
        </p:txBody>
      </p:sp>
      <p:sp>
        <p:nvSpPr>
          <p:cNvPr id="3" name="TPAnswers"/>
          <p:cNvSpPr>
            <a:spLocks noGrp="1"/>
          </p:cNvSpPr>
          <p:nvPr>
            <p:ph type="body" idx="1"/>
            <p:custDataLst>
              <p:tags r:id="rId3"/>
            </p:custDataLst>
          </p:nvPr>
        </p:nvSpPr>
        <p:spPr>
          <a:xfrm>
            <a:off x="1981200" y="3124201"/>
            <a:ext cx="4114800" cy="3508977"/>
          </a:xfrm>
        </p:spPr>
        <p:txBody>
          <a:bodyPr>
            <a:normAutofit fontScale="62500" lnSpcReduction="20000"/>
          </a:bodyPr>
          <a:lstStyle/>
          <a:p>
            <a:pPr marL="582930" indent="-514350">
              <a:buFont typeface="+mj-lt"/>
              <a:buAutoNum type="alphaUcPeriod"/>
            </a:pPr>
            <a:r>
              <a:rPr lang="en-US" sz="3200" dirty="0"/>
              <a:t>all people are created </a:t>
            </a:r>
            <a:r>
              <a:rPr lang="en-US" sz="3200" dirty="0" smtClean="0"/>
              <a:t>equal, regardless of creed or color.</a:t>
            </a:r>
            <a:endParaRPr lang="en-US" sz="3200" dirty="0"/>
          </a:p>
          <a:p>
            <a:pPr marL="582930" indent="-514350">
              <a:buFont typeface="+mj-lt"/>
              <a:buAutoNum type="alphaUcPeriod"/>
            </a:pPr>
            <a:r>
              <a:rPr lang="en-US" sz="3200" dirty="0"/>
              <a:t>we ought to do whatever maximizes happiness.</a:t>
            </a:r>
          </a:p>
          <a:p>
            <a:pPr marL="582930" indent="-514350">
              <a:buFont typeface="+mj-lt"/>
              <a:buAutoNum type="alphaUcPeriod"/>
            </a:pPr>
            <a:r>
              <a:rPr lang="en-US" sz="3200" dirty="0" smtClean="0"/>
              <a:t>the experiments in living protected by the harm principle are good.</a:t>
            </a:r>
            <a:endParaRPr lang="en-US" sz="3200" dirty="0"/>
          </a:p>
          <a:p>
            <a:pPr marL="582930" indent="-514350">
              <a:buFont typeface="+mj-lt"/>
              <a:buAutoNum type="alphaUcPeriod"/>
            </a:pPr>
            <a:r>
              <a:rPr lang="en-US" sz="3200" dirty="0"/>
              <a:t>suffering and death from lack of food, shelter, and medical care are bad.</a:t>
            </a:r>
          </a:p>
          <a:p>
            <a:pPr marL="58293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2"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944143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000" dirty="0" smtClean="0"/>
              <a:t>Singer </a:t>
            </a:r>
            <a:r>
              <a:rPr lang="en-US" sz="2000" dirty="0"/>
              <a:t>invokes the principle that we morally ought to prevent bad things from happening, if it is in our power and:</a:t>
            </a:r>
          </a:p>
        </p:txBody>
      </p:sp>
      <p:sp>
        <p:nvSpPr>
          <p:cNvPr id="3" name="TPAnswers"/>
          <p:cNvSpPr>
            <a:spLocks noGrp="1"/>
          </p:cNvSpPr>
          <p:nvPr>
            <p:ph type="body" idx="1"/>
            <p:custDataLst>
              <p:tags r:id="rId3"/>
            </p:custDataLst>
          </p:nvPr>
        </p:nvSpPr>
        <p:spPr>
          <a:xfrm>
            <a:off x="1981200" y="1600200"/>
            <a:ext cx="4114800" cy="4648200"/>
          </a:xfrm>
        </p:spPr>
        <p:txBody>
          <a:bodyPr>
            <a:normAutofit fontScale="77500" lnSpcReduction="20000"/>
          </a:bodyPr>
          <a:lstStyle/>
          <a:p>
            <a:pPr marL="582930" indent="-514350">
              <a:buFont typeface="+mj-lt"/>
              <a:buAutoNum type="alphaUcPeriod"/>
            </a:pPr>
            <a:r>
              <a:rPr lang="en-US" sz="3200" dirty="0"/>
              <a:t>we do not thereby sacrifice anything of comparable moral importance.</a:t>
            </a:r>
          </a:p>
          <a:p>
            <a:pPr marL="582930" indent="-514350">
              <a:buFont typeface="+mj-lt"/>
              <a:buAutoNum type="alphaUcPeriod"/>
            </a:pPr>
            <a:r>
              <a:rPr lang="en-US" sz="3200" dirty="0"/>
              <a:t>we do not thereby sacrifice anything at all.</a:t>
            </a:r>
          </a:p>
          <a:p>
            <a:pPr marL="582930" indent="-514350">
              <a:buFont typeface="+mj-lt"/>
              <a:buAutoNum type="alphaUcPeriod"/>
            </a:pPr>
            <a:r>
              <a:rPr lang="en-US" sz="3200" dirty="0"/>
              <a:t>we do not thereby violate anyone’s </a:t>
            </a:r>
            <a:r>
              <a:rPr lang="en-US" sz="3200" dirty="0" smtClean="0"/>
              <a:t>individual rights</a:t>
            </a:r>
            <a:r>
              <a:rPr lang="en-US" sz="3200" dirty="0"/>
              <a:t>.</a:t>
            </a:r>
          </a:p>
          <a:p>
            <a:pPr marL="582930" indent="-514350">
              <a:buFont typeface="+mj-lt"/>
              <a:buAutoNum type="alphaUcPeriod"/>
            </a:pPr>
            <a:r>
              <a:rPr lang="en-US" sz="3200" dirty="0"/>
              <a:t>we do not thereby harm </a:t>
            </a:r>
            <a:r>
              <a:rPr lang="en-US" sz="3200" dirty="0" smtClean="0"/>
              <a:t>anyone or violate the harm principle.</a:t>
            </a:r>
            <a:endParaRPr lang="en-US" sz="3200" dirty="0"/>
          </a:p>
          <a:p>
            <a:pPr marL="58293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nvPr>
        </p:nvGraphicFramePr>
        <p:xfrm>
          <a:off x="5410200" y="1524000"/>
          <a:ext cx="4572000" cy="5143500"/>
        </p:xfrm>
        <a:graphic>
          <a:graphicData uri="http://schemas.openxmlformats.org/presentationml/2006/ole">
            <mc:AlternateContent xmlns:mc="http://schemas.openxmlformats.org/markup-compatibility/2006">
              <mc:Choice xmlns:v="urn:schemas-microsoft-com:vml" Requires="v">
                <p:oleObj spid="_x0000_s205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5410200" y="15240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909505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5AA78990BC644805960F8342411B0616&lt;/guid&gt;&#10;        &lt;description /&gt;&#10;        &lt;date&gt;7/10/2013 12:46:1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D1EADC8621B4D07AC98AFDA0CBE758F&lt;/guid&gt;&#10;            &lt;repollguid&gt;1F6FF70E69C848B0A376CA3E80818AC8&lt;/repollguid&gt;&#10;            &lt;sourceid&gt;36F69FA70F964939AF61E4192EEC9881&lt;/sourceid&gt;&#10;            &lt;questiontext&gt;3. Of the two versions of the principle that Singer consider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AEC47C8B471427A8E9C255DB425C6EB&lt;/guid&gt;&#10;                    &lt;answertext&gt;he considers the stronger version to be correct.&lt;/answertext&gt;&#10;                    &lt;valuetype&gt;1&lt;/valuetype&gt;&#10;                &lt;/answer&gt;&#10;                &lt;answer&gt;&#10;                    &lt;guid&gt;6CAB47A300AA4716AAA61BA0E69EBB7D&lt;/guid&gt;&#10;                    &lt;answertext&gt;he considers the weaker version to be correct.&lt;/answertext&gt;&#10;                    &lt;valuetype&gt;-1&lt;/valuetype&gt;&#10;                &lt;/answer&gt;&#10;                &lt;answer&gt;&#10;                    &lt;guid&gt;17CE4EFED9614358843482C7C9EFA96D&lt;/guid&gt;&#10;                    &lt;answertext&gt;he ends up rejecting them both&lt;/answertext&gt;&#10;                    &lt;valuetype&gt;-1&lt;/valuetype&gt;&#10;                &lt;/answer&gt;&#10;                &lt;answer&gt;&#10;                    &lt;guid&gt;A85186B602D74A02AEE069EDE031FFAD&lt;/guid&gt;&#10;                    &lt;answertext&gt;he claims that they are equivalent.&lt;/answertext&gt;&#10;                    &lt;valuetype&gt;-1&lt;/valuetype&gt;&#10;                &lt;/answer&gt;&#10;            &lt;/answers&gt;&#10;        &lt;/multichoice&gt;&#10;    &lt;/questions&gt;&#10;&lt;/questionlist&gt;"/>
</p:tagLst>
</file>

<file path=ppt/tags/tag10.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F06A4EDD5A264B67815E649F98CEA253&lt;/guid&gt;&#10;        &lt;description /&gt;&#10;        &lt;date&gt;7/10/2013 12:31:1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312D5343AF44EE7B9CFF98F63F47EE9&lt;/guid&gt;&#10;            &lt;repollguid&gt;329BED2A127D4776BA43D2394FB0D3BE&lt;/repollguid&gt;&#10;            &lt;sourceid&gt;09FB02581CED4FAF930F912D4B472E7F&lt;/sourceid&gt;&#10;            &lt;questiontext&gt;Proximity makes a moral differ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6FB7A09AB4E4E1E9E5CB11379EB9ED6&lt;/guid&gt;&#10;                    &lt;answertext&gt;Strongly Agree&lt;/answertext&gt;&#10;                    &lt;valuetype&gt;0&lt;/valuetype&gt;&#10;                &lt;/answer&gt;&#10;                &lt;answer&gt;&#10;                    &lt;guid&gt;EA148FCB2007429F9BD9CBBC57E1AA1D&lt;/guid&gt;&#10;                    &lt;answertext&gt;Agree&lt;/answertext&gt;&#10;                    &lt;valuetype&gt;0&lt;/valuetype&gt;&#10;                &lt;/answer&gt;&#10;                &lt;answer&gt;&#10;                    &lt;guid&gt;ABC43A377C0743E294BD68E6BD927D2D&lt;/guid&gt;&#10;                    &lt;answertext&gt;Somewhat Agree&lt;/answertext&gt;&#10;                    &lt;valuetype&gt;0&lt;/valuetype&gt;&#10;                &lt;/answer&gt;&#10;                &lt;answer&gt;&#10;                    &lt;guid&gt;76215BE92C13486BB1FCA3520CE45C23&lt;/guid&gt;&#10;                    &lt;answertext&gt;Neutral&lt;/answertext&gt;&#10;                    &lt;valuetype&gt;0&lt;/valuetype&gt;&#10;                &lt;/answer&gt;&#10;                &lt;answer&gt;&#10;                    &lt;guid&gt;8FE4D5683C6547D49CB9DA5A94C2CAD5&lt;/guid&gt;&#10;                    &lt;answertext&gt;Somewhat Disagree&lt;/answertext&gt;&#10;                    &lt;valuetype&gt;0&lt;/valuetype&gt;&#10;                &lt;/answer&gt;&#10;                &lt;answer&gt;&#10;                    &lt;guid&gt;50A4592020BE42068B32BE1EDF8329E9&lt;/guid&gt;&#10;                    &lt;answertext&gt;Disagree&lt;/answertext&gt;&#10;                    &lt;valuetype&gt;0&lt;/valuetype&gt;&#10;                &lt;/answer&gt;&#10;                &lt;answer&gt;&#10;                    &lt;guid&gt;165B2019C31545839AD7571C99E05449&lt;/guid&gt;&#10;                    &lt;answertext&gt;Strongly Disagree&lt;/answertext&gt;&#10;                    &lt;valuetype&gt;0&lt;/valuetype&gt;&#10;                &lt;/answer&gt;&#10;            &lt;/answers&gt;&#10;        &lt;/multichoice&gt;&#10;    &lt;/questions&gt;&#10;&lt;/questionlist&gt;"/>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3.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F06A4EDD5A264B67815E649F98CEA253&lt;/guid&gt;&#10;        &lt;description /&gt;&#10;        &lt;date&gt;7/10/2013 12:31:1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312D5343AF44EE7B9CFF98F63F47EE9&lt;/guid&gt;&#10;            &lt;repollguid&gt;329BED2A127D4776BA43D2394FB0D3BE&lt;/repollguid&gt;&#10;            &lt;sourceid&gt;09FB02581CED4FAF930F912D4B472E7F&lt;/sourceid&gt;&#10;            &lt;questiontext&gt;Proximity makes a moral differ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6FB7A09AB4E4E1E9E5CB11379EB9ED6&lt;/guid&gt;&#10;                    &lt;answertext&gt;Strongly Agree&lt;/answertext&gt;&#10;                    &lt;valuetype&gt;0&lt;/valuetype&gt;&#10;                &lt;/answer&gt;&#10;                &lt;answer&gt;&#10;                    &lt;guid&gt;EA148FCB2007429F9BD9CBBC57E1AA1D&lt;/guid&gt;&#10;                    &lt;answertext&gt;Agree&lt;/answertext&gt;&#10;                    &lt;valuetype&gt;0&lt;/valuetype&gt;&#10;                &lt;/answer&gt;&#10;                &lt;answer&gt;&#10;                    &lt;guid&gt;ABC43A377C0743E294BD68E6BD927D2D&lt;/guid&gt;&#10;                    &lt;answertext&gt;Somewhat Agree&lt;/answertext&gt;&#10;                    &lt;valuetype&gt;0&lt;/valuetype&gt;&#10;                &lt;/answer&gt;&#10;                &lt;answer&gt;&#10;                    &lt;guid&gt;76215BE92C13486BB1FCA3520CE45C23&lt;/guid&gt;&#10;                    &lt;answertext&gt;Neutral&lt;/answertext&gt;&#10;                    &lt;valuetype&gt;0&lt;/valuetype&gt;&#10;                &lt;/answer&gt;&#10;                &lt;answer&gt;&#10;                    &lt;guid&gt;8FE4D5683C6547D49CB9DA5A94C2CAD5&lt;/guid&gt;&#10;                    &lt;answertext&gt;Somewhat Disagree&lt;/answertext&gt;&#10;                    &lt;valuetype&gt;0&lt;/valuetype&gt;&#10;                &lt;/answer&gt;&#10;                &lt;answer&gt;&#10;                    &lt;guid&gt;50A4592020BE42068B32BE1EDF8329E9&lt;/guid&gt;&#10;                    &lt;answertext&gt;Disagree&lt;/answertext&gt;&#10;                    &lt;valuetype&gt;0&lt;/valuetype&gt;&#10;                &lt;/answer&gt;&#10;                &lt;answer&gt;&#10;                    &lt;guid&gt;165B2019C31545839AD7571C99E05449&lt;/guid&gt;&#10;                    &lt;answertext&gt;Strongly Disagree&lt;/answertext&gt;&#10;                    &lt;valuetype&gt;0&lt;/valuetype&gt;&#10;                &lt;/answer&gt;&#10;            &lt;/answers&gt;&#10;        &lt;/multichoice&gt;&#10;    &lt;/questions&gt;&#10;&lt;/questionlist&gt;"/>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6.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FA54FD8A89184B1E9BE4ECECB42B7CD7&lt;/guid&gt;&#10;        &lt;description /&gt;&#10;        &lt;date&gt;7/10/2013 12:32:0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475E60A94C2465EB9F96A91183B4ACD&lt;/guid&gt;&#10;            &lt;repollguid&gt;CF956C14F78B47ED81C518691BB7FED6&lt;/repollguid&gt;&#10;            &lt;sourceid&gt;FE5FE1BB017547AC93BAA988A84447A2&lt;/sourceid&gt;&#10;            &lt;questiontext&gt;Do you feel morally guil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D434F15F33542DEA61E1457D0690409&lt;/guid&gt;&#10;                    &lt;answertext&gt;Strongly Agree&lt;/answertext&gt;&#10;                    &lt;valuetype&gt;0&lt;/valuetype&gt;&#10;                &lt;/answer&gt;&#10;                &lt;answer&gt;&#10;                    &lt;guid&gt;5FC59BE313A4455D84DAB40A1B6C53FB&lt;/guid&gt;&#10;                    &lt;answertext&gt;Agree&lt;/answertext&gt;&#10;                    &lt;valuetype&gt;0&lt;/valuetype&gt;&#10;                &lt;/answer&gt;&#10;                &lt;answer&gt;&#10;                    &lt;guid&gt;198C9437071940D3BCB4113B0D61934D&lt;/guid&gt;&#10;                    &lt;answertext&gt;Somewhat Agree&lt;/answertext&gt;&#10;                    &lt;valuetype&gt;0&lt;/valuetype&gt;&#10;                &lt;/answer&gt;&#10;                &lt;answer&gt;&#10;                    &lt;guid&gt;99224FE6368B4831985348431A93FE2B&lt;/guid&gt;&#10;                    &lt;answertext&gt;Neutral&lt;/answertext&gt;&#10;                    &lt;valuetype&gt;0&lt;/valuetype&gt;&#10;                &lt;/answer&gt;&#10;                &lt;answer&gt;&#10;                    &lt;guid&gt;F001BB807B7F4DD6AE4650C5E0F446EF&lt;/guid&gt;&#10;                    &lt;answertext&gt;Somewhat Disagree&lt;/answertext&gt;&#10;                    &lt;valuetype&gt;0&lt;/valuetype&gt;&#10;                &lt;/answer&gt;&#10;                &lt;answer&gt;&#10;                    &lt;guid&gt;D2642E6FBDC848F28313601BE37A0EDB&lt;/guid&gt;&#10;                    &lt;answertext&gt;Disagree&lt;/answertext&gt;&#10;                    &lt;valuetype&gt;0&lt;/valuetype&gt;&#10;                &lt;/answer&gt;&#10;                &lt;answer&gt;&#10;                    &lt;guid&gt;A1824EA048A0494DB209A55572C6CAE5&lt;/guid&gt;&#10;                    &lt;answertext&gt;Strongly Disagree&lt;/answertext&gt;&#10;                    &lt;valuetype&gt;0&lt;/valuetype&gt;&#10;                &lt;/answer&gt;&#10;            &lt;/answers&gt;&#10;        &lt;/multichoice&gt;&#10;    &lt;/questions&gt;&#10;&lt;/questionlist&gt;"/>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BAB4F8AD50FA4F3A8AC3BEC23A021513&lt;/guid&gt;&#10;        &lt;description /&gt;&#10;        &lt;date&gt;7/10/2013 12:37:5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386B648D21B47A98EB78B0694BAC202&lt;/guid&gt;&#10;            &lt;repollguid&gt;3F4F86CF57444DB4B5C3CD7C8A58DBC8&lt;/repollguid&gt;&#10;            &lt;sourceid&gt;D668E97DC22D4A6EB33355A4E8BD4772&lt;/sourceid&gt;&#10;            &lt;questiontext&gt;1. Singer’s argument begins with the assumption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E9F6BA3DC644B61A2AC520ABB352035&lt;/guid&gt;&#10;                    &lt;answertext&gt;all people are created equal.&lt;/answertext&gt;&#10;                    &lt;valuetype&gt;-1&lt;/valuetype&gt;&#10;                &lt;/answer&gt;&#10;                &lt;answer&gt;&#10;                    &lt;guid&gt;692E5748E350453C93B6184818734023&lt;/guid&gt;&#10;                    &lt;answertext&gt;we ought to do whatever maximizes happiness.&lt;/answertext&gt;&#10;                    &lt;valuetype&gt;-1&lt;/valuetype&gt;&#10;                &lt;/answer&gt;&#10;                &lt;answer&gt;&#10;                    &lt;guid&gt;D6757A9D0086477682E96CC08F92E932&lt;/guid&gt;&#10;                    &lt;answertext&gt;pleasure is good.&lt;/answertext&gt;&#10;                    &lt;valuetype&gt;-1&lt;/valuetype&gt;&#10;                &lt;/answer&gt;&#10;                &lt;answer&gt;&#10;                    &lt;guid&gt;6436DF80AD3640C2ACADED5CB5DF0CDF&lt;/guid&gt;&#10;                    &lt;answertext&gt;suffering and death from lack of food, shelter, and medical care are bad.&lt;/answertext&gt;&#10;                    &lt;valuetype&gt;1&lt;/valuetype&gt;&#10;                &lt;/answer&gt;&#10;                &lt;answer&gt;&#10;                    &lt;guid&gt;A4EC203C306B4413B570F5CF7FE1155F&lt;/guid&gt;&#10;                    &lt;answertext&gt;None of the above&lt;/answertext&gt;&#10;                    &lt;valuetype&gt;-1&lt;/valuetype&gt;&#10;                &lt;/answer&gt;&#10;            &lt;/answers&gt;&#10;        &lt;/multichoice&gt;&#10;    &lt;/questions&gt;&#10;&lt;/questionlist&gt;"/>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7.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B6D32454F85541D5A063074822EE79DC&lt;/guid&gt;&#10;        &lt;description /&gt;&#10;        &lt;date&gt;7/10/2013 12:39:1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F82F6C4415F4E4488EA8FC5600B8FC7&lt;/guid&gt;&#10;            &lt;repollguid&gt;1CB9A5931D314EC49A61C0C0C2EDAD36&lt;/repollguid&gt;&#10;            &lt;sourceid&gt;C5D1C90DAA1E4137926AC1DFBEAA7AC5&lt;/sourceid&gt;&#10;            &lt;questiontext&gt;2. Singer invokes the principle that we morally ought to prevent bad things from happening, if it is in our power an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727B7A40FF74F78BC058958EECFB13E&lt;/guid&gt;&#10;                    &lt;answertext&gt;we do not thereby sacrifice anything of comparable moral importance.&lt;/answertext&gt;&#10;                    &lt;valuetype&gt;1&lt;/valuetype&gt;&#10;                &lt;/answer&gt;&#10;                &lt;answer&gt;&#10;                    &lt;guid&gt;79B1AA7392A44511B2C927F75D06A52A&lt;/guid&gt;&#10;                    &lt;answertext&gt;we do not thereby sacrifice anything at all.&lt;/answertext&gt;&#10;                    &lt;valuetype&gt;-1&lt;/valuetype&gt;&#10;                &lt;/answer&gt;&#10;                &lt;answer&gt;&#10;                    &lt;guid&gt;F4B2F477863946AE9ABE6ECA713B5FE0&lt;/guid&gt;&#10;                    &lt;answertext&gt;we do not thereby violate anyone’s rights.&lt;/answertext&gt;&#10;                    &lt;valuetype&gt;-1&lt;/valuetype&gt;&#10;                &lt;/answer&gt;&#10;                &lt;answer&gt;&#10;                    &lt;guid&gt;F9E9859058E041CBB1F038CBD5D4FBAB&lt;/guid&gt;&#10;                    &lt;answertext&gt;we do not thereby harm anyone.&lt;/answertext&gt;&#10;                    &lt;valuetype&gt;-1&lt;/valuetype&gt;&#10;                &lt;/answer&gt;&#10;                &lt;answer&gt;&#10;                    &lt;guid&gt;DBFA997E39AC498FAF50D1367C2ECC54&lt;/guid&gt;&#10;                    &lt;answertext&gt;None of the above&lt;/answertext&gt;&#10;                    &lt;valuetype&gt;-1&lt;/valuetype&gt;&#10;                &lt;/answer&gt;&#10;            &lt;/answers&gt;&#10;        &lt;/multichoice&gt;&#10;    &lt;/questions&gt;&#10;&lt;/questionlist&gt;"/>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1238</Words>
  <Application>Microsoft Office PowerPoint</Application>
  <PresentationFormat>Widescreen</PresentationFormat>
  <Paragraphs>175</Paragraphs>
  <Slides>18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Franklin Gothic Book</vt:lpstr>
      <vt:lpstr>Franklin Gothic Medium</vt:lpstr>
      <vt:lpstr>Symbol</vt:lpstr>
      <vt:lpstr>Times New Roman</vt:lpstr>
      <vt:lpstr>Wingdings 2</vt:lpstr>
      <vt:lpstr>Austin</vt:lpstr>
      <vt:lpstr>Chart</vt:lpstr>
      <vt:lpstr>Contemporary Moral Problems</vt:lpstr>
      <vt:lpstr>Agenda </vt:lpstr>
      <vt:lpstr>PowerPoint Presentation</vt:lpstr>
      <vt:lpstr>Writing Assignment 3 </vt:lpstr>
      <vt:lpstr>Peer Review Workshop Tomorrow</vt:lpstr>
      <vt:lpstr>QUIZ</vt:lpstr>
      <vt:lpstr>Singer’s approach to ethical theory is best described as:</vt:lpstr>
      <vt:lpstr>Singer’s argument begins with the assumption that:</vt:lpstr>
      <vt:lpstr>Singer invokes the principle that we morally ought to prevent bad things from happening, if it is in our power and:</vt:lpstr>
      <vt:lpstr>Peter Singer http://www.princeton.edu/~psinger/</vt:lpstr>
      <vt:lpstr>Preliminary Thought Experiment</vt:lpstr>
      <vt:lpstr>Proximity makes a moral difference</vt:lpstr>
      <vt:lpstr>The existence of other people in a position to help makes a moral difference</vt:lpstr>
      <vt:lpstr>Empirical  Information</vt:lpstr>
      <vt:lpstr>PowerPoint Presentation</vt:lpstr>
      <vt:lpstr>Affluent spending is morally permissible</vt:lpstr>
      <vt:lpstr>Discussion Question One</vt:lpstr>
      <vt:lpstr>Discussion Question Two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7</cp:revision>
  <dcterms:created xsi:type="dcterms:W3CDTF">2014-07-20T21:28:04Z</dcterms:created>
  <dcterms:modified xsi:type="dcterms:W3CDTF">2014-07-20T22:48:01Z</dcterms:modified>
</cp:coreProperties>
</file>