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FEA444-B383-4666-987F-64E4810E8F11}" type="datetimeFigureOut">
              <a:rPr lang="en-US" smtClean="0"/>
              <a:t>7/20/2014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363473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EA444-B383-4666-987F-64E4810E8F11}" type="datetimeFigureOut">
              <a:rPr lang="en-US" smtClean="0"/>
              <a:t>7/20/2014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154638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EA444-B383-4666-987F-64E4810E8F11}" type="datetimeFigureOut">
              <a:rPr lang="en-US" smtClean="0"/>
              <a:t>7/20/2014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5201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EA444-B383-4666-987F-64E4810E8F11}" type="datetimeFigureOut">
              <a:rPr lang="en-US" smtClean="0"/>
              <a:t>7/20/2014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6C946-66BF-46D0-9ADB-05E25E2796B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1063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EA444-B383-4666-987F-64E4810E8F11}" type="datetimeFigureOut">
              <a:rPr lang="en-US" smtClean="0"/>
              <a:t>7/20/2014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1815015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5FEA444-B383-4666-987F-64E4810E8F11}" type="datetimeFigureOut">
              <a:rPr lang="en-US" smtClean="0"/>
              <a:t>7/20/2014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1876859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5FEA444-B383-4666-987F-64E4810E8F11}" type="datetimeFigureOut">
              <a:rPr lang="en-US" smtClean="0"/>
              <a:t>7/20/2014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1438246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FEA444-B383-4666-987F-64E4810E8F11}" type="datetimeFigureOut">
              <a:rPr lang="en-US" smtClean="0"/>
              <a:t>7/20/2014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1662279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FEA444-B383-4666-987F-64E4810E8F11}" type="datetimeFigureOut">
              <a:rPr lang="en-US" smtClean="0"/>
              <a:t>7/20/2014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3422483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7/20/2014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179974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FEA444-B383-4666-987F-64E4810E8F11}" type="datetimeFigureOut">
              <a:rPr lang="en-US" smtClean="0"/>
              <a:t>7/20/2014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168857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FEA444-B383-4666-987F-64E4810E8F11}" type="datetimeFigureOut">
              <a:rPr lang="en-US" smtClean="0"/>
              <a:t>7/20/2014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219365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FEA444-B383-4666-987F-64E4810E8F11}" type="datetimeFigureOut">
              <a:rPr lang="en-US" smtClean="0"/>
              <a:t>7/20/2014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221625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FEA444-B383-4666-987F-64E4810E8F11}" type="datetimeFigureOut">
              <a:rPr lang="en-US" smtClean="0"/>
              <a:t>7/20/2014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37785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FEA444-B383-4666-987F-64E4810E8F11}" type="datetimeFigureOut">
              <a:rPr lang="en-US" smtClean="0"/>
              <a:t>7/20/2014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340356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EA444-B383-4666-987F-64E4810E8F11}" type="datetimeFigureOut">
              <a:rPr lang="en-US" smtClean="0"/>
              <a:t>7/20/2014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177347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EA444-B383-4666-987F-64E4810E8F11}" type="datetimeFigureOut">
              <a:rPr lang="en-US" smtClean="0"/>
              <a:t>7/20/2014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54040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EA444-B383-4666-987F-64E4810E8F11}" type="datetimeFigureOut">
              <a:rPr lang="en-US" smtClean="0"/>
              <a:t>7/20/2014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6C946-66BF-46D0-9ADB-05E25E2796BE}" type="slidenum">
              <a:rPr lang="en-US" smtClean="0"/>
              <a:t>‹#›</a:t>
            </a:fld>
            <a:endParaRPr lang="en-US"/>
          </a:p>
        </p:txBody>
      </p:sp>
    </p:spTree>
    <p:extLst>
      <p:ext uri="{BB962C8B-B14F-4D97-AF65-F5344CB8AC3E}">
        <p14:creationId xmlns:p14="http://schemas.microsoft.com/office/powerpoint/2010/main" val="104218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5FEA444-B383-4666-987F-64E4810E8F11}" type="datetimeFigureOut">
              <a:rPr lang="en-US" smtClean="0"/>
              <a:t>7/20/2014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ED6C946-66BF-46D0-9ADB-05E25E2796BE}" type="slidenum">
              <a:rPr lang="en-US" smtClean="0"/>
              <a:t>‹#›</a:t>
            </a:fld>
            <a:endParaRPr lang="en-US"/>
          </a:p>
        </p:txBody>
      </p:sp>
    </p:spTree>
    <p:extLst>
      <p:ext uri="{BB962C8B-B14F-4D97-AF65-F5344CB8AC3E}">
        <p14:creationId xmlns:p14="http://schemas.microsoft.com/office/powerpoint/2010/main" val="19978567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xml"/><Relationship Id="rId7" Type="http://schemas.openxmlformats.org/officeDocument/2006/relationships/image" Target="../media/image7.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7.emf"/><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Contemporary Moral Problems</a:t>
            </a:r>
          </a:p>
        </p:txBody>
      </p:sp>
      <p:sp>
        <p:nvSpPr>
          <p:cNvPr id="3" name="Subtitle 2"/>
          <p:cNvSpPr>
            <a:spLocks noGrp="1"/>
          </p:cNvSpPr>
          <p:nvPr>
            <p:ph type="subTitle" idx="1"/>
          </p:nvPr>
        </p:nvSpPr>
        <p:spPr/>
        <p:txBody>
          <a:bodyPr>
            <a:normAutofit fontScale="77500" lnSpcReduction="20000"/>
          </a:bodyPr>
          <a:lstStyle/>
          <a:p>
            <a:r>
              <a:rPr lang="en-US" b="1" dirty="0"/>
              <a:t>M-F12:00-1:00SAV 264</a:t>
            </a:r>
          </a:p>
          <a:p>
            <a:r>
              <a:rPr lang="en-US" b="1" dirty="0"/>
              <a:t>Instructor: Benjamin Hole</a:t>
            </a:r>
          </a:p>
          <a:p>
            <a:r>
              <a:rPr lang="en-US" b="1" dirty="0"/>
              <a:t>Email: bvhole@uw.edu</a:t>
            </a:r>
          </a:p>
          <a:p>
            <a:r>
              <a:rPr lang="en-US" b="1" dirty="0"/>
              <a:t>Office Hours: everyday after class</a:t>
            </a:r>
          </a:p>
          <a:p>
            <a:endParaRPr lang="en-US" dirty="0"/>
          </a:p>
        </p:txBody>
      </p:sp>
    </p:spTree>
    <p:extLst>
      <p:ext uri="{BB962C8B-B14F-4D97-AF65-F5344CB8AC3E}">
        <p14:creationId xmlns:p14="http://schemas.microsoft.com/office/powerpoint/2010/main" val="12374851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13795" y="4659086"/>
            <a:ext cx="5225748" cy="1132114"/>
          </a:xfrm>
        </p:spPr>
        <p:txBody>
          <a:bodyPr/>
          <a:lstStyle/>
          <a:p>
            <a:r>
              <a:rPr lang="en-US" dirty="0" smtClean="0"/>
              <a:t>Clicker Quiz</a:t>
            </a:r>
          </a:p>
          <a:p>
            <a:r>
              <a:rPr lang="en-US" dirty="0" smtClean="0"/>
              <a:t>Peer Review Workshop of Paper Outlines</a:t>
            </a:r>
            <a:endParaRPr lang="en-US" dirty="0"/>
          </a:p>
        </p:txBody>
      </p:sp>
      <p:pic>
        <p:nvPicPr>
          <p:cNvPr id="4" name="Picture 2" descr="https://ap04.alpine.washington.edu/alpine/pub/getach.tcl/owrc_logo_final_1.jpg?h=PWi0H15q34ZLVmep5pWZHRD1lVp1iHiCtC05rMPVflzwlp23RCo3mUOROrInl1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8629" y="2977694"/>
            <a:ext cx="5084081" cy="37749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2" name="Picture 2" descr="Peter Free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3870435"/>
            <a:ext cx="1091746" cy="137443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424" y="1530006"/>
            <a:ext cx="1504562" cy="234042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3259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685800"/>
            <a:ext cx="8229600" cy="731838"/>
          </a:xfrm>
        </p:spPr>
        <p:txBody>
          <a:bodyPr>
            <a:noAutofit/>
          </a:bodyPr>
          <a:lstStyle/>
          <a:p>
            <a:r>
              <a:rPr lang="en-US" sz="2800" b="0" dirty="0" smtClean="0"/>
              <a:t>Singer discusses two versions of a utilitarian ethical principle. He </a:t>
            </a:r>
            <a:r>
              <a:rPr lang="en-US" sz="2800" b="0" dirty="0"/>
              <a:t>considers:</a:t>
            </a:r>
          </a:p>
        </p:txBody>
      </p:sp>
      <p:sp>
        <p:nvSpPr>
          <p:cNvPr id="3" name="TPAnswers"/>
          <p:cNvSpPr>
            <a:spLocks noGrp="1"/>
          </p:cNvSpPr>
          <p:nvPr>
            <p:ph type="body" idx="1"/>
            <p:custDataLst>
              <p:tags r:id="rId3"/>
            </p:custDataLst>
          </p:nvPr>
        </p:nvSpPr>
        <p:spPr>
          <a:xfrm>
            <a:off x="1981200" y="1600200"/>
            <a:ext cx="4114800" cy="4572000"/>
          </a:xfrm>
        </p:spPr>
        <p:txBody>
          <a:bodyPr>
            <a:normAutofit fontScale="77500" lnSpcReduction="20000"/>
          </a:bodyPr>
          <a:lstStyle/>
          <a:p>
            <a:pPr marL="582930" indent="-514350">
              <a:buFont typeface="+mj-lt"/>
              <a:buAutoNum type="alphaUcPeriod"/>
            </a:pPr>
            <a:r>
              <a:rPr lang="en-US" sz="3200" dirty="0"/>
              <a:t>he considers the stronger version to be correct.</a:t>
            </a:r>
          </a:p>
          <a:p>
            <a:pPr marL="582930" indent="-514350">
              <a:buFont typeface="+mj-lt"/>
              <a:buAutoNum type="alphaUcPeriod"/>
            </a:pPr>
            <a:r>
              <a:rPr lang="en-US" sz="3200" dirty="0"/>
              <a:t>he considers the weaker version to be correct.</a:t>
            </a:r>
          </a:p>
          <a:p>
            <a:pPr marL="582930" indent="-514350">
              <a:buFont typeface="+mj-lt"/>
              <a:buAutoNum type="alphaUcPeriod"/>
            </a:pPr>
            <a:r>
              <a:rPr lang="en-US" sz="3200" dirty="0"/>
              <a:t>he ends up rejecting them both</a:t>
            </a:r>
          </a:p>
          <a:p>
            <a:pPr marL="582930" indent="-514350">
              <a:buFont typeface="+mj-lt"/>
              <a:buAutoNum type="alphaUcPeriod"/>
            </a:pPr>
            <a:r>
              <a:rPr lang="en-US" sz="3200" dirty="0"/>
              <a:t>he claims that they are equivalent.</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1"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pic>
        <p:nvPicPr>
          <p:cNvPr id="6" name="Picture 5"/>
          <p:cNvPicPr>
            <a:picLocks noChangeAspect="1"/>
          </p:cNvPicPr>
          <p:nvPr/>
        </p:nvPicPr>
        <p:blipFill>
          <a:blip r:embed="rId8"/>
          <a:stretch>
            <a:fillRect/>
          </a:stretch>
        </p:blipFill>
        <p:spPr>
          <a:xfrm>
            <a:off x="196623" y="4883603"/>
            <a:ext cx="1304925" cy="1771650"/>
          </a:xfrm>
          <a:prstGeom prst="rect">
            <a:avLst/>
          </a:prstGeom>
        </p:spPr>
      </p:pic>
    </p:spTree>
    <p:custDataLst>
      <p:tags r:id="rId2"/>
    </p:custDataLst>
    <p:extLst>
      <p:ext uri="{BB962C8B-B14F-4D97-AF65-F5344CB8AC3E}">
        <p14:creationId xmlns:p14="http://schemas.microsoft.com/office/powerpoint/2010/main" val="28041999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696200" cy="1371600"/>
          </a:xfrm>
        </p:spPr>
        <p:txBody>
          <a:bodyPr>
            <a:normAutofit fontScale="90000"/>
          </a:bodyPr>
          <a:lstStyle/>
          <a:p>
            <a:r>
              <a:rPr lang="en-US" b="0" dirty="0" smtClean="0"/>
              <a:t>What was the </a:t>
            </a:r>
            <a:r>
              <a:rPr lang="en-US" b="0" i="1" u="sng" dirty="0" smtClean="0"/>
              <a:t>least difficult</a:t>
            </a:r>
            <a:r>
              <a:rPr lang="en-US" b="0" dirty="0" smtClean="0"/>
              <a:t> part of of designing your final paper outline?</a:t>
            </a:r>
            <a:endParaRPr lang="en-US" b="0" dirty="0"/>
          </a:p>
        </p:txBody>
      </p:sp>
      <p:sp>
        <p:nvSpPr>
          <p:cNvPr id="3" name="TPAnswers"/>
          <p:cNvSpPr>
            <a:spLocks noGrp="1"/>
          </p:cNvSpPr>
          <p:nvPr>
            <p:ph type="body" idx="1"/>
            <p:custDataLst>
              <p:tags r:id="rId3"/>
            </p:custDataLst>
          </p:nvPr>
        </p:nvSpPr>
        <p:spPr>
          <a:xfrm>
            <a:off x="3505200" y="2253343"/>
            <a:ext cx="4114800" cy="4373563"/>
          </a:xfrm>
        </p:spPr>
        <p:txBody>
          <a:bodyPr>
            <a:normAutofit fontScale="55000" lnSpcReduction="20000"/>
          </a:bodyPr>
          <a:lstStyle/>
          <a:p>
            <a:pPr marL="457200" indent="-457200">
              <a:buFont typeface="Arial" charset="0"/>
              <a:buAutoNum type="alphaUcPeriod"/>
            </a:pPr>
            <a:r>
              <a:rPr lang="en-US" sz="3200" dirty="0" smtClean="0"/>
              <a:t>Generating a thesis statement or deciding on a topic</a:t>
            </a:r>
            <a:endParaRPr lang="en-US" sz="3200" dirty="0"/>
          </a:p>
          <a:p>
            <a:pPr marL="457200" indent="-457200">
              <a:buFont typeface="Arial" charset="0"/>
              <a:buAutoNum type="alphaUcPeriod"/>
            </a:pPr>
            <a:r>
              <a:rPr lang="en-US" sz="3200" dirty="0"/>
              <a:t>Identifying and reconstructing an exegetical </a:t>
            </a:r>
            <a:r>
              <a:rPr lang="en-US" sz="3200" dirty="0" smtClean="0"/>
              <a:t>argument</a:t>
            </a:r>
          </a:p>
          <a:p>
            <a:pPr marL="457200" indent="-457200">
              <a:buFont typeface="Arial" charset="0"/>
              <a:buAutoNum type="alphaUcPeriod"/>
            </a:pPr>
            <a:r>
              <a:rPr lang="en-US" sz="3200" dirty="0" smtClean="0"/>
              <a:t>Developing your main argument</a:t>
            </a:r>
            <a:endParaRPr lang="en-US" sz="3200" dirty="0"/>
          </a:p>
          <a:p>
            <a:pPr marL="457200" indent="-457200">
              <a:buFont typeface="Arial" charset="0"/>
              <a:buAutoNum type="alphaUcPeriod"/>
            </a:pPr>
            <a:r>
              <a:rPr lang="en-US" sz="3200" dirty="0" smtClean="0"/>
              <a:t>Developing the </a:t>
            </a:r>
            <a:r>
              <a:rPr lang="en-US" sz="3200" dirty="0"/>
              <a:t>objection to your </a:t>
            </a:r>
            <a:r>
              <a:rPr lang="en-US" sz="3200" dirty="0" smtClean="0"/>
              <a:t>argument</a:t>
            </a:r>
            <a:endParaRPr lang="en-US" sz="3200" dirty="0"/>
          </a:p>
          <a:p>
            <a:pPr marL="457200" indent="-457200">
              <a:buFont typeface="Arial" charset="0"/>
              <a:buAutoNum type="alphaUcPeriod"/>
            </a:pPr>
            <a:r>
              <a:rPr lang="en-US" sz="3200" dirty="0" smtClean="0"/>
              <a:t>Developing the </a:t>
            </a:r>
            <a:r>
              <a:rPr lang="en-US" sz="3200" dirty="0"/>
              <a:t>response to your </a:t>
            </a:r>
            <a:r>
              <a:rPr lang="en-US" sz="3200" dirty="0" smtClean="0"/>
              <a:t>objection</a:t>
            </a:r>
          </a:p>
          <a:p>
            <a:pPr marL="457200" indent="-457200">
              <a:buFont typeface="Arial" charset="0"/>
              <a:buAutoNum type="alphaUcPeriod"/>
            </a:pPr>
            <a:r>
              <a:rPr lang="en-US" sz="3200" dirty="0" smtClean="0"/>
              <a:t>Overall argumentative structure (e.g., making sure all of the arguments engage with one another)</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254998084"/>
              </p:ext>
            </p:extLst>
          </p:nvPr>
        </p:nvGraphicFramePr>
        <p:xfrm>
          <a:off x="7620000" y="1592264"/>
          <a:ext cx="4572000" cy="5143500"/>
        </p:xfrm>
        <a:graphic>
          <a:graphicData uri="http://schemas.openxmlformats.org/presentationml/2006/ole">
            <mc:AlternateContent xmlns:mc="http://schemas.openxmlformats.org/markup-compatibility/2006">
              <mc:Choice xmlns:v="urn:schemas-microsoft-com:vml" Requires="v">
                <p:oleObj spid="_x0000_s3083"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7620000" y="1592264"/>
                        <a:ext cx="4572000" cy="5143500"/>
                      </a:xfrm>
                      <a:prstGeom prst="rect">
                        <a:avLst/>
                      </a:prstGeom>
                    </p:spPr>
                  </p:pic>
                </p:oleObj>
              </mc:Fallback>
            </mc:AlternateContent>
          </a:graphicData>
        </a:graphic>
      </p:graphicFrame>
      <p:pic>
        <p:nvPicPr>
          <p:cNvPr id="5" name="Picture 4"/>
          <p:cNvPicPr>
            <a:picLocks noChangeAspect="1"/>
          </p:cNvPicPr>
          <p:nvPr/>
        </p:nvPicPr>
        <p:blipFill>
          <a:blip r:embed="rId8"/>
          <a:stretch>
            <a:fillRect/>
          </a:stretch>
        </p:blipFill>
        <p:spPr>
          <a:xfrm>
            <a:off x="0" y="2864774"/>
            <a:ext cx="2658086" cy="3993226"/>
          </a:xfrm>
          <a:prstGeom prst="rect">
            <a:avLst/>
          </a:prstGeom>
        </p:spPr>
      </p:pic>
    </p:spTree>
    <p:custDataLst>
      <p:tags r:id="rId2"/>
    </p:custDataLst>
    <p:extLst>
      <p:ext uri="{BB962C8B-B14F-4D97-AF65-F5344CB8AC3E}">
        <p14:creationId xmlns:p14="http://schemas.microsoft.com/office/powerpoint/2010/main" val="4788636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696200" cy="1371600"/>
          </a:xfrm>
        </p:spPr>
        <p:txBody>
          <a:bodyPr>
            <a:normAutofit/>
          </a:bodyPr>
          <a:lstStyle/>
          <a:p>
            <a:r>
              <a:rPr lang="en-US" b="0" smtClean="0"/>
              <a:t>What </a:t>
            </a:r>
            <a:r>
              <a:rPr lang="en-US" b="0" smtClean="0"/>
              <a:t>part </a:t>
            </a:r>
            <a:r>
              <a:rPr lang="en-US" b="0" dirty="0" smtClean="0"/>
              <a:t>of your paper is in need of the most work?</a:t>
            </a:r>
            <a:endParaRPr lang="en-US" b="0" dirty="0"/>
          </a:p>
        </p:txBody>
      </p:sp>
      <p:sp>
        <p:nvSpPr>
          <p:cNvPr id="3" name="TPAnswers"/>
          <p:cNvSpPr>
            <a:spLocks noGrp="1"/>
          </p:cNvSpPr>
          <p:nvPr>
            <p:ph type="body" idx="1"/>
            <p:custDataLst>
              <p:tags r:id="rId3"/>
            </p:custDataLst>
          </p:nvPr>
        </p:nvSpPr>
        <p:spPr>
          <a:xfrm>
            <a:off x="3505200" y="2253343"/>
            <a:ext cx="4114800" cy="4373563"/>
          </a:xfrm>
        </p:spPr>
        <p:txBody>
          <a:bodyPr>
            <a:normAutofit fontScale="55000" lnSpcReduction="20000"/>
          </a:bodyPr>
          <a:lstStyle/>
          <a:p>
            <a:pPr marL="457200" indent="-457200">
              <a:buFont typeface="Arial" charset="0"/>
              <a:buAutoNum type="alphaUcPeriod"/>
            </a:pPr>
            <a:r>
              <a:rPr lang="en-US" sz="3200" dirty="0" smtClean="0"/>
              <a:t>Generating a thesis statement or deciding on a topic</a:t>
            </a:r>
            <a:endParaRPr lang="en-US" sz="3200" dirty="0"/>
          </a:p>
          <a:p>
            <a:pPr marL="457200" indent="-457200">
              <a:buFont typeface="Arial" charset="0"/>
              <a:buAutoNum type="alphaUcPeriod"/>
            </a:pPr>
            <a:r>
              <a:rPr lang="en-US" sz="3200" dirty="0"/>
              <a:t>Identifying and reconstructing an exegetical </a:t>
            </a:r>
            <a:r>
              <a:rPr lang="en-US" sz="3200" dirty="0" smtClean="0"/>
              <a:t>argument</a:t>
            </a:r>
          </a:p>
          <a:p>
            <a:pPr marL="457200" indent="-457200">
              <a:buFont typeface="Arial" charset="0"/>
              <a:buAutoNum type="alphaUcPeriod"/>
            </a:pPr>
            <a:r>
              <a:rPr lang="en-US" sz="3200" dirty="0" smtClean="0"/>
              <a:t>Developing your main argument</a:t>
            </a:r>
            <a:endParaRPr lang="en-US" sz="3200" dirty="0"/>
          </a:p>
          <a:p>
            <a:pPr marL="457200" indent="-457200">
              <a:buFont typeface="Arial" charset="0"/>
              <a:buAutoNum type="alphaUcPeriod"/>
            </a:pPr>
            <a:r>
              <a:rPr lang="en-US" sz="3200" dirty="0" smtClean="0"/>
              <a:t>Developing the </a:t>
            </a:r>
            <a:r>
              <a:rPr lang="en-US" sz="3200" dirty="0"/>
              <a:t>objection to your </a:t>
            </a:r>
            <a:r>
              <a:rPr lang="en-US" sz="3200" dirty="0" smtClean="0"/>
              <a:t>argument</a:t>
            </a:r>
            <a:endParaRPr lang="en-US" sz="3200" dirty="0"/>
          </a:p>
          <a:p>
            <a:pPr marL="457200" indent="-457200">
              <a:buFont typeface="Arial" charset="0"/>
              <a:buAutoNum type="alphaUcPeriod"/>
            </a:pPr>
            <a:r>
              <a:rPr lang="en-US" sz="3200" dirty="0" smtClean="0"/>
              <a:t>Developing the </a:t>
            </a:r>
            <a:r>
              <a:rPr lang="en-US" sz="3200" dirty="0"/>
              <a:t>response to your </a:t>
            </a:r>
            <a:r>
              <a:rPr lang="en-US" sz="3200" dirty="0" smtClean="0"/>
              <a:t>objection</a:t>
            </a:r>
          </a:p>
          <a:p>
            <a:pPr marL="457200" indent="-457200">
              <a:buFont typeface="Arial" charset="0"/>
              <a:buAutoNum type="alphaUcPeriod"/>
            </a:pPr>
            <a:r>
              <a:rPr lang="en-US" sz="3200" dirty="0" smtClean="0"/>
              <a:t>Overall argumentative structure (e.g., making sure all of the arguments engage with one another)</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254998084"/>
              </p:ext>
            </p:extLst>
          </p:nvPr>
        </p:nvGraphicFramePr>
        <p:xfrm>
          <a:off x="7620000" y="1592264"/>
          <a:ext cx="4572000" cy="5143500"/>
        </p:xfrm>
        <a:graphic>
          <a:graphicData uri="http://schemas.openxmlformats.org/presentationml/2006/ole">
            <mc:AlternateContent xmlns:mc="http://schemas.openxmlformats.org/markup-compatibility/2006">
              <mc:Choice xmlns:v="urn:schemas-microsoft-com:vml" Requires="v">
                <p:oleObj spid="_x0000_s4106"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7620000" y="1592264"/>
                        <a:ext cx="4572000" cy="5143500"/>
                      </a:xfrm>
                      <a:prstGeom prst="rect">
                        <a:avLst/>
                      </a:prstGeom>
                    </p:spPr>
                  </p:pic>
                </p:oleObj>
              </mc:Fallback>
            </mc:AlternateContent>
          </a:graphicData>
        </a:graphic>
      </p:graphicFrame>
      <p:pic>
        <p:nvPicPr>
          <p:cNvPr id="5" name="Picture 4"/>
          <p:cNvPicPr>
            <a:picLocks noChangeAspect="1"/>
          </p:cNvPicPr>
          <p:nvPr/>
        </p:nvPicPr>
        <p:blipFill>
          <a:blip r:embed="rId8"/>
          <a:stretch>
            <a:fillRect/>
          </a:stretch>
        </p:blipFill>
        <p:spPr>
          <a:xfrm>
            <a:off x="0" y="2864774"/>
            <a:ext cx="2658086" cy="3993226"/>
          </a:xfrm>
          <a:prstGeom prst="rect">
            <a:avLst/>
          </a:prstGeom>
        </p:spPr>
      </p:pic>
    </p:spTree>
    <p:custDataLst>
      <p:tags r:id="rId2"/>
    </p:custDataLst>
    <p:extLst>
      <p:ext uri="{BB962C8B-B14F-4D97-AF65-F5344CB8AC3E}">
        <p14:creationId xmlns:p14="http://schemas.microsoft.com/office/powerpoint/2010/main" val="25860777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Review Workshop</a:t>
            </a:r>
            <a:endParaRPr lang="en-US" dirty="0"/>
          </a:p>
        </p:txBody>
      </p:sp>
      <p:sp>
        <p:nvSpPr>
          <p:cNvPr id="3" name="Content Placeholder 2"/>
          <p:cNvSpPr>
            <a:spLocks noGrp="1"/>
          </p:cNvSpPr>
          <p:nvPr>
            <p:ph idx="1"/>
          </p:nvPr>
        </p:nvSpPr>
        <p:spPr>
          <a:xfrm>
            <a:off x="913794" y="2096063"/>
            <a:ext cx="11114919" cy="4565993"/>
          </a:xfrm>
        </p:spPr>
        <p:txBody>
          <a:bodyPr>
            <a:normAutofit fontScale="92500" lnSpcReduction="20000"/>
          </a:bodyPr>
          <a:lstStyle/>
          <a:p>
            <a:pPr marL="285750" indent="-285750"/>
            <a:r>
              <a:rPr lang="en-US" sz="1700" dirty="0">
                <a:solidFill>
                  <a:schemeClr val="tx2"/>
                </a:solidFill>
              </a:rPr>
              <a:t>Open-ended questions </a:t>
            </a:r>
            <a:r>
              <a:rPr lang="en-US" sz="1700" dirty="0"/>
              <a:t>are not “yes or no” questions; instead, they invite your peers to talk about their goals, feelings, or concerns.</a:t>
            </a:r>
          </a:p>
          <a:p>
            <a:pPr marL="285750" indent="-285750"/>
            <a:endParaRPr lang="en-US" sz="1700" dirty="0"/>
          </a:p>
          <a:p>
            <a:pPr marL="285750" indent="-285750"/>
            <a:r>
              <a:rPr lang="en-US" sz="1700" dirty="0">
                <a:solidFill>
                  <a:schemeClr val="tx2"/>
                </a:solidFill>
              </a:rPr>
              <a:t>Writing and academic conventions questions are leading questions, </a:t>
            </a:r>
            <a:r>
              <a:rPr lang="en-US" sz="1700" dirty="0"/>
              <a:t>where you as the reviewer play the role of academic informant and ask questions that “lead” your peer to new conclusions or understandings about writing conventions.</a:t>
            </a:r>
          </a:p>
          <a:p>
            <a:pPr marL="285750" indent="-285750"/>
            <a:endParaRPr lang="en-US" sz="1700" dirty="0"/>
          </a:p>
          <a:p>
            <a:pPr marL="285750" indent="-285750"/>
            <a:r>
              <a:rPr lang="en-US" sz="1700" dirty="0"/>
              <a:t>Reviewers can ask </a:t>
            </a:r>
            <a:r>
              <a:rPr lang="en-US" sz="1700" dirty="0">
                <a:solidFill>
                  <a:schemeClr val="tx2"/>
                </a:solidFill>
              </a:rPr>
              <a:t>clarifying questions </a:t>
            </a:r>
            <a:r>
              <a:rPr lang="en-US" sz="1700" dirty="0"/>
              <a:t>from the vantage point of the engaged reader asking the writer to clear up certain elements of her argument/organization.</a:t>
            </a:r>
          </a:p>
          <a:p>
            <a:pPr marL="285750" indent="-285750"/>
            <a:endParaRPr lang="en-US" sz="1700" dirty="0"/>
          </a:p>
          <a:p>
            <a:pPr marL="285750" indent="-285750"/>
            <a:r>
              <a:rPr lang="en-US" sz="1700" dirty="0"/>
              <a:t>Reviewers can ask </a:t>
            </a:r>
            <a:r>
              <a:rPr lang="en-US" sz="1700" dirty="0">
                <a:solidFill>
                  <a:schemeClr val="tx2"/>
                </a:solidFill>
              </a:rPr>
              <a:t>questions to encourage depth of thought and/or point out faulty logic </a:t>
            </a:r>
            <a:r>
              <a:rPr lang="en-US" sz="1700" dirty="0"/>
              <a:t>in a peer’s paper.</a:t>
            </a:r>
          </a:p>
          <a:p>
            <a:pPr marL="285750" indent="-285750"/>
            <a:endParaRPr lang="en-US" sz="1700" dirty="0"/>
          </a:p>
          <a:p>
            <a:pPr marL="285750" indent="-285750"/>
            <a:r>
              <a:rPr lang="en-US" sz="1700" dirty="0">
                <a:solidFill>
                  <a:schemeClr val="tx2"/>
                </a:solidFill>
              </a:rPr>
              <a:t>Follow-up questions </a:t>
            </a:r>
            <a:r>
              <a:rPr lang="en-US" sz="1700" dirty="0"/>
              <a:t>are questions that allow you to “check in” with your peers at the end of the review session, and make sure mutual goals were accomplished.  This is also where the writer makes plans for revision.</a:t>
            </a:r>
          </a:p>
          <a:p>
            <a:pPr marL="285750" indent="-285750"/>
            <a:endParaRPr lang="en-US" sz="1400" dirty="0"/>
          </a:p>
        </p:txBody>
      </p:sp>
      <p:pic>
        <p:nvPicPr>
          <p:cNvPr id="4" name="Picture 2" descr="https://ap04.alpine.washington.edu/alpine/pub/getach.tcl/owrc_logo_final_1.jpg?h=PWi0H15q34ZLVmep5pWZHRD1lVp1iHiCtC05rMPVflzwlp23RCo3mUOROrInl1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9001" y="31520"/>
            <a:ext cx="1557110" cy="11561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9008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Argumentative Structure </a:t>
            </a:r>
            <a:endParaRPr lang="en-US" dirty="0"/>
          </a:p>
        </p:txBody>
      </p:sp>
      <p:graphicFrame>
        <p:nvGraphicFramePr>
          <p:cNvPr id="12330" name="Content Placeholder 12329"/>
          <p:cNvGraphicFramePr>
            <a:graphicFrameLocks noGrp="1"/>
          </p:cNvGraphicFramePr>
          <p:nvPr>
            <p:ph idx="1"/>
            <p:extLst>
              <p:ext uri="{D42A27DB-BD31-4B8C-83A1-F6EECF244321}">
                <p14:modId xmlns:p14="http://schemas.microsoft.com/office/powerpoint/2010/main" val="946601050"/>
              </p:ext>
            </p:extLst>
          </p:nvPr>
        </p:nvGraphicFramePr>
        <p:xfrm>
          <a:off x="141514" y="1935921"/>
          <a:ext cx="12050486" cy="5192486"/>
        </p:xfrm>
        <a:graphic>
          <a:graphicData uri="http://schemas.openxmlformats.org/drawingml/2006/table">
            <a:tbl>
              <a:tblPr firstRow="1" firstCol="1" bandRow="1"/>
              <a:tblGrid>
                <a:gridCol w="4843822"/>
                <a:gridCol w="7206664"/>
              </a:tblGrid>
              <a:tr h="5192486">
                <a:tc>
                  <a:txBody>
                    <a:bodyPr/>
                    <a:lstStyle/>
                    <a:p>
                      <a:pPr marL="0" marR="0">
                        <a:spcBef>
                          <a:spcPts val="0"/>
                        </a:spcBef>
                        <a:spcAft>
                          <a:spcPts val="0"/>
                        </a:spcAft>
                      </a:pPr>
                      <a:r>
                        <a:rPr lang="en-US" sz="2000" b="1" i="1" u="sng"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 each argument</a:t>
                      </a:r>
                      <a:endParaRPr lang="en-US" sz="2000" b="1" u="sng"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each argument valid in form?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each argument include all the premises necessary for conclusion?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the premises sufficient for the conclusion?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there any premises you might have trouble explaining? (Try to identify the confusion.)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2000" b="1" i="1" u="sng"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 the overall paper:</a:t>
                      </a:r>
                      <a:endParaRPr lang="en-US" sz="2000" b="1" u="sng"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your thesis a strong and simple statement of your core argument’s conclusion?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you being as charitable as possible in the exegesis?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core argument engage with a premise in the argument from the exegesis?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objection engage with a premise from your core argument?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the objection strong (or a straw man)?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response to the objection engage with a specific premise?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response treat the objection charitably?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paper have broader implications in ethical theory?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306896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to revise</a:t>
            </a:r>
            <a:endParaRPr lang="en-US" dirty="0"/>
          </a:p>
        </p:txBody>
      </p:sp>
      <p:sp>
        <p:nvSpPr>
          <p:cNvPr id="3" name="Content Placeholder 2"/>
          <p:cNvSpPr>
            <a:spLocks noGrp="1"/>
          </p:cNvSpPr>
          <p:nvPr>
            <p:ph idx="1"/>
          </p:nvPr>
        </p:nvSpPr>
        <p:spPr/>
        <p:txBody>
          <a:bodyPr/>
          <a:lstStyle/>
          <a:p>
            <a:pPr marL="0" lvl="0" indent="0">
              <a:buNone/>
            </a:pPr>
            <a:r>
              <a:rPr lang="en-US" sz="2400" u="sng" dirty="0">
                <a:solidFill>
                  <a:schemeClr val="tx2"/>
                </a:solidFill>
              </a:rPr>
              <a:t>Follow-up questions </a:t>
            </a:r>
            <a:r>
              <a:rPr lang="en-US" sz="2400" dirty="0"/>
              <a:t>are questions that allow you to “check in” with your peers at the end of the review session, and make sure mutual goals were accomplished.  This is also where the writer makes plans for revision.</a:t>
            </a:r>
          </a:p>
          <a:p>
            <a:pPr marL="914400" indent="-457200">
              <a:buFont typeface="+mj-lt"/>
              <a:buAutoNum type="arabicPeriod"/>
            </a:pPr>
            <a:r>
              <a:rPr lang="en-US" dirty="0" smtClean="0">
                <a:solidFill>
                  <a:schemeClr val="tx2"/>
                </a:solidFill>
              </a:rPr>
              <a:t>What feedback has been most useful?</a:t>
            </a:r>
          </a:p>
          <a:p>
            <a:pPr marL="914400" indent="-457200">
              <a:buFont typeface="+mj-lt"/>
              <a:buAutoNum type="arabicPeriod"/>
            </a:pPr>
            <a:r>
              <a:rPr lang="en-US" dirty="0" smtClean="0">
                <a:solidFill>
                  <a:schemeClr val="tx2"/>
                </a:solidFill>
              </a:rPr>
              <a:t>How will you use this feedback when writing your paper?</a:t>
            </a:r>
          </a:p>
          <a:p>
            <a:pPr marL="914400" indent="-457200">
              <a:buFont typeface="+mj-lt"/>
              <a:buAutoNum type="arabicPeriod"/>
            </a:pPr>
            <a:r>
              <a:rPr lang="en-US" dirty="0" smtClean="0">
                <a:solidFill>
                  <a:schemeClr val="tx2"/>
                </a:solidFill>
              </a:rPr>
              <a:t>Which element(s) of your paper need the most work?</a:t>
            </a:r>
            <a:endParaRPr lang="en-US" dirty="0">
              <a:solidFill>
                <a:schemeClr val="tx2"/>
              </a:solidFill>
            </a:endParaRPr>
          </a:p>
        </p:txBody>
      </p:sp>
    </p:spTree>
    <p:extLst>
      <p:ext uri="{BB962C8B-B14F-4D97-AF65-F5344CB8AC3E}">
        <p14:creationId xmlns:p14="http://schemas.microsoft.com/office/powerpoint/2010/main" val="25775435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5AA78990BC644805960F8342411B0616&lt;/guid&gt;&#10;        &lt;description /&gt;&#10;        &lt;date&gt;7/10/2013 12:46:1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D1EADC8621B4D07AC98AFDA0CBE758F&lt;/guid&gt;&#10;            &lt;repollguid&gt;1F6FF70E69C848B0A376CA3E80818AC8&lt;/repollguid&gt;&#10;            &lt;sourceid&gt;36F69FA70F964939AF61E4192EEC9881&lt;/sourceid&gt;&#10;            &lt;questiontext&gt;3. Of the two versions of the principle that Singer consider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AEC47C8B471427A8E9C255DB425C6EB&lt;/guid&gt;&#10;                    &lt;answertext&gt;he considers the stronger version to be correct.&lt;/answertext&gt;&#10;                    &lt;valuetype&gt;1&lt;/valuetype&gt;&#10;                &lt;/answer&gt;&#10;                &lt;answer&gt;&#10;                    &lt;guid&gt;6CAB47A300AA4716AAA61BA0E69EBB7D&lt;/guid&gt;&#10;                    &lt;answertext&gt;he considers the weaker version to be correct.&lt;/answertext&gt;&#10;                    &lt;valuetype&gt;-1&lt;/valuetype&gt;&#10;                &lt;/answer&gt;&#10;                &lt;answer&gt;&#10;                    &lt;guid&gt;17CE4EFED9614358843482C7C9EFA96D&lt;/guid&gt;&#10;                    &lt;answertext&gt;he ends up rejecting them both&lt;/answertext&gt;&#10;                    &lt;valuetype&gt;-1&lt;/valuetype&gt;&#10;                &lt;/answer&gt;&#10;                &lt;answer&gt;&#10;                    &lt;guid&gt;A85186B602D74A02AEE069EDE031FFAD&lt;/guid&gt;&#10;                    &lt;answertext&gt;he claims that they are equivalent.&lt;/answertext&gt;&#10;                    &lt;valuetype&gt;-1&lt;/valuetype&gt;&#10;                &lt;/answer&gt;&#10;            &lt;/answers&gt;&#10;        &lt;/multichoice&gt;&#10;    &lt;/questions&gt;&#10;&lt;/questionlist&gt;"/>
</p:tagLst>
</file>

<file path=ppt/tags/tag2.xml><?xml version="1.0" encoding="utf-8"?>
<p:tagLst xmlns:a="http://schemas.openxmlformats.org/drawingml/2006/main" xmlns:r="http://schemas.openxmlformats.org/officeDocument/2006/relationships" xmlns:p="http://schemas.openxmlformats.org/presentationml/2006/main">
  <p:tag name="ZEROBASED" val="False"/>
</p:tagLst>
</file>

<file path=ppt/tags/tag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4.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4055D4DC3B5B4EEB9EF33646AE5DCC46&lt;/guid&gt;&#10;        &lt;description /&gt;&#10;        &lt;date&gt;2/11/2014 1:00:4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AA7319196B64423AC2613B9441D79DC&lt;/guid&gt;&#10;            &lt;repollguid&gt;27FACF22BB4D4C88BB68E15279C733F2&lt;/repollguid&gt;&#10;            &lt;sourceid&gt;583C040442604D00AE4BA31801C26491&lt;/sourceid&gt;&#10;            &lt;questiontext&gt;What was the most difficult part of designing your outlin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5B98550C2604A449842F9D8C745A2AB&lt;/guid&gt;&#10;                    &lt;answertext&gt;Valid argument (re)constructions&lt;/answertext&gt;&#10;                    &lt;valuetype&gt;1&lt;/valuetype&gt;&#10;                &lt;/answer&gt;&#10;                &lt;answer&gt;&#10;                    &lt;guid&gt;B3B57FBB033141538E69FFCFDC1B954D&lt;/guid&gt;&#10;                    &lt;answertext&gt;Making your arguments engage with one another&lt;/answertext&gt;&#10;                    &lt;valuetype&gt;1&lt;/valuetype&gt;&#10;                &lt;/answer&gt;&#10;                &lt;answer&gt;&#10;                    &lt;guid&gt;9B1E19C3342A442088665A98307D5214&lt;/guid&gt;&#10;                    &lt;answertext&gt;Coming up with a good objection (that isn’t a straw-man or redundant to your exegetical argument)&lt;/answertext&gt;&#10;                    &lt;valuetype&gt;1&lt;/valuetype&gt;&#10;                &lt;/answer&gt;&#10;                &lt;answer&gt;&#10;                    &lt;guid&gt;28AC27F3CE164355812A80EFFFEAE2A7&lt;/guid&gt;&#10;                    &lt;answertext&gt;Coming up with a good response to your objection (that doesn’t straw-man your objection or repeat your core argument)&lt;/answertext&gt;&#10;                    &lt;valuetype&gt;1&lt;/valuetype&gt;&#10;                &lt;/answer&gt;&#10;            &lt;/answers&gt;&#10;        &lt;/multichoice&gt;&#10;    &lt;/questions&gt;&#10;&lt;/questionlist&gt;"/>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7.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4055D4DC3B5B4EEB9EF33646AE5DCC46&lt;/guid&gt;&#10;        &lt;description /&gt;&#10;        &lt;date&gt;2/11/2014 1:00:4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AA7319196B64423AC2613B9441D79DC&lt;/guid&gt;&#10;            &lt;repollguid&gt;27FACF22BB4D4C88BB68E15279C733F2&lt;/repollguid&gt;&#10;            &lt;sourceid&gt;583C040442604D00AE4BA31801C26491&lt;/sourceid&gt;&#10;            &lt;questiontext&gt;What was the most difficult part of designing your outlin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5B98550C2604A449842F9D8C745A2AB&lt;/guid&gt;&#10;                    &lt;answertext&gt;Valid argument (re)constructions&lt;/answertext&gt;&#10;                    &lt;valuetype&gt;1&lt;/valuetype&gt;&#10;                &lt;/answer&gt;&#10;                &lt;answer&gt;&#10;                    &lt;guid&gt;B3B57FBB033141538E69FFCFDC1B954D&lt;/guid&gt;&#10;                    &lt;answertext&gt;Making your arguments engage with one another&lt;/answertext&gt;&#10;                    &lt;valuetype&gt;1&lt;/valuetype&gt;&#10;                &lt;/answer&gt;&#10;                &lt;answer&gt;&#10;                    &lt;guid&gt;9B1E19C3342A442088665A98307D5214&lt;/guid&gt;&#10;                    &lt;answertext&gt;Coming up with a good objection (that isn’t a straw-man or redundant to your exegetical argument)&lt;/answertext&gt;&#10;                    &lt;valuetype&gt;1&lt;/valuetype&gt;&#10;                &lt;/answer&gt;&#10;                &lt;answer&gt;&#10;                    &lt;guid&gt;28AC27F3CE164355812A80EFFFEAE2A7&lt;/guid&gt;&#10;                    &lt;answertext&gt;Coming up with a good response to your objection (that doesn’t straw-man your objection or repeat your core argument)&lt;/answertext&gt;&#10;                    &lt;valuetype&gt;1&lt;/valuetype&gt;&#10;                &lt;/answer&gt;&#10;            &lt;/answers&gt;&#10;        &lt;/multichoice&gt;&#10;    &lt;/questions&gt;&#10;&lt;/questionlist&gt;"/>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ags/tag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TC104033921[[fn=Damask]]</Template>
  <TotalTime>36</TotalTime>
  <Words>565</Words>
  <Application>Microsoft Office PowerPoint</Application>
  <PresentationFormat>Widescreen</PresentationFormat>
  <Paragraphs>58</Paragraphs>
  <Slides>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Arial</vt:lpstr>
      <vt:lpstr>Bookman Old Style</vt:lpstr>
      <vt:lpstr>Calibri</vt:lpstr>
      <vt:lpstr>Rockwell</vt:lpstr>
      <vt:lpstr>Symbol</vt:lpstr>
      <vt:lpstr>Times New Roman</vt:lpstr>
      <vt:lpstr>Damask</vt:lpstr>
      <vt:lpstr>Chart</vt:lpstr>
      <vt:lpstr>Contemporary Moral Problems</vt:lpstr>
      <vt:lpstr>agenda</vt:lpstr>
      <vt:lpstr>Singer discusses two versions of a utilitarian ethical principle. He considers:</vt:lpstr>
      <vt:lpstr>What was the least difficult part of of designing your final paper outline?</vt:lpstr>
      <vt:lpstr>What part of your paper is in need of the most work?</vt:lpstr>
      <vt:lpstr>Peer Review Workshop</vt:lpstr>
      <vt:lpstr>Argumentative Structure </vt:lpstr>
      <vt:lpstr>Plan to revise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cp:lastModifiedBy>
  <cp:revision>11</cp:revision>
  <dcterms:created xsi:type="dcterms:W3CDTF">2014-07-20T21:42:31Z</dcterms:created>
  <dcterms:modified xsi:type="dcterms:W3CDTF">2014-07-20T22:47:26Z</dcterms:modified>
</cp:coreProperties>
</file>