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7" r:id="rId20"/>
    <p:sldId id="278" r:id="rId21"/>
    <p:sldId id="279" r:id="rId22"/>
    <p:sldId id="280"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5D2EE-7AE6-44D1-A6F2-A8A3E96AC4DC}" type="datetimeFigureOut">
              <a:rPr lang="en-US" smtClean="0"/>
              <a:t>7/23/2014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F0383-932E-4DA8-80C9-1CD8FECB3B3E}" type="slidenum">
              <a:rPr lang="en-US" smtClean="0"/>
              <a:t>‹#›</a:t>
            </a:fld>
            <a:endParaRPr lang="en-US"/>
          </a:p>
        </p:txBody>
      </p:sp>
    </p:spTree>
    <p:extLst>
      <p:ext uri="{BB962C8B-B14F-4D97-AF65-F5344CB8AC3E}">
        <p14:creationId xmlns:p14="http://schemas.microsoft.com/office/powerpoint/2010/main" val="400982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A5640544-B5E3-44A3-A2D9-55BBE7DD394E}" type="slidenum">
              <a:rPr lang="en-US">
                <a:solidFill>
                  <a:prstClr val="black"/>
                </a:solidFill>
              </a:rPr>
              <a:pPr/>
              <a:t>15</a:t>
            </a:fld>
            <a:endParaRPr lang="en-US">
              <a:solidFill>
                <a:prstClr val="black"/>
              </a:solidFill>
            </a:endParaRPr>
          </a:p>
        </p:txBody>
      </p:sp>
      <p:sp>
        <p:nvSpPr>
          <p:cNvPr id="128001"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algn="r">
              <a:lnSpc>
                <a:spcPct val="95000"/>
              </a:lnSpc>
            </a:pPr>
            <a:fld id="{34CFA5C6-7971-4874-9FD1-7F1ABE8E856B}" type="slidenum">
              <a:rPr lang="en-US" sz="1300">
                <a:latin typeface="Times New Roman" pitchFamily="16" charset="0"/>
                <a:cs typeface="Arial Unicode MS" charset="0"/>
              </a:rPr>
              <a:pPr algn="r">
                <a:lnSpc>
                  <a:spcPct val="95000"/>
                </a:lnSpc>
              </a:pPr>
              <a:t>15</a:t>
            </a:fld>
            <a:endParaRPr lang="en-US" sz="1300">
              <a:latin typeface="Times New Roman" pitchFamily="16" charset="0"/>
              <a:cs typeface="Arial Unicode MS" charset="0"/>
            </a:endParaRPr>
          </a:p>
        </p:txBody>
      </p:sp>
      <p:sp>
        <p:nvSpPr>
          <p:cNvPr id="128002" name="Rectangle 2"/>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3" name="Rectangle 3"/>
          <p:cNvSpPr txBox="1">
            <a:spLocks noGrp="1" noChangeArrowheads="1"/>
          </p:cNvSpPr>
          <p:nvPr>
            <p:ph type="body" idx="1"/>
          </p:nvPr>
        </p:nvSpPr>
        <p:spPr bwMode="auto">
          <a:xfrm>
            <a:off x="686361" y="4342535"/>
            <a:ext cx="5483879"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2161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FC16BB6-0978-48DB-A95C-D279271FD806}" type="slidenum">
              <a:rPr lang="en-US">
                <a:solidFill>
                  <a:prstClr val="black"/>
                </a:solidFill>
              </a:rPr>
              <a:pPr/>
              <a:t>21</a:t>
            </a:fld>
            <a:endParaRPr lang="en-US">
              <a:solidFill>
                <a:prstClr val="black"/>
              </a:solidFill>
            </a:endParaRPr>
          </a:p>
        </p:txBody>
      </p:sp>
      <p:sp>
        <p:nvSpPr>
          <p:cNvPr id="130049"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algn="r">
              <a:lnSpc>
                <a:spcPct val="95000"/>
              </a:lnSpc>
            </a:pPr>
            <a:fld id="{82FEF995-5BF4-4506-8D95-4DAD120CA3C4}" type="slidenum">
              <a:rPr lang="en-US" sz="1300">
                <a:latin typeface="Times New Roman" pitchFamily="16" charset="0"/>
                <a:cs typeface="Arial Unicode MS" charset="0"/>
              </a:rPr>
              <a:pPr algn="r">
                <a:lnSpc>
                  <a:spcPct val="95000"/>
                </a:lnSpc>
              </a:pPr>
              <a:t>21</a:t>
            </a:fld>
            <a:endParaRPr lang="en-US" sz="1300">
              <a:latin typeface="Times New Roman" pitchFamily="16" charset="0"/>
              <a:cs typeface="Arial Unicode MS" charset="0"/>
            </a:endParaRPr>
          </a:p>
        </p:txBody>
      </p:sp>
      <p:sp>
        <p:nvSpPr>
          <p:cNvPr id="130050" name="Rectangle 2"/>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1" name="Rectangle 3"/>
          <p:cNvSpPr txBox="1">
            <a:spLocks noGrp="1" noChangeArrowheads="1"/>
          </p:cNvSpPr>
          <p:nvPr>
            <p:ph type="body" idx="1"/>
          </p:nvPr>
        </p:nvSpPr>
        <p:spPr bwMode="auto">
          <a:xfrm>
            <a:off x="686361" y="4342535"/>
            <a:ext cx="5483879"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64752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15B13033-102D-4D26-9A16-44A52CEDAA43}" type="datetimeFigureOut">
              <a:rPr lang="en-US" smtClean="0"/>
              <a:pPr/>
              <a:t>7/23/2014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438F725-9DCC-484F-8D50-5E9DEDA9D6E7}" type="slidenum">
              <a:rPr lang="en-US" smtClean="0">
                <a:solidFill>
                  <a:srgbClr val="4F81BD"/>
                </a:solidFill>
              </a:rPr>
              <a:pPr/>
              <a:t>‹#›</a:t>
            </a:fld>
            <a:endParaRPr lang="en-US">
              <a:solidFill>
                <a:srgbClr val="4F81B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9309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255723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63920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3033-102D-4D26-9A16-44A52CEDAA43}"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84889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13033-102D-4D26-9A16-44A52CEDAA43}"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21842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13033-102D-4D26-9A16-44A52CEDAA43}" type="datetimeFigureOut">
              <a:rPr lang="en-US" smtClean="0"/>
              <a:pPr/>
              <a:t>7/23/2014</a:t>
            </a:fld>
            <a:endParaRPr lang="en-US"/>
          </a:p>
        </p:txBody>
      </p:sp>
      <p:sp>
        <p:nvSpPr>
          <p:cNvPr id="5" name="Footer Placeholder 4"/>
          <p:cNvSpPr>
            <a:spLocks noGrp="1"/>
          </p:cNvSpPr>
          <p:nvPr>
            <p:ph type="ftr" sz="quarter" idx="11"/>
          </p:nvPr>
        </p:nvSpPr>
        <p:spPr/>
        <p:txBody>
          <a:bodyPr/>
          <a:lstStyle/>
          <a:p>
            <a:endParaRPr lang="en-US">
              <a:solidFill>
                <a:srgbClr val="4F81BD"/>
              </a:solidFill>
            </a:endParaRPr>
          </a:p>
        </p:txBody>
      </p:sp>
      <p:sp>
        <p:nvSpPr>
          <p:cNvPr id="6" name="Slide Number Placeholder 5"/>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62362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5B13033-102D-4D26-9A16-44A52CEDAA43}" type="datetimeFigureOut">
              <a:rPr lang="en-US" smtClean="0"/>
              <a:pPr/>
              <a:t>7/23/2014</a:t>
            </a:fld>
            <a:endParaRPr lang="en-US"/>
          </a:p>
        </p:txBody>
      </p:sp>
      <p:sp>
        <p:nvSpPr>
          <p:cNvPr id="6" name="Footer Placeholder 5"/>
          <p:cNvSpPr>
            <a:spLocks noGrp="1"/>
          </p:cNvSpPr>
          <p:nvPr>
            <p:ph type="ftr" sz="quarter" idx="11"/>
          </p:nvPr>
        </p:nvSpPr>
        <p:spPr/>
        <p:txBody>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998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13033-102D-4D26-9A16-44A52CEDAA43}" type="datetimeFigureOut">
              <a:rPr lang="en-US" smtClean="0"/>
              <a:pPr/>
              <a:t>7/23/2014</a:t>
            </a:fld>
            <a:endParaRPr lang="en-US"/>
          </a:p>
        </p:txBody>
      </p:sp>
      <p:sp>
        <p:nvSpPr>
          <p:cNvPr id="8" name="Footer Placeholder 7"/>
          <p:cNvSpPr>
            <a:spLocks noGrp="1"/>
          </p:cNvSpPr>
          <p:nvPr>
            <p:ph type="ftr" sz="quarter" idx="11"/>
          </p:nvPr>
        </p:nvSpPr>
        <p:spPr/>
        <p:txBody>
          <a:bodyPr/>
          <a:lstStyle/>
          <a:p>
            <a:endParaRPr lang="en-US">
              <a:solidFill>
                <a:srgbClr val="4F81BD"/>
              </a:solidFill>
            </a:endParaRPr>
          </a:p>
        </p:txBody>
      </p:sp>
      <p:sp>
        <p:nvSpPr>
          <p:cNvPr id="9" name="Slide Number Placeholder 8"/>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40696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3033-102D-4D26-9A16-44A52CEDAA43}" type="datetimeFigureOut">
              <a:rPr lang="en-US" smtClean="0"/>
              <a:pPr/>
              <a:t>7/23/2014</a:t>
            </a:fld>
            <a:endParaRPr lang="en-US"/>
          </a:p>
        </p:txBody>
      </p:sp>
      <p:sp>
        <p:nvSpPr>
          <p:cNvPr id="4" name="Footer Placeholder 3"/>
          <p:cNvSpPr>
            <a:spLocks noGrp="1"/>
          </p:cNvSpPr>
          <p:nvPr>
            <p:ph type="ftr" sz="quarter" idx="11"/>
          </p:nvPr>
        </p:nvSpPr>
        <p:spPr/>
        <p:txBody>
          <a:bodyPr/>
          <a:lstStyle/>
          <a:p>
            <a:endParaRPr lang="en-US">
              <a:solidFill>
                <a:srgbClr val="4F81BD"/>
              </a:solidFill>
            </a:endParaRPr>
          </a:p>
        </p:txBody>
      </p:sp>
      <p:sp>
        <p:nvSpPr>
          <p:cNvPr id="5" name="Slide Number Placeholder 4"/>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352289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3033-102D-4D26-9A16-44A52CEDAA43}" type="datetimeFigureOut">
              <a:rPr lang="en-US" smtClean="0"/>
              <a:pPr/>
              <a:t>7/23/2014</a:t>
            </a:fld>
            <a:endParaRPr lang="en-US"/>
          </a:p>
        </p:txBody>
      </p:sp>
      <p:sp>
        <p:nvSpPr>
          <p:cNvPr id="3" name="Footer Placeholder 2"/>
          <p:cNvSpPr>
            <a:spLocks noGrp="1"/>
          </p:cNvSpPr>
          <p:nvPr>
            <p:ph type="ftr" sz="quarter" idx="11"/>
          </p:nvPr>
        </p:nvSpPr>
        <p:spPr/>
        <p:txBody>
          <a:bodyPr/>
          <a:lstStyle/>
          <a:p>
            <a:endParaRPr lang="en-US">
              <a:solidFill>
                <a:srgbClr val="4F81BD"/>
              </a:solidFill>
            </a:endParaRPr>
          </a:p>
        </p:txBody>
      </p:sp>
      <p:sp>
        <p:nvSpPr>
          <p:cNvPr id="4" name="Slide Number Placeholder 3"/>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02747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5B13033-102D-4D26-9A16-44A52CEDAA43}" type="datetimeFigureOut">
              <a:rPr lang="en-US" smtClean="0"/>
              <a:pPr/>
              <a:t>7/23/2014</a:t>
            </a:fld>
            <a:endParaRPr lang="en-US"/>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556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13033-102D-4D26-9A16-44A52CEDAA43}" type="datetimeFigureOut">
              <a:rPr lang="en-US" smtClean="0"/>
              <a:pPr/>
              <a:t>7/23/2014</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4F81BD"/>
              </a:solidFill>
            </a:endParaRPr>
          </a:p>
        </p:txBody>
      </p:sp>
      <p:sp>
        <p:nvSpPr>
          <p:cNvPr id="7" name="Slide Number Placeholder 6"/>
          <p:cNvSpPr>
            <a:spLocks noGrp="1"/>
          </p:cNvSpPr>
          <p:nvPr>
            <p:ph type="sldNum" sz="quarter" idx="12"/>
          </p:nvPr>
        </p:nvSpPr>
        <p:spPr/>
        <p:txBody>
          <a:bodyPr/>
          <a:lstStyle/>
          <a:p>
            <a:fld id="{F438F725-9DCC-484F-8D50-5E9DEDA9D6E7}" type="slidenum">
              <a:rPr lang="en-US" smtClean="0"/>
              <a:pPr/>
              <a:t>‹#›</a:t>
            </a:fld>
            <a:endParaRPr lang="en-US"/>
          </a:p>
        </p:txBody>
      </p:sp>
    </p:spTree>
    <p:extLst>
      <p:ext uri="{BB962C8B-B14F-4D97-AF65-F5344CB8AC3E}">
        <p14:creationId xmlns:p14="http://schemas.microsoft.com/office/powerpoint/2010/main" val="13752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15B13033-102D-4D26-9A16-44A52CEDAA43}" type="datetimeFigureOut">
              <a:rPr lang="en-US" smtClean="0"/>
              <a:pPr/>
              <a:t>7/23/2014</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solidFill>
                <a:srgbClr val="4F81B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438F725-9DCC-484F-8D50-5E9DEDA9D6E7}" type="slidenum">
              <a:rPr lang="en-US" smtClean="0"/>
              <a:pPr/>
              <a:t>‹#›</a:t>
            </a:fld>
            <a:endParaRPr lang="en-US"/>
          </a:p>
        </p:txBody>
      </p:sp>
    </p:spTree>
    <p:extLst>
      <p:ext uri="{BB962C8B-B14F-4D97-AF65-F5344CB8AC3E}">
        <p14:creationId xmlns:p14="http://schemas.microsoft.com/office/powerpoint/2010/main" val="926588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5.xml"/><Relationship Id="rId5" Type="http://schemas.openxmlformats.org/officeDocument/2006/relationships/image" Target="../media/image13.gif"/><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princeton.edu/~psinger/" TargetMode="External"/><Relationship Id="rId1" Type="http://schemas.openxmlformats.org/officeDocument/2006/relationships/slideLayout" Target="../slideLayouts/slideLayout9.xml"/><Relationship Id="rId5" Type="http://schemas.openxmlformats.org/officeDocument/2006/relationships/hyperlink" Target="http://www.colbertnation.com/the-colbert-report-videos/221466/march-12-2009/peter-singer"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2201" y="2708476"/>
            <a:ext cx="3505200" cy="1702160"/>
          </a:xfrm>
        </p:spPr>
        <p:txBody>
          <a:bodyPr>
            <a:normAutofit/>
          </a:bodyPr>
          <a:lstStyle/>
          <a:p>
            <a:r>
              <a:rPr lang="en-US" dirty="0"/>
              <a:t>Contemporary Moral Problems</a:t>
            </a:r>
          </a:p>
        </p:txBody>
      </p:sp>
      <p:sp>
        <p:nvSpPr>
          <p:cNvPr id="3" name="Subtitle 2"/>
          <p:cNvSpPr>
            <a:spLocks noGrp="1"/>
          </p:cNvSpPr>
          <p:nvPr>
            <p:ph type="subTitle" idx="1"/>
          </p:nvPr>
        </p:nvSpPr>
        <p:spPr/>
        <p:txBody>
          <a:bodyPr>
            <a:normAutofit lnSpcReduction="10000"/>
          </a:bodyPr>
          <a:lstStyle/>
          <a:p>
            <a:r>
              <a:rPr lang="en-US" b="1" dirty="0"/>
              <a:t>M-F12:00-1:00SAV 264</a:t>
            </a:r>
          </a:p>
          <a:p>
            <a:r>
              <a:rPr lang="en-US" b="1" dirty="0"/>
              <a:t>Instructor: Benjamin Hole</a:t>
            </a:r>
          </a:p>
          <a:p>
            <a:r>
              <a:rPr lang="en-US" b="1" dirty="0"/>
              <a:t>Email: bvhole@uw.edu</a:t>
            </a:r>
          </a:p>
          <a:p>
            <a:r>
              <a:rPr lang="en-US" b="1" dirty="0"/>
              <a:t>Office Hours: everyday after class</a:t>
            </a:r>
          </a:p>
        </p:txBody>
      </p:sp>
    </p:spTree>
    <p:extLst>
      <p:ext uri="{BB962C8B-B14F-4D97-AF65-F5344CB8AC3E}">
        <p14:creationId xmlns:p14="http://schemas.microsoft.com/office/powerpoint/2010/main" val="37284673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t>
            </a:r>
            <a:r>
              <a:rPr lang="en-US" sz="2000" dirty="0">
                <a:solidFill>
                  <a:srgbClr val="FF0000"/>
                </a:solidFill>
              </a:rPr>
              <a:t>anything of comparable moral importance</a:t>
            </a:r>
            <a:r>
              <a:rPr lang="en-US" sz="2000" dirty="0"/>
              <a:t>, we ought to do it.</a:t>
            </a:r>
          </a:p>
          <a:p>
            <a:pPr marL="411480" indent="-342900">
              <a:buFont typeface="+mj-lt"/>
              <a:buAutoNum type="arabicPeriod"/>
            </a:pPr>
            <a:r>
              <a:rPr lang="en-US" sz="2000" dirty="0"/>
              <a:t>Suffering and death from lack of food, shelter, and medical care are bad …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9" name="Text Placeholder 8"/>
          <p:cNvSpPr>
            <a:spLocks noGrp="1"/>
          </p:cNvSpPr>
          <p:nvPr>
            <p:ph type="body" sz="quarter" idx="3"/>
          </p:nvPr>
        </p:nvSpPr>
        <p:spPr>
          <a:xfrm>
            <a:off x="6535838" y="1600200"/>
            <a:ext cx="3055717" cy="533400"/>
          </a:xfrm>
        </p:spPr>
        <p:txBody>
          <a:bodyPr/>
          <a:lstStyle/>
          <a:p>
            <a:r>
              <a:rPr lang="en-US" dirty="0" smtClean="0"/>
              <a:t>Premise One</a:t>
            </a:r>
            <a:endParaRPr lang="en-US" dirty="0"/>
          </a:p>
        </p:txBody>
      </p:sp>
      <p:sp>
        <p:nvSpPr>
          <p:cNvPr id="10" name="Content Placeholder 9"/>
          <p:cNvSpPr>
            <a:spLocks noGrp="1"/>
          </p:cNvSpPr>
          <p:nvPr>
            <p:ph sz="quarter" idx="4"/>
          </p:nvPr>
        </p:nvSpPr>
        <p:spPr>
          <a:xfrm>
            <a:off x="6169152" y="2209800"/>
            <a:ext cx="3419856" cy="4114800"/>
          </a:xfrm>
        </p:spPr>
        <p:txBody>
          <a:bodyPr>
            <a:normAutofit/>
          </a:bodyPr>
          <a:lstStyle/>
          <a:p>
            <a:r>
              <a:rPr lang="en-US" dirty="0"/>
              <a:t>O</a:t>
            </a:r>
            <a:r>
              <a:rPr lang="en-US" dirty="0" smtClean="0"/>
              <a:t>r</a:t>
            </a:r>
            <a:r>
              <a:rPr lang="en-US" dirty="0"/>
              <a:t>, on weaker version, </a:t>
            </a:r>
            <a:r>
              <a:rPr lang="en-US" dirty="0" smtClean="0"/>
              <a:t>“</a:t>
            </a:r>
            <a:r>
              <a:rPr lang="en-US" dirty="0" smtClean="0">
                <a:solidFill>
                  <a:srgbClr val="FF0000"/>
                </a:solidFill>
              </a:rPr>
              <a:t>anything </a:t>
            </a:r>
            <a:r>
              <a:rPr lang="en-US" dirty="0">
                <a:solidFill>
                  <a:srgbClr val="FF0000"/>
                </a:solidFill>
              </a:rPr>
              <a:t>of moral </a:t>
            </a:r>
            <a:r>
              <a:rPr lang="en-US" dirty="0" smtClean="0">
                <a:solidFill>
                  <a:srgbClr val="FF0000"/>
                </a:solidFill>
              </a:rPr>
              <a:t>significance</a:t>
            </a:r>
            <a:r>
              <a:rPr lang="en-US" dirty="0" smtClean="0"/>
              <a:t>”</a:t>
            </a:r>
          </a:p>
          <a:p>
            <a:endParaRPr lang="en-US" dirty="0" smtClean="0"/>
          </a:p>
          <a:p>
            <a:r>
              <a:rPr lang="en-US" dirty="0" smtClean="0"/>
              <a:t>Comparatively, this is a very low bar for </a:t>
            </a:r>
            <a:r>
              <a:rPr lang="en-US" i="1" dirty="0" smtClean="0"/>
              <a:t>demandingness</a:t>
            </a:r>
            <a:r>
              <a:rPr lang="en-US" dirty="0" smtClean="0"/>
              <a:t>.  </a:t>
            </a:r>
          </a:p>
          <a:p>
            <a:endParaRPr lang="en-US" dirty="0"/>
          </a:p>
          <a:p>
            <a:endParaRPr lang="en-US" dirty="0"/>
          </a:p>
        </p:txBody>
      </p:sp>
    </p:spTree>
    <p:extLst>
      <p:ext uri="{BB962C8B-B14F-4D97-AF65-F5344CB8AC3E}">
        <p14:creationId xmlns:p14="http://schemas.microsoft.com/office/powerpoint/2010/main" val="1340102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anything of comparable moral importance, we ought to do it.</a:t>
            </a:r>
          </a:p>
          <a:p>
            <a:pPr marL="411480" indent="-342900">
              <a:buFont typeface="+mj-lt"/>
              <a:buAutoNum type="arabicPeriod"/>
            </a:pPr>
            <a:r>
              <a:rPr lang="en-US" sz="2000" dirty="0"/>
              <a:t>Suffering and death from lack of food, shelter, and medical care are bad …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9" name="Text Placeholder 8"/>
          <p:cNvSpPr>
            <a:spLocks noGrp="1"/>
          </p:cNvSpPr>
          <p:nvPr>
            <p:ph type="body" sz="quarter" idx="3"/>
          </p:nvPr>
        </p:nvSpPr>
        <p:spPr>
          <a:xfrm>
            <a:off x="6535838" y="1600200"/>
            <a:ext cx="3055717" cy="533400"/>
          </a:xfrm>
        </p:spPr>
        <p:txBody>
          <a:bodyPr/>
          <a:lstStyle/>
          <a:p>
            <a:r>
              <a:rPr lang="en-US" dirty="0" smtClean="0"/>
              <a:t>Premise One</a:t>
            </a:r>
            <a:endParaRPr lang="en-US" dirty="0"/>
          </a:p>
        </p:txBody>
      </p:sp>
      <p:sp>
        <p:nvSpPr>
          <p:cNvPr id="10" name="Content Placeholder 9"/>
          <p:cNvSpPr>
            <a:spLocks noGrp="1"/>
          </p:cNvSpPr>
          <p:nvPr>
            <p:ph sz="quarter" idx="4"/>
          </p:nvPr>
        </p:nvSpPr>
        <p:spPr>
          <a:xfrm>
            <a:off x="6169152" y="2209800"/>
            <a:ext cx="3419856" cy="4114800"/>
          </a:xfrm>
        </p:spPr>
        <p:txBody>
          <a:bodyPr>
            <a:normAutofit fontScale="92500"/>
          </a:bodyPr>
          <a:lstStyle/>
          <a:p>
            <a:r>
              <a:rPr lang="en-US" dirty="0"/>
              <a:t>General principles of impartiality make the proximity or distance of those in need irrelevant</a:t>
            </a:r>
            <a:r>
              <a:rPr lang="en-US" dirty="0" smtClean="0"/>
              <a:t>.</a:t>
            </a:r>
          </a:p>
          <a:p>
            <a:endParaRPr lang="en-US" dirty="0"/>
          </a:p>
          <a:p>
            <a:r>
              <a:rPr lang="en-US" dirty="0"/>
              <a:t>Persons in the same circumstances have the same obligations; that others share an obligation does not lessen it. </a:t>
            </a:r>
          </a:p>
          <a:p>
            <a:pPr marL="68580" indent="0">
              <a:buNone/>
            </a:pPr>
            <a:endParaRPr lang="en-US" dirty="0"/>
          </a:p>
        </p:txBody>
      </p:sp>
    </p:spTree>
    <p:extLst>
      <p:ext uri="{BB962C8B-B14F-4D97-AF65-F5344CB8AC3E}">
        <p14:creationId xmlns:p14="http://schemas.microsoft.com/office/powerpoint/2010/main" val="2983425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anything of comparable moral importance, we ought to do it.</a:t>
            </a:r>
          </a:p>
          <a:p>
            <a:pPr marL="411480" indent="-342900">
              <a:buFont typeface="+mj-lt"/>
              <a:buAutoNum type="arabicPeriod"/>
            </a:pPr>
            <a:r>
              <a:rPr lang="en-US" sz="2000" dirty="0"/>
              <a:t>Suffering and death from lack of food, shelter, and medical care are bad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9" name="Text Placeholder 8"/>
          <p:cNvSpPr>
            <a:spLocks noGrp="1"/>
          </p:cNvSpPr>
          <p:nvPr>
            <p:ph type="body" sz="quarter" idx="3"/>
          </p:nvPr>
        </p:nvSpPr>
        <p:spPr>
          <a:xfrm>
            <a:off x="6535838" y="1600200"/>
            <a:ext cx="3055717" cy="533400"/>
          </a:xfrm>
        </p:spPr>
        <p:txBody>
          <a:bodyPr/>
          <a:lstStyle/>
          <a:p>
            <a:r>
              <a:rPr lang="en-US" dirty="0" smtClean="0"/>
              <a:t>Premise One</a:t>
            </a:r>
            <a:endParaRPr lang="en-US" dirty="0"/>
          </a:p>
        </p:txBody>
      </p:sp>
      <p:sp>
        <p:nvSpPr>
          <p:cNvPr id="10" name="Content Placeholder 9"/>
          <p:cNvSpPr>
            <a:spLocks noGrp="1"/>
          </p:cNvSpPr>
          <p:nvPr>
            <p:ph sz="quarter" idx="4"/>
          </p:nvPr>
        </p:nvSpPr>
        <p:spPr>
          <a:xfrm>
            <a:off x="6169152" y="2209800"/>
            <a:ext cx="3889248" cy="4114800"/>
          </a:xfrm>
        </p:spPr>
        <p:txBody>
          <a:bodyPr>
            <a:normAutofit fontScale="62500" lnSpcReduction="20000"/>
          </a:bodyPr>
          <a:lstStyle/>
          <a:p>
            <a:pPr marL="68580" indent="0">
              <a:spcAft>
                <a:spcPts val="1425"/>
              </a:spcAft>
              <a:buSzPct val="45000"/>
              <a:buNone/>
            </a:pPr>
            <a:r>
              <a:rPr lang="en-US" sz="3200" b="1" dirty="0"/>
              <a:t>Features of Singer's moral principle</a:t>
            </a:r>
          </a:p>
          <a:p>
            <a:pPr marL="365760" lvl="1" indent="0">
              <a:spcAft>
                <a:spcPts val="1138"/>
              </a:spcAft>
              <a:buSzPct val="45000"/>
              <a:buNone/>
            </a:pPr>
            <a:r>
              <a:rPr lang="en-US" sz="2800" dirty="0"/>
              <a:t>Takes no account of </a:t>
            </a:r>
            <a:r>
              <a:rPr lang="en-US" sz="2800" i="1" dirty="0"/>
              <a:t>proximity</a:t>
            </a:r>
            <a:r>
              <a:rPr lang="en-US" sz="2800" dirty="0"/>
              <a:t> of those being helped.</a:t>
            </a:r>
          </a:p>
          <a:p>
            <a:pPr marL="365760" lvl="1" indent="0">
              <a:spcAft>
                <a:spcPts val="1138"/>
              </a:spcAft>
              <a:buSzPct val="45000"/>
              <a:buNone/>
            </a:pPr>
            <a:r>
              <a:rPr lang="en-US" sz="2800" dirty="0"/>
              <a:t>Takes no account of how many other people are in a position to help.</a:t>
            </a:r>
          </a:p>
          <a:p>
            <a:pPr marL="68580" indent="0">
              <a:spcAft>
                <a:spcPts val="1425"/>
              </a:spcAft>
              <a:buSzPct val="45000"/>
              <a:buNone/>
            </a:pPr>
            <a:r>
              <a:rPr lang="en-US" sz="3200" b="1" dirty="0"/>
              <a:t>A consequence of Singer's moral principle</a:t>
            </a:r>
          </a:p>
          <a:p>
            <a:pPr marL="365760" lvl="1" indent="0">
              <a:spcAft>
                <a:spcPts val="1138"/>
              </a:spcAft>
              <a:buSzPct val="45000"/>
              <a:buNone/>
            </a:pPr>
            <a:r>
              <a:rPr lang="en-US" sz="2800" dirty="0"/>
              <a:t>“The traditional distinction between duty and charity cannot be drawn, or at least, not in the place we normally draw it.”</a:t>
            </a:r>
          </a:p>
          <a:p>
            <a:pPr marL="68580" indent="0">
              <a:buNone/>
            </a:pPr>
            <a:endParaRPr lang="en-US" sz="2000" dirty="0"/>
          </a:p>
        </p:txBody>
      </p:sp>
    </p:spTree>
    <p:extLst>
      <p:ext uri="{BB962C8B-B14F-4D97-AF65-F5344CB8AC3E}">
        <p14:creationId xmlns:p14="http://schemas.microsoft.com/office/powerpoint/2010/main" val="3376900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anything of comparable moral importance, we ought to do it.</a:t>
            </a:r>
          </a:p>
          <a:p>
            <a:pPr marL="411480" indent="-342900">
              <a:buFont typeface="+mj-lt"/>
              <a:buAutoNum type="arabicPeriod"/>
            </a:pPr>
            <a:r>
              <a:rPr lang="en-US" sz="2000" dirty="0"/>
              <a:t>Suffering and death from lack of food, shelter, and medical care are bad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9" name="Text Placeholder 8"/>
          <p:cNvSpPr>
            <a:spLocks noGrp="1"/>
          </p:cNvSpPr>
          <p:nvPr>
            <p:ph type="body" sz="quarter" idx="3"/>
          </p:nvPr>
        </p:nvSpPr>
        <p:spPr>
          <a:xfrm>
            <a:off x="6535838" y="1600200"/>
            <a:ext cx="3055717" cy="533400"/>
          </a:xfrm>
        </p:spPr>
        <p:txBody>
          <a:bodyPr/>
          <a:lstStyle/>
          <a:p>
            <a:r>
              <a:rPr lang="en-US" dirty="0" smtClean="0"/>
              <a:t>Premise One</a:t>
            </a:r>
            <a:endParaRPr lang="en-US" dirty="0"/>
          </a:p>
        </p:txBody>
      </p:sp>
      <p:sp>
        <p:nvSpPr>
          <p:cNvPr id="10" name="Content Placeholder 9"/>
          <p:cNvSpPr>
            <a:spLocks noGrp="1"/>
          </p:cNvSpPr>
          <p:nvPr>
            <p:ph sz="quarter" idx="4"/>
          </p:nvPr>
        </p:nvSpPr>
        <p:spPr>
          <a:xfrm>
            <a:off x="6169152" y="2209800"/>
            <a:ext cx="3419856" cy="4114800"/>
          </a:xfrm>
        </p:spPr>
        <p:txBody>
          <a:bodyPr>
            <a:normAutofit/>
          </a:bodyPr>
          <a:lstStyle/>
          <a:p>
            <a:pPr marL="68580" indent="0">
              <a:buNone/>
            </a:pPr>
            <a:r>
              <a:rPr lang="en-US" sz="2000" i="1" dirty="0"/>
              <a:t>Obligatory actions: </a:t>
            </a:r>
          </a:p>
          <a:p>
            <a:pPr marL="68580" indent="0">
              <a:buNone/>
            </a:pPr>
            <a:r>
              <a:rPr lang="en-US" sz="2000" dirty="0"/>
              <a:t>“Actions that one morally ought to do” (Timmons, 3). </a:t>
            </a:r>
          </a:p>
          <a:p>
            <a:pPr marL="68580" indent="0">
              <a:buNone/>
            </a:pPr>
            <a:endParaRPr lang="en-US" sz="2000" dirty="0"/>
          </a:p>
          <a:p>
            <a:pPr marL="68580" indent="0">
              <a:buNone/>
            </a:pPr>
            <a:r>
              <a:rPr lang="en-US" sz="2000" i="1" dirty="0"/>
              <a:t>Supererogatory actions: </a:t>
            </a:r>
            <a:r>
              <a:rPr lang="en-US" sz="2000" dirty="0"/>
              <a:t>Actions that go above and beyond one’s obligation.</a:t>
            </a:r>
          </a:p>
          <a:p>
            <a:pPr marL="68580" indent="0">
              <a:buNone/>
            </a:pPr>
            <a:endParaRPr lang="en-US" sz="2000" dirty="0"/>
          </a:p>
        </p:txBody>
      </p:sp>
    </p:spTree>
    <p:extLst>
      <p:ext uri="{BB962C8B-B14F-4D97-AF65-F5344CB8AC3E}">
        <p14:creationId xmlns:p14="http://schemas.microsoft.com/office/powerpoint/2010/main" val="4155982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anything of comparable moral importance, we ought to do it.</a:t>
            </a:r>
          </a:p>
          <a:p>
            <a:pPr marL="411480" indent="-342900">
              <a:buFont typeface="+mj-lt"/>
              <a:buAutoNum type="arabicPeriod"/>
            </a:pPr>
            <a:r>
              <a:rPr lang="en-US" sz="2000" dirty="0"/>
              <a:t>Suffering and death from lack of food, shelter, and medical care are bad …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9" name="Text Placeholder 8"/>
          <p:cNvSpPr>
            <a:spLocks noGrp="1"/>
          </p:cNvSpPr>
          <p:nvPr>
            <p:ph type="body" sz="quarter" idx="3"/>
          </p:nvPr>
        </p:nvSpPr>
        <p:spPr>
          <a:xfrm>
            <a:off x="6535838" y="1600200"/>
            <a:ext cx="3055717" cy="533400"/>
          </a:xfrm>
        </p:spPr>
        <p:txBody>
          <a:bodyPr/>
          <a:lstStyle/>
          <a:p>
            <a:r>
              <a:rPr lang="en-US" dirty="0" smtClean="0"/>
              <a:t>Premise Two</a:t>
            </a:r>
            <a:endParaRPr lang="en-US" dirty="0"/>
          </a:p>
        </p:txBody>
      </p:sp>
      <p:sp>
        <p:nvSpPr>
          <p:cNvPr id="10" name="Content Placeholder 9"/>
          <p:cNvSpPr>
            <a:spLocks noGrp="1"/>
          </p:cNvSpPr>
          <p:nvPr>
            <p:ph sz="quarter" idx="4"/>
          </p:nvPr>
        </p:nvSpPr>
        <p:spPr>
          <a:xfrm>
            <a:off x="6169152" y="2209800"/>
            <a:ext cx="3419856" cy="4114800"/>
          </a:xfrm>
        </p:spPr>
        <p:txBody>
          <a:bodyPr>
            <a:normAutofit/>
          </a:bodyPr>
          <a:lstStyle/>
          <a:p>
            <a:pPr marL="68580" indent="0">
              <a:buNone/>
            </a:pPr>
            <a:endParaRPr lang="en-US" sz="1800" dirty="0">
              <a:solidFill>
                <a:srgbClr val="FF0000"/>
              </a:solidFill>
            </a:endParaRPr>
          </a:p>
          <a:p>
            <a:pPr marL="68580" indent="0">
              <a:buNone/>
            </a:pPr>
            <a:r>
              <a:rPr lang="en-US" sz="1800" dirty="0">
                <a:solidFill>
                  <a:srgbClr val="FF0000"/>
                </a:solidFill>
              </a:rPr>
              <a:t>	Objections?</a:t>
            </a:r>
          </a:p>
        </p:txBody>
      </p:sp>
      <p:pic>
        <p:nvPicPr>
          <p:cNvPr id="7170" name="Picture 2" descr="http://images8.cpcache.com/product/unsure-three+dimensional-smirk/246081638v3_225x225_Fro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838" y="2971801"/>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553200" y="5638800"/>
            <a:ext cx="3657600" cy="923330"/>
          </a:xfrm>
          <a:prstGeom prst="rect">
            <a:avLst/>
          </a:prstGeom>
          <a:noFill/>
        </p:spPr>
        <p:txBody>
          <a:bodyPr wrap="square" rtlCol="0">
            <a:spAutoFit/>
          </a:bodyPr>
          <a:lstStyle/>
          <a:p>
            <a:r>
              <a:rPr lang="en-US" dirty="0">
                <a:solidFill>
                  <a:prstClr val="black"/>
                </a:solidFill>
              </a:rPr>
              <a:t>* things which members have affluent societies have the power to prevent without thereby …</a:t>
            </a:r>
          </a:p>
        </p:txBody>
      </p:sp>
    </p:spTree>
    <p:extLst>
      <p:ext uri="{BB962C8B-B14F-4D97-AF65-F5344CB8AC3E}">
        <p14:creationId xmlns:p14="http://schemas.microsoft.com/office/powerpoint/2010/main" val="25899909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980481" y="263549"/>
            <a:ext cx="8228160" cy="1166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r>
              <a:rPr lang="en-US" sz="4000" i="1" dirty="0">
                <a:solidFill>
                  <a:srgbClr val="0070C0"/>
                </a:solidFill>
              </a:rPr>
              <a:t>Prima Facie </a:t>
            </a:r>
            <a:r>
              <a:rPr lang="en-US" sz="4000" dirty="0">
                <a:solidFill>
                  <a:srgbClr val="0070C0"/>
                </a:solidFill>
              </a:rPr>
              <a:t>Concern</a:t>
            </a:r>
          </a:p>
        </p:txBody>
      </p:sp>
      <p:sp>
        <p:nvSpPr>
          <p:cNvPr id="35842" name="Text Box 2"/>
          <p:cNvSpPr txBox="1">
            <a:spLocks noChangeArrowheads="1"/>
          </p:cNvSpPr>
          <p:nvPr/>
        </p:nvSpPr>
        <p:spPr bwMode="auto">
          <a:xfrm>
            <a:off x="1980481" y="1604330"/>
            <a:ext cx="8228160" cy="4444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1pPr>
            <a:lvl2pPr marL="860425" indent="-32067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9pPr>
          </a:lstStyle>
          <a:p>
            <a:pPr marL="104775" indent="0">
              <a:spcAft>
                <a:spcPts val="1293"/>
              </a:spcAft>
              <a:buSzPct val="45000"/>
            </a:pPr>
            <a:r>
              <a:rPr lang="en-US" sz="2900" u="sng" dirty="0">
                <a:solidFill>
                  <a:srgbClr val="002060"/>
                </a:solidFill>
              </a:rPr>
              <a:t>Objection </a:t>
            </a:r>
          </a:p>
          <a:p>
            <a:pPr lvl="1">
              <a:spcAft>
                <a:spcPts val="1032"/>
              </a:spcAft>
              <a:buSzPct val="45000"/>
              <a:buFont typeface="Wingdings" charset="2"/>
              <a:buChar char=""/>
            </a:pPr>
            <a:r>
              <a:rPr lang="en-US" sz="2500" dirty="0">
                <a:solidFill>
                  <a:srgbClr val="002060"/>
                </a:solidFill>
              </a:rPr>
              <a:t>Singer's argument requires too drastic a revision to our moral scheme.</a:t>
            </a:r>
          </a:p>
          <a:p>
            <a:pPr marL="104775" indent="0">
              <a:spcAft>
                <a:spcPts val="1293"/>
              </a:spcAft>
              <a:buSzPct val="45000"/>
            </a:pPr>
            <a:endParaRPr lang="en-US" sz="2900" dirty="0">
              <a:solidFill>
                <a:srgbClr val="002060"/>
              </a:solidFill>
            </a:endParaRPr>
          </a:p>
          <a:p>
            <a:pPr marL="104775" indent="0">
              <a:spcAft>
                <a:spcPts val="1293"/>
              </a:spcAft>
              <a:buSzPct val="45000"/>
            </a:pPr>
            <a:r>
              <a:rPr lang="en-US" sz="2900" u="sng" dirty="0">
                <a:solidFill>
                  <a:srgbClr val="002060"/>
                </a:solidFill>
              </a:rPr>
              <a:t>Reply</a:t>
            </a:r>
          </a:p>
          <a:p>
            <a:pPr lvl="1">
              <a:spcAft>
                <a:spcPts val="1032"/>
              </a:spcAft>
              <a:buSzPct val="45000"/>
              <a:buFont typeface="Wingdings" charset="2"/>
              <a:buChar char=""/>
            </a:pPr>
            <a:r>
              <a:rPr lang="en-US" sz="2500" dirty="0">
                <a:solidFill>
                  <a:srgbClr val="002060"/>
                </a:solidFill>
              </a:rPr>
              <a:t>“My conclusion follows from the principle which I advanced earlier, and unless that principle is rejected, or the arguments shown to be unsound, I think the conclusion must stand, however strange it appears.”</a:t>
            </a:r>
          </a:p>
        </p:txBody>
      </p:sp>
    </p:spTree>
    <p:extLst>
      <p:ext uri="{BB962C8B-B14F-4D97-AF65-F5344CB8AC3E}">
        <p14:creationId xmlns:p14="http://schemas.microsoft.com/office/powerpoint/2010/main" val="2399762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Upshots</a:t>
            </a:r>
            <a:endParaRPr lang="en-US" dirty="0"/>
          </a:p>
        </p:txBody>
      </p:sp>
      <p:sp>
        <p:nvSpPr>
          <p:cNvPr id="8" name="Content Placeholder 7"/>
          <p:cNvSpPr>
            <a:spLocks noGrp="1"/>
          </p:cNvSpPr>
          <p:nvPr>
            <p:ph idx="1"/>
          </p:nvPr>
        </p:nvSpPr>
        <p:spPr>
          <a:xfrm>
            <a:off x="2567493" y="2133601"/>
            <a:ext cx="6777317" cy="3699029"/>
          </a:xfrm>
        </p:spPr>
        <p:txBody>
          <a:bodyPr>
            <a:normAutofit lnSpcReduction="10000"/>
          </a:bodyPr>
          <a:lstStyle/>
          <a:p>
            <a:pPr marL="68580" indent="0">
              <a:buNone/>
            </a:pPr>
            <a:r>
              <a:rPr lang="en-US" dirty="0" smtClean="0"/>
              <a:t>“The traditional distinction between duty and charity cannot be drawn, or at least, not in the place where we normally draw it … People do not feel in any way </a:t>
            </a:r>
            <a:r>
              <a:rPr lang="en-US" dirty="0" smtClean="0">
                <a:solidFill>
                  <a:srgbClr val="FF0000"/>
                </a:solidFill>
              </a:rPr>
              <a:t>ashamed or guilty </a:t>
            </a:r>
            <a:r>
              <a:rPr lang="en-US" dirty="0" smtClean="0"/>
              <a:t>about spending money on new clothes or a new car instead of giving it to famine relief … This way of looking at the matter cannot be justified … </a:t>
            </a:r>
            <a:r>
              <a:rPr lang="en-US" dirty="0" smtClean="0">
                <a:solidFill>
                  <a:srgbClr val="FF0000"/>
                </a:solidFill>
              </a:rPr>
              <a:t>We would not be sacrificing anything significant </a:t>
            </a:r>
            <a:r>
              <a:rPr lang="en-US" dirty="0" smtClean="0"/>
              <a:t>if we were to continue to wear our old clothes, and give money to famine relief”</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9410" y="5334000"/>
            <a:ext cx="5116533" cy="106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989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Demandingness? </a:t>
            </a:r>
            <a:endParaRPr lang="en-US" dirty="0"/>
          </a:p>
        </p:txBody>
      </p:sp>
      <p:sp>
        <p:nvSpPr>
          <p:cNvPr id="3" name="Text Placeholder 2"/>
          <p:cNvSpPr>
            <a:spLocks noGrp="1"/>
          </p:cNvSpPr>
          <p:nvPr>
            <p:ph type="body" idx="1"/>
          </p:nvPr>
        </p:nvSpPr>
        <p:spPr/>
        <p:txBody>
          <a:bodyPr/>
          <a:lstStyle/>
          <a:p>
            <a:r>
              <a:rPr lang="en-US" dirty="0" smtClean="0"/>
              <a:t>Objection</a:t>
            </a:r>
            <a:endParaRPr lang="en-US" dirty="0"/>
          </a:p>
        </p:txBody>
      </p:sp>
      <p:sp>
        <p:nvSpPr>
          <p:cNvPr id="4" name="Content Placeholder 3"/>
          <p:cNvSpPr>
            <a:spLocks noGrp="1"/>
          </p:cNvSpPr>
          <p:nvPr>
            <p:ph sz="half" idx="2"/>
          </p:nvPr>
        </p:nvSpPr>
        <p:spPr/>
        <p:txBody>
          <a:bodyPr/>
          <a:lstStyle/>
          <a:p>
            <a:pPr marL="68580" indent="0">
              <a:buNone/>
            </a:pPr>
            <a:r>
              <a:rPr lang="en-US" dirty="0" smtClean="0"/>
              <a:t>“It follows from some forms of utilitarian theory that we all ought, morally, to be working full time to increase the balance of happiness over misery”</a:t>
            </a:r>
            <a:endParaRPr lang="en-US" dirty="0"/>
          </a:p>
        </p:txBody>
      </p:sp>
    </p:spTree>
    <p:extLst>
      <p:ext uri="{BB962C8B-B14F-4D97-AF65-F5344CB8AC3E}">
        <p14:creationId xmlns:p14="http://schemas.microsoft.com/office/powerpoint/2010/main" val="603113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Demandingness? </a:t>
            </a:r>
            <a:endParaRPr lang="en-US" dirty="0"/>
          </a:p>
        </p:txBody>
      </p:sp>
      <p:sp>
        <p:nvSpPr>
          <p:cNvPr id="3" name="Text Placeholder 2"/>
          <p:cNvSpPr>
            <a:spLocks noGrp="1"/>
          </p:cNvSpPr>
          <p:nvPr>
            <p:ph type="body" idx="1"/>
          </p:nvPr>
        </p:nvSpPr>
        <p:spPr/>
        <p:txBody>
          <a:bodyPr/>
          <a:lstStyle/>
          <a:p>
            <a:r>
              <a:rPr lang="en-US" dirty="0" smtClean="0"/>
              <a:t>Objection</a:t>
            </a:r>
            <a:endParaRPr lang="en-US" dirty="0"/>
          </a:p>
        </p:txBody>
      </p:sp>
      <p:sp>
        <p:nvSpPr>
          <p:cNvPr id="4" name="Content Placeholder 3"/>
          <p:cNvSpPr>
            <a:spLocks noGrp="1"/>
          </p:cNvSpPr>
          <p:nvPr>
            <p:ph sz="half" idx="2"/>
          </p:nvPr>
        </p:nvSpPr>
        <p:spPr/>
        <p:txBody>
          <a:bodyPr/>
          <a:lstStyle/>
          <a:p>
            <a:pPr marL="68580" indent="0">
              <a:buNone/>
            </a:pPr>
            <a:r>
              <a:rPr lang="en-US" dirty="0" smtClean="0"/>
              <a:t>“It follows from some forms of utilitarian theory that we all ought, morally, to be working full time to increase the balance of happiness over misery” </a:t>
            </a:r>
            <a:endParaRPr lang="en-US" dirty="0"/>
          </a:p>
        </p:txBody>
      </p:sp>
      <p:sp>
        <p:nvSpPr>
          <p:cNvPr id="5" name="Text Placeholder 4"/>
          <p:cNvSpPr>
            <a:spLocks noGrp="1"/>
          </p:cNvSpPr>
          <p:nvPr>
            <p:ph type="body" sz="quarter" idx="3"/>
          </p:nvPr>
        </p:nvSpPr>
        <p:spPr/>
        <p:txBody>
          <a:bodyPr/>
          <a:lstStyle/>
          <a:p>
            <a:r>
              <a:rPr lang="en-US" dirty="0" smtClean="0"/>
              <a:t>Singer’s Response</a:t>
            </a:r>
            <a:endParaRPr lang="en-US" dirty="0"/>
          </a:p>
        </p:txBody>
      </p:sp>
      <p:sp>
        <p:nvSpPr>
          <p:cNvPr id="6" name="Content Placeholder 5"/>
          <p:cNvSpPr>
            <a:spLocks noGrp="1"/>
          </p:cNvSpPr>
          <p:nvPr>
            <p:ph sz="quarter" idx="4"/>
          </p:nvPr>
        </p:nvSpPr>
        <p:spPr>
          <a:xfrm>
            <a:off x="6169152" y="2974694"/>
            <a:ext cx="3889248" cy="3654706"/>
          </a:xfrm>
        </p:spPr>
        <p:txBody>
          <a:bodyPr>
            <a:normAutofit fontScale="92500" lnSpcReduction="20000"/>
          </a:bodyPr>
          <a:lstStyle/>
          <a:p>
            <a:pPr marL="68580" indent="0">
              <a:buNone/>
            </a:pPr>
            <a:r>
              <a:rPr lang="en-US" dirty="0" smtClean="0"/>
              <a:t>The approach is far less demanding, but still asks us to do a lot. </a:t>
            </a:r>
          </a:p>
          <a:p>
            <a:pPr marL="68580" indent="0">
              <a:buNone/>
            </a:pPr>
            <a:endParaRPr lang="en-US" dirty="0"/>
          </a:p>
          <a:p>
            <a:pPr marL="68580" indent="0">
              <a:buNone/>
            </a:pPr>
            <a:r>
              <a:rPr lang="en-US" dirty="0" smtClean="0"/>
              <a:t>“This conclusion is one which we may be reluctant to face. I cannot see, though, why it should be regarded as a criticism of the position for which I have argued, rather than a criticism of our ordinary standards of behavior”</a:t>
            </a:r>
            <a:endParaRPr lang="en-US" dirty="0"/>
          </a:p>
        </p:txBody>
      </p:sp>
    </p:spTree>
    <p:extLst>
      <p:ext uri="{BB962C8B-B14F-4D97-AF65-F5344CB8AC3E}">
        <p14:creationId xmlns:p14="http://schemas.microsoft.com/office/powerpoint/2010/main" val="16338346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design4effect.com/soc11/images/pg040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56711"/>
            <a:ext cx="4267200" cy="23563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0" y="1027664"/>
            <a:ext cx="3496234" cy="1143000"/>
          </a:xfrm>
        </p:spPr>
        <p:txBody>
          <a:bodyPr>
            <a:normAutofit fontScale="90000"/>
          </a:bodyPr>
          <a:lstStyle/>
          <a:p>
            <a:r>
              <a:rPr lang="en-US" dirty="0" smtClean="0"/>
              <a:t>The ‘Population’ Objection</a:t>
            </a:r>
            <a:endParaRPr lang="en-US" dirty="0"/>
          </a:p>
        </p:txBody>
      </p:sp>
      <p:sp>
        <p:nvSpPr>
          <p:cNvPr id="3" name="Text Placeholder 2"/>
          <p:cNvSpPr>
            <a:spLocks noGrp="1"/>
          </p:cNvSpPr>
          <p:nvPr>
            <p:ph type="body" idx="1"/>
          </p:nvPr>
        </p:nvSpPr>
        <p:spPr/>
        <p:txBody>
          <a:bodyPr/>
          <a:lstStyle/>
          <a:p>
            <a:r>
              <a:rPr lang="en-US" dirty="0" smtClean="0"/>
              <a:t>Objection </a:t>
            </a:r>
            <a:endParaRPr lang="en-US" dirty="0"/>
          </a:p>
        </p:txBody>
      </p:sp>
      <p:sp>
        <p:nvSpPr>
          <p:cNvPr id="4" name="Content Placeholder 3"/>
          <p:cNvSpPr>
            <a:spLocks noGrp="1"/>
          </p:cNvSpPr>
          <p:nvPr>
            <p:ph sz="half" idx="2"/>
          </p:nvPr>
        </p:nvSpPr>
        <p:spPr/>
        <p:txBody>
          <a:bodyPr>
            <a:normAutofit/>
          </a:bodyPr>
          <a:lstStyle/>
          <a:p>
            <a:pPr marL="68580" indent="0">
              <a:buNone/>
            </a:pPr>
            <a:r>
              <a:rPr lang="en-US" sz="2000" dirty="0"/>
              <a:t>“until there is effective population control, relieving famine merely postpones starvation” </a:t>
            </a:r>
          </a:p>
        </p:txBody>
      </p:sp>
      <p:pic>
        <p:nvPicPr>
          <p:cNvPr id="3074" name="Picture 2" descr="http://www.garretthardinsociety.org/images/pic_gh_1978_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
            <a:ext cx="2305050" cy="19985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xtimeline.com/__UserPic_Large/6127/ELT20080319064444671567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990" y="3407939"/>
            <a:ext cx="3810000" cy="31051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2" descr="http://www.nichepursuits.com/wp-content/uploads/2011/07/googlecompetitio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1585317"/>
            <a:ext cx="2129790" cy="182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1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Text Placeholder 2"/>
          <p:cNvSpPr>
            <a:spLocks noGrp="1"/>
          </p:cNvSpPr>
          <p:nvPr>
            <p:ph type="body" idx="1"/>
          </p:nvPr>
        </p:nvSpPr>
        <p:spPr/>
        <p:txBody>
          <a:bodyPr/>
          <a:lstStyle/>
          <a:p>
            <a:pPr marL="457200" indent="-457200">
              <a:buAutoNum type="arabicPeriod"/>
            </a:pPr>
            <a:r>
              <a:rPr lang="en-US" dirty="0" smtClean="0"/>
              <a:t>Clicker Quiz</a:t>
            </a:r>
          </a:p>
          <a:p>
            <a:pPr marL="457200" indent="-457200">
              <a:buAutoNum type="arabicPeriod"/>
            </a:pPr>
            <a:r>
              <a:rPr lang="en-US" dirty="0" smtClean="0"/>
              <a:t>Singer</a:t>
            </a:r>
            <a:endParaRPr lang="en-US" dirty="0"/>
          </a:p>
        </p:txBody>
      </p:sp>
      <p:sp>
        <p:nvSpPr>
          <p:cNvPr id="4" name="AutoShape 2" descr="data:image/jpeg;base64,/9j/4AAQSkZJRgABAQAAAQABAAD/2wCEAAkGBhQQEBQUEhQWFRUWFBUUFRQVFRQVFBUUFBYVFBQSFRUXHCYeFxkjGhUVIC8gJScpLC0sFR8xNTAqNSYrLCkBCQoKDgwOFw8PFCwcHBwpKSkpKSksKSwsKSwsKSwpLCkuLCkpKSksKSwpLCksNSwsLCkpKSksLCksLCksKSksKf/AABEIARgAtAMBIgACEQEDEQH/xAAcAAABBAMBAAAAAAAAAAAAAAAABAUGBwECAwj/xABLEAACAQMCAgYGBQgHBwQDAAABAgMABBESIQUxBgcTQVFxFCIyYYGRUnKSobEjNUJissHR8AhTc4KiwsMVFiVjdKPhJERUhDM0Q//EABkBAQEBAAMAAAAAAAAAAAAAAAABAgMEBf/EACgRAQEBAQACAQIDCQAAAAAAAAABEQIDIRIEMQUisRMUMkFCUXGBof/aAAwDAQACEQMRAD8AvGiitHlA50G9FJzeDu+7f8K1N2fA/wA+dAqopIblvD7/AOFamZvd95oFtYzSLWfH7qxk+J+6gXahRqFIfiaPifnQLdYo1ikWPP5mjHn8zQLdYrOoUh+fzo+NAuzWaQ5PjRrPjQLqKRCY+NbekGgV0Ul9KNbC6oFFFcRciuiuDQbUUUUBSOY5J86WUik5nzP40GKxWaxRRRWKjvS3prFYBFKtLPIcQ28e7ufE/RUd5/GqiR5ozVb6OM3Y1PcRWIO4jiiEzgfRd3OM+VYS24xb5aO9iu8EZimiWM+JAdDs2PH3V1f3zwb8f2k/7+v2b+HX9lk0VFuifTpL1mhlja3uoxl7d+eO942/TX+eRBMnJxXa+7DajNJ/To/pp9pf40enR/TT7S/xoFFGa1VsjI3FZoM5orFFAVmsUUGaKxWRQBFb2+xH893KtK3h9oef7jUUsoooogpE/M+Z/E0tpE/M+Z/E0GKxis0VVJ767WGN5HOERGdieQVQWJ+QquugFk1yZOJXAzNcluzB37KAEhY1923MYyADzJzLen6k8LvQvP0ab5aDn7s01dBmB4baY/8AjxD4hQG+8GvM/E/JefDk/nccnin5jT1j9JLizhXsFChzo7YlSwYgkLGnecKxydhjkainVdcXRuJHQGSFmUXBZ99TZ0yDUfWcAb+II91d+uPiWqaCAHZEaVh73OhD8Asn2qk/VbwzsuHoxHrTM0x94Pqxn7CqfjXT/L4fotvM3tr+Lyf4Z6wODsYReQerc2v5VGHNkTd42xuRpzt37jkxqUwzDinDQVYxi6t/aHtJ2q4YD3jJHwrnxNgIZS3siNyc8sBTn7qbeqBGXg1rqznEpGfomaQr8MYrs/hXk668XXN/pvr/AGnlnvVVdP8AoDBwswqshkaXWcMiDSqaRnI97D5Gl/DurG0e3SS4uTC7W8Vw8YhB7NJ20Rb4zqJ2xzyOVZ6ypDf8aFsucAw2u3cZCHkceQl3/s6s+96Dxy3BlMsgUm21Qjs+zItGZ4lJK6gNTZIBGcV67gKLbpPZwIsSyACNhbBVRz68YK9kuF3I0HYfRPhR/vtbnQ6yIYmiEpf19QDyLDDiMJvqfUOYOV2B3wltej1urwwLK5ktxLc42yXujKnbucYzlpsD7thWLPq+gj7MB3Ij9FAB04ZbMOYlbA5GRzIcYywHdtRS1+nFmI9Zl9XMo9iTUOwOmZmTTqVVPNiMDI3p8ikDKGHIgEeR3FVpx3oUFngiSUqlxrt5HLhmmWWWW8uY+zEZ0khWGoOoxjPsgGywRig2orl6UuvRvnSW9ltOAQPaxjO/LOa6ZqDbFZxQDRRRW0PtDz/ca1reD2h5/uNQK6KKKIKa7ufSw8Mtn506Uy8V5jzb8aBWDRSSwnyNJ7uXlSuqNJog6lWGQwII8QdiKrLonP8A7MuH4ZcHSoZpLOQ+zLE7FtGe9wSc+8n3ZtDFNPSPovBfxdncJqAOVYHDo30kYbg/ce/NcHn8PPn4vHTXPXxuxWvWJ0FuLq5FxbgPmNUZCwVgULEFc7EEN4jGO/O0p6HySrbQwzW7wtFEkZYtEyNoVVyuhyd+e48aRHopxa1Gm1u4biMbKt2rCRV8DIm7n3mgdHOM3Hqz3VtbJnc2yO8hHeAXxp8xXmd/R/Ud8TxdfGyfa+9ck75l1w6dcUa4I4banVPcELIRuIYMjtHfw22x4HxK5n/C+HJbQRwxjCRosa+OFAAz79qbei3Q2DhyMIgWd95JpDqlkPizeGcnA2ySeZp9r0vpvp+fBx8I4+uvldU/wTq9vzfy3UqrG5F1LE5dX03EwdYsgfor2h+yKd+H9BLmIRscvlovSYXnXEyxpLvqWNdWZHUnXksF38DZOKMV2dZQFugkhuFlCRppuYXRVYjs7a3gJSFMAe1cMxI+ifhSWPoFdRqGVl7TsLeOUiVwZna47e9BbGwIAVTjkWGwNWRiipora56BXehuxdI203TxorsFhluXiQJEceppgRxrA9qViBSDjvAri3OUiV1lklkFipmKBuyjgtzqVCrHUGkYNpGWzn1dVWxiiroriToJdhFVZMqptYmUOA0lvbwsWyXRlLNcSMxBGCqjNLODdCZobm3Yn8lEuCssizd7SgxDs17JxI+MjA0xrt3Cd0U0FZrFZqDSeXSM/wA5rpZNnSf59mm26m1H3Dl/GnDh/Jf5/RoHCiiioCmHi86h1Qkam7RgudyqsoYgeALr9oU/VU/XHxh7S44fPHzR7nI+mh7EPGfMfeAe6rBMIpNJBHdTwrZGaj1ldrNGkkZ1I6h1I71YZBp3sJMjHh+BoFdFFFAUU18T4+sDhSrNnclQMKPE0q4lxJLeCSaTOiNGkYgZOlRqOB37CpLLcYnk566vMvufcqoppsuk8EisS4j0SdkwlIQiQqsgTOcMdLqdiedKZeNQJq1TRroIV8uo0kgkBsnY4B291VstzRSP/a8OYx2seZRmMa1zIPFBn1h5VqvHLchiJ4iExrIkTC6vZ1b7Z7s0C6ikF1x2CIOXlQaIzK41AsIwMl9I3xj8a1h43GVDSZhDMFQTaUL5xjAz355HB91A40U3XPSC3jVy00Y0HDZkQYb1vVOTs3qtt+qfCtP94YvQheHUIjCs+NOX0MocDSP0sEDA76B0opij6XxM6IqyGRzKNAVdS9gyLJqJbTgGROROc7cjT5QZrhdzaV952/jXam68ky3lt/Gg4aqduFyhlUqQRkjI8VyrD4EEfCoV016Reg2jyDHaN+TiB/rGzg47woBb+7Tt1XMTwu0JJJKMSSckks5JJ7znvoJjRRRUBVN9f3s2f17j/Sq5Kpvr95Wf17j/AE6sCXqg49riktWPrRflI/ExufWA8dLn4doKsy0fDD37fP8AkV526IcX9EvoJc4XWI3/ALOT1Gz7hkN/cr0IDQO9ZrCnIzWaDjPYo5BZckcv4Hxrhxnha3VvLAxKrLG8ZK4yA6lSRnbO9LazipkTJLufdEZ+riBtlJVA8rLEAvZBZ0jWWPQMAqTGG82buOKxf9CCX1wyFdVzFOy4Xs07MyMXVCCDIxcZO2dI7xmpfWKuqicPV5EpT8pIQBBrB0flGtpnuI2yF9TMkjEhcDGAAKyer6LQVDtvDHDkhcjs5ZJ1kGMESBpCQQdtINSuimiKN1dwM0xkZ5BOpV9Z9YFokgZ1YYwSqA8ufu2rfjPQo3kIinupWAV0JCxrqDhQGYBcFxpJBxj1225YlFFNEam6DxkDTI6sLi4uNWI2OboSLImGUjAEhAPMYHPfKuTovG1jFZksYo1gQ5xl0tzGdD7YIYRgMMbhjT1RQMHDOhkEDRnGvshIIQ6oREJJjN6m3q4yqjwCCn6s0UGkr4BPgKaSacL5vV8z/wCaj/SDiwtLWac79nGzAHbU3JF+LFR8aCpOs/j/AKTemNTmO3zGPAynBlPwICe4o1XD1V/mq0+o37T15vZyxJY5YkszfSZjlmPvJJNekeqv81Wn9mf2moiY0UUVFFU51/ezZ/XuP9Krjqm+v7lZ/WuP9KrCqgZcgg8jt869CdEOJ+k2NvKTlmjAfH9YnqSf4lNee6uHqfu9Vi6f1U7qPJ1SX9p2qos62PqDy/Dao9006apw9UUBWmk9hWOlFGcGSRu5QT8d/AkP9n7A+P4mqU6wx2vF5lkcRKOyRZHBKrH2SvqwNyNTvsO+rzNqdXItf0C5zFqvH1PsTFHAsQIUtkK6OxU4P6XhTWOmvo3ERY3bIxdUaKdBoGqQsqwyrkhX9Ubg4Opdhmqx41wqeK6NtZ3NwIx6JGoM8q5e6UldKIQMAK7EbYCnwpk6V8L9CnYLI0isgminOdbg5Bcn6YdGHwB76ZDa9M0VxtHJjQtzKqT5kDP30XblY3K8wrEeYBIrLSKy9MTc3/oNo6IVDGWdhr3QqGhiTIDPvzJwNJ2OKXxcOuT2hS9kyhKjt4oWiJHeVREbT5NVJ9F7WGd1Exnd3MQhWEgSO7n15S5B06B6+fM52pxseCS3M1zE95dTQRG4VAsrO0/YSQowKSuIyMTjfOCVbkK3Yxz1vtafQjpwnEVkQgJNEcOqnUjLkqJYm/SQkeY27iCZRVJdDuHNZcfjgQlhoYMSuluze37bDAZGQ4QZBIyOfcLurNahPf3yQRPLI2lEUsx8APx8qqLi3XNO7sLfTEvcCFeXHi2cgHlsBt4mpV1xzMOHKB7Lzxq58FAdwftolQyaOa74ZcW5QLPGLQxRGLskjjLgLKj4JeSQZBycY5d+bnpN9s8P64buNwZSsyZ3UqqNj9Vlxg+YNW9wXjEd5Ak8JyjjI8QRsysO5gQQR7qp+G1EKRCwsoroS3V1DMZUM50wyLHFEZCfyKsgL5O2+fOTdSUjdhdoRhVuiAudQQlF1IrZOQMDfJzz3zUz0qdcRPL4/uqtOuPiWi1ihB3ll1MPFIRqP+MxVZXEPaHl++qU64bvVexR90duG+Mrtn7o1qKgtekeqr81Wn1G/bevN1ekeqn81Wn1G/beiJlRRRUUVTfX8drP61z/AKVXJVNdf3Kz+tc/6VWJVRVaHUvJ6l0v68T/AGldf8lVdVn9S6+rdn3wj5CU/vqi37T2B/PeagHWp1fveYuLYZmVNDx5AMiDJUrnbWuW8Mg+4VYNqPUXyrrUXNeceI9JLsXGvsuxl9UAGNw4ZIGtlYBt8hWcjY4L53qSdEuiN5xOSB78N6PAzMrTBu2m1FSYfWOTHlFOSOWQM6trpKDwrNNMAoNFFFVHxjo/Pwea4ltrUXUE4xkFxJbqxJeECP1ghLD1l7lAONOTBbPi04kZYLdCjI8QteykmRUllErLpzqJ1hdz3KBjavS1YCDwq6mIH1e9EJo5De3oRZ2iWCKGNQqW9uuMIFBIBOBtk4xz3xU9ooqBr6TcAS+tZLeTYOBhhzR1IZHHkwBx38qofpLZ8TtFFvcPN2MZBjKk9jhCNDLIoyMHBCscqQMDYGvRlYK5oPMXR7g15O3Z2azAPgMUaSOHHLMjghSB4HJ8Aa9AdCuiqcNs0gU6myXkfGNcjYyceAACj3KKfQoHKs0DfxHmPKqD60JdXFJv1UhT/th/85q/eIj2fj+6qB6zVxxSf3iI/wDaQfuqiLCvSHVR+arT6r/tvXm6vSPVT+arP6j/ALb1BNKKKKgKprr+/wDZ/Wuf9Grlqmev/wD9l53P+jViVURq1OpZfyFyf+cg+UYP+aqqq3upqEizmOPauWx7wIoR+OaC1YBhR5D8KYumHTOLh0YL+vI+eziBwWxjLE/oqMjJ94p/AqoekfDWv+N3CurNHbRxllT23jEayCNB9J3kZc+GTkYqyaW5Gr9c9xnIjhA8MMfv1VJeh/WnHeSrBMgikbZGByjn6G+6tzx3Hzxmv+lfAUHFrkOhihEcM0aoAFOv0e3RQAMBWlZweR9RvOs9KkgVOI9hbpbvYTQdlNGX9cvKFwykkahswI8KZD2vuiuVpIWjRjzKqT5kAmi8lKRuw5qrMPMAkVGkJ6Y9aCWchhgUSSLs7McIh+jtuzePcPPaownXRcg7xwkeAVl+GdRpv6FSQPBpkMJuri50xtcWrXCtqjBxkFQpaQsSc/DfNI+jHBYVlka77IsLe8laN9Rgi7C5hgSTCesRrFwPIDbnWrMYltW70O6aRcSjYoCkiYEkTHJXOdLA/pIcHB9xBwRUiqkuhXE0HHYha9l2UkbxN6P2giwI3lLYk31akQeHhzNXZUrUcrq6WJGkkYKiKWZmOAqqMkk+GKqzi/XU2si1iUJ3PMCWb9bQCNPkTmn7rkvWj4cFXOJJ0RsbeqFeXf3Fo1HxqH9JuCwxWckUKwO8VnDdPmJhcbka7kXAOGzgjs8Yx54pnpN9lPD+uyZXHpEMbp39llHA8QGYhvI486tfhvEo7mFJYm1I6hlblkHxB3BHIg8iKpXhnCbS2tpTL6M7pdmAvc9pjUttC8kSCLwlMgGe4bkmpV1GXrPaTofZSf1B9HWiuyD+9k/3jQie8RGw86oTrWTHE398MLftL/lq/uID1fiKonrfhI4gjdzW0e/vWSbP4j51FQivSHVR+arP6r/tyV5wFej+qgf8Ks/qv+3JQTWiiioCqX/pAA5stts3W/vzBgfj8quiqW/pAr61kf8Aqh8zB/CrEqpKu/qihxw2H9aWZvlM6/5apAV6F6t7fTYWY/5COfN11k/NqCYiqx62Ohc0jemWmssECTJGWDsi5KyIFOWIyQV5kYxywbPrFFeXOIcamnlkeWQl2MYk5LvDjQCP0dJGcbb5POpd0T4Je8ZlT0qWWS0Rw7s+AkmN9CAAByc4J3ABO+auyXhcTtqaKNm8Sik/MilKqAMDahgAoIrNFFUf0ksb7gjyrbki0dzJFJoRxAWBGASD2TKPVzyIA7yRUJtOMzxSK8UzrJo7FWBBYoz9oY/WB1Zc58cmvUjKDsd6Tw8LhRtSxRq30lRQfmBRMQDqx6LXJlN/fljM0fZQrIAJFiJ1FnAA0k8gMZAJzzwLJrFZopl6X9HRf2ckBOksAUbnpkQhkYjvGRg+4mqH43xO+to/QbkmNVAjAKqGeOM5RFlxmSIbYA8j3ivSNcri0SQYdFceDKGHyNEeXbRLi7cwxa5meVpjGuDmZxhpm7lJGxJIHlXoToF0V/2dZrESDIxMkzDkZGABAPeAAqj6ue+n22so4hiNFQeCqFH3V2oOF4MoapTrpixNaN4xzL9loj/mq75VypHuNVH10Qf+ntn8JynweN2x/wBsfKgqivR/VQuOFWf1XPzdz8q84V6Q6qfzVZ/Uf9t6CaUUUVAVSv8ASB9ux/8At/jb1dVUt/SAb1rIf9Uc+Rt9vv8AuqwqopQdJxzwcY557sV6i4Da9miqOSRqg+AA/dXm/o9adreWyD9K4iyP1VdWf/CG+VenOHL6pPiaBXTP0m6Uw8Pi1zEkk4RF3dyN8DPd4k7U8VSXT7jAbjMgkiE6whIUhZmCsXjWTIxyYtL8dK+FXmanVyHhuuts/wD66Y8DI2ceempL0U6y4L6QREGKU50qxBV8DJCN9LGTg9wOM4NV1xrgMF1fi3hCW3ZNbwTFCSJJ7hsusZb6Ecc2Djdl3FNnE7eKO1ku7S3lgNvcALKblZc6JCitLExDxNrUYCrjx2phteiKK5W0utFblqUHHhkZxWLqbRG7fRVm+QJqNIr0s6yoLFzEo7WUY1KDhUzuA7fSxvge7OMioynXa2fWtlx34kOfvWm3ofwaC7tlluUSSW4mmDtJIySyYjMh9DCnDPrJznHfvsKjPR3ows9pJJJIEm9H7Ve0bsY4iLg2+qVjsdXZy7Ebbe6tWMS2r26MdKYeIRdpCTscOjYDo2M4YD7iNjTxVM9C4hYcZtIY21C4sIzMUcvG8hSWUyqeRXMPq9wDnHOrmrNajWSQKCWIAAJJOwAG5JPhVc8X66Ikcrbw9qAca3bQre9QATjzxS/rg4iYuHBBkdvMkTEfR0vKwPuPZ6T7mNQvol0Xgu7eFTCshlNyLi47XTJbPGT6OqJnfUApxjcEk7bVc9am+8Pth12qXAng0oebRsXK+/QQCR5b+41ZVpdJKiyRsHR1DKynIZSMgg+FebuDcIR7WSWQkuOHzXaoMqEKTiCNj9MNpkOPLnsatDqQv2eymjO6xTkJ7lkVZCv2ix/vUz0asY1W3W1a6uGynG8csTD3flBGT8nNWVUS6eWJlsrtAMloJCo8WCFl/wAQFRXnWvSPVT+arP6j/tvXm4HNekuqr81Wf9m37bUEyoooqAqlP6QH/wCSx8rv8berrql+v9vWsh/1R+RgHL41YIb1Y2facUiP9WksvyXsx98oPwr0PaLhB8/nvVLdS1hqmuZcckjiU+92Z3H+GP7qu5RihGaqnrW6MSpcR8Qt1L6DGZVwW0vCwaOUqN2Q4AbB2CjuyRa1YoWa8uPxGRyzBsa7j0vK7HtsuQ6tzGNbY376lXAILzjcggdh6NrVrt1ijjD6SGw7ooLynuAO2rURyq37voTYyuXktIGY82MSZPntv8adre2WNQsaqijYKoCgeQFDHRRgYoZcjB5Has0UVRnGXuuBuIFjieFZHeymkjLmLWMFUfIw4XOQc53bltURk4xMEdS/qvCkD5C7xxtrXJPfqySeZya9OXNqkqlZFV1PNWAZT5g00WvQixicPHaQKw3VhEmVPiu23womIN1TdG53lW9uQVWO3W1tVI0kxr+mVxyA9UMdzqY8sE2rWKzRTB046Oen2UkKkB9niJ2AkQ5UE4OAd1J8GNUbBx24sQ0HYxxzR9oqySRf+ph7XIk0PnGDvg4I8CRivSNN/FeAW90ALiGOUDl2iK2PIkbUTHmu2vJ2bs48s0sAswiqGZoRpIjUeOVBJ8zmr76uOih4dZBHx2sjGWXByA7AKEB79Kqoz3kE99O/Cujdta59HgiizzKIqk+ZAyacqGCm7ikQPPkQQf5+NONJeIL6mfA0V5WltTE7Rncxu8Z7smNihP3V6O6qxjhVn/Zt97ucVRnTyy7HiVyuMBnEi+8Sqrsftl/vq8+qv81WX9m37TUZTKiiiooqluv4etZf/a3+MH8KumqV/pAtg2Z8BdH74DViU49S/D9NkH/rZ5H+EeIR98efjVmVHehHDPR7SCM844Y1PvbSC5+1n51IqKKwKDRHRXQY8PvrRqj9zcB55Q9yYezkUKgMK6lMUb5bWpLDUzfZx4068KuGlt4Xf2nijZtsesyAnbu3NMQqrNaxnatLmbQjN9FWb7IJopg6T9PrawbRIS8mM9mmCQDyLE7L+NRwddkGd4Jce5kJ+WahPA7SG5ja6vg8rz30NthJGTTJOA7S53yFDABeWFx4Yi3G+GG17bLg9ndT2qg+0/YAMZNtsYaPPvetWYxLq+rji78Qt+14bLv2c6bkDRMYz2XaIwyGDlTyIwc7g09dH45VgAn1a9cpAZgzrGZHMSuy7FhGVB3PLmeZqroK3+z+PSWaOzRuDF62nLMsAuFdsADI/KDYDZquepWowTW6gd9cxzrhxIy9mew0dpsF7TVoGSAzELu2Bk6dskYyM5ECph4VqDTL0Y4vLcdt2mh1jl0RzxqyRzDSCxVWZvZYlCQxBKnHeA759b4ZoOlc50ypHurpRRVC9cVlpvIZP6yEr8YXz+Eo+VWt1Vj/AIVZf2TftNUO65+HZtUkH/8AKcZ+pICn7RjqZdVY/wCFWf8AYn9s0RMKKKKgKqfresPSLzhcWM65pgc/QDQNIPsK1WxUP6RcMMl/ZyYBEUd2Qe8SSGBFx/dMlWB7sUwnmc0orCLgAeAxWaKxXCeNiMKcb58x4Z7t8H4UorBFA1rY3GreZCuO+MatWc51Zxp7sYz766RQTBhrlVlA9kJpJPr5yc8t1+z76cMUAUGEXAodAwIPIgg+R2NbUUFBSvJwSV7WaBZ4+2juIDIzIC0JxFcKyj1mA0hl8Rjkd2iHpNIrFnSGUN6R2iSRkxyG6lWaUsNWc6kTGDsFA3r0RxTg8N0mieNJF54cA4PiPA+8VH7bqs4cj6vRw36sjyyJ9h2K/dSpiHdVXB5ru+l4ncYwQwQ6cB5HAQtGO5EQaRzzq55Bq3a1jjCgBQAAMAAYAA7gK2orRtjmt+dFa6aBPw2wFvCkSkkIoUEhQSB3kIAo+AA91dkGTn4CttNZoM0UUUEU6weF9vZXEYGWaFmQf8yP10/xKtKOqo54TZ/2J/bNPHEY8qD4H7jSboRw70ezihAwIxIi/VWVgp+zg0RIaKKKgKbLiPLr7tRpzpGRv8/xoCsVmjFVWKK0eZQcFgDtsSAd84/A/I1p6Yn01+0PED8SB8RQdqK5C6Q8mB2JwCCdgDsBz2ZftDxpJw7jsNwpaNjgMyeurRnUj9k4AcAnDjTnx2oHCiuC38ZIAkTJOANS5J8BvvWsPEY3Aw67rrAyNWnAOcc+RHzoFNFN0vH4VeNNRYyZ0FEd0OBk5kQFVwN9yNq6XvGoYYmleRdCo8hIIbKxqWcqBu2ADsPCgW0UnTiEZCkSIdXs+svrHlgb771zm4vEjIpcEySGFQPW/KCN5SrY9n1Y3O/hQLKK4enR4B7RMMcKdS4J8Ac70R3yN+kP0jgkA4UkMceAIO9B3ormblMBtS4OADkYJPIA9+a0N7HjOtMZ051LjV9Hnz91B3orWOQMMqQR4g5G2x3FbUGk6alI91b8OHqr9X94orpbDHy/hUQpooooCkZ5/wA+NLKTyxYNBzoo/nnRn3UUz8d6LRXjKZGcaVZRobTuSCr5xnUuGA3x+Ubntji3Q2H0kXHr6gwbTkaMBAmjSRsuVR8D9KNT3Yp+zRmqI/wboXDaPrhLg6QmCVIChgSBlcjKpEh/VgjAxjJxL0IhbR60gCSPJgFfWMl0t6Q2V5CVBjGNtt6kVFNDA/Q2ErGPWHZmIqRpzmGdbkE7d7qAfEe/ekR6u7fsFizIQsfZjLAFl9FezwzKvLQ5O36W/uqWUU0Ru16IAwmOdi5Y3BbThRi4Uoy5UDcKeYA33xRJ0HiMTx65AJIJYJCNGWSXVlt12cFicjGe/NSSimiPS9C4GfWdWclh7OATLBNkbbevbp8z7sJ36vbdjlmlPd7QX1OzuoxHlQDgC7mOr2s6dzipTRUEQvOgSkqY3bWWJkkcruha2LKEC6RkW0Y204xnfJyq/wBwrcyFzliUZCHCMuGM5zpK45XMo94bBzvmS1igaU6PAdj+VkPY+wWKMSNJVg2V3yDz5jGxG+Wt+rq3aLsiZCugxruuVTsJbZQPV5qkz+scknGScYqVVgsPGqE9hw9YVYJyLF8bbFsZxju2pTWNYoz7jUGa6wc/hXKu9utB1oooogooooMFQa0MA8vKulFBwMJHv+41zpXWkkQbn8xzFAn0jwo01s0TD9Ye7n8u/wDnatVcH+HePMUUaf5zQR76zXZGHlQJ8ef8/CjHn8j/AApV2g8R86NY8RRCXbxrOmlOseIrjIB3UVpp/nJo0is1kLnlQa6R4UDwG5937/Cuog8fkP411VcctqDksJ7z8v41n0ce/wCZrrRRGqoByAraiigKKKKAooooCiiigKKKKArR4g3MZ/EeR7qKKDmbXwY+R3H8fvoEJ8R+FZooDsjR2RoooMdkfd8//FAgPeR8KzRQbrCPPzreiigKKKKAooooCiiigKKKKD//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290" y="1143000"/>
            <a:ext cx="30861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3457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design4effect.com/soc11/images/pg040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56711"/>
            <a:ext cx="4267200" cy="23563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0" y="1027664"/>
            <a:ext cx="3496234" cy="1143000"/>
          </a:xfrm>
        </p:spPr>
        <p:txBody>
          <a:bodyPr>
            <a:normAutofit fontScale="90000"/>
          </a:bodyPr>
          <a:lstStyle/>
          <a:p>
            <a:r>
              <a:rPr lang="en-US" dirty="0" smtClean="0"/>
              <a:t>The ‘Population’ Objection</a:t>
            </a:r>
            <a:endParaRPr lang="en-US" dirty="0"/>
          </a:p>
        </p:txBody>
      </p:sp>
      <p:sp>
        <p:nvSpPr>
          <p:cNvPr id="3" name="Text Placeholder 2"/>
          <p:cNvSpPr>
            <a:spLocks noGrp="1"/>
          </p:cNvSpPr>
          <p:nvPr>
            <p:ph type="body" idx="1"/>
          </p:nvPr>
        </p:nvSpPr>
        <p:spPr/>
        <p:txBody>
          <a:bodyPr/>
          <a:lstStyle/>
          <a:p>
            <a:r>
              <a:rPr lang="en-US" dirty="0" smtClean="0"/>
              <a:t>Objection </a:t>
            </a:r>
            <a:endParaRPr lang="en-US" dirty="0"/>
          </a:p>
        </p:txBody>
      </p:sp>
      <p:sp>
        <p:nvSpPr>
          <p:cNvPr id="4" name="Content Placeholder 3"/>
          <p:cNvSpPr>
            <a:spLocks noGrp="1"/>
          </p:cNvSpPr>
          <p:nvPr>
            <p:ph sz="half" idx="2"/>
          </p:nvPr>
        </p:nvSpPr>
        <p:spPr/>
        <p:txBody>
          <a:bodyPr>
            <a:normAutofit/>
          </a:bodyPr>
          <a:lstStyle/>
          <a:p>
            <a:pPr marL="68580" indent="0">
              <a:buNone/>
            </a:pPr>
            <a:r>
              <a:rPr lang="en-US" sz="2000" dirty="0"/>
              <a:t>“until there is effective population control, relieving famine merely postpones starvation”</a:t>
            </a:r>
          </a:p>
        </p:txBody>
      </p:sp>
      <p:sp>
        <p:nvSpPr>
          <p:cNvPr id="5" name="Text Placeholder 4"/>
          <p:cNvSpPr>
            <a:spLocks noGrp="1"/>
          </p:cNvSpPr>
          <p:nvPr>
            <p:ph type="body" sz="quarter" idx="3"/>
          </p:nvPr>
        </p:nvSpPr>
        <p:spPr/>
        <p:txBody>
          <a:bodyPr/>
          <a:lstStyle/>
          <a:p>
            <a:r>
              <a:rPr lang="en-US" dirty="0" smtClean="0"/>
              <a:t>Singer’s Response </a:t>
            </a:r>
            <a:endParaRPr lang="en-US" dirty="0"/>
          </a:p>
        </p:txBody>
      </p:sp>
      <p:sp>
        <p:nvSpPr>
          <p:cNvPr id="6" name="Content Placeholder 5"/>
          <p:cNvSpPr>
            <a:spLocks noGrp="1"/>
          </p:cNvSpPr>
          <p:nvPr>
            <p:ph sz="quarter" idx="4"/>
          </p:nvPr>
        </p:nvSpPr>
        <p:spPr>
          <a:xfrm>
            <a:off x="6324600" y="2974694"/>
            <a:ext cx="3733800" cy="3349906"/>
          </a:xfrm>
        </p:spPr>
        <p:txBody>
          <a:bodyPr>
            <a:normAutofit/>
          </a:bodyPr>
          <a:lstStyle/>
          <a:p>
            <a:pPr marL="68580" indent="0">
              <a:buNone/>
            </a:pPr>
            <a:r>
              <a:rPr lang="en-US" sz="2000" dirty="0"/>
              <a:t>“one could accept the argument [objection] without drawing the conclusion that it absolves one from any obligation to do anything to prevent famine. The conclusion that should be drawn is that </a:t>
            </a:r>
            <a:r>
              <a:rPr lang="en-US" sz="2000" dirty="0">
                <a:solidFill>
                  <a:srgbClr val="FF0000"/>
                </a:solidFill>
              </a:rPr>
              <a:t>the best means of preventing famine, in the long run, is population control</a:t>
            </a:r>
            <a:r>
              <a:rPr lang="en-US" sz="2000" dirty="0"/>
              <a:t>”</a:t>
            </a:r>
          </a:p>
        </p:txBody>
      </p:sp>
      <p:pic>
        <p:nvPicPr>
          <p:cNvPr id="3074" name="Picture 2" descr="http://www.garretthardinsociety.org/images/pic_gh_1978_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
            <a:ext cx="2305050" cy="199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377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980481" y="263549"/>
            <a:ext cx="8228160" cy="1166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5268"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a:spcAft>
                <a:spcPts val="1293"/>
              </a:spcAft>
              <a:buSzPct val="45000"/>
            </a:pPr>
            <a:r>
              <a:rPr lang="en-US" sz="4000" dirty="0">
                <a:solidFill>
                  <a:srgbClr val="0070C0"/>
                </a:solidFill>
              </a:rPr>
              <a:t>	Practical concerns …</a:t>
            </a:r>
          </a:p>
        </p:txBody>
      </p:sp>
      <p:sp>
        <p:nvSpPr>
          <p:cNvPr id="37890" name="Text Box 2"/>
          <p:cNvSpPr txBox="1">
            <a:spLocks noChangeArrowheads="1"/>
          </p:cNvSpPr>
          <p:nvPr/>
        </p:nvSpPr>
        <p:spPr bwMode="auto">
          <a:xfrm>
            <a:off x="1810561" y="1604329"/>
            <a:ext cx="8398081" cy="4889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1pPr>
            <a:lvl2pPr marL="860425" indent="-32067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2pPr>
            <a:lvl3pPr marL="1292225"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Arial" charset="0"/>
                <a:ea typeface="SimSun" charset="-122"/>
              </a:defRPr>
            </a:lvl9pPr>
          </a:lstStyle>
          <a:p>
            <a:pPr marL="688975" lvl="1" indent="-457200">
              <a:spcAft>
                <a:spcPts val="1032"/>
              </a:spcAft>
              <a:buSzPct val="45000"/>
              <a:buFont typeface="+mj-lt"/>
              <a:buAutoNum type="arabicPeriod"/>
            </a:pPr>
            <a:r>
              <a:rPr lang="en-US" sz="2000" i="1" dirty="0">
                <a:solidFill>
                  <a:srgbClr val="002060"/>
                </a:solidFill>
              </a:rPr>
              <a:t>Objection: </a:t>
            </a:r>
            <a:r>
              <a:rPr lang="en-US" sz="2000" dirty="0">
                <a:solidFill>
                  <a:srgbClr val="002060"/>
                </a:solidFill>
              </a:rPr>
              <a:t>Governments, not citizens, should be providing foreign aid.</a:t>
            </a:r>
          </a:p>
          <a:p>
            <a:pPr marL="663575" lvl="2" indent="0">
              <a:spcAft>
                <a:spcPts val="1032"/>
              </a:spcAft>
              <a:buSzPct val="45000"/>
            </a:pPr>
            <a:endParaRPr lang="en-US" sz="2000" i="1" dirty="0">
              <a:solidFill>
                <a:srgbClr val="002060"/>
              </a:solidFill>
            </a:endParaRPr>
          </a:p>
          <a:p>
            <a:pPr marL="663575" lvl="2" indent="0">
              <a:spcAft>
                <a:spcPts val="1032"/>
              </a:spcAft>
              <a:buSzPct val="45000"/>
            </a:pPr>
            <a:r>
              <a:rPr lang="en-US" sz="2000" i="1" dirty="0" smtClean="0">
                <a:solidFill>
                  <a:srgbClr val="C00000"/>
                </a:solidFill>
              </a:rPr>
              <a:t>		Reply</a:t>
            </a:r>
            <a:r>
              <a:rPr lang="en-US" sz="2000" dirty="0">
                <a:solidFill>
                  <a:srgbClr val="C00000"/>
                </a:solidFill>
              </a:rPr>
              <a:t>: Because they are not, it is our responsibility to do so.</a:t>
            </a:r>
          </a:p>
          <a:p>
            <a:pPr marL="688975" lvl="1" indent="-457200">
              <a:spcAft>
                <a:spcPts val="1032"/>
              </a:spcAft>
              <a:buSzPct val="45000"/>
              <a:buFont typeface="+mj-lt"/>
              <a:buAutoNum type="arabicPeriod"/>
            </a:pPr>
            <a:endParaRPr lang="en-US" sz="2000" dirty="0">
              <a:solidFill>
                <a:srgbClr val="002060"/>
              </a:solidFill>
            </a:endParaRPr>
          </a:p>
          <a:p>
            <a:pPr marL="688975" lvl="1" indent="-457200">
              <a:spcAft>
                <a:spcPts val="1032"/>
              </a:spcAft>
              <a:buSzPct val="45000"/>
              <a:buFont typeface="+mj-lt"/>
              <a:buAutoNum type="arabicPeriod"/>
            </a:pPr>
            <a:r>
              <a:rPr lang="en-US" sz="2000" i="1" dirty="0">
                <a:solidFill>
                  <a:srgbClr val="002060"/>
                </a:solidFill>
              </a:rPr>
              <a:t>Objection</a:t>
            </a:r>
            <a:r>
              <a:rPr lang="en-US" sz="2000" dirty="0">
                <a:solidFill>
                  <a:srgbClr val="002060"/>
                </a:solidFill>
              </a:rPr>
              <a:t>: Giving large sums of money away could have negative effect on the economy.</a:t>
            </a:r>
          </a:p>
          <a:p>
            <a:pPr marL="663575" lvl="2" indent="0">
              <a:spcAft>
                <a:spcPts val="1032"/>
              </a:spcAft>
              <a:buSzPct val="45000"/>
            </a:pPr>
            <a:endParaRPr lang="en-US" sz="2000" i="1" dirty="0">
              <a:solidFill>
                <a:srgbClr val="002060"/>
              </a:solidFill>
            </a:endParaRPr>
          </a:p>
          <a:p>
            <a:pPr marL="663575" lvl="2" indent="0">
              <a:spcAft>
                <a:spcPts val="1032"/>
              </a:spcAft>
              <a:buSzPct val="45000"/>
            </a:pPr>
            <a:r>
              <a:rPr lang="en-US" sz="2000" i="1" dirty="0" smtClean="0">
                <a:solidFill>
                  <a:srgbClr val="C00000"/>
                </a:solidFill>
              </a:rPr>
              <a:t>		Reply</a:t>
            </a:r>
            <a:r>
              <a:rPr lang="en-US" sz="2000" dirty="0">
                <a:solidFill>
                  <a:srgbClr val="C00000"/>
                </a:solidFill>
              </a:rPr>
              <a:t>: Perhaps, but we can give much more than we do without harming the economy.</a:t>
            </a:r>
          </a:p>
        </p:txBody>
      </p:sp>
    </p:spTree>
    <p:extLst>
      <p:ext uri="{BB962C8B-B14F-4D97-AF65-F5344CB8AC3E}">
        <p14:creationId xmlns:p14="http://schemas.microsoft.com/office/powerpoint/2010/main" val="2034005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 One</a:t>
            </a:r>
            <a:endParaRPr lang="en-US" dirty="0"/>
          </a:p>
        </p:txBody>
      </p:sp>
      <p:sp>
        <p:nvSpPr>
          <p:cNvPr id="3" name="Content Placeholder 2"/>
          <p:cNvSpPr>
            <a:spLocks noGrp="1"/>
          </p:cNvSpPr>
          <p:nvPr>
            <p:ph idx="1"/>
          </p:nvPr>
        </p:nvSpPr>
        <p:spPr>
          <a:xfrm>
            <a:off x="2567492" y="2323652"/>
            <a:ext cx="7414708" cy="4077148"/>
          </a:xfrm>
        </p:spPr>
        <p:txBody>
          <a:bodyPr>
            <a:normAutofit lnSpcReduction="10000"/>
          </a:bodyPr>
          <a:lstStyle/>
          <a:p>
            <a:pPr marL="68580" indent="0">
              <a:buNone/>
            </a:pPr>
            <a:r>
              <a:rPr lang="en-US" dirty="0" smtClean="0"/>
              <a:t>“Suppose that at some time in the future, humankind has solved all of its problems and entered a period of peace and economic prosperity for all. In the meantime, people have been engaged in space exploration and have recently discovered a new planet in which there are untold billions of people (perhaps human, perhaps alien of some sort …), all near starvation. To avoid mass starvation and death on this planet will require all people on earth to reduce their standard of living to the minimum required for survival for many generations. </a:t>
            </a:r>
            <a:r>
              <a:rPr lang="en-US" dirty="0" smtClean="0">
                <a:solidFill>
                  <a:srgbClr val="FF0000"/>
                </a:solidFill>
              </a:rPr>
              <a:t>Are those living on earth morally required to do this …?</a:t>
            </a:r>
            <a:r>
              <a:rPr lang="en-US" dirty="0" smtClean="0"/>
              <a:t>” (BonJour/Baker, 352)</a:t>
            </a:r>
            <a:endParaRPr lang="en-US" dirty="0"/>
          </a:p>
        </p:txBody>
      </p:sp>
    </p:spTree>
    <p:extLst>
      <p:ext uri="{BB962C8B-B14F-4D97-AF65-F5344CB8AC3E}">
        <p14:creationId xmlns:p14="http://schemas.microsoft.com/office/powerpoint/2010/main" val="2753838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685800"/>
            <a:ext cx="8229600" cy="914400"/>
          </a:xfrm>
        </p:spPr>
        <p:txBody>
          <a:bodyPr>
            <a:normAutofit fontScale="90000"/>
          </a:bodyPr>
          <a:lstStyle/>
          <a:p>
            <a:r>
              <a:rPr lang="en-US" dirty="0" smtClean="0"/>
              <a:t>1. Singer </a:t>
            </a:r>
            <a:r>
              <a:rPr lang="en-US" dirty="0"/>
              <a:t>claims that for well-off people, giving to charity is:</a:t>
            </a:r>
          </a:p>
        </p:txBody>
      </p:sp>
      <p:sp>
        <p:nvSpPr>
          <p:cNvPr id="3" name="TPAnswers"/>
          <p:cNvSpPr>
            <a:spLocks noGrp="1"/>
          </p:cNvSpPr>
          <p:nvPr>
            <p:ph type="body" idx="1"/>
            <p:custDataLst>
              <p:tags r:id="rId3"/>
            </p:custDataLst>
          </p:nvPr>
        </p:nvSpPr>
        <p:spPr>
          <a:xfrm>
            <a:off x="1981200" y="1600200"/>
            <a:ext cx="4114800" cy="4495800"/>
          </a:xfrm>
        </p:spPr>
        <p:txBody>
          <a:bodyPr>
            <a:normAutofit fontScale="85000" lnSpcReduction="10000"/>
          </a:bodyPr>
          <a:lstStyle/>
          <a:p>
            <a:pPr marL="525780" indent="-457200">
              <a:buFont typeface="Wingdings 2" pitchFamily="18" charset="2"/>
              <a:buAutoNum type="alphaUcPeriod"/>
            </a:pPr>
            <a:r>
              <a:rPr lang="en-US" sz="3200" dirty="0"/>
              <a:t>actually counterproductive.</a:t>
            </a:r>
          </a:p>
          <a:p>
            <a:pPr marL="525780" indent="-457200">
              <a:buFont typeface="Wingdings 2" pitchFamily="18" charset="2"/>
              <a:buAutoNum type="alphaUcPeriod"/>
            </a:pPr>
            <a:r>
              <a:rPr lang="en-US" sz="3200" dirty="0"/>
              <a:t>morally good, but it is not wrong not to do so.</a:t>
            </a:r>
          </a:p>
          <a:p>
            <a:pPr marL="525780" indent="-457200">
              <a:buFont typeface="Wingdings 2" pitchFamily="18" charset="2"/>
              <a:buAutoNum type="alphaUcPeriod"/>
            </a:pPr>
            <a:r>
              <a:rPr lang="en-US" sz="3200" dirty="0"/>
              <a:t>morally required, and it would be wrong for them not to do so.</a:t>
            </a:r>
          </a:p>
          <a:p>
            <a:pPr marL="525780" indent="-457200">
              <a:buFont typeface="Wingdings 2" pitchFamily="18" charset="2"/>
              <a:buAutoNum type="alphaUcPeriod"/>
            </a:pPr>
            <a:r>
              <a:rPr lang="en-US" sz="3200" dirty="0"/>
              <a:t>neither morally good nor morally bad.</a:t>
            </a:r>
          </a:p>
          <a:p>
            <a:pPr marL="525780" indent="-457200">
              <a:buFont typeface="Wingdings 2" pitchFamily="18" charset="2"/>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903325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47055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fontScale="90000"/>
          </a:bodyPr>
          <a:lstStyle/>
          <a:p>
            <a:r>
              <a:rPr lang="en-US" dirty="0" smtClean="0"/>
              <a:t>2. Singer </a:t>
            </a:r>
            <a:r>
              <a:rPr lang="en-US" dirty="0"/>
              <a:t>claims that his principle:</a:t>
            </a:r>
          </a:p>
        </p:txBody>
      </p:sp>
      <p:sp>
        <p:nvSpPr>
          <p:cNvPr id="3" name="TPAnswers"/>
          <p:cNvSpPr>
            <a:spLocks noGrp="1"/>
          </p:cNvSpPr>
          <p:nvPr>
            <p:ph type="body" idx="1"/>
            <p:custDataLst>
              <p:tags r:id="rId3"/>
            </p:custDataLst>
          </p:nvPr>
        </p:nvSpPr>
        <p:spPr>
          <a:xfrm>
            <a:off x="1981200" y="1600200"/>
            <a:ext cx="4114800" cy="4724400"/>
          </a:xfrm>
        </p:spPr>
        <p:txBody>
          <a:bodyPr>
            <a:normAutofit lnSpcReduction="10000"/>
          </a:bodyPr>
          <a:lstStyle/>
          <a:p>
            <a:pPr marL="582930" indent="-514350">
              <a:buFont typeface="+mj-lt"/>
              <a:buAutoNum type="alphaUcPeriod"/>
            </a:pPr>
            <a:r>
              <a:rPr lang="en-US" sz="3200" dirty="0"/>
              <a:t>takes no account of proximity or distance.</a:t>
            </a:r>
          </a:p>
          <a:p>
            <a:pPr marL="582930" indent="-514350">
              <a:buFont typeface="+mj-lt"/>
              <a:buAutoNum type="alphaUcPeriod"/>
            </a:pPr>
            <a:r>
              <a:rPr lang="en-US" sz="3200" dirty="0"/>
              <a:t>makes no distinctions based on how many people could help.</a:t>
            </a:r>
          </a:p>
          <a:p>
            <a:pPr marL="582930" indent="-514350">
              <a:buFont typeface="+mj-lt"/>
              <a:buAutoNum type="alphaUcPeriod"/>
            </a:pPr>
            <a:r>
              <a:rPr lang="en-US" sz="3200" dirty="0"/>
              <a:t>both a and b.</a:t>
            </a:r>
          </a:p>
          <a:p>
            <a:pPr marL="582930" indent="-514350">
              <a:buFont typeface="+mj-lt"/>
              <a:buAutoNum type="alphaUcPeriod"/>
            </a:pPr>
            <a:r>
              <a:rPr lang="en-US" sz="3200" dirty="0"/>
              <a:t>neither a nor b.</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6257457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58"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061972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024744" cy="1143000"/>
          </a:xfrm>
        </p:spPr>
        <p:txBody>
          <a:bodyPr>
            <a:normAutofit/>
          </a:bodyPr>
          <a:lstStyle/>
          <a:p>
            <a:r>
              <a:rPr lang="en-US" sz="2400" dirty="0"/>
              <a:t>3. According to Singer, the fact that many other people are in a position to donate to famine relief:</a:t>
            </a:r>
          </a:p>
        </p:txBody>
      </p:sp>
      <p:sp>
        <p:nvSpPr>
          <p:cNvPr id="3" name="TPAnswers"/>
          <p:cNvSpPr>
            <a:spLocks noGrp="1"/>
          </p:cNvSpPr>
          <p:nvPr>
            <p:ph type="body" idx="1"/>
            <p:custDataLst>
              <p:tags r:id="rId3"/>
            </p:custDataLst>
          </p:nvPr>
        </p:nvSpPr>
        <p:spPr>
          <a:xfrm>
            <a:off x="1752600" y="1600200"/>
            <a:ext cx="5410200" cy="4953000"/>
          </a:xfrm>
        </p:spPr>
        <p:txBody>
          <a:bodyPr>
            <a:noAutofit/>
          </a:bodyPr>
          <a:lstStyle/>
          <a:p>
            <a:pPr marL="525780" indent="-457200">
              <a:buFont typeface="Wingdings 2" pitchFamily="18" charset="2"/>
              <a:buAutoNum type="alphaUcPeriod"/>
            </a:pPr>
            <a:r>
              <a:rPr lang="en-US" dirty="0"/>
              <a:t>makes both a psychological difference and a difference to our moral obligations</a:t>
            </a:r>
            <a:r>
              <a:rPr lang="en-US" dirty="0" smtClean="0"/>
              <a:t>.</a:t>
            </a:r>
          </a:p>
          <a:p>
            <a:pPr marL="525780" indent="-457200">
              <a:buFont typeface="Wingdings 2" pitchFamily="18" charset="2"/>
              <a:buAutoNum type="alphaUcPeriod"/>
            </a:pPr>
            <a:r>
              <a:rPr lang="en-US" dirty="0" smtClean="0"/>
              <a:t>makes </a:t>
            </a:r>
            <a:r>
              <a:rPr lang="en-US" dirty="0"/>
              <a:t>a psychological difference, </a:t>
            </a:r>
            <a:r>
              <a:rPr lang="en-US" dirty="0" smtClean="0"/>
              <a:t>but no </a:t>
            </a:r>
            <a:r>
              <a:rPr lang="en-US" dirty="0"/>
              <a:t>difference to our moral obligations</a:t>
            </a:r>
            <a:r>
              <a:rPr lang="en-US" dirty="0" smtClean="0"/>
              <a:t>.</a:t>
            </a:r>
          </a:p>
          <a:p>
            <a:pPr marL="525780" indent="-457200">
              <a:buFont typeface="Wingdings 2" pitchFamily="18" charset="2"/>
              <a:buAutoNum type="alphaUcPeriod"/>
            </a:pPr>
            <a:r>
              <a:rPr lang="en-US" dirty="0"/>
              <a:t>makes no psychological difference, but makes a difference to our moral obligations</a:t>
            </a:r>
            <a:r>
              <a:rPr lang="en-US" dirty="0" smtClean="0"/>
              <a:t>.</a:t>
            </a:r>
          </a:p>
          <a:p>
            <a:pPr marL="525780" indent="-457200">
              <a:buFont typeface="Wingdings 2" pitchFamily="18" charset="2"/>
              <a:buAutoNum type="alphaUcPeriod"/>
            </a:pPr>
            <a:r>
              <a:rPr lang="en-US" dirty="0"/>
              <a:t>makes neither a psychological difference nor a difference to our moral obligations</a:t>
            </a:r>
            <a:r>
              <a:rPr lang="en-US" dirty="0" smtClean="0"/>
              <a:t>.</a:t>
            </a:r>
          </a:p>
          <a:p>
            <a:pPr marL="525780" indent="-457200">
              <a:buFont typeface="Wingdings 2" pitchFamily="18" charset="2"/>
              <a:buAutoNum type="alphaUcPeriod"/>
            </a:pPr>
            <a:r>
              <a:rPr lang="en-US" dirty="0" smtClean="0"/>
              <a:t>None of the above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05996269"/>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59336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Peter Singer</a:t>
            </a:r>
            <a:br>
              <a:rPr lang="en-US" dirty="0" smtClean="0"/>
            </a:br>
            <a:r>
              <a:rPr lang="en-US" sz="1000" dirty="0">
                <a:hlinkClick r:id="rId2"/>
              </a:rPr>
              <a:t>http://www.princeton.edu/~psinger/</a:t>
            </a:r>
            <a:endParaRPr lang="en-US" sz="1000" dirty="0"/>
          </a:p>
        </p:txBody>
      </p:sp>
      <p:sp>
        <p:nvSpPr>
          <p:cNvPr id="9" name="Text Placeholder 8"/>
          <p:cNvSpPr>
            <a:spLocks noGrp="1"/>
          </p:cNvSpPr>
          <p:nvPr>
            <p:ph type="body" sz="half" idx="2"/>
          </p:nvPr>
        </p:nvSpPr>
        <p:spPr>
          <a:xfrm>
            <a:off x="6258631" y="4133088"/>
            <a:ext cx="3300573" cy="1734312"/>
          </a:xfrm>
        </p:spPr>
        <p:txBody>
          <a:bodyPr>
            <a:normAutofit/>
          </a:bodyPr>
          <a:lstStyle/>
          <a:p>
            <a:r>
              <a:rPr lang="en-US" dirty="0" smtClean="0"/>
              <a:t>One of the leading present-day defenders of utilitarianism in the realm of applied ethics. </a:t>
            </a:r>
            <a:endParaRPr lang="en-US" dirty="0"/>
          </a:p>
        </p:txBody>
      </p:sp>
      <p:pic>
        <p:nvPicPr>
          <p:cNvPr id="3074" name="Picture 2" descr="http://www.princeton.edu/~psinger/0.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933" r="393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utilitarian.net/benth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838201"/>
            <a:ext cx="2495550" cy="2828290"/>
          </a:xfrm>
          <a:prstGeom prst="ellipse">
            <a:avLst/>
          </a:prstGeom>
          <a:ln>
            <a:noFill/>
          </a:ln>
          <a:effectLst>
            <a:softEdge rad="112500"/>
          </a:effectLst>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62200" y="6262301"/>
            <a:ext cx="9220200" cy="276999"/>
          </a:xfrm>
          <a:prstGeom prst="rect">
            <a:avLst/>
          </a:prstGeom>
          <a:noFill/>
        </p:spPr>
        <p:txBody>
          <a:bodyPr wrap="square" rtlCol="0">
            <a:spAutoFit/>
          </a:bodyPr>
          <a:lstStyle/>
          <a:p>
            <a:r>
              <a:rPr lang="en-US" sz="1200" dirty="0">
                <a:solidFill>
                  <a:prstClr val="black"/>
                </a:solidFill>
                <a:hlinkClick r:id="rId5"/>
              </a:rPr>
              <a:t>http://www.colbertnation.com/the-colbert-report-videos/221466/march-12-2009/peter-singer</a:t>
            </a:r>
            <a:endParaRPr lang="en-US" sz="1200" dirty="0">
              <a:solidFill>
                <a:prstClr val="black"/>
              </a:solidFill>
            </a:endParaRPr>
          </a:p>
        </p:txBody>
      </p:sp>
    </p:spTree>
    <p:extLst>
      <p:ext uri="{BB962C8B-B14F-4D97-AF65-F5344CB8AC3E}">
        <p14:creationId xmlns:p14="http://schemas.microsoft.com/office/powerpoint/2010/main" val="3734987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Demandingness Worry</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One desideratum of an ethical theory is practical guidance.</a:t>
            </a:r>
          </a:p>
          <a:p>
            <a:endParaRPr lang="en-US" dirty="0" smtClean="0"/>
          </a:p>
          <a:p>
            <a:r>
              <a:rPr lang="en-US" dirty="0" smtClean="0"/>
              <a:t>For a theory to be practically guiding, it must not make unlivable demands from its practitioners.</a:t>
            </a:r>
          </a:p>
          <a:p>
            <a:endParaRPr lang="en-US" dirty="0" smtClean="0"/>
          </a:p>
          <a:p>
            <a:r>
              <a:rPr lang="en-US" dirty="0"/>
              <a:t>U</a:t>
            </a:r>
            <a:r>
              <a:rPr lang="en-US" dirty="0" smtClean="0"/>
              <a:t>tilitarianism makes unlivable demands.</a:t>
            </a:r>
          </a:p>
          <a:p>
            <a:endParaRPr lang="en-US" dirty="0"/>
          </a:p>
          <a:p>
            <a:r>
              <a:rPr lang="en-US" dirty="0" smtClean="0"/>
              <a:t>Therefore, utilitarianism fails the practical guidance desideratum of ethical theory.  </a:t>
            </a:r>
            <a:endParaRPr lang="en-US" dirty="0"/>
          </a:p>
        </p:txBody>
      </p:sp>
    </p:spTree>
    <p:extLst>
      <p:ext uri="{BB962C8B-B14F-4D97-AF65-F5344CB8AC3E}">
        <p14:creationId xmlns:p14="http://schemas.microsoft.com/office/powerpoint/2010/main" val="14104571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anything of comparable moral importance, we ought to do it.</a:t>
            </a:r>
          </a:p>
          <a:p>
            <a:pPr marL="411480" indent="-342900">
              <a:buFont typeface="+mj-lt"/>
              <a:buAutoNum type="arabicPeriod"/>
            </a:pPr>
            <a:r>
              <a:rPr lang="en-US" sz="2000" dirty="0"/>
              <a:t>Suffering and death from lack of food, shelter, and medical care are bad …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2" name="TextBox 1"/>
          <p:cNvSpPr txBox="1"/>
          <p:nvPr/>
        </p:nvSpPr>
        <p:spPr>
          <a:xfrm>
            <a:off x="6553200" y="5638800"/>
            <a:ext cx="3657600" cy="923330"/>
          </a:xfrm>
          <a:prstGeom prst="rect">
            <a:avLst/>
          </a:prstGeom>
          <a:noFill/>
        </p:spPr>
        <p:txBody>
          <a:bodyPr wrap="square" rtlCol="0">
            <a:spAutoFit/>
          </a:bodyPr>
          <a:lstStyle/>
          <a:p>
            <a:r>
              <a:rPr lang="en-US" dirty="0">
                <a:solidFill>
                  <a:prstClr val="black"/>
                </a:solidFill>
              </a:rPr>
              <a:t>* things which members have affluent societies have the power to prevent without thereby …</a:t>
            </a:r>
          </a:p>
        </p:txBody>
      </p:sp>
      <p:pic>
        <p:nvPicPr>
          <p:cNvPr id="1026" name="Picture 2" descr="http://www.utilitarian.net/benth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838201"/>
            <a:ext cx="1428750" cy="16192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60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590801" y="381000"/>
            <a:ext cx="3402459" cy="1752600"/>
          </a:xfrm>
        </p:spPr>
        <p:txBody>
          <a:bodyPr/>
          <a:lstStyle/>
          <a:p>
            <a:r>
              <a:rPr lang="en-US" dirty="0" smtClean="0"/>
              <a:t>Singer’s Argument</a:t>
            </a:r>
            <a:endParaRPr lang="en-US" dirty="0"/>
          </a:p>
        </p:txBody>
      </p:sp>
      <p:sp>
        <p:nvSpPr>
          <p:cNvPr id="8" name="Content Placeholder 7"/>
          <p:cNvSpPr>
            <a:spLocks noGrp="1"/>
          </p:cNvSpPr>
          <p:nvPr>
            <p:ph sz="half" idx="2"/>
          </p:nvPr>
        </p:nvSpPr>
        <p:spPr>
          <a:xfrm>
            <a:off x="2133601" y="2209801"/>
            <a:ext cx="3851977" cy="3600691"/>
          </a:xfrm>
        </p:spPr>
        <p:txBody>
          <a:bodyPr>
            <a:noAutofit/>
          </a:bodyPr>
          <a:lstStyle/>
          <a:p>
            <a:pPr marL="411480" indent="-342900">
              <a:buFont typeface="+mj-lt"/>
              <a:buAutoNum type="arabicPeriod"/>
            </a:pPr>
            <a:r>
              <a:rPr lang="en-US" sz="2000" dirty="0"/>
              <a:t>If it is in our power to prevent something bad from happening, without thereby sacrificing anything of comparable moral importance, we ought to do it.</a:t>
            </a:r>
          </a:p>
          <a:p>
            <a:pPr marL="411480" indent="-342900">
              <a:buFont typeface="+mj-lt"/>
              <a:buAutoNum type="arabicPeriod"/>
            </a:pPr>
            <a:r>
              <a:rPr lang="en-US" sz="2000" dirty="0"/>
              <a:t>Suffering and death from lack of food, shelter, and medical care are bad …</a:t>
            </a:r>
          </a:p>
          <a:p>
            <a:pPr marL="411480" indent="-342900">
              <a:buFont typeface="+mj-lt"/>
              <a:buAutoNum type="arabicPeriod"/>
            </a:pPr>
            <a:r>
              <a:rPr lang="en-US" sz="2000" dirty="0"/>
              <a:t>Therefore, members of affluent societies have a straightforward duty to give money to prevent starvation.</a:t>
            </a:r>
          </a:p>
          <a:p>
            <a:pPr marL="411480" indent="-342900">
              <a:buFont typeface="+mj-lt"/>
              <a:buAutoNum type="arabicPeriod"/>
            </a:pPr>
            <a:endParaRPr lang="en-US" sz="1600" dirty="0"/>
          </a:p>
        </p:txBody>
      </p:sp>
      <p:sp>
        <p:nvSpPr>
          <p:cNvPr id="9" name="Text Placeholder 8"/>
          <p:cNvSpPr>
            <a:spLocks noGrp="1"/>
          </p:cNvSpPr>
          <p:nvPr>
            <p:ph type="body" sz="quarter" idx="3"/>
          </p:nvPr>
        </p:nvSpPr>
        <p:spPr>
          <a:xfrm>
            <a:off x="6535838" y="1600200"/>
            <a:ext cx="3055717" cy="533400"/>
          </a:xfrm>
        </p:spPr>
        <p:txBody>
          <a:bodyPr/>
          <a:lstStyle/>
          <a:p>
            <a:r>
              <a:rPr lang="en-US" dirty="0" smtClean="0"/>
              <a:t>Premise One</a:t>
            </a:r>
            <a:endParaRPr lang="en-US" dirty="0"/>
          </a:p>
        </p:txBody>
      </p:sp>
      <p:sp>
        <p:nvSpPr>
          <p:cNvPr id="10" name="Content Placeholder 9"/>
          <p:cNvSpPr>
            <a:spLocks noGrp="1"/>
          </p:cNvSpPr>
          <p:nvPr>
            <p:ph sz="quarter" idx="4"/>
          </p:nvPr>
        </p:nvSpPr>
        <p:spPr>
          <a:xfrm>
            <a:off x="6169152" y="2209800"/>
            <a:ext cx="3889248" cy="4114800"/>
          </a:xfrm>
        </p:spPr>
        <p:txBody>
          <a:bodyPr>
            <a:normAutofit/>
          </a:bodyPr>
          <a:lstStyle/>
          <a:p>
            <a:pPr marL="68580" indent="0">
              <a:buNone/>
            </a:pPr>
            <a:r>
              <a:rPr lang="en-US" dirty="0" smtClean="0"/>
              <a:t>“This principle differs from most standard versions of act utilitarianism … it requires only the prevention of bad things, but not necessarily the maximization of good things”</a:t>
            </a:r>
            <a:endParaRPr lang="en-US" dirty="0"/>
          </a:p>
          <a:p>
            <a:endParaRPr lang="en-US" dirty="0"/>
          </a:p>
        </p:txBody>
      </p:sp>
    </p:spTree>
    <p:extLst>
      <p:ext uri="{BB962C8B-B14F-4D97-AF65-F5344CB8AC3E}">
        <p14:creationId xmlns:p14="http://schemas.microsoft.com/office/powerpoint/2010/main" val="633511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4C163A2E7D99414C864F2D3AB78D94A5"/>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4779F2D39284A42A907A17E451D7AB9&lt;/guid&gt;&#10;        &lt;description /&gt;&#10;        &lt;date&gt;7/15/2013 1:42:4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75534F768524565BB20D168D4E3F1CC&lt;/guid&gt;&#10;            &lt;repollguid&gt;38F91C8BFA144CBB956654AC9BAF4985&lt;/repollguid&gt;&#10;            &lt;sourceid&gt;D181D4A965D540DB9ED23CD0C634736E&lt;/sourceid&gt;&#10;            &lt;questiontext&gt;1. Singer claims that for well-off people, giving to charity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8A381AD953D46F3A291B1178175ADF9&lt;/guid&gt;&#10;                    &lt;answertext&gt;actually counterproductive.&lt;/answertext&gt;&#10;                    &lt;valuetype&gt;-1&lt;/valuetype&gt;&#10;                &lt;/answer&gt;&#10;                &lt;answer&gt;&#10;                    &lt;guid&gt;5A65A139FA3442E1B495F777768539FB&lt;/guid&gt;&#10;                    &lt;answertext&gt;morally good, but it is not wrong not to do so.&lt;/answertext&gt;&#10;                    &lt;valuetype&gt;-1&lt;/valuetype&gt;&#10;                &lt;/answer&gt;&#10;                &lt;answer&gt;&#10;                    &lt;guid&gt;80BBDE4E3B4A482C8A05750454F0480F&lt;/guid&gt;&#10;                    &lt;answertext&gt;morally required, and it would be wrong for them not to do so.&lt;/answertext&gt;&#10;                    &lt;valuetype&gt;1&lt;/valuetype&gt;&#10;                &lt;/answer&gt;&#10;                &lt;answer&gt;&#10;                    &lt;guid&gt;E98CCD0B6F064902A2002E1BF009E2CE&lt;/guid&gt;&#10;                    &lt;answertext&gt;neither morally good nor morally bad.&lt;/answertext&gt;&#10;                    &lt;valuetype&gt;-1&lt;/valuetype&gt;&#10;                &lt;/answer&gt;&#10;                &lt;answer&gt;&#10;                    &lt;guid&gt;BA998CA5CE0545BD9DF6437C46F82FF0&lt;/guid&gt;&#10;                    &lt;answertext&gt;None of the above&lt;/answertext&gt;&#10;                    &lt;valuetype&gt;-1&lt;/valuetype&gt;&#10;                &lt;/answer&gt;&#10;            &lt;/answers&gt;&#10;        &lt;/multichoice&gt;&#10;    &lt;/questions&gt;&#10;&lt;/questionlist&gt;"/>
  <p:tag name="RESULTS" val="1. Singer claims that for well-off people, giving to charity is:[;crlf;]6[;]6[;]6[;]False[;]6[;][;crlf;]3[;]3[;]0[;]0[;crlf;]0[;]-1[;]actually counterproductive.1[;]actually counterproductive.[;][;crlf;]0[;]-1[;]morally good, but it is not wrong not to do so.2[;]morally good, but it is not wrong not to do so.[;][;crlf;]6[;]1[;]morally required, and it would be wrong for them not to do so.3[;]morally required, and it would be wrong for them not to do so.[;][;crlf;]0[;]-1[;]neither morally good nor morally bad.4[;]neither morally good nor morally bad.[;][;crlf;]0[;]-1[;]None of the above5[;]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D1C6B7195A85496D8CC533805189A700&lt;/guid&gt;&#10;        &lt;description /&gt;&#10;        &lt;date&gt;7/15/2013 1:32: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57A05D527C440079B92E031EA4855FF&lt;/guid&gt;&#10;            &lt;repollguid&gt;A8CC3FC8D15E440794564FC2955654FA&lt;/repollguid&gt;&#10;            &lt;sourceid&gt;C6146AF956D446CF9A21194121C2BE15&lt;/sourceid&gt;&#10;            &lt;questiontext&gt;2. Singer claims that his principl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9DCCAF48C3F49849E3F87CC7940CB7C&lt;/guid&gt;&#10;                    &lt;answertext&gt;takes no account of proximity or distance.&lt;/answertext&gt;&#10;                    &lt;valuetype&gt;-1&lt;/valuetype&gt;&#10;                &lt;/answer&gt;&#10;                &lt;answer&gt;&#10;                    &lt;guid&gt;D0F57C0FAE9547C4B4B65BB8B8596B71&lt;/guid&gt;&#10;                    &lt;answertext&gt;makes no distinctions based on how many people could help.&lt;/answertext&gt;&#10;                    &lt;valuetype&gt;-1&lt;/valuetype&gt;&#10;                &lt;/answer&gt;&#10;                &lt;answer&gt;&#10;                    &lt;guid&gt;03CE569A219446B7843786BD7CAA62D1&lt;/guid&gt;&#10;                    &lt;answertext&gt;both a and b.&lt;/answertext&gt;&#10;                    &lt;valuetype&gt;1&lt;/valuetype&gt;&#10;                &lt;/answer&gt;&#10;                &lt;answer&gt;&#10;                    &lt;guid&gt;2849542294584826A1B2AAA274889994&lt;/guid&gt;&#10;                    &lt;answertext&gt;neither a nor b.&lt;/answertext&gt;&#10;                    &lt;valuetype&gt;-1&lt;/valuetype&gt;&#10;                &lt;/answer&gt;&#10;            &lt;/answers&gt;&#10;        &lt;/multichoice&gt;&#10;    &lt;/questions&gt;&#10;&lt;/questionlist&gt;"/>
  <p:tag name="RESULTS" val="2. Singer claims that his principle:[;crlf;]6[;]6[;]6[;]False[;]4[;][;crlf;]2.33333333333333[;]3[;]0.942809041582063[;]0.888888888888889[;crlf;]2[;]-1[;]takes no account of proximity or distance.1[;]takes no account of proximity or distance.[;][;crlf;]0[;]-1[;]makes no distinctions based on how many people could help.2[;]makes no distinctions based on how many people could help.[;][;crlf;]4[;]1[;]both a and b.3[;]both a and b.[;][;crlf;]0[;]-1[;]neither a nor b.4[;]neither a nor b.[;]"/>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76C6062DE15748B0869BDCE4BDCBE77F&lt;/guid&gt;&#10;        &lt;description /&gt;&#10;        &lt;date&gt;7/15/2013 1:40:0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843E81D30BC4D71B3AD70464DEF3322&lt;/guid&gt;&#10;            &lt;repollguid&gt;538BB7DC226C4C8FB15BD33C34E3909E&lt;/repollguid&gt;&#10;            &lt;sourceid&gt;55C322FD70B9497AB445135FC85BFABC&lt;/sourceid&gt;&#10;            &lt;questiontext&gt;3. According to Singer, the fact that many other people are in a position to donate to famine relie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F83066B953044B69F356584632618EE&lt;/guid&gt;&#10;                    &lt;answertext&gt;makes both a psychological difference and a difference to our moral obligations.&lt;/answertext&gt;&#10;                    &lt;valuetype&gt;-1&lt;/valuetype&gt;&#10;                &lt;/answer&gt;&#10;                &lt;answer&gt;&#10;                    &lt;guid&gt;5B6AA87E6CD146889926A1A4B1A924F7&lt;/guid&gt;&#10;                    &lt;answertext&gt;makes a psychological difference, but no difference to our moral obligations.&lt;/answertext&gt;&#10;                    &lt;valuetype&gt;1&lt;/valuetype&gt;&#10;                &lt;/answer&gt;&#10;                &lt;answer&gt;&#10;                    &lt;guid&gt;35845149ABB44AFFA8BEB1C03F9A4953&lt;/guid&gt;&#10;                    &lt;answertext&gt;makes no psychological difference, but makes a difference to our moral obligations.&lt;/answertext&gt;&#10;                    &lt;valuetype&gt;-1&lt;/valuetype&gt;&#10;                &lt;/answer&gt;&#10;                &lt;answer&gt;&#10;                    &lt;guid&gt;D72802B56FB8498D8E34C31E7BA03B62&lt;/guid&gt;&#10;                    &lt;answertext&gt;makes neither a psychological difference nor a difference to our moral obligations.&lt;/answertext&gt;&#10;                    &lt;valuetype&gt;-1&lt;/valuetype&gt;&#10;                &lt;/answer&gt;&#10;                &lt;answer&gt;&#10;                    &lt;guid&gt;DA0FAB94C5B745AD8984FEA2572B9C99&lt;/guid&gt;&#10;                    &lt;answertext&gt;None of the above&lt;/answertext&gt;&#10;                    &lt;valuetype&gt;-1&lt;/valuetype&gt;&#10;                &lt;/answer&gt;&#10;            &lt;/answers&gt;&#10;        &lt;/multichoice&gt;&#10;    &lt;/questions&gt;&#10;&lt;/questionlist&gt;"/>
  <p:tag name="RESULTS" val="3. According to Singer, the fact that many other people are in a position to donate to famine relief:[;crlf;]7[;]7[;]7[;]False[;]4[;][;crlf;]2.42857142857143[;]2[;]1.04978131833565[;]1.10204081632653[;crlf;]1[;]-1[;]makes both a psychological difference and a difference to our moral obligations.1[;]makes both a psychological difference and a difference to our moral obligations.[;][;crlf;]4[;]1[;]makes a psychological difference, but no difference to our moral obligations.2[;]makes a psychological difference, but no difference to our moral obligations.[;][;crlf;]0[;]-1[;]makes no psychological difference, but makes a difference to our moral obligations.3[;]makes no psychological difference, but makes a difference to our moral obligations.[;][;crlf;]2[;]-1[;]makes neither a psychological difference nor a difference to our moral obligations.4[;]makes neither a psychological difference nor a difference to our moral obligations.[;][;crlf;]0[;]-1[;]None of the above5[;]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1393</Words>
  <Application>Microsoft Office PowerPoint</Application>
  <PresentationFormat>Widescreen</PresentationFormat>
  <Paragraphs>130</Paragraphs>
  <Slides>22</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 Unicode MS</vt:lpstr>
      <vt:lpstr>SimSun</vt:lpstr>
      <vt:lpstr>Arial</vt:lpstr>
      <vt:lpstr>Calibri</vt:lpstr>
      <vt:lpstr>Franklin Gothic Book</vt:lpstr>
      <vt:lpstr>Franklin Gothic Medium</vt:lpstr>
      <vt:lpstr>Times New Roman</vt:lpstr>
      <vt:lpstr>Wingdings</vt:lpstr>
      <vt:lpstr>Wingdings 2</vt:lpstr>
      <vt:lpstr>Austin</vt:lpstr>
      <vt:lpstr>Chart</vt:lpstr>
      <vt:lpstr>Contemporary Moral Problems</vt:lpstr>
      <vt:lpstr>Agenda </vt:lpstr>
      <vt:lpstr>1. Singer claims that for well-off people, giving to charity is:</vt:lpstr>
      <vt:lpstr>2. Singer claims that his principle:</vt:lpstr>
      <vt:lpstr>3. According to Singer, the fact that many other people are in a position to donate to famine relief:</vt:lpstr>
      <vt:lpstr>Peter Singer http://www.princeton.edu/~psinger/</vt:lpstr>
      <vt:lpstr>Demandingness Worry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Upshots</vt:lpstr>
      <vt:lpstr>Demandingness? </vt:lpstr>
      <vt:lpstr>Demandingness? </vt:lpstr>
      <vt:lpstr>The ‘Population’ Objection</vt:lpstr>
      <vt:lpstr>The ‘Population’ Objection</vt:lpstr>
      <vt:lpstr>PowerPoint Presentation</vt:lpstr>
      <vt:lpstr>Discussion Question One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cp:lastModifiedBy>
  <cp:revision>9</cp:revision>
  <dcterms:created xsi:type="dcterms:W3CDTF">2014-07-20T22:22:11Z</dcterms:created>
  <dcterms:modified xsi:type="dcterms:W3CDTF">2014-07-23T23:24:51Z</dcterms:modified>
</cp:coreProperties>
</file>