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41"/>
  </p:notesMasterIdLst>
  <p:sldIdLst>
    <p:sldId id="269" r:id="rId4"/>
    <p:sldId id="257" r:id="rId5"/>
    <p:sldId id="258" r:id="rId6"/>
    <p:sldId id="293" r:id="rId7"/>
    <p:sldId id="300" r:id="rId8"/>
    <p:sldId id="287" r:id="rId9"/>
    <p:sldId id="276" r:id="rId10"/>
    <p:sldId id="292" r:id="rId11"/>
    <p:sldId id="289" r:id="rId12"/>
    <p:sldId id="290" r:id="rId13"/>
    <p:sldId id="294" r:id="rId14"/>
    <p:sldId id="259" r:id="rId15"/>
    <p:sldId id="260" r:id="rId16"/>
    <p:sldId id="261" r:id="rId17"/>
    <p:sldId id="262" r:id="rId18"/>
    <p:sldId id="263" r:id="rId19"/>
    <p:sldId id="265" r:id="rId20"/>
    <p:sldId id="264" r:id="rId21"/>
    <p:sldId id="266" r:id="rId22"/>
    <p:sldId id="268" r:id="rId23"/>
    <p:sldId id="267" r:id="rId24"/>
    <p:sldId id="291" r:id="rId25"/>
    <p:sldId id="302" r:id="rId26"/>
    <p:sldId id="277" r:id="rId27"/>
    <p:sldId id="278" r:id="rId28"/>
    <p:sldId id="279" r:id="rId29"/>
    <p:sldId id="280" r:id="rId30"/>
    <p:sldId id="295" r:id="rId31"/>
    <p:sldId id="281" r:id="rId32"/>
    <p:sldId id="282" r:id="rId33"/>
    <p:sldId id="283" r:id="rId34"/>
    <p:sldId id="284" r:id="rId35"/>
    <p:sldId id="296" r:id="rId36"/>
    <p:sldId id="297" r:id="rId37"/>
    <p:sldId id="298" r:id="rId38"/>
    <p:sldId id="301" r:id="rId39"/>
    <p:sldId id="299"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93" autoAdjust="0"/>
    <p:restoredTop sz="94660"/>
  </p:normalViewPr>
  <p:slideViewPr>
    <p:cSldViewPr snapToGrid="0">
      <p:cViewPr varScale="1">
        <p:scale>
          <a:sx n="62" d="100"/>
          <a:sy n="62" d="100"/>
        </p:scale>
        <p:origin x="54"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gs" Target="tags/tag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01810-4A2F-4E01-AC12-A00B5E19F40B}" type="datetimeFigureOut">
              <a:rPr lang="en-US" smtClean="0"/>
              <a:t>7/24/2014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35686-C467-42C2-8BC2-AA358A576789}" type="slidenum">
              <a:rPr lang="en-US" smtClean="0"/>
              <a:t>‹#›</a:t>
            </a:fld>
            <a:endParaRPr lang="en-US" dirty="0"/>
          </a:p>
        </p:txBody>
      </p:sp>
    </p:spTree>
    <p:extLst>
      <p:ext uri="{BB962C8B-B14F-4D97-AF65-F5344CB8AC3E}">
        <p14:creationId xmlns:p14="http://schemas.microsoft.com/office/powerpoint/2010/main" val="118365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9EFF6-1DD7-4540-BC90-E2B7A3342BD0}" type="slidenum">
              <a:rPr lang="en-US">
                <a:solidFill>
                  <a:prstClr val="black"/>
                </a:solidFill>
              </a:rPr>
              <a:pPr/>
              <a:t>11</a:t>
            </a:fld>
            <a:endParaRPr lang="en-US">
              <a:solidFill>
                <a:prstClr val="black"/>
              </a:solidFill>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3398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2D47843-ED80-4820-86D9-EAAC068DAD3D}" type="slidenum">
              <a:rPr lang="en-US" sz="1200"/>
              <a:pPr/>
              <a:t>34</a:t>
            </a:fld>
            <a:endParaRPr lang="en-US" sz="1200"/>
          </a:p>
        </p:txBody>
      </p:sp>
      <p:sp>
        <p:nvSpPr>
          <p:cNvPr id="33795"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1pPr>
            <a:lvl2pPr marL="742950" indent="-28575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2pPr>
            <a:lvl3pPr marL="11430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3pPr>
            <a:lvl4pPr marL="16002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4pPr>
            <a:lvl5pPr marL="20574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5pPr>
            <a:lvl6pPr marL="25146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6pPr>
            <a:lvl7pPr marL="29718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7pPr>
            <a:lvl8pPr marL="34290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8pPr>
            <a:lvl9pPr marL="38862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9pPr>
          </a:lstStyle>
          <a:p>
            <a:pPr algn="r" eaLnBrk="1">
              <a:lnSpc>
                <a:spcPct val="95000"/>
              </a:lnSpc>
              <a:buSzPct val="100000"/>
            </a:pPr>
            <a:fld id="{B6224F85-449B-40F3-A7E6-997FF778AFCA}" type="slidenum">
              <a:rPr lang="en-US" sz="1300">
                <a:solidFill>
                  <a:srgbClr val="000000"/>
                </a:solidFill>
                <a:latin typeface="Times New Roman" pitchFamily="18" charset="0"/>
              </a:rPr>
              <a:pPr algn="r" eaLnBrk="1">
                <a:lnSpc>
                  <a:spcPct val="95000"/>
                </a:lnSpc>
                <a:buSzPct val="100000"/>
              </a:pPr>
              <a:t>34</a:t>
            </a:fld>
            <a:endParaRPr lang="en-US" sz="1300">
              <a:solidFill>
                <a:srgbClr val="000000"/>
              </a:solidFill>
              <a:latin typeface="Times New Roman" pitchFamily="18" charset="0"/>
            </a:endParaRPr>
          </a:p>
        </p:txBody>
      </p:sp>
      <p:sp>
        <p:nvSpPr>
          <p:cNvPr id="33796" name="Rectangle 3"/>
          <p:cNvSpPr>
            <a:spLocks noGrp="1" noRot="1" noChangeAspect="1" noChangeArrowheads="1" noTextEdit="1"/>
          </p:cNvSpPr>
          <p:nvPr>
            <p:ph type="sldImg"/>
          </p:nvPr>
        </p:nvSpPr>
        <p:spPr>
          <a:xfrm>
            <a:off x="381000" y="693738"/>
            <a:ext cx="6096000" cy="3429000"/>
          </a:xfrm>
          <a:ln/>
        </p:spPr>
      </p:sp>
      <p:sp>
        <p:nvSpPr>
          <p:cNvPr id="33797" name="Rectangle 4"/>
          <p:cNvSpPr>
            <a:spLocks noGrp="1" noChangeArrowheads="1"/>
          </p:cNvSpPr>
          <p:nvPr>
            <p:ph type="body" idx="1"/>
          </p:nvPr>
        </p:nvSpPr>
        <p:spPr>
          <a:xfrm>
            <a:off x="685800" y="4341813"/>
            <a:ext cx="5486400" cy="4114800"/>
          </a:xfrm>
          <a:noFill/>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smtClean="0"/>
          </a:p>
        </p:txBody>
      </p:sp>
    </p:spTree>
    <p:extLst>
      <p:ext uri="{BB962C8B-B14F-4D97-AF65-F5344CB8AC3E}">
        <p14:creationId xmlns:p14="http://schemas.microsoft.com/office/powerpoint/2010/main" val="4200314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2D47843-ED80-4820-86D9-EAAC068DAD3D}" type="slidenum">
              <a:rPr lang="en-US" sz="1200">
                <a:solidFill>
                  <a:prstClr val="black"/>
                </a:solidFill>
              </a:rPr>
              <a:pPr/>
              <a:t>35</a:t>
            </a:fld>
            <a:endParaRPr lang="en-US" sz="1200">
              <a:solidFill>
                <a:prstClr val="black"/>
              </a:solidFill>
            </a:endParaRPr>
          </a:p>
        </p:txBody>
      </p:sp>
      <p:sp>
        <p:nvSpPr>
          <p:cNvPr id="33795"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1pPr>
            <a:lvl2pPr marL="742950" indent="-28575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2pPr>
            <a:lvl3pPr marL="11430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3pPr>
            <a:lvl4pPr marL="16002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4pPr>
            <a:lvl5pPr marL="20574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5pPr>
            <a:lvl6pPr marL="25146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6pPr>
            <a:lvl7pPr marL="29718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7pPr>
            <a:lvl8pPr marL="34290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8pPr>
            <a:lvl9pPr marL="38862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9pPr>
          </a:lstStyle>
          <a:p>
            <a:pPr algn="r">
              <a:lnSpc>
                <a:spcPct val="95000"/>
              </a:lnSpc>
              <a:buSzPct val="100000"/>
            </a:pPr>
            <a:fld id="{B6224F85-449B-40F3-A7E6-997FF778AFCA}" type="slidenum">
              <a:rPr lang="en-US" sz="1300">
                <a:solidFill>
                  <a:srgbClr val="000000"/>
                </a:solidFill>
                <a:latin typeface="Times New Roman" pitchFamily="18" charset="0"/>
              </a:rPr>
              <a:pPr algn="r">
                <a:lnSpc>
                  <a:spcPct val="95000"/>
                </a:lnSpc>
                <a:buSzPct val="100000"/>
              </a:pPr>
              <a:t>35</a:t>
            </a:fld>
            <a:endParaRPr lang="en-US" sz="1300">
              <a:solidFill>
                <a:srgbClr val="000000"/>
              </a:solidFill>
              <a:latin typeface="Times New Roman" pitchFamily="18" charset="0"/>
            </a:endParaRPr>
          </a:p>
        </p:txBody>
      </p:sp>
      <p:sp>
        <p:nvSpPr>
          <p:cNvPr id="33796" name="Rectangle 3"/>
          <p:cNvSpPr>
            <a:spLocks noGrp="1" noRot="1" noChangeAspect="1" noChangeArrowheads="1" noTextEdit="1"/>
          </p:cNvSpPr>
          <p:nvPr>
            <p:ph type="sldImg"/>
          </p:nvPr>
        </p:nvSpPr>
        <p:spPr>
          <a:xfrm>
            <a:off x="381000" y="693738"/>
            <a:ext cx="6096000" cy="3429000"/>
          </a:xfrm>
          <a:ln/>
        </p:spPr>
      </p:sp>
      <p:sp>
        <p:nvSpPr>
          <p:cNvPr id="33797" name="Rectangle 4"/>
          <p:cNvSpPr>
            <a:spLocks noGrp="1" noChangeArrowheads="1"/>
          </p:cNvSpPr>
          <p:nvPr>
            <p:ph type="body" idx="1"/>
          </p:nvPr>
        </p:nvSpPr>
        <p:spPr>
          <a:xfrm>
            <a:off x="685800" y="4341813"/>
            <a:ext cx="5486400" cy="4114800"/>
          </a:xfrm>
          <a:noFill/>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smtClean="0"/>
          </a:p>
        </p:txBody>
      </p:sp>
    </p:spTree>
    <p:extLst>
      <p:ext uri="{BB962C8B-B14F-4D97-AF65-F5344CB8AC3E}">
        <p14:creationId xmlns:p14="http://schemas.microsoft.com/office/powerpoint/2010/main" val="4119047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9EFF6-1DD7-4540-BC90-E2B7A3342BD0}" type="slidenum">
              <a:rPr lang="en-US">
                <a:solidFill>
                  <a:prstClr val="black"/>
                </a:solidFill>
              </a:rPr>
              <a:pPr/>
              <a:t>36</a:t>
            </a:fld>
            <a:endParaRPr lang="en-US">
              <a:solidFill>
                <a:prstClr val="black"/>
              </a:solidFill>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9365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42883-D045-4239-AC9E-32F89BC64333}" type="slidenum">
              <a:rPr lang="en-US">
                <a:solidFill>
                  <a:prstClr val="black"/>
                </a:solidFill>
              </a:rPr>
              <a:pPr/>
              <a:t>13</a:t>
            </a:fld>
            <a:endParaRPr lang="en-US">
              <a:solidFill>
                <a:prstClr val="black"/>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1903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42883-D045-4239-AC9E-32F89BC64333}" type="slidenum">
              <a:rPr lang="en-US">
                <a:solidFill>
                  <a:prstClr val="black"/>
                </a:solidFill>
              </a:rPr>
              <a:pPr/>
              <a:t>14</a:t>
            </a:fld>
            <a:endParaRPr lang="en-US">
              <a:solidFill>
                <a:prstClr val="black"/>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5155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42883-D045-4239-AC9E-32F89BC64333}" type="slidenum">
              <a:rPr lang="en-US">
                <a:solidFill>
                  <a:prstClr val="black"/>
                </a:solidFill>
              </a:rPr>
              <a:pPr/>
              <a:t>15</a:t>
            </a:fld>
            <a:endParaRPr lang="en-US">
              <a:solidFill>
                <a:prstClr val="black"/>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77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54F3CFD-ABDB-4BD4-81AD-D80D24E10802}" type="slidenum">
              <a:rPr lang="en-US">
                <a:solidFill>
                  <a:prstClr val="black"/>
                </a:solidFill>
              </a:rPr>
              <a:pPr/>
              <a:t>17</a:t>
            </a:fld>
            <a:endParaRPr lang="en-US">
              <a:solidFill>
                <a:prstClr val="black"/>
              </a:solidFill>
            </a:endParaRPr>
          </a:p>
        </p:txBody>
      </p:sp>
      <p:sp>
        <p:nvSpPr>
          <p:cNvPr id="14337"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50733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42883-D045-4239-AC9E-32F89BC64333}" type="slidenum">
              <a:rPr lang="en-US">
                <a:solidFill>
                  <a:prstClr val="black"/>
                </a:solidFill>
              </a:rPr>
              <a:pPr/>
              <a:t>18</a:t>
            </a:fld>
            <a:endParaRPr lang="en-US">
              <a:solidFill>
                <a:prstClr val="black"/>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9111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F1AD4337-0671-43E4-97A9-BB2F25BAAB06}" type="slidenum">
              <a:rPr lang="en-US">
                <a:solidFill>
                  <a:prstClr val="black"/>
                </a:solidFill>
              </a:rPr>
              <a:pPr eaLnBrk="1" hangingPunct="1"/>
              <a:t>25</a:t>
            </a:fld>
            <a:endParaRPr lang="en-US" dirty="0">
              <a:solidFill>
                <a:prstClr val="black"/>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81066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2D47843-ED80-4820-86D9-EAAC068DAD3D}" type="slidenum">
              <a:rPr lang="en-US" sz="1200"/>
              <a:pPr/>
              <a:t>32</a:t>
            </a:fld>
            <a:endParaRPr lang="en-US" sz="1200" dirty="0"/>
          </a:p>
        </p:txBody>
      </p:sp>
      <p:sp>
        <p:nvSpPr>
          <p:cNvPr id="33795"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1pPr>
            <a:lvl2pPr marL="742950" indent="-28575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2pPr>
            <a:lvl3pPr marL="11430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3pPr>
            <a:lvl4pPr marL="16002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4pPr>
            <a:lvl5pPr marL="20574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5pPr>
            <a:lvl6pPr marL="25146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6pPr>
            <a:lvl7pPr marL="29718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7pPr>
            <a:lvl8pPr marL="34290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8pPr>
            <a:lvl9pPr marL="38862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9pPr>
          </a:lstStyle>
          <a:p>
            <a:pPr algn="r" eaLnBrk="1">
              <a:lnSpc>
                <a:spcPct val="95000"/>
              </a:lnSpc>
              <a:buSzPct val="100000"/>
            </a:pPr>
            <a:fld id="{B6224F85-449B-40F3-A7E6-997FF778AFCA}" type="slidenum">
              <a:rPr lang="en-US" sz="1300">
                <a:solidFill>
                  <a:srgbClr val="000000"/>
                </a:solidFill>
                <a:latin typeface="Times New Roman" pitchFamily="18" charset="0"/>
              </a:rPr>
              <a:pPr algn="r" eaLnBrk="1">
                <a:lnSpc>
                  <a:spcPct val="95000"/>
                </a:lnSpc>
                <a:buSzPct val="100000"/>
              </a:pPr>
              <a:t>32</a:t>
            </a:fld>
            <a:endParaRPr lang="en-US" sz="1300" dirty="0">
              <a:solidFill>
                <a:srgbClr val="000000"/>
              </a:solidFill>
              <a:latin typeface="Times New Roman" pitchFamily="18" charset="0"/>
            </a:endParaRPr>
          </a:p>
        </p:txBody>
      </p:sp>
      <p:sp>
        <p:nvSpPr>
          <p:cNvPr id="33796" name="Rectangle 3"/>
          <p:cNvSpPr>
            <a:spLocks noGrp="1" noRot="1" noChangeAspect="1" noChangeArrowheads="1" noTextEdit="1"/>
          </p:cNvSpPr>
          <p:nvPr>
            <p:ph type="sldImg"/>
          </p:nvPr>
        </p:nvSpPr>
        <p:spPr>
          <a:xfrm>
            <a:off x="381000" y="693738"/>
            <a:ext cx="6096000" cy="3429000"/>
          </a:xfrm>
          <a:ln/>
        </p:spPr>
      </p:sp>
      <p:sp>
        <p:nvSpPr>
          <p:cNvPr id="33797" name="Rectangle 4"/>
          <p:cNvSpPr>
            <a:spLocks noGrp="1" noChangeArrowheads="1"/>
          </p:cNvSpPr>
          <p:nvPr>
            <p:ph type="body" idx="1"/>
          </p:nvPr>
        </p:nvSpPr>
        <p:spPr>
          <a:xfrm>
            <a:off x="685800" y="4341813"/>
            <a:ext cx="5486400" cy="4114800"/>
          </a:xfrm>
          <a:noFill/>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dirty="0" smtClean="0"/>
          </a:p>
        </p:txBody>
      </p:sp>
    </p:spTree>
    <p:extLst>
      <p:ext uri="{BB962C8B-B14F-4D97-AF65-F5344CB8AC3E}">
        <p14:creationId xmlns:p14="http://schemas.microsoft.com/office/powerpoint/2010/main" val="288940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2D47843-ED80-4820-86D9-EAAC068DAD3D}" type="slidenum">
              <a:rPr lang="en-US" sz="1200"/>
              <a:pPr/>
              <a:t>33</a:t>
            </a:fld>
            <a:endParaRPr lang="en-US" sz="1200"/>
          </a:p>
        </p:txBody>
      </p:sp>
      <p:sp>
        <p:nvSpPr>
          <p:cNvPr id="33795"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1pPr>
            <a:lvl2pPr marL="742950" indent="-28575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2pPr>
            <a:lvl3pPr marL="11430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3pPr>
            <a:lvl4pPr marL="16002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4pPr>
            <a:lvl5pPr marL="20574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5pPr>
            <a:lvl6pPr marL="25146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6pPr>
            <a:lvl7pPr marL="29718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7pPr>
            <a:lvl8pPr marL="34290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8pPr>
            <a:lvl9pPr marL="38862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9pPr>
          </a:lstStyle>
          <a:p>
            <a:pPr algn="r" eaLnBrk="1">
              <a:lnSpc>
                <a:spcPct val="95000"/>
              </a:lnSpc>
              <a:buSzPct val="100000"/>
            </a:pPr>
            <a:fld id="{B6224F85-449B-40F3-A7E6-997FF778AFCA}" type="slidenum">
              <a:rPr lang="en-US" sz="1300">
                <a:solidFill>
                  <a:srgbClr val="000000"/>
                </a:solidFill>
                <a:latin typeface="Times New Roman" pitchFamily="18" charset="0"/>
              </a:rPr>
              <a:pPr algn="r" eaLnBrk="1">
                <a:lnSpc>
                  <a:spcPct val="95000"/>
                </a:lnSpc>
                <a:buSzPct val="100000"/>
              </a:pPr>
              <a:t>33</a:t>
            </a:fld>
            <a:endParaRPr lang="en-US" sz="1300">
              <a:solidFill>
                <a:srgbClr val="000000"/>
              </a:solidFill>
              <a:latin typeface="Times New Roman" pitchFamily="18" charset="0"/>
            </a:endParaRPr>
          </a:p>
        </p:txBody>
      </p:sp>
      <p:sp>
        <p:nvSpPr>
          <p:cNvPr id="33796" name="Rectangle 3"/>
          <p:cNvSpPr>
            <a:spLocks noGrp="1" noRot="1" noChangeAspect="1" noChangeArrowheads="1" noTextEdit="1"/>
          </p:cNvSpPr>
          <p:nvPr>
            <p:ph type="sldImg"/>
          </p:nvPr>
        </p:nvSpPr>
        <p:spPr>
          <a:xfrm>
            <a:off x="381000" y="693738"/>
            <a:ext cx="6096000" cy="3429000"/>
          </a:xfrm>
          <a:ln/>
        </p:spPr>
      </p:sp>
      <p:sp>
        <p:nvSpPr>
          <p:cNvPr id="33797" name="Rectangle 4"/>
          <p:cNvSpPr>
            <a:spLocks noGrp="1" noChangeArrowheads="1"/>
          </p:cNvSpPr>
          <p:nvPr>
            <p:ph type="body" idx="1"/>
          </p:nvPr>
        </p:nvSpPr>
        <p:spPr>
          <a:xfrm>
            <a:off x="685800" y="4341813"/>
            <a:ext cx="5486400" cy="4114800"/>
          </a:xfrm>
          <a:noFill/>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smtClean="0"/>
          </a:p>
        </p:txBody>
      </p:sp>
    </p:spTree>
    <p:extLst>
      <p:ext uri="{BB962C8B-B14F-4D97-AF65-F5344CB8AC3E}">
        <p14:creationId xmlns:p14="http://schemas.microsoft.com/office/powerpoint/2010/main" val="372559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15B13033-102D-4D26-9A16-44A52CEDAA43}" type="datetimeFigureOut">
              <a:rPr lang="en-US" smtClean="0"/>
              <a:pPr/>
              <a:t>7/24/2014</a:t>
            </a:fld>
            <a:endParaRPr lang="en-US" dirty="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dirty="0">
              <a:solidFill>
                <a:srgbClr val="4F81BD"/>
              </a:solidFill>
            </a:endParaRPr>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F438F725-9DCC-484F-8D50-5E9DEDA9D6E7}" type="slidenum">
              <a:rPr lang="en-US" smtClean="0">
                <a:solidFill>
                  <a:srgbClr val="4F81BD"/>
                </a:solidFill>
              </a:rPr>
              <a:pPr/>
              <a:t>‹#›</a:t>
            </a:fld>
            <a:endParaRPr lang="en-US" dirty="0">
              <a:solidFill>
                <a:srgbClr val="4F81BD"/>
              </a:solidFill>
            </a:endParaRPr>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84537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11"/>
          </p:nvPr>
        </p:nvSpPr>
        <p:spPr/>
        <p:txBody>
          <a:bodyPr/>
          <a:lstStyle/>
          <a:p>
            <a:endParaRPr lang="en-US" dirty="0">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351504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11"/>
          </p:nvPr>
        </p:nvSpPr>
        <p:spPr/>
        <p:txBody>
          <a:bodyPr/>
          <a:lstStyle/>
          <a:p>
            <a:endParaRPr lang="en-US" dirty="0">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1009739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11"/>
          </p:nvPr>
        </p:nvSpPr>
        <p:spPr/>
        <p:txBody>
          <a:bodyPr/>
          <a:lstStyle/>
          <a:p>
            <a:endParaRPr lang="en-US" dirty="0">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4186760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15B13033-102D-4D26-9A16-44A52CEDAA43}" type="datetimeFigureOut">
              <a:rPr lang="en-US" smtClean="0"/>
              <a:pPr/>
              <a:t>7/24/2014</a:t>
            </a:fld>
            <a:endParaRPr lang="en-US" dirty="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dirty="0">
              <a:solidFill>
                <a:srgbClr val="4F81BD"/>
              </a:solidFill>
            </a:endParaRPr>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F438F725-9DCC-484F-8D50-5E9DEDA9D6E7}" type="slidenum">
              <a:rPr lang="en-US" smtClean="0">
                <a:solidFill>
                  <a:srgbClr val="4F81BD"/>
                </a:solidFill>
              </a:rPr>
              <a:pPr/>
              <a:t>‹#›</a:t>
            </a:fld>
            <a:endParaRPr lang="en-US" dirty="0">
              <a:solidFill>
                <a:srgbClr val="4F81BD"/>
              </a:solidFill>
            </a:endParaRPr>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292298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11"/>
          </p:nvPr>
        </p:nvSpPr>
        <p:spPr/>
        <p:txBody>
          <a:bodyPr/>
          <a:lstStyle/>
          <a:p>
            <a:endParaRPr lang="en-US" dirty="0">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573458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11"/>
          </p:nvPr>
        </p:nvSpPr>
        <p:spPr/>
        <p:txBody>
          <a:bodyPr/>
          <a:lstStyle/>
          <a:p>
            <a:endParaRPr lang="en-US" dirty="0">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3582040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6" name="Footer Placeholder 5"/>
          <p:cNvSpPr>
            <a:spLocks noGrp="1"/>
          </p:cNvSpPr>
          <p:nvPr>
            <p:ph type="ftr" sz="quarter" idx="11"/>
          </p:nvPr>
        </p:nvSpPr>
        <p:spPr/>
        <p:txBody>
          <a:bodyPr/>
          <a:lstStyle/>
          <a:p>
            <a:endParaRPr lang="en-US" dirty="0">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dirty="0"/>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9501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8" name="Footer Placeholder 7"/>
          <p:cNvSpPr>
            <a:spLocks noGrp="1"/>
          </p:cNvSpPr>
          <p:nvPr>
            <p:ph type="ftr" sz="quarter" idx="11"/>
          </p:nvPr>
        </p:nvSpPr>
        <p:spPr/>
        <p:txBody>
          <a:bodyPr/>
          <a:lstStyle/>
          <a:p>
            <a:endParaRPr lang="en-US" dirty="0">
              <a:solidFill>
                <a:srgbClr val="4F81BD"/>
              </a:solidFill>
            </a:endParaRPr>
          </a:p>
        </p:txBody>
      </p:sp>
      <p:sp>
        <p:nvSpPr>
          <p:cNvPr id="9" name="Slide Number Placeholder 8"/>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2476890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4" name="Footer Placeholder 3"/>
          <p:cNvSpPr>
            <a:spLocks noGrp="1"/>
          </p:cNvSpPr>
          <p:nvPr>
            <p:ph type="ftr" sz="quarter" idx="11"/>
          </p:nvPr>
        </p:nvSpPr>
        <p:spPr/>
        <p:txBody>
          <a:bodyPr/>
          <a:lstStyle/>
          <a:p>
            <a:endParaRPr lang="en-US" dirty="0">
              <a:solidFill>
                <a:srgbClr val="4F81BD"/>
              </a:solidFill>
            </a:endParaRPr>
          </a:p>
        </p:txBody>
      </p:sp>
      <p:sp>
        <p:nvSpPr>
          <p:cNvPr id="5" name="Slide Number Placeholder 4"/>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487731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3" name="Footer Placeholder 2"/>
          <p:cNvSpPr>
            <a:spLocks noGrp="1"/>
          </p:cNvSpPr>
          <p:nvPr>
            <p:ph type="ftr" sz="quarter" idx="11"/>
          </p:nvPr>
        </p:nvSpPr>
        <p:spPr/>
        <p:txBody>
          <a:bodyPr/>
          <a:lstStyle/>
          <a:p>
            <a:endParaRPr lang="en-US" dirty="0">
              <a:solidFill>
                <a:srgbClr val="4F81BD"/>
              </a:solidFill>
            </a:endParaRPr>
          </a:p>
        </p:txBody>
      </p:sp>
      <p:sp>
        <p:nvSpPr>
          <p:cNvPr id="4" name="Slide Number Placeholder 3"/>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177611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11"/>
          </p:nvPr>
        </p:nvSpPr>
        <p:spPr/>
        <p:txBody>
          <a:bodyPr/>
          <a:lstStyle/>
          <a:p>
            <a:endParaRPr lang="en-US" dirty="0">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18062886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 name="Date Placeholder 4"/>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dirty="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dirty="0">
              <a:solidFill>
                <a:srgbClr val="4F81BD"/>
              </a:solidFill>
            </a:endParaRPr>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7714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dirty="0">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2755484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11"/>
          </p:nvPr>
        </p:nvSpPr>
        <p:spPr/>
        <p:txBody>
          <a:bodyPr/>
          <a:lstStyle/>
          <a:p>
            <a:endParaRPr lang="en-US" dirty="0">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2277608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11"/>
          </p:nvPr>
        </p:nvSpPr>
        <p:spPr/>
        <p:txBody>
          <a:bodyPr/>
          <a:lstStyle/>
          <a:p>
            <a:endParaRPr lang="en-US" dirty="0">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3126170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11"/>
          </p:nvPr>
        </p:nvSpPr>
        <p:spPr/>
        <p:txBody>
          <a:bodyPr/>
          <a:lstStyle/>
          <a:p>
            <a:endParaRPr lang="en-US" dirty="0">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7738080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15B13033-102D-4D26-9A16-44A52CEDAA43}" type="datetimeFigureOut">
              <a:rPr lang="en-US" smtClean="0"/>
              <a:pPr/>
              <a:t>7/24/2014</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solidFill>
                <a:srgbClr val="4F81BD"/>
              </a:solidFill>
            </a:endParaRPr>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F438F725-9DCC-484F-8D50-5E9DEDA9D6E7}" type="slidenum">
              <a:rPr lang="en-US" smtClean="0">
                <a:solidFill>
                  <a:srgbClr val="4F81BD"/>
                </a:solidFill>
              </a:rPr>
              <a:pPr/>
              <a:t>‹#›</a:t>
            </a:fld>
            <a:endParaRPr lang="en-US">
              <a:solidFill>
                <a:srgbClr val="4F81BD"/>
              </a:solidFill>
            </a:endParaRPr>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205046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38085424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1745516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5B13033-102D-4D26-9A16-44A52CEDAA43}"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5880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13033-102D-4D26-9A16-44A52CEDAA43}" type="datetimeFigureOut">
              <a:rPr lang="en-US" smtClean="0"/>
              <a:pPr/>
              <a:t>7/24/2014</a:t>
            </a:fld>
            <a:endParaRPr lang="en-US"/>
          </a:p>
        </p:txBody>
      </p:sp>
      <p:sp>
        <p:nvSpPr>
          <p:cNvPr id="8" name="Footer Placeholder 7"/>
          <p:cNvSpPr>
            <a:spLocks noGrp="1"/>
          </p:cNvSpPr>
          <p:nvPr>
            <p:ph type="ftr" sz="quarter" idx="11"/>
          </p:nvPr>
        </p:nvSpPr>
        <p:spPr/>
        <p:txBody>
          <a:bodyPr/>
          <a:lstStyle/>
          <a:p>
            <a:endParaRPr lang="en-US">
              <a:solidFill>
                <a:srgbClr val="4F81BD"/>
              </a:solidFill>
            </a:endParaRPr>
          </a:p>
        </p:txBody>
      </p:sp>
      <p:sp>
        <p:nvSpPr>
          <p:cNvPr id="9" name="Slide Number Placeholder 8"/>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110371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11"/>
          </p:nvPr>
        </p:nvSpPr>
        <p:spPr/>
        <p:txBody>
          <a:bodyPr/>
          <a:lstStyle/>
          <a:p>
            <a:endParaRPr lang="en-US" dirty="0">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42510311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13033-102D-4D26-9A16-44A52CEDAA43}" type="datetimeFigureOut">
              <a:rPr lang="en-US" smtClean="0"/>
              <a:pPr/>
              <a:t>7/24/2014</a:t>
            </a:fld>
            <a:endParaRPr lang="en-US"/>
          </a:p>
        </p:txBody>
      </p:sp>
      <p:sp>
        <p:nvSpPr>
          <p:cNvPr id="4" name="Footer Placeholder 3"/>
          <p:cNvSpPr>
            <a:spLocks noGrp="1"/>
          </p:cNvSpPr>
          <p:nvPr>
            <p:ph type="ftr" sz="quarter" idx="11"/>
          </p:nvPr>
        </p:nvSpPr>
        <p:spPr/>
        <p:txBody>
          <a:bodyPr/>
          <a:lstStyle/>
          <a:p>
            <a:endParaRPr lang="en-US">
              <a:solidFill>
                <a:srgbClr val="4F81BD"/>
              </a:solidFill>
            </a:endParaRPr>
          </a:p>
        </p:txBody>
      </p:sp>
      <p:sp>
        <p:nvSpPr>
          <p:cNvPr id="5" name="Slide Number Placeholder 4"/>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224803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3033-102D-4D26-9A16-44A52CEDAA43}" type="datetimeFigureOut">
              <a:rPr lang="en-US" smtClean="0"/>
              <a:pPr/>
              <a:t>7/24/2014</a:t>
            </a:fld>
            <a:endParaRPr lang="en-US"/>
          </a:p>
        </p:txBody>
      </p:sp>
      <p:sp>
        <p:nvSpPr>
          <p:cNvPr id="3" name="Footer Placeholder 2"/>
          <p:cNvSpPr>
            <a:spLocks noGrp="1"/>
          </p:cNvSpPr>
          <p:nvPr>
            <p:ph type="ftr" sz="quarter" idx="11"/>
          </p:nvPr>
        </p:nvSpPr>
        <p:spPr/>
        <p:txBody>
          <a:bodyPr/>
          <a:lstStyle/>
          <a:p>
            <a:endParaRPr lang="en-US">
              <a:solidFill>
                <a:srgbClr val="4F81BD"/>
              </a:solidFill>
            </a:endParaRPr>
          </a:p>
        </p:txBody>
      </p:sp>
      <p:sp>
        <p:nvSpPr>
          <p:cNvPr id="4" name="Slide Number Placeholder 3"/>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3761569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 name="Date Placeholder 4"/>
          <p:cNvSpPr>
            <a:spLocks noGrp="1"/>
          </p:cNvSpPr>
          <p:nvPr>
            <p:ph type="dt" sz="half" idx="10"/>
          </p:nvPr>
        </p:nvSpPr>
        <p:spPr/>
        <p:txBody>
          <a:bodyPr/>
          <a:lstStyle/>
          <a:p>
            <a:fld id="{15B13033-102D-4D26-9A16-44A52CEDAA43}" type="datetimeFigureOut">
              <a:rPr lang="en-US" smtClean="0"/>
              <a:pPr/>
              <a:t>7/24/2014</a:t>
            </a:fld>
            <a:endParaRPr lang="en-US"/>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solidFill>
                <a:srgbClr val="4F81BD"/>
              </a:solidFill>
            </a:endParaRPr>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8874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13033-102D-4D26-9A16-44A52CEDAA43}" type="datetimeFigureOut">
              <a:rPr lang="en-US" smtClean="0"/>
              <a:pPr/>
              <a:t>7/24/2014</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35906075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37153737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22440409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365834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6" name="Footer Placeholder 5"/>
          <p:cNvSpPr>
            <a:spLocks noGrp="1"/>
          </p:cNvSpPr>
          <p:nvPr>
            <p:ph type="ftr" sz="quarter" idx="11"/>
          </p:nvPr>
        </p:nvSpPr>
        <p:spPr/>
        <p:txBody>
          <a:bodyPr/>
          <a:lstStyle/>
          <a:p>
            <a:endParaRPr lang="en-US" dirty="0">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dirty="0"/>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487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8" name="Footer Placeholder 7"/>
          <p:cNvSpPr>
            <a:spLocks noGrp="1"/>
          </p:cNvSpPr>
          <p:nvPr>
            <p:ph type="ftr" sz="quarter" idx="11"/>
          </p:nvPr>
        </p:nvSpPr>
        <p:spPr/>
        <p:txBody>
          <a:bodyPr/>
          <a:lstStyle/>
          <a:p>
            <a:endParaRPr lang="en-US" dirty="0">
              <a:solidFill>
                <a:srgbClr val="4F81BD"/>
              </a:solidFill>
            </a:endParaRPr>
          </a:p>
        </p:txBody>
      </p:sp>
      <p:sp>
        <p:nvSpPr>
          <p:cNvPr id="9" name="Slide Number Placeholder 8"/>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5796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4" name="Footer Placeholder 3"/>
          <p:cNvSpPr>
            <a:spLocks noGrp="1"/>
          </p:cNvSpPr>
          <p:nvPr>
            <p:ph type="ftr" sz="quarter" idx="11"/>
          </p:nvPr>
        </p:nvSpPr>
        <p:spPr/>
        <p:txBody>
          <a:bodyPr/>
          <a:lstStyle/>
          <a:p>
            <a:endParaRPr lang="en-US" dirty="0">
              <a:solidFill>
                <a:srgbClr val="4F81BD"/>
              </a:solidFill>
            </a:endParaRPr>
          </a:p>
        </p:txBody>
      </p:sp>
      <p:sp>
        <p:nvSpPr>
          <p:cNvPr id="5" name="Slide Number Placeholder 4"/>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310377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3" name="Footer Placeholder 2"/>
          <p:cNvSpPr>
            <a:spLocks noGrp="1"/>
          </p:cNvSpPr>
          <p:nvPr>
            <p:ph type="ftr" sz="quarter" idx="11"/>
          </p:nvPr>
        </p:nvSpPr>
        <p:spPr/>
        <p:txBody>
          <a:bodyPr/>
          <a:lstStyle/>
          <a:p>
            <a:endParaRPr lang="en-US" dirty="0">
              <a:solidFill>
                <a:srgbClr val="4F81BD"/>
              </a:solidFill>
            </a:endParaRPr>
          </a:p>
        </p:txBody>
      </p:sp>
      <p:sp>
        <p:nvSpPr>
          <p:cNvPr id="4" name="Slide Number Placeholder 3"/>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365245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Date Placeholder 4"/>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dirty="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dirty="0">
              <a:solidFill>
                <a:srgbClr val="4F81BD"/>
              </a:solidFill>
            </a:endParaRPr>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541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13033-102D-4D26-9A16-44A52CEDAA43}" type="datetimeFigureOut">
              <a:rPr lang="en-US" smtClean="0"/>
              <a:pPr/>
              <a:t>7/24/2014</a:t>
            </a:fld>
            <a:endParaRPr lang="en-US" dirty="0"/>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dirty="0">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291478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solidFill>
                <a:srgbClr val="4F81BD"/>
              </a:solidFill>
            </a:endParaRPr>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527884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15B13033-102D-4D26-9A16-44A52CEDAA43}" type="datetimeFigureOut">
              <a:rPr lang="en-US" smtClean="0"/>
              <a:pPr/>
              <a:t>7/24/2014</a:t>
            </a:fld>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solidFill>
                <a:srgbClr val="4F81BD"/>
              </a:solidFill>
            </a:endParaRPr>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F438F725-9DCC-484F-8D50-5E9DEDA9D6E7}" type="slidenum">
              <a:rPr lang="en-US" smtClean="0"/>
              <a:pPr/>
              <a:t>‹#›</a:t>
            </a:fld>
            <a:endParaRPr lang="en-US" dirty="0"/>
          </a:p>
        </p:txBody>
      </p:sp>
    </p:spTree>
    <p:extLst>
      <p:ext uri="{BB962C8B-B14F-4D97-AF65-F5344CB8AC3E}">
        <p14:creationId xmlns:p14="http://schemas.microsoft.com/office/powerpoint/2010/main" val="37842938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15B13033-102D-4D26-9A16-44A52CEDAA43}" type="datetimeFigureOut">
              <a:rPr lang="en-US" smtClean="0"/>
              <a:pPr/>
              <a:t>7/24/2014</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solidFill>
                <a:srgbClr val="4F81BD"/>
              </a:solidFill>
            </a:endParaRPr>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F438F725-9DCC-484F-8D50-5E9DEDA9D6E7}" type="slidenum">
              <a:rPr lang="en-US" smtClean="0"/>
              <a:pPr/>
              <a:t>‹#›</a:t>
            </a:fld>
            <a:endParaRPr lang="en-US"/>
          </a:p>
        </p:txBody>
      </p:sp>
    </p:spTree>
    <p:extLst>
      <p:ext uri="{BB962C8B-B14F-4D97-AF65-F5344CB8AC3E}">
        <p14:creationId xmlns:p14="http://schemas.microsoft.com/office/powerpoint/2010/main" val="282023021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youtube.com/watch?v=G2HiIF8zBBY" TargetMode="Externa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7.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24.xml"/><Relationship Id="rId4"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www.stafforini.com/blog/the-gift/" TargetMode="External"/><Relationship Id="rId7" Type="http://schemas.openxmlformats.org/officeDocument/2006/relationships/hyperlink" Target="http://www.smbc-comics.com/?id=2305"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hyperlink" Target="http://www.youtube.com/watch?v=RvUcbcUMtXw" TargetMode="External"/><Relationship Id="rId4" Type="http://schemas.openxmlformats.org/officeDocument/2006/relationships/hyperlink" Target="http://www.nytimes.com/2006/12/17/magazine/17charity.t.html?pagewanted=4&amp;ref=magazine&amp;_r=0"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7.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24.xml"/><Relationship Id="rId4"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8.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24.xml"/><Relationship Id="rId4" Type="http://schemas.openxmlformats.org/officeDocument/2006/relationships/tags" Target="../tags/tag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WIObJ7VN_Q0" TargetMode="Externa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gif"/><Relationship Id="rId1" Type="http://schemas.openxmlformats.org/officeDocument/2006/relationships/slideLayout" Target="../slideLayouts/slideLayout17.xml"/><Relationship Id="rId5" Type="http://schemas.openxmlformats.org/officeDocument/2006/relationships/image" Target="../media/image24.gif"/><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www.investopedia.com/video/play/prisoners-dilemma/" TargetMode="External"/><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1.xml"/><Relationship Id="rId5" Type="http://schemas.openxmlformats.org/officeDocument/2006/relationships/image" Target="../media/image25.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jpe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hyperlink" Target="http://www.princeton.edu/~achaney/tmve/wiki100k/docs/Tragedy_of_the_commons.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1.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9.jpeg"/></Relationships>
</file>

<file path=ppt/slides/_rels/slide37.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33.emf"/><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36.xml"/><Relationship Id="rId4" Type="http://schemas.openxmlformats.org/officeDocument/2006/relationships/tags" Target="../tags/tag22.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24.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24.xml"/><Relationship Id="rId4"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24.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Live an Ethical </a:t>
            </a:r>
            <a:r>
              <a:rPr lang="en-US" dirty="0" smtClean="0"/>
              <a:t>Life</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www.youtube.com/watch?v=G2HiIF8zBBY</a:t>
            </a:r>
            <a:endParaRPr lang="en-US" dirty="0" smtClean="0"/>
          </a:p>
          <a:p>
            <a:endParaRPr lang="en-US" dirty="0"/>
          </a:p>
        </p:txBody>
      </p:sp>
      <p:sp>
        <p:nvSpPr>
          <p:cNvPr id="4" name="AutoShape 2" descr="data:image/jpeg;base64,/9j/4AAQSkZJRgABAQAAAQABAAD/2wCEAAkGBhQSEBQSEhQUFRUVFBQWFBUVFRQVFRYXFhQVFBQUFBQXGyYeFxkjGRQUHy8gIycpLCwsFR4xNTAqNSYrLCkBCQoKDgwOFw8PGiwcHCQpKSwpLCksKSkpKSopKSwsLyksKSwpLCkpKSkpKSkpKSkpKSkpKSkpKSksKSkpLCksLP/AABEIAK4BIgMBIgACEQEDEQH/xAAbAAABBQEBAAAAAAAAAAAAAAABAAIDBAUGB//EAD4QAAEDAQYCBwYEBAcBAQAAAAEAAhEDBBIhMUFRBWEGEyJxgZGhFBVSsdHwMkLB4RZikvEHQ1NygqKyIyT/xAAZAQEAAwEBAAAAAAAAAAAAAAAAAQIEAwX/xAAlEQEBAAIBBAICAgMAAAAAAAAAAQIRIQMEEjFBUTJhE3EUQoH/2gAMAwEAAhEDEQA/APITTRuKzcRDF0VVxRj1HgUw0eS0G05OM466IOspB+igUDRQFHkrxopopIK3VJ4sshT9WR4qei27iZzwj1x3QUfZOWWalZw85xHeDktIteGggEA446YwMfvNK650YnH0QURw/DUHaDH7qdtgJb+HFs6YkawVeoWF7TmMPI85WtY7NeBIkFpB78YI8jPgg5RlikS3DmRPkSrdm4c1wBddzjABp78YBzGGa1bRY8w4YOxkZDIac5Pgoq9miGAzhJBGJ/MIOuZPigrUOHBr4IBBBEiYx0xxBy81BxLhWJju13AB8ow5rXoUjeuTMXDjuDIHd2o8lp0KTRVvO/CKUxuQ4tYe+R5BBw1o4TciYnGfMjywVQWEkxEk6Lt7TYJcwEXi5w7sAM+QL/RC18Aa3PEkE5RgBmRsiXDGzIGzLWtNmM8hPdG6gdS2xRG2d7MgLOr5podWmjah7OkKC0OrS6tNG2c6il1Cvmkh1SaNqHUoOpLQ6pA0lGjaj1KBoq+2kk6gmk7ZoYl1attop3VJo2pdWh1avdVyQNJNG1Lq0urV4UMEfZ00bZ9xJX/Zkk0baIajdSlIFWVT0DB+ztnywWi2m1wkkBxJ9dcMRiVnUakeOas0nDfLLLXvQTu4eH4g4iZvC7uSeY7k0cFPMayRh5zgpaD5cJknQ3YIhb9keI7RjWb0O8RBgR/dBiU+AE4Xmc4JPmYw7ldZ0cfTMOAAmdD6xt3Lo7M1ubal7uET44E4K7SqvebsT84VbdLTHbBsnCHk3QYGYkzhh3bLS9xUTi6Z1DDd/uPqt+nwQub25HIE+rlYp8FptyaPUz3yuGXWkase3yvthilRAF1kjnjtrqmdWwT2SMMiNcwR3YeS6AWBoyzUXu9olU/ndP8AGcfbBTJmIMFpGhkkfqs19hxa7MwYA1iYcfHBdnauDsdp3z+yyeIcGwN2QMsDBgZR5lXx60c8u3vwxLPQ8bpEu5DKTzOnJOtRGIAzuBvICXGfH5hSukYOkAZAYDmZ3gZpt2XCI5anAHMnvXWZyuFwsbFnotvNfGUwIzkmDj3mFncRb+MA/ils6nVxHLE/YWlYqgAMnBobJzwaB2RvnnqSq9R0ubh2icB8I5q8UrleLNFPsnMiYy3iRtksIhavG63WV3u/mhvc3AHu1WYVKqK4gWqRAoGgIEJxTUCTSnJXUDCkAgHgvu8pTqjLqAFqNxOSBQQdWiWqW6gWoIwEbqFUQJSZTJE+ShJXU66gwp6kMhJPSRB4TgowU9pQGFJTdBzUYKIcg07Hbcg4gj/atyx2q80RiOYaI2xhc7ZXGdt4gYLZ4XTLqjWNE3jAGOJ1PcMceSi8Jk26jh1jfWeGB2X4i0gtbywOa7XhvCW02gASdScyoeDcLbRYGtA3JAAk7rZpjBYupn5V6XT6cwn7QOpKN1FWyVGVy00SqZpKB1NXX1OarP8ANUsT5Kr6aq1qP3CvloKrWhuB+8O9JEbc9xigSOy0c8lmNsYxichgM+eK6yvRBCw61lIfAjHXLFaMMmbqYqF+BdMgbfOTqsy38SLZDZkjM9kAcoWw+h2oJOhBPqqXG+DC6boJI0zw1HhvzWnGsec05qjZ7xI31OvhmVm1YnBXW1bgcTnENHPEekz4LNdIK6uQlBCUkQRKMIFOCBAIFOSQUbXQdIc3MIUw9xBfporyUKNJNhOCSKlBmqSdqkUFW1NlpCrULe5ouls7LRITSxQlDZ5iSpgjCEIEkjKSlBQlCAKcCgARlFKEFqyVsdOc/OCvQ/8AD7hwN+0HEkljSdAM4+XgvNG4L2LolZiLLSb/ACNJ3l3aPzWfr5ax01dtjvLf06mk5OdXxgeiq0Gn7CtU6Z18dFklbzQ893mg6rufl4aqc0p1/T1TTTAOgO+ZUU2qOeJ/F9+ar1agVqpT7z/x/ZVatCc48lVOzBUUNU5qR4gKhVJOOWKBxr6KnaCIvbGVFVqwSSq5tczt9yrS6RZuJ3saXHaM9wR+6Fqpm4MMcjzMLPNYRzBMRmAdP2VuyWnrAR+bCcDBgYO+91swy3Hn9TGxxPG7FBLgPxTjoDnB7xPkufK7zi1kIBBBOow22ORXH2psEgx4fqu0cKpIhIoKypyc0piIQPQlAlBAbyQcor4vAKR7IEokZRTQiiB1SJQSKAXkJTXptMXhIKJPlKU0HFORBSklCCAohJFAU5ABJAWMkgbkDzXuPBWXWgDQR4BeH0TDmn+YfML3GhUbTaC4x3TrosncS3TZ211tsMYJyHn+ykNSM4HmVg1OMMwcx0wddd9FE3jQe03XbjuKy702zlv17QGjfbHDyQdawBiQB5Lzy19Lg2S4yR6Rgue4n0t6wjtOJGQDcDtA1Vscd8q55a4eoWzpGxkxLo0GHqqNk6RtqE4lu2MgjunH0yXB8MpV60F7TTGl7M+ZBXQUeCPaWvJMjEYSPFdPCOUzrpha2u1HgZ/sqlpfE45Tt6fNZla1Fpwx5DPwUtmr9Z2YIOUZYgTrrC5XGusyhtqgCT9+Kz3P2G3crFu4pRYSx7scouuOHgIWNaOO0p7N7yjuzKtMMvpP8uH2t19cM8CP1VSraTTPZmRiP1CNh4pTc/tksAEy7Ixp80/i1ta9pdTuvAH5CC4c7v0Vpjnjy5ZZ4ZcLNHiRqtiBz+oXJdIrMG1Lw1H910NgsNamwOcwgEZH8UHlusbjls5Bwx/EMQVrwyl9MOeFx9xzpSCLjyQldXIkQhKMoCSgjKSClbGOkObmEvaHvgEQNeauoQoSTckQUkVKARKRSKCKsMFSs1tLOyWyNFoFMcwKEoqLy4knBTIAIogUEklIcAnAIBPAQKEQ1ODU4gKRqdHwzrGlzbzgCRP4cMsNTzW50g45Ue0tZJOABGGc5Yzp6hczY2Fjmucbokf7iJ0G3etLifG2tJZTY9zrpJLS1pAGxLT8ln6lu+GnpTHXLGqcQrUfxFw2BcIXYf4cB1pFYCTDmzr+IHL+lcdZG06pLupruylzqt7GccmiR4r0PoV0XLqVS691Gm4jCmTNTsgy4nEASRHeuGeHHNacM/qM/pJ0Yaari12X47uOPwzleXJutbqLiKbLuk5vP+5+Y8IXemo2jNB5ADXGJ1Dj2T4mR3xuFHbOBteL7YxwPLdV9f0v7uvn6ctw7iNpM3CyQJJuz4DHEo2XphayYc28MiLpAOG4XQ0OHdX2C3uh1zyVylZxOLMf5nE+KjePzFrjbqysaz9IOsBa9pY6DAIiT/uyV3hdpAMhxxdfiWht4i7IBBcTEDAREbLVtFhFyA0Eu7Im6MTkANsJPIEqanYG0wBA0GQIMQNs/LNV87PRcJleZtjWuxdbUL3sBnYHDYSRJzTH8ObgA0ZGPADzzyWtWEHDCcPpjqFTrWnEjGQBnz1B+8lTytvK8xknDOPDGEjDccsj5DA+atWBlKjNS6L4BAIAmNROiVTAjEjI9wg4HcY+qzONW/qWB9292hhOeMnFac5rHhl6d3nyh4/Wr1aYrB7mtDj2RgOUwsvjbyBcdmCMeZGJXX2fiDLTQLWgDszGsgarjOkzv/0PGgI/8hR2/wCS/d/hP7ZEpJJLc8wkQgiEBlGUEEBSlMnTdOLYUByRKaCjKkOTZTgmlAUwlBxTWGTmoSclKLwBkZTUQMpIIqRKnAqMFG8gnvq5wakH12NcJE5bnQY81mgp9KuWuDm4EGQmXMTOK6DjtjcIddgjA74aeH6hP6N8LZWLqrsHAgTsIz+9l1dgr0rXZ7zAAYF8ADsPAxkbOgY5SBksngHC7hr03dkX2loB0xwn08Fjz4w01dK76i63hLTAYMNzmeYGQC7HgtEULOKZOPaJ/wCTiY8JWTw2tTY+7hhid+XgtO18Xp3dzyzXGW65ejjhPbL45wwVoc0gPbMEiQQc2uBzB2KzLFUDW9WRdjMAkydwSZC1qFoa8ySAOZUXErNSc03SJ5FRtbwm9w9tZpEOaXf8fqiBH4GBuxcR8mzPmFn2CsQAXDsHJ3mIOy3rPRYRIM+Kqr4q1PA3iS50ReO2zQMAOQ8ZTKlQ5Rhsrbw0ZYengqFprKD16VLVynXxH1WLaKsg4aHAn75LZrVJb5rDce0cfvZIpaiq2uAwnVoafkO44eisOosq0xSfETmc4Az+SgtdikA54iNh9/qtLhvCheFZ0yJu44QeW67Z5Sxx6eOqg4LwwUqdRzdQWtnd2AC4vjdQPtFQg4XiOWGH6LuOknERRpOqXiXYhjdLx1jlivNzJF7Hf9107ec2qd3lvUNlGU2UpWx55yITJSlBJKCbKKCranEEOAmE48SBbgDJ9FOWpgogZBQkaWQT0AESpQkCYUQmEoA5Um2gscZxBV2U0slQlE20XjgCAppTQyE5AUkJSUoEvS6wJqSgSMqJxeoQUi4qRocP4tVoPv0XuY7Iluo2cMnDkV1XR/jFS0F5cQHy0Eta1kggwYaBjhouFvroehdru13NP5mSO9p+hK49abwrv0LrObdNaW3H3WGXHEk68llV+PES1wgjOfqtGyEvtLidG4eJH6JcS4KHl2EnRYsZucvTudl1HKMNotJP/wBS1gyuSAf+WZ71vcE6N1gYNY3dc3OPcTktTg3DwxsEDMfcrorGwCYj6LpwpzLtNQotFIMjsgRGB81k2qnVoEupdtgxLfzN7twth9sa0EH7+5VF1uYMGux78N1XKSmOVipQ402qMxOx35hRWi0GMDhnio+IcOa4irTN1xzjJ3IpWujAO5H0hcfTpvaMPgKlOf67q82zw3vnPnos9rxeI+8/2SK1a6zDv+mqmPSalTZcmXtEFoznPyxCqPPZnU5eKqWixtJc7CTE+E/o0eatU4zlkdIajq/bcYg4DSNlRZXayiWx2owPLZbVtswLHToI7yuVqPkrX293GLuprLZhSRJQWpiJJFJAgnBNBT2oFKCJQJQCUkpSlA+UwhPaMEwoGpJSlKAJJShKAykkkiUps52TDZzsV0xosTHUmQuXkvpzfVFK4V0BoNUZs7VPkjTDuFTWOq6m9r25tM/UeS0zZQnCzBRctpk03+H2kBxfoWBwPjB+aFs6fUqb4AkTicB5Too+FsDqTmatn+l2fqq/8MUg4FzQZGMn9Vkkkuq9HDK5asRWz/EnGKYBHcZQpdPrQ/8ABRJG8H5rS92WSnBusB0GZWhTt1EfhAMZSMPAK18Y7eOXzZGNS43bav8AkADdxgeeqse5bS8XuuDT8LWyO4knHyC16VcvxOI9FadVgAAgfeULnbPiKWbUuEte1wFUjDaIOCuWt8+h5KrbCRBxx+8lBUtWEa81zqZxFy11uzPL9Fi0X581Yt9o7ICy318mtzOHduUkLWnZ+07DJuAjU6nyRGU7lzv+xj0b6pUWXKYDc3Q0d7sFcq0gHBoya30GA8ypq+EZVsENAO5J7mgk+q4KvXiq4aTA5LsOktsuMedYuN5k4u++S4my0rz7xyGPjotPbzUtYu6stkXxZXJ4sTtlZsda6tJto7lo8qx6Y3sTtkPYnbLbNYawnNrM3CeVNMMWB2yabK7ZdGLQzcKJ9WmfzBPKmmELK7ZH2N2y2uspfEgatP4k8qajFFjckLKdltCrTjNFtopjVN01GXS4e6MtVE7hzlus4nTGvoi7iFE55pumowDw9yA4e5blW2UxvuqzrdT5punDN93uQ9gKvm3s5qN1uZzTdNRU9hKSte3M2STdOGQeMcz5JnvbmVJ7rCXusK2qjaM8XO5Q97ncqX3YEvdYTVNove53KXvc7lSe6wgOGBNU2s8J6RGnVaSTdPZd3HXwMFdxUd1jIMyBgfkvP/dgXXdErWDFB507B7tPASuPVwv5NHR6n+plKzODpz2wlall4c9+IY4c7pB74XS2Om1mQEz5fRXXW3SfD91muTbJWNQsbm6Ekbfsp6VCDiD3HA+avO4i0YYfZWfa+KDHLDuXPa+vtHbWiSTosS121szKp8b6QYkA56Lm/anuKnx2pcp6dDbeITlupOGUcbxxP3gsmzNk7rcsxwgfYUXhfGbu2pZKV598/hZN3vOEqwX3Wl5gk4wfJoVdjsA0YTiTyGZXN9NuORFFhjDtxmBkG98Spxx8rpbPOYY7rn+kXEuuq3WmWtMN2cfzO8T6JWehdAHn3qnw+lJveX6rSAW+SSajyMsrld09ic4giJhRymh2pUoUrdaHUyBMg5EH5qt70dz81usYI7QxOmEDYIiwMP5YU7Rpg+9HJvvF2y3X2RrcTAG6h62iPzs81ZVki3P2+aXtr9vmtX2qj8QR9ro/EPI/RNfs2yvbKmx9Uvaam3oVq+3Ud/8AqfoiLfS2d/SU/wCpZBq1Tp6Ih1XY+S1vb6ejX/0FE8Qboyp/So4+xlk1jv6JnU1efotlltB/y6n9KTrQZwo1PEAJwMcWeruUDZKu/qtframlF3mE4db/AKJ/qCcHLG9iqbpLZ/8At/oj+oJJwcqx4NX+M+aHuat8Z8yrx6Sfy+n7pp6Sfy+n7qdT7QpHg1b4z5lD3PX+I+ZV09JeXoPqmnpJy9B9U1DlTPB63xHzKHuet8R8yrZ6S8vQfVNPSXl6D6pqJ5Vjwit8R8yn0OH12Pa9rjLSCMTmMVL/ABNy9B9U09J+XoPqo1DddrT6RhzQXC46MRz1jfFZtfjxBm/I2XO0OL9a6IyE6KzcGwXG9vL6rRO5smrFyt0oM5nulU7X0ie4QMFUr2UAgjyTzZJXC4zG6d5ncptFTaTip6LCTEKahQhaFyAq2r4wbOwAALXs4jvWTZnYhXX1IBnICTzA0XOu84h3FOMCgwvze7Bjf17tfBcBWquqPJJlziSTz1VjifEHVXl51yHwjQBM4fT/ADeAW3p4eE/bzut1fO/poWemAAApkGNSeV0cTKtRMDse7/1+3zUb3drujzJgSrFnoyQNPVBYs8nNXGkKENjAIoLJbKhbYWD8jfJJphSCqUD2WWl8LR3hOFKl/L5BMvSs618Nv4te5h5E3fLRWmU+lfFqxT/l8kb7OXkudHBHn/MPmU7+Hzq8+ZU+U+kadAbRTGo8k022nuPRYY6NDVxT29GW7lPI01zxKl8Q8wmP4tS+IeYVBvRhm6cOjVNPKmotO47SH5h5pn8QUviHr9FGOjlPZPb0fpbJumob/ElLcev0ST/cNPYIpunD/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535680"/>
            <a:ext cx="4743450" cy="28460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46319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772887" y="609600"/>
            <a:ext cx="10765970" cy="1219200"/>
          </a:xfrm>
        </p:spPr>
        <p:txBody>
          <a:bodyPr>
            <a:normAutofit fontScale="90000"/>
          </a:bodyPr>
          <a:lstStyle/>
          <a:p>
            <a:r>
              <a:rPr lang="en-US" sz="2800" dirty="0" smtClean="0"/>
              <a:t>In this thought experiment, all </a:t>
            </a:r>
            <a:r>
              <a:rPr lang="en-US" sz="2800" dirty="0"/>
              <a:t>people on earth </a:t>
            </a:r>
            <a:r>
              <a:rPr lang="en-US" sz="2800" dirty="0" smtClean="0"/>
              <a:t>are morally required to </a:t>
            </a:r>
            <a:r>
              <a:rPr lang="en-US" sz="2800" dirty="0"/>
              <a:t>reduce their standard of living to the minimum required for </a:t>
            </a:r>
            <a:r>
              <a:rPr lang="en-US" sz="2800" dirty="0" smtClean="0"/>
              <a:t>survival.</a:t>
            </a:r>
            <a:endParaRPr lang="en-US" sz="2800" dirty="0"/>
          </a:p>
        </p:txBody>
      </p:sp>
      <p:sp>
        <p:nvSpPr>
          <p:cNvPr id="3" name="TPAnswers"/>
          <p:cNvSpPr>
            <a:spLocks noGrp="1"/>
          </p:cNvSpPr>
          <p:nvPr>
            <p:ph type="body" idx="1"/>
            <p:custDataLst>
              <p:tags r:id="rId3"/>
            </p:custDataLst>
          </p:nvPr>
        </p:nvSpPr>
        <p:spPr>
          <a:xfrm>
            <a:off x="2133600" y="2819401"/>
            <a:ext cx="4114800" cy="3508977"/>
          </a:xfrm>
        </p:spPr>
        <p:txBody>
          <a:bodyPr>
            <a:normAutofit fontScale="85000" lnSpcReduction="10000"/>
          </a:bodyPr>
          <a:lstStyle/>
          <a:p>
            <a:pPr marL="525780" indent="-457200">
              <a:buFont typeface="Wingdings 2" pitchFamily="18" charset="2"/>
              <a:buAutoNum type="alphaUcPeriod"/>
            </a:pPr>
            <a:r>
              <a:rPr lang="en-US" sz="3200" dirty="0"/>
              <a:t>Strongly Agree</a:t>
            </a:r>
          </a:p>
          <a:p>
            <a:pPr marL="525780" indent="-457200">
              <a:buFont typeface="Wingdings 2" pitchFamily="18" charset="2"/>
              <a:buAutoNum type="alphaUcPeriod"/>
            </a:pPr>
            <a:r>
              <a:rPr lang="en-US" sz="3200" dirty="0"/>
              <a:t>Agree</a:t>
            </a:r>
          </a:p>
          <a:p>
            <a:pPr marL="525780" indent="-457200">
              <a:buFont typeface="Wingdings 2" pitchFamily="18" charset="2"/>
              <a:buAutoNum type="alphaUcPeriod"/>
            </a:pPr>
            <a:r>
              <a:rPr lang="en-US" sz="3200" dirty="0"/>
              <a:t>Somewhat Agree</a:t>
            </a:r>
          </a:p>
          <a:p>
            <a:pPr marL="525780" indent="-457200">
              <a:buFont typeface="Wingdings 2" pitchFamily="18" charset="2"/>
              <a:buAutoNum type="alphaUcPeriod"/>
            </a:pPr>
            <a:r>
              <a:rPr lang="en-US" sz="3200" dirty="0"/>
              <a:t>Neutral</a:t>
            </a:r>
          </a:p>
          <a:p>
            <a:pPr marL="525780" indent="-457200">
              <a:buFont typeface="Wingdings 2" pitchFamily="18" charset="2"/>
              <a:buAutoNum type="alphaUcPeriod"/>
            </a:pPr>
            <a:r>
              <a:rPr lang="en-US" sz="3200" dirty="0"/>
              <a:t>Somewhat Disagree</a:t>
            </a:r>
          </a:p>
          <a:p>
            <a:pPr marL="525780" indent="-457200">
              <a:buFont typeface="Wingdings 2" pitchFamily="18" charset="2"/>
              <a:buAutoNum type="alphaUcPeriod"/>
            </a:pPr>
            <a:r>
              <a:rPr lang="en-US" sz="3200" dirty="0"/>
              <a:t>Disagree</a:t>
            </a:r>
          </a:p>
          <a:p>
            <a:pPr marL="525780" indent="-457200">
              <a:buFont typeface="Wingdings 2" pitchFamily="18" charset="2"/>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483706905"/>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26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4315734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ext Box 6"/>
          <p:cNvSpPr txBox="1">
            <a:spLocks noChangeArrowheads="1"/>
          </p:cNvSpPr>
          <p:nvPr/>
        </p:nvSpPr>
        <p:spPr bwMode="auto">
          <a:xfrm>
            <a:off x="3048000" y="1828800"/>
            <a:ext cx="34290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solidFill>
                <a:srgbClr val="000000"/>
              </a:solidFill>
            </a:endParaRPr>
          </a:p>
        </p:txBody>
      </p:sp>
      <p:sp>
        <p:nvSpPr>
          <p:cNvPr id="51208" name="Text Box 8"/>
          <p:cNvSpPr txBox="1">
            <a:spLocks noChangeArrowheads="1"/>
          </p:cNvSpPr>
          <p:nvPr/>
        </p:nvSpPr>
        <p:spPr bwMode="auto">
          <a:xfrm>
            <a:off x="6248400" y="1676400"/>
            <a:ext cx="29718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solidFill>
                <a:srgbClr val="000000"/>
              </a:solidFill>
            </a:endParaRPr>
          </a:p>
        </p:txBody>
      </p:sp>
      <p:pic>
        <p:nvPicPr>
          <p:cNvPr id="51210" name="Picture 10" descr="dreamland-beach-bal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142" y="614261"/>
            <a:ext cx="2569029" cy="192677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11" name="Picture 11" descr="crowded-bea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52" y="2664545"/>
            <a:ext cx="4777491" cy="358113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682343" y="1027664"/>
            <a:ext cx="5573486" cy="1143000"/>
          </a:xfrm>
        </p:spPr>
        <p:txBody>
          <a:bodyPr>
            <a:normAutofit fontScale="90000"/>
          </a:bodyPr>
          <a:lstStyle/>
          <a:p>
            <a:r>
              <a:rPr lang="en-US" u="sng" dirty="0"/>
              <a:t>The Repugnant </a:t>
            </a:r>
            <a:r>
              <a:rPr lang="en-US" u="sng" dirty="0" smtClean="0"/>
              <a:t>Conclusion</a:t>
            </a:r>
            <a:endParaRPr lang="en-US" u="sng" dirty="0"/>
          </a:p>
        </p:txBody>
      </p:sp>
      <p:sp>
        <p:nvSpPr>
          <p:cNvPr id="4" name="Content Placeholder 3"/>
          <p:cNvSpPr>
            <a:spLocks noGrp="1"/>
          </p:cNvSpPr>
          <p:nvPr>
            <p:ph sz="quarter" idx="14"/>
          </p:nvPr>
        </p:nvSpPr>
        <p:spPr/>
        <p:txBody>
          <a:bodyPr>
            <a:normAutofit/>
          </a:bodyPr>
          <a:lstStyle/>
          <a:p>
            <a:pPr marL="68580" indent="0">
              <a:buNone/>
            </a:pPr>
            <a:r>
              <a:rPr lang="en-US" dirty="0"/>
              <a:t>“For any possible population of </a:t>
            </a:r>
            <a:r>
              <a:rPr lang="en-US" dirty="0" smtClean="0"/>
              <a:t>… people</a:t>
            </a:r>
            <a:r>
              <a:rPr lang="en-US" dirty="0"/>
              <a:t>, all with a very high quality of life, there must be some much larger imaginable population whose existence, if other things are equal, would be better even though its members have lives that are barely worth living” </a:t>
            </a:r>
            <a:r>
              <a:rPr lang="en-US" sz="800" dirty="0"/>
              <a:t>(</a:t>
            </a:r>
            <a:r>
              <a:rPr lang="en-US" sz="800" dirty="0" err="1"/>
              <a:t>Parfit</a:t>
            </a:r>
            <a:r>
              <a:rPr lang="en-US" sz="800" dirty="0"/>
              <a:t> 1984). </a:t>
            </a:r>
          </a:p>
        </p:txBody>
      </p:sp>
    </p:spTree>
    <p:extLst>
      <p:ext uri="{BB962C8B-B14F-4D97-AF65-F5344CB8AC3E}">
        <p14:creationId xmlns:p14="http://schemas.microsoft.com/office/powerpoint/2010/main" val="28144661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Demandingness Objection</a:t>
            </a:r>
            <a:endParaRPr lang="en-US" dirty="0"/>
          </a:p>
        </p:txBody>
      </p:sp>
      <p:sp>
        <p:nvSpPr>
          <p:cNvPr id="8" name="Content Placeholder 7"/>
          <p:cNvSpPr>
            <a:spLocks noGrp="1"/>
          </p:cNvSpPr>
          <p:nvPr>
            <p:ph idx="1"/>
          </p:nvPr>
        </p:nvSpPr>
        <p:spPr>
          <a:xfrm>
            <a:off x="1391323" y="2323652"/>
            <a:ext cx="6696763" cy="3508977"/>
          </a:xfrm>
        </p:spPr>
        <p:txBody>
          <a:bodyPr>
            <a:normAutofit fontScale="92500" lnSpcReduction="20000"/>
          </a:bodyPr>
          <a:lstStyle/>
          <a:p>
            <a:r>
              <a:rPr lang="en-US" dirty="0" smtClean="0"/>
              <a:t>One desideratum of an ethical theory is practical guidance.</a:t>
            </a:r>
          </a:p>
          <a:p>
            <a:endParaRPr lang="en-US" dirty="0" smtClean="0"/>
          </a:p>
          <a:p>
            <a:r>
              <a:rPr lang="en-US" dirty="0" smtClean="0"/>
              <a:t>For a theory to be practically guiding, it must not make unlivable demands from its practitioners.</a:t>
            </a:r>
          </a:p>
          <a:p>
            <a:endParaRPr lang="en-US" dirty="0" smtClean="0"/>
          </a:p>
          <a:p>
            <a:r>
              <a:rPr lang="en-US" dirty="0"/>
              <a:t>U</a:t>
            </a:r>
            <a:r>
              <a:rPr lang="en-US" dirty="0" smtClean="0"/>
              <a:t>tilitarianism makes unlivable demands.</a:t>
            </a:r>
          </a:p>
          <a:p>
            <a:endParaRPr lang="en-US" dirty="0"/>
          </a:p>
          <a:p>
            <a:r>
              <a:rPr lang="en-US" dirty="0" smtClean="0"/>
              <a:t>Therefore, utilitarianism fails the practical guidance desideratum of ethical theory.  </a:t>
            </a:r>
            <a:endParaRPr lang="en-US" dirty="0"/>
          </a:p>
        </p:txBody>
      </p:sp>
      <p:pic>
        <p:nvPicPr>
          <p:cNvPr id="2" name="Picture 1"/>
          <p:cNvPicPr>
            <a:picLocks noChangeAspect="1"/>
          </p:cNvPicPr>
          <p:nvPr/>
        </p:nvPicPr>
        <p:blipFill>
          <a:blip r:embed="rId2"/>
          <a:stretch>
            <a:fillRect/>
          </a:stretch>
        </p:blipFill>
        <p:spPr>
          <a:xfrm>
            <a:off x="9258300" y="4256994"/>
            <a:ext cx="2209800" cy="2066925"/>
          </a:xfrm>
          <a:prstGeom prst="rect">
            <a:avLst/>
          </a:prstGeom>
        </p:spPr>
      </p:pic>
    </p:spTree>
    <p:extLst>
      <p:ext uri="{BB962C8B-B14F-4D97-AF65-F5344CB8AC3E}">
        <p14:creationId xmlns:p14="http://schemas.microsoft.com/office/powerpoint/2010/main" val="1296918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a:lnSpc>
                <a:spcPct val="90000"/>
              </a:lnSpc>
            </a:pPr>
            <a:r>
              <a:rPr lang="en-US" dirty="0" smtClean="0"/>
              <a:t>The </a:t>
            </a:r>
            <a:r>
              <a:rPr lang="en-US" dirty="0"/>
              <a:t>Demandingness </a:t>
            </a:r>
            <a:r>
              <a:rPr lang="en-US" dirty="0" smtClean="0"/>
              <a:t>Objection</a:t>
            </a:r>
            <a:endParaRPr lang="en-US" dirty="0"/>
          </a:p>
        </p:txBody>
      </p:sp>
      <p:sp>
        <p:nvSpPr>
          <p:cNvPr id="50179" name="Rectangle 3"/>
          <p:cNvSpPr>
            <a:spLocks noGrp="1" noChangeArrowheads="1"/>
          </p:cNvSpPr>
          <p:nvPr>
            <p:ph type="body" idx="1"/>
          </p:nvPr>
        </p:nvSpPr>
        <p:spPr/>
        <p:txBody>
          <a:bodyPr/>
          <a:lstStyle/>
          <a:p>
            <a:pPr>
              <a:lnSpc>
                <a:spcPct val="90000"/>
              </a:lnSpc>
              <a:buFont typeface="Wingdings" pitchFamily="2" charset="2"/>
              <a:buNone/>
            </a:pPr>
            <a:endParaRPr lang="en-US" dirty="0" smtClean="0"/>
          </a:p>
          <a:p>
            <a:pPr marL="525780" indent="-457200">
              <a:lnSpc>
                <a:spcPct val="90000"/>
              </a:lnSpc>
              <a:buFont typeface="+mj-lt"/>
              <a:buAutoNum type="arabicPeriod"/>
            </a:pPr>
            <a:r>
              <a:rPr lang="en-US" dirty="0" smtClean="0"/>
              <a:t>Psychological </a:t>
            </a:r>
          </a:p>
          <a:p>
            <a:pPr marL="525780" indent="-457200">
              <a:lnSpc>
                <a:spcPct val="90000"/>
              </a:lnSpc>
              <a:buFont typeface="+mj-lt"/>
              <a:buAutoNum type="arabicPeriod"/>
            </a:pPr>
            <a:r>
              <a:rPr lang="en-US" dirty="0" smtClean="0"/>
              <a:t>Substantive</a:t>
            </a:r>
            <a:endParaRPr lang="en-US" dirty="0"/>
          </a:p>
          <a:p>
            <a:pPr>
              <a:lnSpc>
                <a:spcPct val="90000"/>
              </a:lnSpc>
              <a:buFont typeface="Wingdings" pitchFamily="2" charset="2"/>
              <a:buNone/>
            </a:pPr>
            <a:r>
              <a:rPr lang="en-US" dirty="0"/>
              <a:t> </a:t>
            </a:r>
          </a:p>
          <a:p>
            <a:pPr>
              <a:lnSpc>
                <a:spcPct val="90000"/>
              </a:lnSpc>
              <a:buFont typeface="Wingdings" pitchFamily="2" charset="2"/>
              <a:buNone/>
            </a:pPr>
            <a:endParaRPr lang="en-US" dirty="0"/>
          </a:p>
        </p:txBody>
      </p:sp>
      <p:pic>
        <p:nvPicPr>
          <p:cNvPr id="4" name="Picture 3"/>
          <p:cNvPicPr>
            <a:picLocks noChangeAspect="1"/>
          </p:cNvPicPr>
          <p:nvPr/>
        </p:nvPicPr>
        <p:blipFill>
          <a:blip r:embed="rId3"/>
          <a:stretch>
            <a:fillRect/>
          </a:stretch>
        </p:blipFill>
        <p:spPr>
          <a:xfrm>
            <a:off x="9258300" y="4256994"/>
            <a:ext cx="2209800" cy="2066925"/>
          </a:xfrm>
          <a:prstGeom prst="rect">
            <a:avLst/>
          </a:prstGeom>
        </p:spPr>
      </p:pic>
    </p:spTree>
    <p:extLst>
      <p:ext uri="{BB962C8B-B14F-4D97-AF65-F5344CB8AC3E}">
        <p14:creationId xmlns:p14="http://schemas.microsoft.com/office/powerpoint/2010/main" val="6011111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r>
              <a:rPr lang="en-US" dirty="0"/>
              <a:t>The Demandingness Objection</a:t>
            </a:r>
          </a:p>
        </p:txBody>
      </p:sp>
      <p:sp>
        <p:nvSpPr>
          <p:cNvPr id="50179" name="Rectangle 3"/>
          <p:cNvSpPr>
            <a:spLocks noGrp="1" noChangeArrowheads="1"/>
          </p:cNvSpPr>
          <p:nvPr>
            <p:ph type="body" idx="1"/>
          </p:nvPr>
        </p:nvSpPr>
        <p:spPr/>
        <p:txBody>
          <a:bodyPr/>
          <a:lstStyle/>
          <a:p>
            <a:pPr>
              <a:lnSpc>
                <a:spcPct val="90000"/>
              </a:lnSpc>
              <a:buFont typeface="Wingdings" pitchFamily="2" charset="2"/>
              <a:buNone/>
            </a:pPr>
            <a:r>
              <a:rPr lang="en-US" dirty="0"/>
              <a:t>	</a:t>
            </a:r>
            <a:r>
              <a:rPr lang="en-US" dirty="0" smtClean="0"/>
              <a:t>		</a:t>
            </a:r>
            <a:r>
              <a:rPr lang="en-US" u="sng" dirty="0" smtClean="0"/>
              <a:t>Psychological</a:t>
            </a:r>
          </a:p>
          <a:p>
            <a:pPr marL="2286000" indent="-457200">
              <a:lnSpc>
                <a:spcPct val="90000"/>
              </a:lnSpc>
            </a:pPr>
            <a:r>
              <a:rPr lang="en-US" sz="2000" dirty="0"/>
              <a:t>“Orneriness objection”</a:t>
            </a:r>
          </a:p>
          <a:p>
            <a:pPr marL="2286000" indent="-457200">
              <a:lnSpc>
                <a:spcPct val="90000"/>
              </a:lnSpc>
            </a:pPr>
            <a:r>
              <a:rPr lang="en-US" sz="2000" dirty="0"/>
              <a:t>Hard to calculate</a:t>
            </a:r>
          </a:p>
          <a:p>
            <a:pPr>
              <a:lnSpc>
                <a:spcPct val="90000"/>
              </a:lnSpc>
              <a:buFont typeface="Wingdings" pitchFamily="2" charset="2"/>
              <a:buNone/>
            </a:pPr>
            <a:endParaRPr lang="en-US" dirty="0"/>
          </a:p>
        </p:txBody>
      </p:sp>
      <p:pic>
        <p:nvPicPr>
          <p:cNvPr id="36866" name="Picture 2" descr="http://assets.techdreams.org/wp-content/uploads/2011/03/nuclear_meltdow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267200"/>
            <a:ext cx="6948814" cy="2096130"/>
          </a:xfrm>
          <a:prstGeom prst="ellipse">
            <a:avLst/>
          </a:prstGeom>
          <a:ln>
            <a:noFill/>
          </a:ln>
          <a:effectLst>
            <a:outerShdw blurRad="50800" dist="38100" dir="8100000" algn="tr" rotWithShape="0">
              <a:prstClr val="black">
                <a:alpha val="40000"/>
              </a:prstClr>
            </a:outerShdw>
            <a:reflection blurRad="6350" stA="50000" endA="300" endPos="90000" dir="5400000" sy="-100000" algn="bl" rotWithShape="0"/>
            <a:softEdge rad="112500"/>
          </a:effectLst>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RUUExQWEhUVFx4YFxcXGR4XGBkcGxoaGxseFh4cGyceGhokIBkcHy8gIygpLC0sHB4zNTwqNicrLSkBCQoKDgwOGg8PGi8lHyQsKSwxLCwsLCwsKiosLCwsLDUsLC0sLCwsLCwsLCwsLCwsLCosKSwsLCwsLCwsLCwsLP/AABEIANcA6gMBIgACEQEDEQH/xAAcAAEAAwEBAQEBAAAAAAAAAAAABQYHBAMIAgH/xAA/EAABAwMCBAQEBAQEBgIDAAABAgMRAAQhEjEFBkFRBxMiYTJScYEUI0KRYqGxwTOC0fAVQ1NykrIkohY0k//EABoBAAIDAQEAAAAAAAAAAAAAAAAEAgMFAQb/xAAvEQACAgEDAwIDCAMBAAAAAAAAAQIDEQQSMRMhQTJhUYHRBSJCcZGhsfAj4fFS/9oADAMBAAIRAxEAPwDcaUpQApSlAClKUAKUpQApSlAClKUAKjeYOPtWbCnnjCUwIGVKJMAJE5P9gT0rtu7pLSFLWoIQgFSlEwABuSTXz1zhzK7xS8/LC1InQw1Gc9Y+ZRye2BMCr6auo+/BTdbsXudF34qXpuXH23PKSuEho+tCUjaArGrqVCJJPSALFw7xzcGH7ZCs7tqKIHslWrUd/wBQ/vUxyjyW3asQ6htx1eVqKQoDslM9B3ESSfaui55DsVxNuhMfJKP30kTTUuk+20XjG1d9x6cN8ZrJww55jBJPxp1CImSUExO1WzhnH7e4EsvNu4BISoEidtQ3SfYgGsuvfCFo/wCE+4gxgLAWCfcjTA+xqAuvCu7RJQWnNOUwopUfoFAAH/NUHTVLh4Jqy2PKyfQFK+dP+J8UsFZXcN51eolxBjBMnUlQ/lVh4R43XCAA+02+MepJ8tUdZAlJP0CRVb0suY9yS1MeH2NqpWf2PjVZL0hxLrRO8pCkp+pSZI+iatvC+Zba5ALL7bkxgKGoTsCk+oH2ImqJVyjyi6NkZcMk6UpUCYpSlAClKUAKUpQApSlAClKUAKUpQApSlAClKUAKUqjeJ/PH4NnymVD8Q7IwctpjK4GysgJmOpzpqUIubwiMpKKyym+LXPHnuG0ZP5TavzDHxOJJwCf0p/mqegz3eG/KHlIFy6n81QPlg/oSRE/VQJ/ykdzUF4cco+ev8Q8kFpB9CVDC1iM9ilP3BOOhrV1GBOT9Mn7dzT82oR2RE64ub6kiA535vb4fbKcUZcUCGUfMvH/1TIJ9vrWEWPihxFoqKblStay4oLShYJMTEp9KcfCmAOkVN+JPBeKXVyXnbRzQIQ0lqXUpTuPhk6vmMAT2wKoN3ZLaUUOIU2obpWkpUJ7giaSlJ5HEjUuWvGHiFw8GU2zVwtZwlIU3Hck6iAI6nArT7/nKzYc8p+4aacCQopKtp94365gkZgVmfA7NHAbH8Y8Aq9uE6WmV40AkE6h8WMFW36U4kmsqvbxbri3FkqWtRUonJJJk13c0GMn1Zw/jlvcAeS+07rmEpWlRUBM+mdWIPTpXLxDk+0fVqcYQVdSJQTt8Wgidus18u2Vot1xLbSVLWs6UpTkknoK2bi3NDvBeHNW6ni/frhRCz5qWkzsCY9IA0gGc6iMRUo2PkjKCZLcR8I2VZZdW2eywFp98iDVVv/Dm9aIKWw7EQppWog+wMLERvEbV/eGePzmoC4tUFMiS0opUB+owvUFGNhKfrV44N4q8PuSlIe8paohLo0ZPTVlM/eKvjqH8SiWniyh2/NnErL0ec+0PhCXBqA09EeakgROdPt7VZuF+OD6AA+yh2BlSCW1HtiCn/fSr9cNpWkpWkLScFKgFA+xBwar174fWThnyfLMkny1FMz3GR9AABU91cvVEhssj6ZEnwzxgsHQNalsKJAhaCR0zqTKQmTEkjYyBVjsuabR4S3cMrk6cLTM4xBMzkVk9/wCEn/Rf7YdT1nPqRsI6aT/pW77w/vW8+T5gE5bUF7e0z9omo9CuXDO9a2PKPpCaV8xt317aAALubYKMgS40CRE4wCdv5VdORvFR8XKW7x3zGnDp1qSkFCjASSRACO87TNVy0sksp5Jx1MW8NYNopSlKDQpSlAClKUAKUpQApSlAClKr11x/znHWmFpS2xi4fJwg7lDfdwJklWyZT8RkDqTZxvB28ycwN2Vut5wiBhKeq1H4Uj3P8hJ6VhHBuHu8WvVqecOfW6rqEyAEt9BuABsBJzGffmnmBfFLppm3SQ0n8thCjv3WudiQOswB3mtQ5f4C3aMhpvPVSj8S1dSf7DoPvL8I9GPuxNvrS9kdtrbJbQlCBpShISkdgBAr1Aqsc7c5Js2yhBCn1j0p30D51/2HU+wNZIXrgAvangFGS5KgCRAyrYkSB+wohU5LJ2dyg8I+gq8rq0Q6nS4hLiZnStIWJ7woET71kvBfE65Zw7FynuswsZ+YfF1+IHpmBFW7hvihaumF62CfnGpO8D1J23nIAEHNclVJHY3RZ083+HlvxEhTynUrSISULwB2CVApycmACe9Z1xXwEeSAbe4Q93DifKP2IKhH1itkt7xDg1NrStODKSFDO221ek1U4J8lykZHytyeOCpdv74jzG0lLCEK1BRUgg7CZORtAGpWYEZpzPzA5e3Llw5us4G4SkYSkGBMCBPWvqTzQTpkEmRp74kiOog5qG4pydZXE+bbNEkRIToVgzgpgj7GouvwjqkfL9aH4ccuNttr4neJhhgEtJIH5i9gUhRgwcDoVf8AaauF/wCCNmpUtOPM5kiQ4mOyZAUB7lRNRviZylfPhtFuyn8KwmG2WlyrAjUpKolUYATqMTvNQUGu5LcmZ9zdzq/f3HmrOhKD+UhJMNiZweqzAJVuT2AAHbwTxSv7aAHvOQMaHpWOp3kKG/RVVq7sHGlaXEKbVJEKSUmRg79q7+V+W3L64Sw3CSZKlHZKRuT3+nUxUMvJ3sbdyJ4iL4kpxP4YtJQAS4F6kyehlI9R3AE4B7VcVrgEnAGTOB96j+B8GbtGEMNABKBvsVH9SlfxE5P2HSqn4j80FA/CtyCoAuKBiEmfSOsnc+0d6dhFvsLzmorJD818Z/4lctMW4lKVFKFHGoqjUr2QAme8An2r8c/cnizU2tqfKWAnJkhaRmf+4DVgAbjGJiuCceNo26puPPcAQlceppIypSTESqQPbTParbzO6m24czZLHnXLkKIJ1KQoqnUMnM+gAGDmMUx3i0lwKdpJt8mp8ncY/FWTD0yVIAV19SfSroJ9QNTNU3lmwRwfhhXcKVj8x0D1hKlQnS2BiJgT1JJJja3tOhSQoZBEg+x2rLmlltcGjB9lnk/dKUqBMUpSgBSlKAFKUoA4ON8NU+yptLy2CqJW2YWADJCT0mIn61j/AIhc0NtpTw6xOhloFLugka1GUqQcesdVGTqKvarX4q89fh2zasLh9wespJBbQYOD8ygYEbCTvFU/w45RDhFy8mUpP5STspQ/UR1A6e87xTtENsd8vkJ3S3S2R58ll5B5T/CNFx0Dz3N9iUJ6JBnrufsOlS/MvMKLNhTqsn4UJ+ZcEgY2GCSewNSM1hnNHMTl48VqJCEkhtHRKZ/9jAk/2AqyMXZLLOTkqo4R2cu8Fe4renWpRBOp5zfQnoBqP0SkZj3Are7Lh7bLSWm0JS2kQEgADeZIAiSck9SSao3h1zBw1m3S224ll1QBd84hClLAEnUfSUiYSAe+JmdBB60vqJtyxjCRbRBKOeWyC4hyLYvAhds2CSTqQny1Sesoie+ZE1TeLeCaTJtnyk5hLokdIGpOR1zpPStPpVcbpx4ZZKqEuUYK/wAhcStJcQ2sRPqYXJgA5hJ1RE9JzX4sPEG8t1aHD5unBQ6PWInc4WD/AN0nFb7XBxXgLFyAH2UOxtqGRmcEeobdDmr1qs+tFD0+PQzM7XxItn06bpop7+nzUTjbGoZ6QfrUyw6xdQq2u3EKjCUOSBgbsuSnA7JEfWv3xXwatXMsrctz/wD0Rv2JB2wIUPvVH4r4W3zB1JQHwM6mjJECfhMK/YEk7VdGVcuHgg+pHlZLy8b5v4PJuhiNUsudjtKCYzPp+lfl7msNA/iWHbeOsea39ltz7bgZxms7tudL22V5a1qJScoeTKhG4MwsT7matHCvE5pcB9BaPzJ9SD9viT/PbepOD+BxWp+cfmWZN3bXiNMtXCSPhVpXgRulWwmOkbUsOA27CytlhtlSkhKihARKQZjAjfPvAmYERNxyhavlLzJUwpULS4wdEg5BAiBM9AKlFutWduNStLbaYkmSf7qUon9zUHFeCxSfk5ubOYxaMFU/mLBDY39Xc+wmffbrWOvvqWorWSpSjJUckk9TXZx3jCrp5Tq8ThKeiUjYD+p7kk9aj6ZhHahOye9nravBCwopC4zpVlJPTUOonp1rWvCjlFa1G/ugVrV/g+Z6lHGXM52wknpJ6iqf4cclG/f1LH/x2iC5MjXMwgEd4znAjuK17nvmk2VuPLGu4ePlsIA1EqPXTuQJG05KR1pe+zL6ceWX0Qwt8uEU/wAUeKuXr6OG2gK1zqdjaY9IJ6JSDqUenpGTIGn2bJQ2hJ3SkAxtgAYqq8gcmm2QX7j13j0l1ajqKQTOkHvtqjr7AVcKTsku0Y8Ibri+8n5FKUqktFKUoAUpSgBUFzlzQmwtVOmCv4W0n9SztiQSBuYzANS19eoZbW44oIQhJUpR6AZJxXz5zHxl3i196BgnQyk40oBmVbwSPUqPpmBV9FW99+EUXWbFhcs/nL/C3eJ3anHytaZ1POTHQ6UpwQOkJAwAdq12UtowNKEJwlI2SBskfQYFR/BOFItLdLQOEAlSjgE7qUZ2H9AB2qhcc8S3TcAWkFtOIKNXmHMn5gnaIIOJO8C+61Lks0mknZ2jz5ZwXniZeefrTCEDAZKZSUzIK59RV01AjrEV+lc2Wl0D+MtvLXv51vgk5OQfr1Ku9dyPEhh+BeWiXIPxABewMeledycautWHg/KNgSi5abJSpMoCyooGfiCV+qcdTHUDY0rBzzmEjVvjTGGLqsfDH1+pEXXhclaQu3fPqAKUuJ3BE7iDJ7acddqiQzxPhvwKcSgQfyz5jO+xEQMqiCBJnepnxB4RfPLCm/U0iNKGyfMBIypQgSckYJgfUk1vhniDeW50rV5oT+l0HUP82Fj7ziKYep2vbNdhCH2Z1Yb6pLPwzx/fkWGw8Z7pBAdaadAEGAptZPckEpB9gkfarbw3xgsnIDnmMHPxJ1JEe6JOfpUNYW1vxJjz3rZLeokBUwo6ZBVqAHpmd5EgztUC94doeBXZ3KHExICvV1jKkbDB3T0NWbKZ+wjKN9TaffBsdlxph6fKeadgwdC0qyemDvXZXzbxLlm5tzK2lQNlp9SeuQobbTmCPaurhXPl7bxouFqSAAELPmIgdIVMfUQfeoPSf+WcWqx2kj6IpWU8J8bCABcsBRnK2jGJM+lU7CMaqt1r4l2K2VO+cElIJLa4S6YEwkEwonYQSJMTvFEqZx5RfG6EuGcfidxe3YtiHGm3nnUltsKA1AZlUj1hKSZ9JGSMiZrIOXeAqu3ggSEjLivlT/qdgP8AQ168wcbd4hdlwgyshDaJnSmfSgYzkk7ZJPetJ5b4Am0Z0AhSzlawNz2HXSOn3PWn4R6UMeROT6s8+CXRCQANgIH0FZbzvzObhzy0KBZbOCJhZgSTmCAZjHU74NTvP/MmhJtmz61j8w9kn9P1OPoPrjO6nXHyyN0/woV3cD4Qu6fbZbEqcUBMTpHVR9gM1xttlRASCokwABJJOwA6mt95C5SRw21U48U+aoa3FwfSkCdGcwnJOBJ+grl1vTXuQqr3v2JRhm14RZb+W02JJUZUtR3PutR6D7QBUJyfwNy6f/4neApdUIt2sgMt5AJ6lRBO8fET1hP84Rbniz6bt9sptGTNo0r/AJhO7rg6jA0jbffc3us6T25Xl8/3+TRit2H4XApSlUlopSlAClKUAKUqh+KnOps2Q0wsJfd6jKkIzKh2JOAfrG0iUIubwiM5KKyyneK3PguVm1Z/wml+tfzrTIhMH4BJ+pzsATK8jcrfhW/MXl5wCf4EmDp2Hqn4vcCq34fctFxf4h1EoT/h6v1Ln4gOoGcnr9Kn/EDnZNgx6Sk3Dg/LQcwNitQ7DpO57wa0JYrjtQnWnOW9ktzVwly6t1NNuBsq3lMhQGdJ6pEgZE7dazW55KvrRYcbT5mkEhbXrjEH0katj2+lRTvC+LWtqOIrfWy26QsanTrWXMA+XkEkZyNhPapPkrxK4g++hgtoup3JHlqSkCCpSk+kDIJKkmdhk0lJQsfc1aNVZQsRxg/nKXLS758rc/wkql07FROdIjYnrtA+wq1eIPMulH4RknzXCErCf0pOAmZwpWBHadpE2DinNdrbOJbefQ2tWUhU7EwCcEJGP1EVWOKeHTTw8y2ejX6pUrzUKnM6hKszM5muutwhthyXR1ULrlO7slwuV8/+EBb8cveH6UqWFJOza1BwQO0HUkdMGN+tXPl/i7fEkEvWo9GCpQStEkD4CfUFR06CM5FUhzka9W9pWknUYLpUFJjvM6ojpHtWgXFw1w6zHytjSkdVrMnv1MqOcCajQpr18Iu1sqZY6STm/K/0OOWqH2VWbLyGVgAaBE6QJCdIIISQMx03EGs/vuQLxmChIdnfylGRvuFBJ++2ajrG1dvX1q8wBwy4VKnoQMRkRIjsBXc3zXeWqygveZpwQoh1O8nO89N5GaqlbXOWJIZr019EcVyT+Ka8/menC+cb5pwNalOqKgny3gSoknaTCwTPU1duYLS0DSXLxtCFLISVNglQUU9FJAJAjcgjapCxuSplD1w2hlaQVGTPl4yZI9BjcdBgneq/xayt+JkeXdnUgYQMpHc6FBKiTIGqcYFNxUq12eX4Mux13zW6G1Llrv8AwsEa5yOy/KrO5QsfKozGe6RqA+qc96hOIcpXLJMtFSR+pHrB/bP7j6103XIl4wsFr8wjZTStKh+5BH2qZ5NuL9T0OqWGkCF+akavh9KRqAVJkGe1WQ1M87ZRKLvs6ra51WLH7/39CQ5L5V8gea6PzVfCPkTiZEfGfviO5qV5l5gFqzq3Wow2IwVRMnI9IxP1Fdt3dpbQpa1BKUiST/vfpFZHxzjK7l0uKkDZCZnSnoPr3PU0ylueWZspKuOEcTzpUoqUSpSiSSckk7zX4pVs8PeSTfvytKhbtn8xQxJ3CAe56xkDtINWSkorLFoxcnhFp8IuRtUXr6QU/wDISd5BjzCNunp/8vlNWi5aVxV8JSqOHsrhwFJH4lxBykd2UkQe6gcHBEnxFtTxTZsammm9IfcEpCUAAhps4JWtJEqSfQnMyQDPW9ultCUISEpSAlKUiAAMAAdBWXOxt7vP8GnCtJbVx/J+0pAEDAFf2lKoLxSlKAFKUoAUpXncPpQlS1kJSkFSidgAJJPsBQBFc1c0NWLBddOThCB8S1dk/wBSdgKwXhHD3eJXalOKJKjrecj6CBEAE7AY/lXvzjzOvil2FIQQkflso3VEkyqCRqMyY2AAzE1fuBcHbsmNIIGNTrhwCQMknokCY7D6mtKuHSj7sQlLrS9kdz9yzbNDWpDLaAEjUoJSBsBJNUbnDw4/4gv8UxdaipPpC4U1ABIDakj0jbEHcmc1AvcVVx7iTNmlRZttSiIEqOhClFZGxUQCANhPuSYTme0Xwe8LVpeqdKfjKAUhB1fA4JKVGAkkbTgjFKysTeHwNKLR5cV5Y4rCbdxq4ebZJ8sJCnWhq3KCJTn9x1jatD5e4U1wWwW8+pIeWJUZmVQShpGRMdY3yZgCJblPjji7BNxeFLZgqKo0egYClDaVb4wZEDNc9yjh3F0JBWl0pnTpUUOpneEnP6ZykjE1OMEu65OOTfZmbcq2jXFL1xziV2GGwkqUouIbUo7IQ3rkADJwCAExiRXjxNarC/Uzwu7W+gqHlls6tRVB0EAaHCMAkCD7bCycT8FSP/17jPyupjr8yZ2H8NSXh34fKtVm4uID2UoQCFBIMerUkkEkSI6AnrVSqnuJOawWuyvF21mHb54KUlOt1elKQmY9ICBBIJCcTJ23FQTvNXCr8JDriQUjUA6VMlPQjVITnsFH+VUrxL55/EqNuz/gtq9Sp/xFCR9NAzHfev3ydwrhVywA/rYdabWX3lvJQ1JUvyihHqcdX6kgpTpHpnM+qc7VnC7oIJr7yeH7FlufDsKHmWlwChQxJkEEAxrRgg+47b1+eWOQlpfKrlICW40gEELM4ODOkRMEZkY3qhcmWlwu8DVq+tCQSVOIJSPLChKikkSD6fSdyQK1rmDm9FmUoIU8siTkJgbSo6Yk9gB1OMAxjCv1tYHY6rUzXSi8t/r+pA8/c1BY/DsqlO7ikmQf4J9tznsO9VpzgZTapuNYEqjScHcgFJ6nBP0zVsXxPh16PzUhheMkBtXTZSZCh09X7DevzceG4UkFu4UU9NQ1JjppIIH3qq2qdr3ReR/T6irTQVc04v3XPzRD8r8ZvFuoZbeVCtysBwJSJKj6vr3zitQ11B8s8tptEKEha1H1KiMDYDqB1id5rh505i8pBZQfzHBk/Kk4P3PT9+1PUVyjHEuTH1+ornPMEsL25ITnbmMvOeS2fy0HMbKUOsjcDYe8+0Valf0CnUsGK25PJ28F4O5dPoZaBKlmNpCR1UrskDJr6O5e5eRZ2yWGYGkZWRlSyMqUAcyek7QKgPDTkb8Cz5joSbh0eojOhOCEA7bgEkbmNwAautZmou3vC4NGirYsvk82GAgQJ3JySo5MnJM9a9KUpUZFKUoAUpSgBSlKAFYv4u87KcdVZtEeU2R5pGSpYzp9gk7x1wdoq3+KHOwtGCy2si5dT6dO6EEwVE9CQCE9Zz0rLOS+Wy+4HVj8lB/81DIHuB1/brTunq/HIUvsbeyJY+QuXPKR57g/McHoHyoMGfqr+ke9d/HuJ2TpVZXDqApxIlBVpO4UPVslWAoAnON5zw8+86JsmSEkG4cSfLTvHTWr2GY7kexjM75PDTwsOF113iTjmpc6iANRBCyfSQU+rVKlFXYYBbbh4J114RaOLeC4kqtn9HyodBxnI1pzt/Ca8eTvCtaXy5ehJSg+luQsOEiZJBjSDGMzkGOsX4Yu3rtwA28tLDYHmhR1J05ASlKpAJzEDG/QVo/MHOttZLSh5SgpY1AJTqgTEnIiTP7H2mMYwa3YwSbkuxnfijzmX3DatEeS0r1HMrWMHfZKTI9zJ7AfznHk234fw+1UoqN68Nagl5KkoSQCDpCJKSJEgiDOVAZuTvLnDOJNlbQRjGtj8tQjunTA/wAyetVdzwcWHk6XkqZKvUSCFhO+wwSdsH3xUJ1zbzydjOKWDv8ACZ68cQpSnj+GQQkJWNZUQPhQomUJHp2kdBFWm65+smniyt4JWkwowSkHqCoAiR274qK505nb4bbJYtwEOKTDSUjDaZ+Iz1mY6kyT71Hwi4KxeXbrVwyH0qbkqU6W/LGtOpSYEqXkAZHWpyn00orucUd3cuN9ydw/iALjWgKOS4wobnPrT8MkdwDkneqlxLwcfSJZeQ77KBbO/TKk7ZyRVa5iabtL55Fk+tbaFFKXEygx1TIMqAPp1fqieta1y1cvW9iHb50qOCJAJSkxpBIEqUZ6kxgYg1yLhZysHcSWEu5zcH4W3wiyUpelbqsqIHxLI9KB10DP/wBjjYUB+4U64VrVKlmSonv37D+grS2ecrN70KUADGHUQk/WZTiNzHSvzxTku3e9SR5Sj+pEaT9U7H7RXLanYv8AG1heDR0l8dI2rotN+SjceFvqllWolRJ0p0thPQJnM9/vttVr5D4AW0+e5IUoQ2k9EmPV9TsNoH1rk4f4eKS8kurStsZITMqjZJB6Hr+3vV1ddShJUohKUiSdgAP6Co6XTOLzLwT+0NfGUOnU855Zy8d4uLdlThEmYSNpUdvtuT7A1ll3dqdWpazKlGSf99K7+ZOMm4eKgT5acIBxAxJjuTnvt2qKrVisHmJy3MVp/hDyR5ihevJ9CT+QJ+JQJBUR2SRA9wT0FVXkTk5XELgJOpLKMurA2HRInGpW3sJPSD9E29ulCUoQAlKQAlIEAAYAA6ClNTdtW1cjGnqy9zPSlKVnGgKUpQApSlAClKUAKi+ZOYG7K3W+4cJHpT1Wo/Cke5/lknANShr5/wDETnBXELkNt5ZbUUtBJJ8wkxrI6k7DGB9aupq6kvYpus2R9yL1P8UvCpxXqXlao9KEAAYAwABAHcnOSa0Na2bK3+RtsbZJydu5USetcfLXBBaswY1qy4rpPaflSP7mqPzZx5d28G2ipTQMISP1q2KvfeB2H1NN32quPb5EtBpHfPv83/fJa7q34dxIjVodWn0jKm1x0A+FRTKj3Ek1U+I+DJkli4GnolxJnfqU4OOsD7VXSkgxsQY+hrUOEFdnaKcvHVHSNRB9RbGwSDuSTAjYGAO5WrmrvVH5j2s0i0yTjLnw+TzuX2OD2I0pkAhIA3dcIJlR6TpJnoBA6Csw5bdtr3iGrijziEOTLiTEKxpCjpVpR0wABjYZq9W/inZPktutrQg4BcSlaSNvUBMb7QR71/Lzw6sbpJct1+XqyC0oLbBIn4f07gxIjoBVk49T0Pt8DOi9vqM7tLd1N+puwWonzFpaUlYBUgFUEqwkgpEzsa2e84wmytQ5dO+YpIgmEpLi99KEpAHsMYAk9TUZyjyW3w8LWVeY4oZXBACRmEpknpk5J/rmnPfNSry4IylpslKEkQf4lKHRRI26CB3ni/wxy+WHrfbg0D/8r4ZxABDwSFKwA6nSoQOjgwNyB6gfauLjXhG0szbLLJ+VcrT/AJT8Q+81AtWvCFcJUsKWm9SQFIWqVqznyfhRoIMkkKUIIjqfXwteu1vQl1YtkZWFepJPRKZB0qMyYIwOuK5GaseJI7KLispkhyV4brZfLt0lBDZ/LTOoKPRZ6ADoDmeggT+ed+P+e75aFBTbfUZCl9TPUDb9z1q8cU48zbwHVaSrYAFRjvAnHSuB3hlneDUAhRI+JtWlcAjcD6R6ganZWnHpwaGtJYqpq62Lx4eOxQzZM/hg55o87VlHt2AiZ6zt0rr5TVcKeDbLikJ3X+pISOpScHfHuakOJcgOJUPIUFpO+shKh79iP5+xqy8ucBFq3EhS1ZWr+gHXSPfuTiaVp001P7xqar7QpdL2NNvx9UTOqqRzlzDrPkNk6Un8w/MR+n3Aiff7VM81ccNu2AgjzF7ddI6q/sPf6VnZNbCR5KyXhH8rr4Vwxdw8hloStxQSN4HcmBhIGSegBrlSkkgAEk4AGSSdgO5rdfCzkj8Iz57qSH3k7E/AgwQmOijgmZjbGahbYq45OVVuyWCycqctosbZDKIJGVq21rIGpR/YD2AA6VMUpWQ228s1UklhClKVw6KUpQApSlAClKUAZj4xc4eWgWbSiFuCXSDEIOycfN1Hy/8AdVV5F5fKR+IXHqH5Y7A7q9p2HtPeoDmBJb4i/wCeFOaX1FYJGpQ1EiSBpymMAAdMdLvw3mZh4AIWEKOyVelQ/wC2cGPaa1oQ2QSRmuW+bbIDn7mSJtm+seYr+YSPqIJ9sd6rzfMpTbBhCNJ+cHOSScacEgxMzU5xHw7JlTLuqcw4N/8AMnBkz0FR3CeTHjchDqdKEQpROUqTOyY31QR7CZ7VlXVWWT+8j1mlv01VOIy47v45JLkXlsEC4cE5/LSR2j1756xjpNWx1LF0hSD5T6Jgj0uAKA9phQn2Imql4jc4m1QLdkaXHETqGAhEken+I6SPYfURkjT6kqCkkpUNiDBH0IyKa3xpWxLPxMS6yeom7JP8vZGtca8J7dzLCiwrsfWg74ydScxmTA6GubkXkR+1uVuPKhKBpSEKOl2epgg6RAMKG8dqgOC+JN2wB5yTcNnYrEK/yrjP0M7dKu/BfEO1uSE6iys7JcgAnOEq+En2MbiJqcOlJprsyiW9LBFcb8VksXKm22g6hEpUrUUkqETp9MAAyOs+1dieKcM4nAWE+YcAL/Lcz0SoGFZOBJzMCpLi3J1pcglbSQpWfMbhKvrIwfuDNUTjXhS62NVusPj5TCF79M6VfuNjiuy6ifGUcWx+zOvifhGZm3eBST8LgggY2UMK69E/ermkM8OtAlPwoEAE+paz/cnJxgD2rl5N4Eqytil1cknUc+hsRMCdupJ2qr8a4m5fPhLQUUD4EY+6ldBPucbVCyUaY7ksNjWk08tTZh+lckTxC9U84pxRJKjOTMDoPoBivFtwpIKSUkZBBgj6EbV+7m2U2opWkpUNwf8Ae3vUryvwL8Q5Kh+WjKt89kg/19qzop2SwuWeosnCmtt8JFv5QuH1slby9QJ9EgaoGCSRuCdh7HvUnxDiSWWy4vYdtyegHua9SQB2AH2AH9qzzmLjf4hzGEJwkd+6j7n+kVvQhtilnJ4jUXKUnJLGfCOC+vVOuKcX8Sj9h2A9hXhSrByTyku/uQ2PS2n1OLgwEyMCP1K2GR1PSptqKyxNJyeEWrwk5H85YvHh+W2r8pJThah+rP6Unb+Ifw52ivCyskMtpbbSEIQISkYAFe9ZFtjslk1q61COBSlKqLBSlKAFKUoAUpSgBSlKAMA8W+HeVxJZAgOoS4MzJI0k+2UHHtVf4fwNT7alNkFSTBQcSIkQdp3EH+Va54v8rPXTbC2G1OrbUpJSmJ0rAM5yYKAMdzWOtXL1sspGtpWNSVCD3GpKh2PbY1r0TUoIy7obZvPB0/iLq0xqcbHQTqR290mpzhvPswH0R/Gj+6T9tj3+lc1lzeFDS+gEHcpEj/Mk/wBv2r2PBbS4EsrCFdkn75SrPXpFXYIJvwxxXlKz4iovNuFDiviKczA/UhUEGIyI+9Uji3hxdsklKA8gZ1NmTv8AKfVPUwCPferFc8sPtKBR642UgwofbcfavWy5wfaJDn5gxIUNKhHuBv8AUGl56eEi6OolHkjeXvEs2lmbO4tvxidchu4VLaAMgIRo1AznJjsBmaGtUkmAJOw2HsJzFbFcX1hex56E6ht5gKVdo1pORnaYqG4t4WNrBVau6ZMhKzqRHspIJ/rSk9NJcdxqN8WUrhnNV1b6Q28sJScIJlH/AInFa/yvxR+4YDj7YaKvhCZ9SY+IgkxPQe09RWecD8PH/wAUhNw1DSTqWZBSoATpBBzJwfvV25p5h8hAaagOERj9CYxA2B7DoM9qnU3XFynx8Card81Ctd2RvOnMOo+S2r0ifMI2J+X3A6+/0qucN4gplwLRuNx0UOoPtXLX7aaKlBKQVKJgAbk1nWzdsss9XRRDT1qC/U7mWXbx/upRlR6JTt+wHStH4fZIZbS2jZPfck5JPua4eA8FTbtjALigNav5wM7A4xvE1+OYONhhHpI8xXwjeO5Pt29/vWrpdP045fJ5j7R13Xltj6V+/v8AQjub+O/8hskf9Qj/ANf9fsO9VGv6pUmTkmv5Thit5Z08N4a5cOoaZSVuLMJSP3z2AAJJ6AGvorlrl9nhtoEiBpTqecgSoiSSogZAkgdgAKrvhTyP+Fa/EvJIfdGEqEFtE7dwpWCdowOhni8UuZ1uqTw60lx1ww6EbxEhsnsR6lZwBnBNIWzds9keB2qPSjvfJdeVuK/imlXAJ8t1ai0DuEJOgSOhKkqV39QHSpmo3lvg4tbVlgf8tABPdW6jkmJUSYnrUlScsZeBuOcdxSlKiSFKUoAUpSgBSlKAFKUoAVUOeWkqU35vD1XzMGVNiXWjIHpE6lhUjCYjSSZxFvpUoy2vJGSysGIq5DsbtJ/AXZQ7KoYuISrHQSAsQATPr6TGTVT45yrdWSvz2lIgiHEyUExI0rGJwcYODX0dxPg7NwjQ+0h5PZaQodDidtqi0ctLaI8h9flQQph+X21DsFKPmImTPqUNsYgtw1LXP7/X/QrPTp8f35GCWXNLzYiQ4P48n95n+dS6OP21wAH0BJ6asj7KGR/vtWh8b8M2LhKlLZFq7JOu29aCANUqbIBJMkQkapAzGKpPMHhBdsSpmLpsZ9PpcETugnJx+kkmdqZjfCXnBRKqcfc4Lrk1ChLLnuAr1JjpBGfvmaiFW9zaGRqQO6TKD9entmuNi5cYWQkqbUPiGx/zA/3qesudVCA4ie6kmD+238x9qvKe35H7sOdzIDyAR8yd/qRMH7R966nuE2t5K0KhZMqKTCpPzJP9a9PwdrdiUxqO5T6Vj6j7HcHv71F3XJixlpYVHRXpP2In27VGUIzWJIvqutqe6DOC/wCTnm8oh1P8OFfdJ/sTU1ynwAtDzXAQtQhKT+lJjfso/wBDUajjtzbq0uSr2cH/AKqH09x9akLfnZJ+Nsp90nVj7xS8NLCEtyHrftW22vpy/Unr69S0grVsP3J6Ae9Z7xG/U84Vq3OwGwA2A/33rs4/xsvrgSG0/COp9z79KiqaMqUsitD8KeRRdL/EvplltUISdnFiDkEQpAnvk46EVVeUuWl31yhlOE/E4r5UA5OxydhPUivo/h9g3bspabAQ22mAJ2A7k/uSaV1Nu1bVyMaerc9z4I3nHmpFhbKeWNRPpQgGCpRmPsIkmDAHWoHw15RUylV5c5uriVHM6ULIVHbUowTkxCR0NeHBWVcWvPxjqf8A4bBKbZCgdLigcukEj+Y7DdJrQaSk9kdi58/Qbit73ePApSlUlwpSlAClKUAKUpQApSlAClKUAKUpQApSlAClKUAR3FuXre5SUvsocB7j1TESFCFAxiQZrN+OeB3W0eAz8D2wGNlpBPc5T2+tazSrIWyhwyudcZ8o+ZeO8qXVmoh5pSQJhxOUEYEhYwBkbwc/anD+aHmsE+Ynsrf7HcV9MqQCIIkHoaqPGfCuwuJIa8hR/Uz6AMQPT8GN4inIatfiQrLStelmZ2/NTDmFyj2WJT+4/qQKheaOHtoKVtaQFyClJESIyI23GP8AWrJxvwYumjLCkXKYn/prHtBJB+oP2FUniHCXmDDzTjRkga0lIJG+kkQqMZE7imo2RlwxacZL1I5K9rKyW84lttJWtZhKU5JP++vSvGtl8I+Rg2hN68JcWJZTB9CSCNX1WD/4x1JjltirjlhXW5ywWnkPlMWFqGzBdV6nVDqo9AYkpSMCfc4mK4+aQu+eFg3qS0IVeOCRCcFLSDsVL3IIwmO9TfH+LFpKW2gFXDxKWUnAkCSpZ6IQPUevQSSBXpwLgaLVvQiVFSitxasrcWr4lrPUn+WB0rL3PO98mntWNq4O5hhKEhKAEpSISkCAANgANhX7pSqiwUpSgBSlKAFKUoAUpSgBSlKAFKUoAUpSgBSlKAFKUoAUpSgBSlKAFeN1ZodTpcQlxPyqSFDG2CIr+0oAqNz4ScPUsLDam4UCUpWdCgP0kGYSesQat6iEJ7BI2HQAdKUqblKXLIqKjwiP4Xw861XDoSXXBAj9DcylAyc9VEbq9gmJSlKi3k6lgUpSuHRSlKAFKUoAUpSgBSlKAFKUoAUpSgD/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AutoShape 4" descr="data:image/jpeg;base64,/9j/4AAQSkZJRgABAQAAAQABAAD/2wCEAAkGBhQSERUUExQWEhUVFx4YFxcXGR4XGBkcGxoaGxseFh4cGyceGhokIBkcHy8gIygpLC0sHB4zNTwqNicrLSkBCQoKDgwOGg8PGi8lHyQsKSwxLCwsLCwsKiosLCwsLDUsLC0sLCwsLCwsLCwsLCwsLCosKSwsLCwsLCwsLCwsLP/AABEIANcA6gMBIgACEQEDEQH/xAAcAAEAAwEBAQEBAAAAAAAAAAAABQYHBAMIAgH/xAA/EAABAwMCBAQEBAQEBgIDAAABAgMRAAQhEjEFBkFRBxMiYTJScYEUI0KRYqGxwTOC0fAVQ1NykrIkohY0k//EABoBAAIDAQEAAAAAAAAAAAAAAAAEAgMFAQb/xAAvEQACAgEDAwIDCAMBAAAAAAAAAQIDEQQSMRMhQTJhUYHRBSJCcZGhsfAj4fFS/9oADAMBAAIRAxEAPwDcaUpQApSlAClKUAKUpQApSlAClKUAKjeYOPtWbCnnjCUwIGVKJMAJE5P9gT0rtu7pLSFLWoIQgFSlEwABuSTXz1zhzK7xS8/LC1InQw1Gc9Y+ZRye2BMCr6auo+/BTdbsXudF34qXpuXH23PKSuEho+tCUjaArGrqVCJJPSALFw7xzcGH7ZCs7tqKIHslWrUd/wBQ/vUxyjyW3asQ6htx1eVqKQoDslM9B3ESSfaui55DsVxNuhMfJKP30kTTUuk+20XjG1d9x6cN8ZrJww55jBJPxp1CImSUExO1WzhnH7e4EsvNu4BISoEidtQ3SfYgGsuvfCFo/wCE+4gxgLAWCfcjTA+xqAuvCu7RJQWnNOUwopUfoFAAH/NUHTVLh4Jqy2PKyfQFK+dP+J8UsFZXcN51eolxBjBMnUlQ/lVh4R43XCAA+02+MepJ8tUdZAlJP0CRVb0suY9yS1MeH2NqpWf2PjVZL0hxLrRO8pCkp+pSZI+iatvC+Zba5ALL7bkxgKGoTsCk+oH2ImqJVyjyi6NkZcMk6UpUCYpSlAClKUAKUpQApSlAClKUAKUpQApSlAClKUAKUqjeJ/PH4NnymVD8Q7IwctpjK4GysgJmOpzpqUIubwiMpKKyym+LXPHnuG0ZP5TavzDHxOJJwCf0p/mqegz3eG/KHlIFy6n81QPlg/oSRE/VQJ/ykdzUF4cco+ev8Q8kFpB9CVDC1iM9ilP3BOOhrV1GBOT9Mn7dzT82oR2RE64ub6kiA535vb4fbKcUZcUCGUfMvH/1TIJ9vrWEWPihxFoqKblStay4oLShYJMTEp9KcfCmAOkVN+JPBeKXVyXnbRzQIQ0lqXUpTuPhk6vmMAT2wKoN3ZLaUUOIU2obpWkpUJ7giaSlJ5HEjUuWvGHiFw8GU2zVwtZwlIU3Hck6iAI6nArT7/nKzYc8p+4aacCQopKtp94365gkZgVmfA7NHAbH8Y8Aq9uE6WmV40AkE6h8WMFW36U4kmsqvbxbri3FkqWtRUonJJJk13c0GMn1Zw/jlvcAeS+07rmEpWlRUBM+mdWIPTpXLxDk+0fVqcYQVdSJQTt8Wgidus18u2Vot1xLbSVLWs6UpTkknoK2bi3NDvBeHNW6ni/frhRCz5qWkzsCY9IA0gGc6iMRUo2PkjKCZLcR8I2VZZdW2eywFp98iDVVv/Dm9aIKWw7EQppWog+wMLERvEbV/eGePzmoC4tUFMiS0opUB+owvUFGNhKfrV44N4q8PuSlIe8paohLo0ZPTVlM/eKvjqH8SiWniyh2/NnErL0ec+0PhCXBqA09EeakgROdPt7VZuF+OD6AA+yh2BlSCW1HtiCn/fSr9cNpWkpWkLScFKgFA+xBwar174fWThnyfLMkny1FMz3GR9AABU91cvVEhssj6ZEnwzxgsHQNalsKJAhaCR0zqTKQmTEkjYyBVjsuabR4S3cMrk6cLTM4xBMzkVk9/wCEn/Rf7YdT1nPqRsI6aT/pW77w/vW8+T5gE5bUF7e0z9omo9CuXDO9a2PKPpCaV8xt317aAALubYKMgS40CRE4wCdv5VdORvFR8XKW7x3zGnDp1qSkFCjASSRACO87TNVy0sksp5Jx1MW8NYNopSlKDQpSlAClKUAKUpQApSlAClKr11x/znHWmFpS2xi4fJwg7lDfdwJklWyZT8RkDqTZxvB28ycwN2Vut5wiBhKeq1H4Uj3P8hJ6VhHBuHu8WvVqecOfW6rqEyAEt9BuABsBJzGffmnmBfFLppm3SQ0n8thCjv3WudiQOswB3mtQ5f4C3aMhpvPVSj8S1dSf7DoPvL8I9GPuxNvrS9kdtrbJbQlCBpShISkdgBAr1Aqsc7c5Js2yhBCn1j0p30D51/2HU+wNZIXrgAvangFGS5KgCRAyrYkSB+wohU5LJ2dyg8I+gq8rq0Q6nS4hLiZnStIWJ7woET71kvBfE65Zw7FynuswsZ+YfF1+IHpmBFW7hvihaumF62CfnGpO8D1J23nIAEHNclVJHY3RZ083+HlvxEhTynUrSISULwB2CVApycmACe9Z1xXwEeSAbe4Q93DifKP2IKhH1itkt7xDg1NrStODKSFDO221ek1U4J8lykZHytyeOCpdv74jzG0lLCEK1BRUgg7CZORtAGpWYEZpzPzA5e3Llw5us4G4SkYSkGBMCBPWvqTzQTpkEmRp74kiOog5qG4pydZXE+bbNEkRIToVgzgpgj7GouvwjqkfL9aH4ccuNttr4neJhhgEtJIH5i9gUhRgwcDoVf8AaauF/wCCNmpUtOPM5kiQ4mOyZAUB7lRNRviZylfPhtFuyn8KwmG2WlyrAjUpKolUYATqMTvNQUGu5LcmZ9zdzq/f3HmrOhKD+UhJMNiZweqzAJVuT2AAHbwTxSv7aAHvOQMaHpWOp3kKG/RVVq7sHGlaXEKbVJEKSUmRg79q7+V+W3L64Sw3CSZKlHZKRuT3+nUxUMvJ3sbdyJ4iL4kpxP4YtJQAS4F6kyehlI9R3AE4B7VcVrgEnAGTOB96j+B8GbtGEMNABKBvsVH9SlfxE5P2HSqn4j80FA/CtyCoAuKBiEmfSOsnc+0d6dhFvsLzmorJD818Z/4lctMW4lKVFKFHGoqjUr2QAme8An2r8c/cnizU2tqfKWAnJkhaRmf+4DVgAbjGJiuCceNo26puPPcAQlceppIypSTESqQPbTParbzO6m24czZLHnXLkKIJ1KQoqnUMnM+gAGDmMUx3i0lwKdpJt8mp8ncY/FWTD0yVIAV19SfSroJ9QNTNU3lmwRwfhhXcKVj8x0D1hKlQnS2BiJgT1JJJja3tOhSQoZBEg+x2rLmlltcGjB9lnk/dKUqBMUpSgBSlKAFKUoA4ON8NU+yptLy2CqJW2YWADJCT0mIn61j/AIhc0NtpTw6xOhloFLugka1GUqQcesdVGTqKvarX4q89fh2zasLh9wespJBbQYOD8ygYEbCTvFU/w45RDhFy8mUpP5STspQ/UR1A6e87xTtENsd8vkJ3S3S2R58ll5B5T/CNFx0Dz3N9iUJ6JBnrufsOlS/MvMKLNhTqsn4UJ+ZcEgY2GCSewNSM1hnNHMTl48VqJCEkhtHRKZ/9jAk/2AqyMXZLLOTkqo4R2cu8Fe4renWpRBOp5zfQnoBqP0SkZj3Are7Lh7bLSWm0JS2kQEgADeZIAiSck9SSao3h1zBw1m3S224ll1QBd84hClLAEnUfSUiYSAe+JmdBB60vqJtyxjCRbRBKOeWyC4hyLYvAhds2CSTqQny1Sesoie+ZE1TeLeCaTJtnyk5hLokdIGpOR1zpPStPpVcbpx4ZZKqEuUYK/wAhcStJcQ2sRPqYXJgA5hJ1RE9JzX4sPEG8t1aHD5unBQ6PWInc4WD/AN0nFb7XBxXgLFyAH2UOxtqGRmcEeobdDmr1qs+tFD0+PQzM7XxItn06bpop7+nzUTjbGoZ6QfrUyw6xdQq2u3EKjCUOSBgbsuSnA7JEfWv3xXwatXMsrctz/wD0Rv2JB2wIUPvVH4r4W3zB1JQHwM6mjJECfhMK/YEk7VdGVcuHgg+pHlZLy8b5v4PJuhiNUsudjtKCYzPp+lfl7msNA/iWHbeOsea39ltz7bgZxms7tudL22V5a1qJScoeTKhG4MwsT7matHCvE5pcB9BaPzJ9SD9viT/PbepOD+BxWp+cfmWZN3bXiNMtXCSPhVpXgRulWwmOkbUsOA27CytlhtlSkhKihARKQZjAjfPvAmYERNxyhavlLzJUwpULS4wdEg5BAiBM9AKlFutWduNStLbaYkmSf7qUon9zUHFeCxSfk5ubOYxaMFU/mLBDY39Xc+wmffbrWOvvqWorWSpSjJUckk9TXZx3jCrp5Tq8ThKeiUjYD+p7kk9aj6ZhHahOye9nravBCwopC4zpVlJPTUOonp1rWvCjlFa1G/ugVrV/g+Z6lHGXM52wknpJ6iqf4cclG/f1LH/x2iC5MjXMwgEd4znAjuK17nvmk2VuPLGu4ePlsIA1EqPXTuQJG05KR1pe+zL6ceWX0Qwt8uEU/wAUeKuXr6OG2gK1zqdjaY9IJ6JSDqUenpGTIGn2bJQ2hJ3SkAxtgAYqq8gcmm2QX7j13j0l1ajqKQTOkHvtqjr7AVcKTsku0Y8Ibri+8n5FKUqktFKUoAUpSgBUFzlzQmwtVOmCv4W0n9SztiQSBuYzANS19eoZbW44oIQhJUpR6AZJxXz5zHxl3i196BgnQyk40oBmVbwSPUqPpmBV9FW99+EUXWbFhcs/nL/C3eJ3anHytaZ1POTHQ6UpwQOkJAwAdq12UtowNKEJwlI2SBskfQYFR/BOFItLdLQOEAlSjgE7qUZ2H9AB2qhcc8S3TcAWkFtOIKNXmHMn5gnaIIOJO8C+61Lks0mknZ2jz5ZwXniZeefrTCEDAZKZSUzIK59RV01AjrEV+lc2Wl0D+MtvLXv51vgk5OQfr1Ku9dyPEhh+BeWiXIPxABewMeledycautWHg/KNgSi5abJSpMoCyooGfiCV+qcdTHUDY0rBzzmEjVvjTGGLqsfDH1+pEXXhclaQu3fPqAKUuJ3BE7iDJ7acddqiQzxPhvwKcSgQfyz5jO+xEQMqiCBJnepnxB4RfPLCm/U0iNKGyfMBIypQgSckYJgfUk1vhniDeW50rV5oT+l0HUP82Fj7ziKYep2vbNdhCH2Z1Yb6pLPwzx/fkWGw8Z7pBAdaadAEGAptZPckEpB9gkfarbw3xgsnIDnmMHPxJ1JEe6JOfpUNYW1vxJjz3rZLeokBUwo6ZBVqAHpmd5EgztUC94doeBXZ3KHExICvV1jKkbDB3T0NWbKZ+wjKN9TaffBsdlxph6fKeadgwdC0qyemDvXZXzbxLlm5tzK2lQNlp9SeuQobbTmCPaurhXPl7bxouFqSAAELPmIgdIVMfUQfeoPSf+WcWqx2kj6IpWU8J8bCABcsBRnK2jGJM+lU7CMaqt1r4l2K2VO+cElIJLa4S6YEwkEwonYQSJMTvFEqZx5RfG6EuGcfidxe3YtiHGm3nnUltsKA1AZlUj1hKSZ9JGSMiZrIOXeAqu3ggSEjLivlT/qdgP8AQ168wcbd4hdlwgyshDaJnSmfSgYzkk7ZJPetJ5b4Am0Z0AhSzlawNz2HXSOn3PWn4R6UMeROT6s8+CXRCQANgIH0FZbzvzObhzy0KBZbOCJhZgSTmCAZjHU74NTvP/MmhJtmz61j8w9kn9P1OPoPrjO6nXHyyN0/woV3cD4Qu6fbZbEqcUBMTpHVR9gM1xttlRASCokwABJJOwA6mt95C5SRw21U48U+aoa3FwfSkCdGcwnJOBJ+grl1vTXuQqr3v2JRhm14RZb+W02JJUZUtR3PutR6D7QBUJyfwNy6f/4neApdUIt2sgMt5AJ6lRBO8fET1hP84Rbniz6bt9sptGTNo0r/AJhO7rg6jA0jbffc3us6T25Xl8/3+TRit2H4XApSlUlopSlAClKUAKUqh+KnOps2Q0wsJfd6jKkIzKh2JOAfrG0iUIubwiM5KKyyneK3PguVm1Z/wml+tfzrTIhMH4BJ+pzsATK8jcrfhW/MXl5wCf4EmDp2Hqn4vcCq34fctFxf4h1EoT/h6v1Ln4gOoGcnr9Kn/EDnZNgx6Sk3Dg/LQcwNitQ7DpO57wa0JYrjtQnWnOW9ktzVwly6t1NNuBsq3lMhQGdJ6pEgZE7dazW55KvrRYcbT5mkEhbXrjEH0katj2+lRTvC+LWtqOIrfWy26QsanTrWXMA+XkEkZyNhPapPkrxK4g++hgtoup3JHlqSkCCpSk+kDIJKkmdhk0lJQsfc1aNVZQsRxg/nKXLS758rc/wkql07FROdIjYnrtA+wq1eIPMulH4RknzXCErCf0pOAmZwpWBHadpE2DinNdrbOJbefQ2tWUhU7EwCcEJGP1EVWOKeHTTw8y2ejX6pUrzUKnM6hKszM5muutwhthyXR1ULrlO7slwuV8/+EBb8cveH6UqWFJOza1BwQO0HUkdMGN+tXPl/i7fEkEvWo9GCpQStEkD4CfUFR06CM5FUhzka9W9pWknUYLpUFJjvM6ojpHtWgXFw1w6zHytjSkdVrMnv1MqOcCajQpr18Iu1sqZY6STm/K/0OOWqH2VWbLyGVgAaBE6QJCdIIISQMx03EGs/vuQLxmChIdnfylGRvuFBJ++2ajrG1dvX1q8wBwy4VKnoQMRkRIjsBXc3zXeWqygveZpwQoh1O8nO89N5GaqlbXOWJIZr019EcVyT+Ka8/menC+cb5pwNalOqKgny3gSoknaTCwTPU1duYLS0DSXLxtCFLISVNglQUU9FJAJAjcgjapCxuSplD1w2hlaQVGTPl4yZI9BjcdBgneq/xayt+JkeXdnUgYQMpHc6FBKiTIGqcYFNxUq12eX4Mux13zW6G1Llrv8AwsEa5yOy/KrO5QsfKozGe6RqA+qc96hOIcpXLJMtFSR+pHrB/bP7j6103XIl4wsFr8wjZTStKh+5BH2qZ5NuL9T0OqWGkCF+akavh9KRqAVJkGe1WQ1M87ZRKLvs6ra51WLH7/39CQ5L5V8gea6PzVfCPkTiZEfGfviO5qV5l5gFqzq3Wow2IwVRMnI9IxP1Fdt3dpbQpa1BKUiST/vfpFZHxzjK7l0uKkDZCZnSnoPr3PU0ylueWZspKuOEcTzpUoqUSpSiSSckk7zX4pVs8PeSTfvytKhbtn8xQxJ3CAe56xkDtINWSkorLFoxcnhFp8IuRtUXr6QU/wDISd5BjzCNunp/8vlNWi5aVxV8JSqOHsrhwFJH4lxBykd2UkQe6gcHBEnxFtTxTZsammm9IfcEpCUAAhps4JWtJEqSfQnMyQDPW9ultCUISEpSAlKUiAAMAAdBWXOxt7vP8GnCtJbVx/J+0pAEDAFf2lKoLxSlKAFKUoAUpXncPpQlS1kJSkFSidgAJJPsBQBFc1c0NWLBddOThCB8S1dk/wBSdgKwXhHD3eJXalOKJKjrecj6CBEAE7AY/lXvzjzOvil2FIQQkflso3VEkyqCRqMyY2AAzE1fuBcHbsmNIIGNTrhwCQMknokCY7D6mtKuHSj7sQlLrS9kdz9yzbNDWpDLaAEjUoJSBsBJNUbnDw4/4gv8UxdaipPpC4U1ABIDakj0jbEHcmc1AvcVVx7iTNmlRZttSiIEqOhClFZGxUQCANhPuSYTme0Xwe8LVpeqdKfjKAUhB1fA4JKVGAkkbTgjFKysTeHwNKLR5cV5Y4rCbdxq4ebZJ8sJCnWhq3KCJTn9x1jatD5e4U1wWwW8+pIeWJUZmVQShpGRMdY3yZgCJblPjji7BNxeFLZgqKo0egYClDaVb4wZEDNc9yjh3F0JBWl0pnTpUUOpneEnP6ZykjE1OMEu65OOTfZmbcq2jXFL1xziV2GGwkqUouIbUo7IQ3rkADJwCAExiRXjxNarC/Uzwu7W+gqHlls6tRVB0EAaHCMAkCD7bCycT8FSP/17jPyupjr8yZ2H8NSXh34fKtVm4uID2UoQCFBIMerUkkEkSI6AnrVSqnuJOawWuyvF21mHb54KUlOt1elKQmY9ICBBIJCcTJ23FQTvNXCr8JDriQUjUA6VMlPQjVITnsFH+VUrxL55/EqNuz/gtq9Sp/xFCR9NAzHfev3ydwrhVywA/rYdabWX3lvJQ1JUvyihHqcdX6kgpTpHpnM+qc7VnC7oIJr7yeH7FlufDsKHmWlwChQxJkEEAxrRgg+47b1+eWOQlpfKrlICW40gEELM4ODOkRMEZkY3qhcmWlwu8DVq+tCQSVOIJSPLChKikkSD6fSdyQK1rmDm9FmUoIU8siTkJgbSo6Yk9gB1OMAxjCv1tYHY6rUzXSi8t/r+pA8/c1BY/DsqlO7ikmQf4J9tznsO9VpzgZTapuNYEqjScHcgFJ6nBP0zVsXxPh16PzUhheMkBtXTZSZCh09X7DevzceG4UkFu4UU9NQ1JjppIIH3qq2qdr3ReR/T6irTQVc04v3XPzRD8r8ZvFuoZbeVCtysBwJSJKj6vr3zitQ11B8s8tptEKEha1H1KiMDYDqB1id5rh505i8pBZQfzHBk/Kk4P3PT9+1PUVyjHEuTH1+ornPMEsL25ITnbmMvOeS2fy0HMbKUOsjcDYe8+0Valf0CnUsGK25PJ28F4O5dPoZaBKlmNpCR1UrskDJr6O5e5eRZ2yWGYGkZWRlSyMqUAcyek7QKgPDTkb8Cz5joSbh0eojOhOCEA7bgEkbmNwAautZmou3vC4NGirYsvk82GAgQJ3JySo5MnJM9a9KUpUZFKUoAUpSgBSlKAFYv4u87KcdVZtEeU2R5pGSpYzp9gk7x1wdoq3+KHOwtGCy2si5dT6dO6EEwVE9CQCE9Zz0rLOS+Wy+4HVj8lB/81DIHuB1/brTunq/HIUvsbeyJY+QuXPKR57g/McHoHyoMGfqr+ke9d/HuJ2TpVZXDqApxIlBVpO4UPVslWAoAnON5zw8+86JsmSEkG4cSfLTvHTWr2GY7kexjM75PDTwsOF113iTjmpc6iANRBCyfSQU+rVKlFXYYBbbh4J114RaOLeC4kqtn9HyodBxnI1pzt/Ca8eTvCtaXy5ehJSg+luQsOEiZJBjSDGMzkGOsX4Yu3rtwA28tLDYHmhR1J05ASlKpAJzEDG/QVo/MHOttZLSh5SgpY1AJTqgTEnIiTP7H2mMYwa3YwSbkuxnfijzmX3DatEeS0r1HMrWMHfZKTI9zJ7AfznHk234fw+1UoqN68Nagl5KkoSQCDpCJKSJEgiDOVAZuTvLnDOJNlbQRjGtj8tQjunTA/wAyetVdzwcWHk6XkqZKvUSCFhO+wwSdsH3xUJ1zbzydjOKWDv8ACZ68cQpSnj+GQQkJWNZUQPhQomUJHp2kdBFWm65+smniyt4JWkwowSkHqCoAiR274qK505nb4bbJYtwEOKTDSUjDaZ+Iz1mY6kyT71Hwi4KxeXbrVwyH0qbkqU6W/LGtOpSYEqXkAZHWpyn00orucUd3cuN9ydw/iALjWgKOS4wobnPrT8MkdwDkneqlxLwcfSJZeQ77KBbO/TKk7ZyRVa5iabtL55Fk+tbaFFKXEygx1TIMqAPp1fqieta1y1cvW9iHb50qOCJAJSkxpBIEqUZ6kxgYg1yLhZysHcSWEu5zcH4W3wiyUpelbqsqIHxLI9KB10DP/wBjjYUB+4U64VrVKlmSonv37D+grS2ecrN70KUADGHUQk/WZTiNzHSvzxTku3e9SR5Sj+pEaT9U7H7RXLanYv8AG1heDR0l8dI2rotN+SjceFvqllWolRJ0p0thPQJnM9/vttVr5D4AW0+e5IUoQ2k9EmPV9TsNoH1rk4f4eKS8kurStsZITMqjZJB6Hr+3vV1ddShJUohKUiSdgAP6Co6XTOLzLwT+0NfGUOnU855Zy8d4uLdlThEmYSNpUdvtuT7A1ll3dqdWpazKlGSf99K7+ZOMm4eKgT5acIBxAxJjuTnvt2qKrVisHmJy3MVp/hDyR5ihevJ9CT+QJ+JQJBUR2SRA9wT0FVXkTk5XELgJOpLKMurA2HRInGpW3sJPSD9E29ulCUoQAlKQAlIEAAYAA6ClNTdtW1cjGnqy9zPSlKVnGgKUpQApSlAClKUAKi+ZOYG7K3W+4cJHpT1Wo/Cke5/lknANShr5/wDETnBXELkNt5ZbUUtBJJ8wkxrI6k7DGB9aupq6kvYpus2R9yL1P8UvCpxXqXlao9KEAAYAwABAHcnOSa0Na2bK3+RtsbZJydu5USetcfLXBBaswY1qy4rpPaflSP7mqPzZx5d28G2ipTQMISP1q2KvfeB2H1NN32quPb5EtBpHfPv83/fJa7q34dxIjVodWn0jKm1x0A+FRTKj3Ek1U+I+DJkli4GnolxJnfqU4OOsD7VXSkgxsQY+hrUOEFdnaKcvHVHSNRB9RbGwSDuSTAjYGAO5WrmrvVH5j2s0i0yTjLnw+TzuX2OD2I0pkAhIA3dcIJlR6TpJnoBA6Csw5bdtr3iGrijziEOTLiTEKxpCjpVpR0wABjYZq9W/inZPktutrQg4BcSlaSNvUBMb7QR71/Lzw6sbpJct1+XqyC0oLbBIn4f07gxIjoBVk49T0Pt8DOi9vqM7tLd1N+puwWonzFpaUlYBUgFUEqwkgpEzsa2e84wmytQ5dO+YpIgmEpLi99KEpAHsMYAk9TUZyjyW3w8LWVeY4oZXBACRmEpknpk5J/rmnPfNSry4IylpslKEkQf4lKHRRI26CB3ni/wxy+WHrfbg0D/8r4ZxABDwSFKwA6nSoQOjgwNyB6gfauLjXhG0szbLLJ+VcrT/AJT8Q+81AtWvCFcJUsKWm9SQFIWqVqznyfhRoIMkkKUIIjqfXwteu1vQl1YtkZWFepJPRKZB0qMyYIwOuK5GaseJI7KLispkhyV4brZfLt0lBDZ/LTOoKPRZ6ADoDmeggT+ed+P+e75aFBTbfUZCl9TPUDb9z1q8cU48zbwHVaSrYAFRjvAnHSuB3hlneDUAhRI+JtWlcAjcD6R6ganZWnHpwaGtJYqpq62Lx4eOxQzZM/hg55o87VlHt2AiZ6zt0rr5TVcKeDbLikJ3X+pISOpScHfHuakOJcgOJUPIUFpO+shKh79iP5+xqy8ucBFq3EhS1ZWr+gHXSPfuTiaVp001P7xqar7QpdL2NNvx9UTOqqRzlzDrPkNk6Un8w/MR+n3Aiff7VM81ccNu2AgjzF7ddI6q/sPf6VnZNbCR5KyXhH8rr4Vwxdw8hloStxQSN4HcmBhIGSegBrlSkkgAEk4AGSSdgO5rdfCzkj8Iz57qSH3k7E/AgwQmOijgmZjbGahbYq45OVVuyWCycqctosbZDKIJGVq21rIGpR/YD2AA6VMUpWQ228s1UklhClKVw6KUpQApSlAClKUAZj4xc4eWgWbSiFuCXSDEIOycfN1Hy/8AdVV5F5fKR+IXHqH5Y7A7q9p2HtPeoDmBJb4i/wCeFOaX1FYJGpQ1EiSBpymMAAdMdLvw3mZh4AIWEKOyVelQ/wC2cGPaa1oQ2QSRmuW+bbIDn7mSJtm+seYr+YSPqIJ9sd6rzfMpTbBhCNJ+cHOSScacEgxMzU5xHw7JlTLuqcw4N/8AMnBkz0FR3CeTHjchDqdKEQpROUqTOyY31QR7CZ7VlXVWWT+8j1mlv01VOIy47v45JLkXlsEC4cE5/LSR2j1756xjpNWx1LF0hSD5T6Jgj0uAKA9phQn2Imql4jc4m1QLdkaXHETqGAhEken+I6SPYfURkjT6kqCkkpUNiDBH0IyKa3xpWxLPxMS6yeom7JP8vZGtca8J7dzLCiwrsfWg74ydScxmTA6GubkXkR+1uVuPKhKBpSEKOl2epgg6RAMKG8dqgOC+JN2wB5yTcNnYrEK/yrjP0M7dKu/BfEO1uSE6iys7JcgAnOEq+En2MbiJqcOlJprsyiW9LBFcb8VksXKm22g6hEpUrUUkqETp9MAAyOs+1dieKcM4nAWE+YcAL/Lcz0SoGFZOBJzMCpLi3J1pcglbSQpWfMbhKvrIwfuDNUTjXhS62NVusPj5TCF79M6VfuNjiuy6ifGUcWx+zOvifhGZm3eBST8LgggY2UMK69E/ermkM8OtAlPwoEAE+paz/cnJxgD2rl5N4Eqytil1cknUc+hsRMCdupJ2qr8a4m5fPhLQUUD4EY+6ldBPucbVCyUaY7ksNjWk08tTZh+lckTxC9U84pxRJKjOTMDoPoBivFtwpIKSUkZBBgj6EbV+7m2U2opWkpUNwf8Ae3vUryvwL8Q5Kh+WjKt89kg/19qzop2SwuWeosnCmtt8JFv5QuH1slby9QJ9EgaoGCSRuCdh7HvUnxDiSWWy4vYdtyegHua9SQB2AH2AH9qzzmLjf4hzGEJwkd+6j7n+kVvQhtilnJ4jUXKUnJLGfCOC+vVOuKcX8Sj9h2A9hXhSrByTyku/uQ2PS2n1OLgwEyMCP1K2GR1PSptqKyxNJyeEWrwk5H85YvHh+W2r8pJThah+rP6Unb+Ifw52ivCyskMtpbbSEIQISkYAFe9ZFtjslk1q61COBSlKqLBSlKAFKUoAUpSgBSlKAMA8W+HeVxJZAgOoS4MzJI0k+2UHHtVf4fwNT7alNkFSTBQcSIkQdp3EH+Va54v8rPXTbC2G1OrbUpJSmJ0rAM5yYKAMdzWOtXL1sspGtpWNSVCD3GpKh2PbY1r0TUoIy7obZvPB0/iLq0xqcbHQTqR290mpzhvPswH0R/Gj+6T9tj3+lc1lzeFDS+gEHcpEj/Mk/wBv2r2PBbS4EsrCFdkn75SrPXpFXYIJvwxxXlKz4iovNuFDiviKczA/UhUEGIyI+9Uji3hxdsklKA8gZ1NmTv8AKfVPUwCPferFc8sPtKBR642UgwofbcfavWy5wfaJDn5gxIUNKhHuBv8AUGl56eEi6OolHkjeXvEs2lmbO4tvxidchu4VLaAMgIRo1AznJjsBmaGtUkmAJOw2HsJzFbFcX1hex56E6ht5gKVdo1pORnaYqG4t4WNrBVau6ZMhKzqRHspIJ/rSk9NJcdxqN8WUrhnNV1b6Q28sJScIJlH/AInFa/yvxR+4YDj7YaKvhCZ9SY+IgkxPQe09RWecD8PH/wAUhNw1DSTqWZBSoATpBBzJwfvV25p5h8hAaagOERj9CYxA2B7DoM9qnU3XFynx8Card81Ctd2RvOnMOo+S2r0ifMI2J+X3A6+/0qucN4gplwLRuNx0UOoPtXLX7aaKlBKQVKJgAbk1nWzdsss9XRRDT1qC/U7mWXbx/upRlR6JTt+wHStH4fZIZbS2jZPfck5JPua4eA8FTbtjALigNav5wM7A4xvE1+OYONhhHpI8xXwjeO5Pt29/vWrpdP045fJ5j7R13Xltj6V+/v8AQjub+O/8hskf9Qj/ANf9fsO9VGv6pUmTkmv5Thit5Z08N4a5cOoaZSVuLMJSP3z2AAJJ6AGvorlrl9nhtoEiBpTqecgSoiSSogZAkgdgAKrvhTyP+Fa/EvJIfdGEqEFtE7dwpWCdowOhni8UuZ1uqTw60lx1ww6EbxEhsnsR6lZwBnBNIWzds9keB2qPSjvfJdeVuK/imlXAJ8t1ai0DuEJOgSOhKkqV39QHSpmo3lvg4tbVlgf8tABPdW6jkmJUSYnrUlScsZeBuOcdxSlKiSFKUoAUpSgBSlKAFKUoAVUOeWkqU35vD1XzMGVNiXWjIHpE6lhUjCYjSSZxFvpUoy2vJGSysGIq5DsbtJ/AXZQ7KoYuISrHQSAsQATPr6TGTVT45yrdWSvz2lIgiHEyUExI0rGJwcYODX0dxPg7NwjQ+0h5PZaQodDidtqi0ctLaI8h9flQQph+X21DsFKPmImTPqUNsYgtw1LXP7/X/QrPTp8f35GCWXNLzYiQ4P48n95n+dS6OP21wAH0BJ6asj7KGR/vtWh8b8M2LhKlLZFq7JOu29aCANUqbIBJMkQkapAzGKpPMHhBdsSpmLpsZ9PpcETugnJx+kkmdqZjfCXnBRKqcfc4Lrk1ChLLnuAr1JjpBGfvmaiFW9zaGRqQO6TKD9entmuNi5cYWQkqbUPiGx/zA/3qesudVCA4ie6kmD+238x9qvKe35H7sOdzIDyAR8yd/qRMH7R966nuE2t5K0KhZMqKTCpPzJP9a9PwdrdiUxqO5T6Vj6j7HcHv71F3XJixlpYVHRXpP2In27VGUIzWJIvqutqe6DOC/wCTnm8oh1P8OFfdJ/sTU1ynwAtDzXAQtQhKT+lJjfso/wBDUajjtzbq0uSr2cH/AKqH09x9akLfnZJ+Nsp90nVj7xS8NLCEtyHrftW22vpy/Unr69S0grVsP3J6Ae9Z7xG/U84Vq3OwGwA2A/33rs4/xsvrgSG0/COp9z79KiqaMqUsitD8KeRRdL/EvplltUISdnFiDkEQpAnvk46EVVeUuWl31yhlOE/E4r5UA5OxydhPUivo/h9g3bspabAQ22mAJ2A7k/uSaV1Nu1bVyMaerc9z4I3nHmpFhbKeWNRPpQgGCpRmPsIkmDAHWoHw15RUylV5c5uriVHM6ULIVHbUowTkxCR0NeHBWVcWvPxjqf8A4bBKbZCgdLigcukEj+Y7DdJrQaSk9kdi58/Qbit73ePApSlUlwpSlAClKUAKUpQApSlAClKUAKUpQApSlAClKUAR3FuXre5SUvsocB7j1TESFCFAxiQZrN+OeB3W0eAz8D2wGNlpBPc5T2+tazSrIWyhwyudcZ8o+ZeO8qXVmoh5pSQJhxOUEYEhYwBkbwc/anD+aHmsE+Ynsrf7HcV9MqQCIIkHoaqPGfCuwuJIa8hR/Uz6AMQPT8GN4inIatfiQrLStelmZ2/NTDmFyj2WJT+4/qQKheaOHtoKVtaQFyClJESIyI23GP8AWrJxvwYumjLCkXKYn/prHtBJB+oP2FUniHCXmDDzTjRkga0lIJG+kkQqMZE7imo2RlwxacZL1I5K9rKyW84lttJWtZhKU5JP++vSvGtl8I+Rg2hN68JcWJZTB9CSCNX1WD/4x1JjltirjlhXW5ywWnkPlMWFqGzBdV6nVDqo9AYkpSMCfc4mK4+aQu+eFg3qS0IVeOCRCcFLSDsVL3IIwmO9TfH+LFpKW2gFXDxKWUnAkCSpZ6IQPUevQSSBXpwLgaLVvQiVFSitxasrcWr4lrPUn+WB0rL3PO98mntWNq4O5hhKEhKAEpSISkCAANgANhX7pSqiwUpSgBSlKAFKUoAUpSgBSlKAFKUoAUpSgBSlKAFKUoAUpSgBSlKAFeN1ZodTpcQlxPyqSFDG2CIr+0oAqNz4ScPUsLDam4UCUpWdCgP0kGYSesQat6iEJ7BI2HQAdKUqblKXLIqKjwiP4Xw861XDoSXXBAj9DcylAyc9VEbq9gmJSlKi3k6lgUpSuHRSlKAFKUoAUpSgBSlKAFKUoAUpSgD/2Q=="/>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360312" y="381000"/>
            <a:ext cx="1244009"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9785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r>
              <a:rPr lang="en-US" dirty="0"/>
              <a:t>The Demandingness Objection</a:t>
            </a:r>
          </a:p>
        </p:txBody>
      </p:sp>
      <p:sp>
        <p:nvSpPr>
          <p:cNvPr id="50179" name="Rectangle 3"/>
          <p:cNvSpPr>
            <a:spLocks noGrp="1" noChangeArrowheads="1"/>
          </p:cNvSpPr>
          <p:nvPr>
            <p:ph type="body" idx="1"/>
          </p:nvPr>
        </p:nvSpPr>
        <p:spPr/>
        <p:txBody>
          <a:bodyPr/>
          <a:lstStyle/>
          <a:p>
            <a:pPr>
              <a:lnSpc>
                <a:spcPct val="90000"/>
              </a:lnSpc>
              <a:buFont typeface="Wingdings" pitchFamily="2" charset="2"/>
              <a:buNone/>
            </a:pPr>
            <a:r>
              <a:rPr lang="en-US" dirty="0"/>
              <a:t>	</a:t>
            </a:r>
            <a:r>
              <a:rPr lang="en-US" dirty="0" smtClean="0"/>
              <a:t>		</a:t>
            </a:r>
            <a:endParaRPr lang="en-US" dirty="0"/>
          </a:p>
        </p:txBody>
      </p:sp>
      <p:pic>
        <p:nvPicPr>
          <p:cNvPr id="36866" name="Picture 2" descr="http://assets.techdreams.org/wp-content/uploads/2011/03/nuclear_meltdow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267200"/>
            <a:ext cx="6948814" cy="2096130"/>
          </a:xfrm>
          <a:prstGeom prst="ellipse">
            <a:avLst/>
          </a:prstGeom>
          <a:ln>
            <a:noFill/>
          </a:ln>
          <a:effectLst>
            <a:outerShdw blurRad="50800" dist="38100" dir="8100000" algn="tr" rotWithShape="0">
              <a:prstClr val="black">
                <a:alpha val="40000"/>
              </a:prstClr>
            </a:outerShdw>
            <a:reflection blurRad="6350" stA="50000" endA="300" endPos="90000" dir="5400000" sy="-100000" algn="bl" rotWithShape="0"/>
            <a:softEdge rad="112500"/>
          </a:effectLst>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RUUExQWEhUVFx4YFxcXGR4XGBkcGxoaGxseFh4cGyceGhokIBkcHy8gIygpLC0sHB4zNTwqNicrLSkBCQoKDgwOGg8PGi8lHyQsKSwxLCwsLCwsKiosLCwsLDUsLC0sLCwsLCwsLCwsLCwsLCosKSwsLCwsLCwsLCwsLP/AABEIANcA6gMBIgACEQEDEQH/xAAcAAEAAwEBAQEBAAAAAAAAAAAABQYHBAMIAgH/xAA/EAABAwMCBAQEBAQEBgIDAAABAgMRAAQhEjEFBkFRBxMiYTJScYEUI0KRYqGxwTOC0fAVQ1NykrIkohY0k//EABoBAAIDAQEAAAAAAAAAAAAAAAAEAgMFAQb/xAAvEQACAgEDAwIDCAMBAAAAAAAAAQIDEQQSMRMhQTJhUYHRBSJCcZGhsfAj4fFS/9oADAMBAAIRAxEAPwDcaUpQApSlAClKUAKUpQApSlAClKUAKjeYOPtWbCnnjCUwIGVKJMAJE5P9gT0rtu7pLSFLWoIQgFSlEwABuSTXz1zhzK7xS8/LC1InQw1Gc9Y+ZRye2BMCr6auo+/BTdbsXudF34qXpuXH23PKSuEho+tCUjaArGrqVCJJPSALFw7xzcGH7ZCs7tqKIHslWrUd/wBQ/vUxyjyW3asQ6htx1eVqKQoDslM9B3ESSfaui55DsVxNuhMfJKP30kTTUuk+20XjG1d9x6cN8ZrJww55jBJPxp1CImSUExO1WzhnH7e4EsvNu4BISoEidtQ3SfYgGsuvfCFo/wCE+4gxgLAWCfcjTA+xqAuvCu7RJQWnNOUwopUfoFAAH/NUHTVLh4Jqy2PKyfQFK+dP+J8UsFZXcN51eolxBjBMnUlQ/lVh4R43XCAA+02+MepJ8tUdZAlJP0CRVb0suY9yS1MeH2NqpWf2PjVZL0hxLrRO8pCkp+pSZI+iatvC+Zba5ALL7bkxgKGoTsCk+oH2ImqJVyjyi6NkZcMk6UpUCYpSlAClKUAKUpQApSlAClKUAKUpQApSlAClKUAKUqjeJ/PH4NnymVD8Q7IwctpjK4GysgJmOpzpqUIubwiMpKKyym+LXPHnuG0ZP5TavzDHxOJJwCf0p/mqegz3eG/KHlIFy6n81QPlg/oSRE/VQJ/ykdzUF4cco+ev8Q8kFpB9CVDC1iM9ilP3BOOhrV1GBOT9Mn7dzT82oR2RE64ub6kiA535vb4fbKcUZcUCGUfMvH/1TIJ9vrWEWPihxFoqKblStay4oLShYJMTEp9KcfCmAOkVN+JPBeKXVyXnbRzQIQ0lqXUpTuPhk6vmMAT2wKoN3ZLaUUOIU2obpWkpUJ7giaSlJ5HEjUuWvGHiFw8GU2zVwtZwlIU3Hck6iAI6nArT7/nKzYc8p+4aacCQopKtp94365gkZgVmfA7NHAbH8Y8Aq9uE6WmV40AkE6h8WMFW36U4kmsqvbxbri3FkqWtRUonJJJk13c0GMn1Zw/jlvcAeS+07rmEpWlRUBM+mdWIPTpXLxDk+0fVqcYQVdSJQTt8Wgidus18u2Vot1xLbSVLWs6UpTkknoK2bi3NDvBeHNW6ni/frhRCz5qWkzsCY9IA0gGc6iMRUo2PkjKCZLcR8I2VZZdW2eywFp98iDVVv/Dm9aIKWw7EQppWog+wMLERvEbV/eGePzmoC4tUFMiS0opUB+owvUFGNhKfrV44N4q8PuSlIe8paohLo0ZPTVlM/eKvjqH8SiWniyh2/NnErL0ec+0PhCXBqA09EeakgROdPt7VZuF+OD6AA+yh2BlSCW1HtiCn/fSr9cNpWkpWkLScFKgFA+xBwar174fWThnyfLMkny1FMz3GR9AABU91cvVEhssj6ZEnwzxgsHQNalsKJAhaCR0zqTKQmTEkjYyBVjsuabR4S3cMrk6cLTM4xBMzkVk9/wCEn/Rf7YdT1nPqRsI6aT/pW77w/vW8+T5gE5bUF7e0z9omo9CuXDO9a2PKPpCaV8xt317aAALubYKMgS40CRE4wCdv5VdORvFR8XKW7x3zGnDp1qSkFCjASSRACO87TNVy0sksp5Jx1MW8NYNopSlKDQpSlAClKUAKUpQApSlAClKr11x/znHWmFpS2xi4fJwg7lDfdwJklWyZT8RkDqTZxvB28ycwN2Vut5wiBhKeq1H4Uj3P8hJ6VhHBuHu8WvVqecOfW6rqEyAEt9BuABsBJzGffmnmBfFLppm3SQ0n8thCjv3WudiQOswB3mtQ5f4C3aMhpvPVSj8S1dSf7DoPvL8I9GPuxNvrS9kdtrbJbQlCBpShISkdgBAr1Aqsc7c5Js2yhBCn1j0p30D51/2HU+wNZIXrgAvangFGS5KgCRAyrYkSB+wohU5LJ2dyg8I+gq8rq0Q6nS4hLiZnStIWJ7woET71kvBfE65Zw7FynuswsZ+YfF1+IHpmBFW7hvihaumF62CfnGpO8D1J23nIAEHNclVJHY3RZ083+HlvxEhTynUrSISULwB2CVApycmACe9Z1xXwEeSAbe4Q93DifKP2IKhH1itkt7xDg1NrStODKSFDO221ek1U4J8lykZHytyeOCpdv74jzG0lLCEK1BRUgg7CZORtAGpWYEZpzPzA5e3Llw5us4G4SkYSkGBMCBPWvqTzQTpkEmRp74kiOog5qG4pydZXE+bbNEkRIToVgzgpgj7GouvwjqkfL9aH4ccuNttr4neJhhgEtJIH5i9gUhRgwcDoVf8AaauF/wCCNmpUtOPM5kiQ4mOyZAUB7lRNRviZylfPhtFuyn8KwmG2WlyrAjUpKolUYATqMTvNQUGu5LcmZ9zdzq/f3HmrOhKD+UhJMNiZweqzAJVuT2AAHbwTxSv7aAHvOQMaHpWOp3kKG/RVVq7sHGlaXEKbVJEKSUmRg79q7+V+W3L64Sw3CSZKlHZKRuT3+nUxUMvJ3sbdyJ4iL4kpxP4YtJQAS4F6kyehlI9R3AE4B7VcVrgEnAGTOB96j+B8GbtGEMNABKBvsVH9SlfxE5P2HSqn4j80FA/CtyCoAuKBiEmfSOsnc+0d6dhFvsLzmorJD818Z/4lctMW4lKVFKFHGoqjUr2QAme8An2r8c/cnizU2tqfKWAnJkhaRmf+4DVgAbjGJiuCceNo26puPPcAQlceppIypSTESqQPbTParbzO6m24czZLHnXLkKIJ1KQoqnUMnM+gAGDmMUx3i0lwKdpJt8mp8ncY/FWTD0yVIAV19SfSroJ9QNTNU3lmwRwfhhXcKVj8x0D1hKlQnS2BiJgT1JJJja3tOhSQoZBEg+x2rLmlltcGjB9lnk/dKUqBMUpSgBSlKAFKUoA4ON8NU+yptLy2CqJW2YWADJCT0mIn61j/AIhc0NtpTw6xOhloFLugka1GUqQcesdVGTqKvarX4q89fh2zasLh9wespJBbQYOD8ygYEbCTvFU/w45RDhFy8mUpP5STspQ/UR1A6e87xTtENsd8vkJ3S3S2R58ll5B5T/CNFx0Dz3N9iUJ6JBnrufsOlS/MvMKLNhTqsn4UJ+ZcEgY2GCSewNSM1hnNHMTl48VqJCEkhtHRKZ/9jAk/2AqyMXZLLOTkqo4R2cu8Fe4renWpRBOp5zfQnoBqP0SkZj3Are7Lh7bLSWm0JS2kQEgADeZIAiSck9SSao3h1zBw1m3S224ll1QBd84hClLAEnUfSUiYSAe+JmdBB60vqJtyxjCRbRBKOeWyC4hyLYvAhds2CSTqQny1Sesoie+ZE1TeLeCaTJtnyk5hLokdIGpOR1zpPStPpVcbpx4ZZKqEuUYK/wAhcStJcQ2sRPqYXJgA5hJ1RE9JzX4sPEG8t1aHD5unBQ6PWInc4WD/AN0nFb7XBxXgLFyAH2UOxtqGRmcEeobdDmr1qs+tFD0+PQzM7XxItn06bpop7+nzUTjbGoZ6QfrUyw6xdQq2u3EKjCUOSBgbsuSnA7JEfWv3xXwatXMsrctz/wD0Rv2JB2wIUPvVH4r4W3zB1JQHwM6mjJECfhMK/YEk7VdGVcuHgg+pHlZLy8b5v4PJuhiNUsudjtKCYzPp+lfl7msNA/iWHbeOsea39ltz7bgZxms7tudL22V5a1qJScoeTKhG4MwsT7matHCvE5pcB9BaPzJ9SD9viT/PbepOD+BxWp+cfmWZN3bXiNMtXCSPhVpXgRulWwmOkbUsOA27CytlhtlSkhKihARKQZjAjfPvAmYERNxyhavlLzJUwpULS4wdEg5BAiBM9AKlFutWduNStLbaYkmSf7qUon9zUHFeCxSfk5ubOYxaMFU/mLBDY39Xc+wmffbrWOvvqWorWSpSjJUckk9TXZx3jCrp5Tq8ThKeiUjYD+p7kk9aj6ZhHahOye9nravBCwopC4zpVlJPTUOonp1rWvCjlFa1G/ugVrV/g+Z6lHGXM52wknpJ6iqf4cclG/f1LH/x2iC5MjXMwgEd4znAjuK17nvmk2VuPLGu4ePlsIA1EqPXTuQJG05KR1pe+zL6ceWX0Qwt8uEU/wAUeKuXr6OG2gK1zqdjaY9IJ6JSDqUenpGTIGn2bJQ2hJ3SkAxtgAYqq8gcmm2QX7j13j0l1ajqKQTOkHvtqjr7AVcKTsku0Y8Ibri+8n5FKUqktFKUoAUpSgBUFzlzQmwtVOmCv4W0n9SztiQSBuYzANS19eoZbW44oIQhJUpR6AZJxXz5zHxl3i196BgnQyk40oBmVbwSPUqPpmBV9FW99+EUXWbFhcs/nL/C3eJ3anHytaZ1POTHQ6UpwQOkJAwAdq12UtowNKEJwlI2SBskfQYFR/BOFItLdLQOEAlSjgE7qUZ2H9AB2qhcc8S3TcAWkFtOIKNXmHMn5gnaIIOJO8C+61Lks0mknZ2jz5ZwXniZeefrTCEDAZKZSUzIK59RV01AjrEV+lc2Wl0D+MtvLXv51vgk5OQfr1Ku9dyPEhh+BeWiXIPxABewMeledycautWHg/KNgSi5abJSpMoCyooGfiCV+qcdTHUDY0rBzzmEjVvjTGGLqsfDH1+pEXXhclaQu3fPqAKUuJ3BE7iDJ7acddqiQzxPhvwKcSgQfyz5jO+xEQMqiCBJnepnxB4RfPLCm/U0iNKGyfMBIypQgSckYJgfUk1vhniDeW50rV5oT+l0HUP82Fj7ziKYep2vbNdhCH2Z1Yb6pLPwzx/fkWGw8Z7pBAdaadAEGAptZPckEpB9gkfarbw3xgsnIDnmMHPxJ1JEe6JOfpUNYW1vxJjz3rZLeokBUwo6ZBVqAHpmd5EgztUC94doeBXZ3KHExICvV1jKkbDB3T0NWbKZ+wjKN9TaffBsdlxph6fKeadgwdC0qyemDvXZXzbxLlm5tzK2lQNlp9SeuQobbTmCPaurhXPl7bxouFqSAAELPmIgdIVMfUQfeoPSf+WcWqx2kj6IpWU8J8bCABcsBRnK2jGJM+lU7CMaqt1r4l2K2VO+cElIJLa4S6YEwkEwonYQSJMTvFEqZx5RfG6EuGcfidxe3YtiHGm3nnUltsKA1AZlUj1hKSZ9JGSMiZrIOXeAqu3ggSEjLivlT/qdgP8AQ168wcbd4hdlwgyshDaJnSmfSgYzkk7ZJPetJ5b4Am0Z0AhSzlawNz2HXSOn3PWn4R6UMeROT6s8+CXRCQANgIH0FZbzvzObhzy0KBZbOCJhZgSTmCAZjHU74NTvP/MmhJtmz61j8w9kn9P1OPoPrjO6nXHyyN0/woV3cD4Qu6fbZbEqcUBMTpHVR9gM1xttlRASCokwABJJOwA6mt95C5SRw21U48U+aoa3FwfSkCdGcwnJOBJ+grl1vTXuQqr3v2JRhm14RZb+W02JJUZUtR3PutR6D7QBUJyfwNy6f/4neApdUIt2sgMt5AJ6lRBO8fET1hP84Rbniz6bt9sptGTNo0r/AJhO7rg6jA0jbffc3us6T25Xl8/3+TRit2H4XApSlUlopSlAClKUAKUqh+KnOps2Q0wsJfd6jKkIzKh2JOAfrG0iUIubwiM5KKyyneK3PguVm1Z/wml+tfzrTIhMH4BJ+pzsATK8jcrfhW/MXl5wCf4EmDp2Hqn4vcCq34fctFxf4h1EoT/h6v1Ln4gOoGcnr9Kn/EDnZNgx6Sk3Dg/LQcwNitQ7DpO57wa0JYrjtQnWnOW9ktzVwly6t1NNuBsq3lMhQGdJ6pEgZE7dazW55KvrRYcbT5mkEhbXrjEH0katj2+lRTvC+LWtqOIrfWy26QsanTrWXMA+XkEkZyNhPapPkrxK4g++hgtoup3JHlqSkCCpSk+kDIJKkmdhk0lJQsfc1aNVZQsRxg/nKXLS758rc/wkql07FROdIjYnrtA+wq1eIPMulH4RknzXCErCf0pOAmZwpWBHadpE2DinNdrbOJbefQ2tWUhU7EwCcEJGP1EVWOKeHTTw8y2ejX6pUrzUKnM6hKszM5muutwhthyXR1ULrlO7slwuV8/+EBb8cveH6UqWFJOza1BwQO0HUkdMGN+tXPl/i7fEkEvWo9GCpQStEkD4CfUFR06CM5FUhzka9W9pWknUYLpUFJjvM6ojpHtWgXFw1w6zHytjSkdVrMnv1MqOcCajQpr18Iu1sqZY6STm/K/0OOWqH2VWbLyGVgAaBE6QJCdIIISQMx03EGs/vuQLxmChIdnfylGRvuFBJ++2ajrG1dvX1q8wBwy4VKnoQMRkRIjsBXc3zXeWqygveZpwQoh1O8nO89N5GaqlbXOWJIZr019EcVyT+Ka8/menC+cb5pwNalOqKgny3gSoknaTCwTPU1duYLS0DSXLxtCFLISVNglQUU9FJAJAjcgjapCxuSplD1w2hlaQVGTPl4yZI9BjcdBgneq/xayt+JkeXdnUgYQMpHc6FBKiTIGqcYFNxUq12eX4Mux13zW6G1Llrv8AwsEa5yOy/KrO5QsfKozGe6RqA+qc96hOIcpXLJMtFSR+pHrB/bP7j6103XIl4wsFr8wjZTStKh+5BH2qZ5NuL9T0OqWGkCF+akavh9KRqAVJkGe1WQ1M87ZRKLvs6ra51WLH7/39CQ5L5V8gea6PzVfCPkTiZEfGfviO5qV5l5gFqzq3Wow2IwVRMnI9IxP1Fdt3dpbQpa1BKUiST/vfpFZHxzjK7l0uKkDZCZnSnoPr3PU0ylueWZspKuOEcTzpUoqUSpSiSSckk7zX4pVs8PeSTfvytKhbtn8xQxJ3CAe56xkDtINWSkorLFoxcnhFp8IuRtUXr6QU/wDISd5BjzCNunp/8vlNWi5aVxV8JSqOHsrhwFJH4lxBykd2UkQe6gcHBEnxFtTxTZsammm9IfcEpCUAAhps4JWtJEqSfQnMyQDPW9ultCUISEpSAlKUiAAMAAdBWXOxt7vP8GnCtJbVx/J+0pAEDAFf2lKoLxSlKAFKUoAUpXncPpQlS1kJSkFSidgAJJPsBQBFc1c0NWLBddOThCB8S1dk/wBSdgKwXhHD3eJXalOKJKjrecj6CBEAE7AY/lXvzjzOvil2FIQQkflso3VEkyqCRqMyY2AAzE1fuBcHbsmNIIGNTrhwCQMknokCY7D6mtKuHSj7sQlLrS9kdz9yzbNDWpDLaAEjUoJSBsBJNUbnDw4/4gv8UxdaipPpC4U1ABIDakj0jbEHcmc1AvcVVx7iTNmlRZttSiIEqOhClFZGxUQCANhPuSYTme0Xwe8LVpeqdKfjKAUhB1fA4JKVGAkkbTgjFKysTeHwNKLR5cV5Y4rCbdxq4ebZJ8sJCnWhq3KCJTn9x1jatD5e4U1wWwW8+pIeWJUZmVQShpGRMdY3yZgCJblPjji7BNxeFLZgqKo0egYClDaVb4wZEDNc9yjh3F0JBWl0pnTpUUOpneEnP6ZykjE1OMEu65OOTfZmbcq2jXFL1xziV2GGwkqUouIbUo7IQ3rkADJwCAExiRXjxNarC/Uzwu7W+gqHlls6tRVB0EAaHCMAkCD7bCycT8FSP/17jPyupjr8yZ2H8NSXh34fKtVm4uID2UoQCFBIMerUkkEkSI6AnrVSqnuJOawWuyvF21mHb54KUlOt1elKQmY9ICBBIJCcTJ23FQTvNXCr8JDriQUjUA6VMlPQjVITnsFH+VUrxL55/EqNuz/gtq9Sp/xFCR9NAzHfev3ydwrhVywA/rYdabWX3lvJQ1JUvyihHqcdX6kgpTpHpnM+qc7VnC7oIJr7yeH7FlufDsKHmWlwChQxJkEEAxrRgg+47b1+eWOQlpfKrlICW40gEELM4ODOkRMEZkY3qhcmWlwu8DVq+tCQSVOIJSPLChKikkSD6fSdyQK1rmDm9FmUoIU8siTkJgbSo6Yk9gB1OMAxjCv1tYHY6rUzXSi8t/r+pA8/c1BY/DsqlO7ikmQf4J9tznsO9VpzgZTapuNYEqjScHcgFJ6nBP0zVsXxPh16PzUhheMkBtXTZSZCh09X7DevzceG4UkFu4UU9NQ1JjppIIH3qq2qdr3ReR/T6irTQVc04v3XPzRD8r8ZvFuoZbeVCtysBwJSJKj6vr3zitQ11B8s8tptEKEha1H1KiMDYDqB1id5rh505i8pBZQfzHBk/Kk4P3PT9+1PUVyjHEuTH1+ornPMEsL25ITnbmMvOeS2fy0HMbKUOsjcDYe8+0Valf0CnUsGK25PJ28F4O5dPoZaBKlmNpCR1UrskDJr6O5e5eRZ2yWGYGkZWRlSyMqUAcyek7QKgPDTkb8Cz5joSbh0eojOhOCEA7bgEkbmNwAautZmou3vC4NGirYsvk82GAgQJ3JySo5MnJM9a9KUpUZFKUoAUpSgBSlKAFYv4u87KcdVZtEeU2R5pGSpYzp9gk7x1wdoq3+KHOwtGCy2si5dT6dO6EEwVE9CQCE9Zz0rLOS+Wy+4HVj8lB/81DIHuB1/brTunq/HIUvsbeyJY+QuXPKR57g/McHoHyoMGfqr+ke9d/HuJ2TpVZXDqApxIlBVpO4UPVslWAoAnON5zw8+86JsmSEkG4cSfLTvHTWr2GY7kexjM75PDTwsOF113iTjmpc6iANRBCyfSQU+rVKlFXYYBbbh4J114RaOLeC4kqtn9HyodBxnI1pzt/Ca8eTvCtaXy5ehJSg+luQsOEiZJBjSDGMzkGOsX4Yu3rtwA28tLDYHmhR1J05ASlKpAJzEDG/QVo/MHOttZLSh5SgpY1AJTqgTEnIiTP7H2mMYwa3YwSbkuxnfijzmX3DatEeS0r1HMrWMHfZKTI9zJ7AfznHk234fw+1UoqN68Nagl5KkoSQCDpCJKSJEgiDOVAZuTvLnDOJNlbQRjGtj8tQjunTA/wAyetVdzwcWHk6XkqZKvUSCFhO+wwSdsH3xUJ1zbzydjOKWDv8ACZ68cQpSnj+GQQkJWNZUQPhQomUJHp2kdBFWm65+smniyt4JWkwowSkHqCoAiR274qK505nb4bbJYtwEOKTDSUjDaZ+Iz1mY6kyT71Hwi4KxeXbrVwyH0qbkqU6W/LGtOpSYEqXkAZHWpyn00orucUd3cuN9ydw/iALjWgKOS4wobnPrT8MkdwDkneqlxLwcfSJZeQ77KBbO/TKk7ZyRVa5iabtL55Fk+tbaFFKXEygx1TIMqAPp1fqieta1y1cvW9iHb50qOCJAJSkxpBIEqUZ6kxgYg1yLhZysHcSWEu5zcH4W3wiyUpelbqsqIHxLI9KB10DP/wBjjYUB+4U64VrVKlmSonv37D+grS2ecrN70KUADGHUQk/WZTiNzHSvzxTku3e9SR5Sj+pEaT9U7H7RXLanYv8AG1heDR0l8dI2rotN+SjceFvqllWolRJ0p0thPQJnM9/vttVr5D4AW0+e5IUoQ2k9EmPV9TsNoH1rk4f4eKS8kurStsZITMqjZJB6Hr+3vV1ddShJUohKUiSdgAP6Co6XTOLzLwT+0NfGUOnU855Zy8d4uLdlThEmYSNpUdvtuT7A1ll3dqdWpazKlGSf99K7+ZOMm4eKgT5acIBxAxJjuTnvt2qKrVisHmJy3MVp/hDyR5ihevJ9CT+QJ+JQJBUR2SRA9wT0FVXkTk5XELgJOpLKMurA2HRInGpW3sJPSD9E29ulCUoQAlKQAlIEAAYAA6ClNTdtW1cjGnqy9zPSlKVnGgKUpQApSlAClKUAKi+ZOYG7K3W+4cJHpT1Wo/Cke5/lknANShr5/wDETnBXELkNt5ZbUUtBJJ8wkxrI6k7DGB9aupq6kvYpus2R9yL1P8UvCpxXqXlao9KEAAYAwABAHcnOSa0Na2bK3+RtsbZJydu5USetcfLXBBaswY1qy4rpPaflSP7mqPzZx5d28G2ipTQMISP1q2KvfeB2H1NN32quPb5EtBpHfPv83/fJa7q34dxIjVodWn0jKm1x0A+FRTKj3Ek1U+I+DJkli4GnolxJnfqU4OOsD7VXSkgxsQY+hrUOEFdnaKcvHVHSNRB9RbGwSDuSTAjYGAO5WrmrvVH5j2s0i0yTjLnw+TzuX2OD2I0pkAhIA3dcIJlR6TpJnoBA6Csw5bdtr3iGrijziEOTLiTEKxpCjpVpR0wABjYZq9W/inZPktutrQg4BcSlaSNvUBMb7QR71/Lzw6sbpJct1+XqyC0oLbBIn4f07gxIjoBVk49T0Pt8DOi9vqM7tLd1N+puwWonzFpaUlYBUgFUEqwkgpEzsa2e84wmytQ5dO+YpIgmEpLi99KEpAHsMYAk9TUZyjyW3w8LWVeY4oZXBACRmEpknpk5J/rmnPfNSry4IylpslKEkQf4lKHRRI26CB3ni/wxy+WHrfbg0D/8r4ZxABDwSFKwA6nSoQOjgwNyB6gfauLjXhG0szbLLJ+VcrT/AJT8Q+81AtWvCFcJUsKWm9SQFIWqVqznyfhRoIMkkKUIIjqfXwteu1vQl1YtkZWFepJPRKZB0qMyYIwOuK5GaseJI7KLispkhyV4brZfLt0lBDZ/LTOoKPRZ6ADoDmeggT+ed+P+e75aFBTbfUZCl9TPUDb9z1q8cU48zbwHVaSrYAFRjvAnHSuB3hlneDUAhRI+JtWlcAjcD6R6ganZWnHpwaGtJYqpq62Lx4eOxQzZM/hg55o87VlHt2AiZ6zt0rr5TVcKeDbLikJ3X+pISOpScHfHuakOJcgOJUPIUFpO+shKh79iP5+xqy8ucBFq3EhS1ZWr+gHXSPfuTiaVp001P7xqar7QpdL2NNvx9UTOqqRzlzDrPkNk6Un8w/MR+n3Aiff7VM81ccNu2AgjzF7ddI6q/sPf6VnZNbCR5KyXhH8rr4Vwxdw8hloStxQSN4HcmBhIGSegBrlSkkgAEk4AGSSdgO5rdfCzkj8Iz57qSH3k7E/AgwQmOijgmZjbGahbYq45OVVuyWCycqctosbZDKIJGVq21rIGpR/YD2AA6VMUpWQ228s1UklhClKVw6KUpQApSlAClKUAZj4xc4eWgWbSiFuCXSDEIOycfN1Hy/8AdVV5F5fKR+IXHqH5Y7A7q9p2HtPeoDmBJb4i/wCeFOaX1FYJGpQ1EiSBpymMAAdMdLvw3mZh4AIWEKOyVelQ/wC2cGPaa1oQ2QSRmuW+bbIDn7mSJtm+seYr+YSPqIJ9sd6rzfMpTbBhCNJ+cHOSScacEgxMzU5xHw7JlTLuqcw4N/8AMnBkz0FR3CeTHjchDqdKEQpROUqTOyY31QR7CZ7VlXVWWT+8j1mlv01VOIy47v45JLkXlsEC4cE5/LSR2j1756xjpNWx1LF0hSD5T6Jgj0uAKA9phQn2Imql4jc4m1QLdkaXHETqGAhEken+I6SPYfURkjT6kqCkkpUNiDBH0IyKa3xpWxLPxMS6yeom7JP8vZGtca8J7dzLCiwrsfWg74ydScxmTA6GubkXkR+1uVuPKhKBpSEKOl2epgg6RAMKG8dqgOC+JN2wB5yTcNnYrEK/yrjP0M7dKu/BfEO1uSE6iys7JcgAnOEq+En2MbiJqcOlJprsyiW9LBFcb8VksXKm22g6hEpUrUUkqETp9MAAyOs+1dieKcM4nAWE+YcAL/Lcz0SoGFZOBJzMCpLi3J1pcglbSQpWfMbhKvrIwfuDNUTjXhS62NVusPj5TCF79M6VfuNjiuy6ifGUcWx+zOvifhGZm3eBST8LgggY2UMK69E/ermkM8OtAlPwoEAE+paz/cnJxgD2rl5N4Eqytil1cknUc+hsRMCdupJ2qr8a4m5fPhLQUUD4EY+6ldBPucbVCyUaY7ksNjWk08tTZh+lckTxC9U84pxRJKjOTMDoPoBivFtwpIKSUkZBBgj6EbV+7m2U2opWkpUNwf8Ae3vUryvwL8Q5Kh+WjKt89kg/19qzop2SwuWeosnCmtt8JFv5QuH1slby9QJ9EgaoGCSRuCdh7HvUnxDiSWWy4vYdtyegHua9SQB2AH2AH9qzzmLjf4hzGEJwkd+6j7n+kVvQhtilnJ4jUXKUnJLGfCOC+vVOuKcX8Sj9h2A9hXhSrByTyku/uQ2PS2n1OLgwEyMCP1K2GR1PSptqKyxNJyeEWrwk5H85YvHh+W2r8pJThah+rP6Unb+Ifw52ivCyskMtpbbSEIQISkYAFe9ZFtjslk1q61COBSlKqLBSlKAFKUoAUpSgBSlKAMA8W+HeVxJZAgOoS4MzJI0k+2UHHtVf4fwNT7alNkFSTBQcSIkQdp3EH+Va54v8rPXTbC2G1OrbUpJSmJ0rAM5yYKAMdzWOtXL1sspGtpWNSVCD3GpKh2PbY1r0TUoIy7obZvPB0/iLq0xqcbHQTqR290mpzhvPswH0R/Gj+6T9tj3+lc1lzeFDS+gEHcpEj/Mk/wBv2r2PBbS4EsrCFdkn75SrPXpFXYIJvwxxXlKz4iovNuFDiviKczA/UhUEGIyI+9Uji3hxdsklKA8gZ1NmTv8AKfVPUwCPferFc8sPtKBR642UgwofbcfavWy5wfaJDn5gxIUNKhHuBv8AUGl56eEi6OolHkjeXvEs2lmbO4tvxidchu4VLaAMgIRo1AznJjsBmaGtUkmAJOw2HsJzFbFcX1hex56E6ht5gKVdo1pORnaYqG4t4WNrBVau6ZMhKzqRHspIJ/rSk9NJcdxqN8WUrhnNV1b6Q28sJScIJlH/AInFa/yvxR+4YDj7YaKvhCZ9SY+IgkxPQe09RWecD8PH/wAUhNw1DSTqWZBSoATpBBzJwfvV25p5h8hAaagOERj9CYxA2B7DoM9qnU3XFynx8Card81Ctd2RvOnMOo+S2r0ifMI2J+X3A6+/0qucN4gplwLRuNx0UOoPtXLX7aaKlBKQVKJgAbk1nWzdsss9XRRDT1qC/U7mWXbx/upRlR6JTt+wHStH4fZIZbS2jZPfck5JPua4eA8FTbtjALigNav5wM7A4xvE1+OYONhhHpI8xXwjeO5Pt29/vWrpdP045fJ5j7R13Xltj6V+/v8AQjub+O/8hskf9Qj/ANf9fsO9VGv6pUmTkmv5Thit5Z08N4a5cOoaZSVuLMJSP3z2AAJJ6AGvorlrl9nhtoEiBpTqecgSoiSSogZAkgdgAKrvhTyP+Fa/EvJIfdGEqEFtE7dwpWCdowOhni8UuZ1uqTw60lx1ww6EbxEhsnsR6lZwBnBNIWzds9keB2qPSjvfJdeVuK/imlXAJ8t1ai0DuEJOgSOhKkqV39QHSpmo3lvg4tbVlgf8tABPdW6jkmJUSYnrUlScsZeBuOcdxSlKiSFKUoAUpSgBSlKAFKUoAVUOeWkqU35vD1XzMGVNiXWjIHpE6lhUjCYjSSZxFvpUoy2vJGSysGIq5DsbtJ/AXZQ7KoYuISrHQSAsQATPr6TGTVT45yrdWSvz2lIgiHEyUExI0rGJwcYODX0dxPg7NwjQ+0h5PZaQodDidtqi0ctLaI8h9flQQph+X21DsFKPmImTPqUNsYgtw1LXP7/X/QrPTp8f35GCWXNLzYiQ4P48n95n+dS6OP21wAH0BJ6asj7KGR/vtWh8b8M2LhKlLZFq7JOu29aCANUqbIBJMkQkapAzGKpPMHhBdsSpmLpsZ9PpcETugnJx+kkmdqZjfCXnBRKqcfc4Lrk1ChLLnuAr1JjpBGfvmaiFW9zaGRqQO6TKD9entmuNi5cYWQkqbUPiGx/zA/3qesudVCA4ie6kmD+238x9qvKe35H7sOdzIDyAR8yd/qRMH7R966nuE2t5K0KhZMqKTCpPzJP9a9PwdrdiUxqO5T6Vj6j7HcHv71F3XJixlpYVHRXpP2In27VGUIzWJIvqutqe6DOC/wCTnm8oh1P8OFfdJ/sTU1ynwAtDzXAQtQhKT+lJjfso/wBDUajjtzbq0uSr2cH/AKqH09x9akLfnZJ+Nsp90nVj7xS8NLCEtyHrftW22vpy/Unr69S0grVsP3J6Ae9Z7xG/U84Vq3OwGwA2A/33rs4/xsvrgSG0/COp9z79KiqaMqUsitD8KeRRdL/EvplltUISdnFiDkEQpAnvk46EVVeUuWl31yhlOE/E4r5UA5OxydhPUivo/h9g3bspabAQ22mAJ2A7k/uSaV1Nu1bVyMaerc9z4I3nHmpFhbKeWNRPpQgGCpRmPsIkmDAHWoHw15RUylV5c5uriVHM6ULIVHbUowTkxCR0NeHBWVcWvPxjqf8A4bBKbZCgdLigcukEj+Y7DdJrQaSk9kdi58/Qbit73ePApSlUlwpSlAClKUAKUpQApSlAClKUAKUpQApSlAClKUAR3FuXre5SUvsocB7j1TESFCFAxiQZrN+OeB3W0eAz8D2wGNlpBPc5T2+tazSrIWyhwyudcZ8o+ZeO8qXVmoh5pSQJhxOUEYEhYwBkbwc/anD+aHmsE+Ynsrf7HcV9MqQCIIkHoaqPGfCuwuJIa8hR/Uz6AMQPT8GN4inIatfiQrLStelmZ2/NTDmFyj2WJT+4/qQKheaOHtoKVtaQFyClJESIyI23GP8AWrJxvwYumjLCkXKYn/prHtBJB+oP2FUniHCXmDDzTjRkga0lIJG+kkQqMZE7imo2RlwxacZL1I5K9rKyW84lttJWtZhKU5JP++vSvGtl8I+Rg2hN68JcWJZTB9CSCNX1WD/4x1JjltirjlhXW5ywWnkPlMWFqGzBdV6nVDqo9AYkpSMCfc4mK4+aQu+eFg3qS0IVeOCRCcFLSDsVL3IIwmO9TfH+LFpKW2gFXDxKWUnAkCSpZ6IQPUevQSSBXpwLgaLVvQiVFSitxasrcWr4lrPUn+WB0rL3PO98mntWNq4O5hhKEhKAEpSISkCAANgANhX7pSqiwUpSgBSlKAFKUoAUpSgBSlKAFKUoAUpSgBSlKAFKUoAUpSgBSlKAFeN1ZodTpcQlxPyqSFDG2CIr+0oAqNz4ScPUsLDam4UCUpWdCgP0kGYSesQat6iEJ7BI2HQAdKUqblKXLIqKjwiP4Xw861XDoSXXBAj9DcylAyc9VEbq9gmJSlKi3k6lgUpSuHRSlKAFKUoAUpSgBSlKAFKUoAUpSgD/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AutoShape 4" descr="data:image/jpeg;base64,/9j/4AAQSkZJRgABAQAAAQABAAD/2wCEAAkGBhQSERUUExQWEhUVFx4YFxcXGR4XGBkcGxoaGxseFh4cGyceGhokIBkcHy8gIygpLC0sHB4zNTwqNicrLSkBCQoKDgwOGg8PGi8lHyQsKSwxLCwsLCwsKiosLCwsLDUsLC0sLCwsLCwsLCwsLCwsLCosKSwsLCwsLCwsLCwsLP/AABEIANcA6gMBIgACEQEDEQH/xAAcAAEAAwEBAQEBAAAAAAAAAAAABQYHBAMIAgH/xAA/EAABAwMCBAQEBAQEBgIDAAABAgMRAAQhEjEFBkFRBxMiYTJScYEUI0KRYqGxwTOC0fAVQ1NykrIkohY0k//EABoBAAIDAQEAAAAAAAAAAAAAAAAEAgMFAQb/xAAvEQACAgEDAwIDCAMBAAAAAAAAAQIDEQQSMRMhQTJhUYHRBSJCcZGhsfAj4fFS/9oADAMBAAIRAxEAPwDcaUpQApSlAClKUAKUpQApSlAClKUAKjeYOPtWbCnnjCUwIGVKJMAJE5P9gT0rtu7pLSFLWoIQgFSlEwABuSTXz1zhzK7xS8/LC1InQw1Gc9Y+ZRye2BMCr6auo+/BTdbsXudF34qXpuXH23PKSuEho+tCUjaArGrqVCJJPSALFw7xzcGH7ZCs7tqKIHslWrUd/wBQ/vUxyjyW3asQ6htx1eVqKQoDslM9B3ESSfaui55DsVxNuhMfJKP30kTTUuk+20XjG1d9x6cN8ZrJww55jBJPxp1CImSUExO1WzhnH7e4EsvNu4BISoEidtQ3SfYgGsuvfCFo/wCE+4gxgLAWCfcjTA+xqAuvCu7RJQWnNOUwopUfoFAAH/NUHTVLh4Jqy2PKyfQFK+dP+J8UsFZXcN51eolxBjBMnUlQ/lVh4R43XCAA+02+MepJ8tUdZAlJP0CRVb0suY9yS1MeH2NqpWf2PjVZL0hxLrRO8pCkp+pSZI+iatvC+Zba5ALL7bkxgKGoTsCk+oH2ImqJVyjyi6NkZcMk6UpUCYpSlAClKUAKUpQApSlAClKUAKUpQApSlAClKUAKUqjeJ/PH4NnymVD8Q7IwctpjK4GysgJmOpzpqUIubwiMpKKyym+LXPHnuG0ZP5TavzDHxOJJwCf0p/mqegz3eG/KHlIFy6n81QPlg/oSRE/VQJ/ykdzUF4cco+ev8Q8kFpB9CVDC1iM9ilP3BOOhrV1GBOT9Mn7dzT82oR2RE64ub6kiA535vb4fbKcUZcUCGUfMvH/1TIJ9vrWEWPihxFoqKblStay4oLShYJMTEp9KcfCmAOkVN+JPBeKXVyXnbRzQIQ0lqXUpTuPhk6vmMAT2wKoN3ZLaUUOIU2obpWkpUJ7giaSlJ5HEjUuWvGHiFw8GU2zVwtZwlIU3Hck6iAI6nArT7/nKzYc8p+4aacCQopKtp94365gkZgVmfA7NHAbH8Y8Aq9uE6WmV40AkE6h8WMFW36U4kmsqvbxbri3FkqWtRUonJJJk13c0GMn1Zw/jlvcAeS+07rmEpWlRUBM+mdWIPTpXLxDk+0fVqcYQVdSJQTt8Wgidus18u2Vot1xLbSVLWs6UpTkknoK2bi3NDvBeHNW6ni/frhRCz5qWkzsCY9IA0gGc6iMRUo2PkjKCZLcR8I2VZZdW2eywFp98iDVVv/Dm9aIKWw7EQppWog+wMLERvEbV/eGePzmoC4tUFMiS0opUB+owvUFGNhKfrV44N4q8PuSlIe8paohLo0ZPTVlM/eKvjqH8SiWniyh2/NnErL0ec+0PhCXBqA09EeakgROdPt7VZuF+OD6AA+yh2BlSCW1HtiCn/fSr9cNpWkpWkLScFKgFA+xBwar174fWThnyfLMkny1FMz3GR9AABU91cvVEhssj6ZEnwzxgsHQNalsKJAhaCR0zqTKQmTEkjYyBVjsuabR4S3cMrk6cLTM4xBMzkVk9/wCEn/Rf7YdT1nPqRsI6aT/pW77w/vW8+T5gE5bUF7e0z9omo9CuXDO9a2PKPpCaV8xt317aAALubYKMgS40CRE4wCdv5VdORvFR8XKW7x3zGnDp1qSkFCjASSRACO87TNVy0sksp5Jx1MW8NYNopSlKDQpSlAClKUAKUpQApSlAClKr11x/znHWmFpS2xi4fJwg7lDfdwJklWyZT8RkDqTZxvB28ycwN2Vut5wiBhKeq1H4Uj3P8hJ6VhHBuHu8WvVqecOfW6rqEyAEt9BuABsBJzGffmnmBfFLppm3SQ0n8thCjv3WudiQOswB3mtQ5f4C3aMhpvPVSj8S1dSf7DoPvL8I9GPuxNvrS9kdtrbJbQlCBpShISkdgBAr1Aqsc7c5Js2yhBCn1j0p30D51/2HU+wNZIXrgAvangFGS5KgCRAyrYkSB+wohU5LJ2dyg8I+gq8rq0Q6nS4hLiZnStIWJ7woET71kvBfE65Zw7FynuswsZ+YfF1+IHpmBFW7hvihaumF62CfnGpO8D1J23nIAEHNclVJHY3RZ083+HlvxEhTynUrSISULwB2CVApycmACe9Z1xXwEeSAbe4Q93DifKP2IKhH1itkt7xDg1NrStODKSFDO221ek1U4J8lykZHytyeOCpdv74jzG0lLCEK1BRUgg7CZORtAGpWYEZpzPzA5e3Llw5us4G4SkYSkGBMCBPWvqTzQTpkEmRp74kiOog5qG4pydZXE+bbNEkRIToVgzgpgj7GouvwjqkfL9aH4ccuNttr4neJhhgEtJIH5i9gUhRgwcDoVf8AaauF/wCCNmpUtOPM5kiQ4mOyZAUB7lRNRviZylfPhtFuyn8KwmG2WlyrAjUpKolUYATqMTvNQUGu5LcmZ9zdzq/f3HmrOhKD+UhJMNiZweqzAJVuT2AAHbwTxSv7aAHvOQMaHpWOp3kKG/RVVq7sHGlaXEKbVJEKSUmRg79q7+V+W3L64Sw3CSZKlHZKRuT3+nUxUMvJ3sbdyJ4iL4kpxP4YtJQAS4F6kyehlI9R3AE4B7VcVrgEnAGTOB96j+B8GbtGEMNABKBvsVH9SlfxE5P2HSqn4j80FA/CtyCoAuKBiEmfSOsnc+0d6dhFvsLzmorJD818Z/4lctMW4lKVFKFHGoqjUr2QAme8An2r8c/cnizU2tqfKWAnJkhaRmf+4DVgAbjGJiuCceNo26puPPcAQlceppIypSTESqQPbTParbzO6m24czZLHnXLkKIJ1KQoqnUMnM+gAGDmMUx3i0lwKdpJt8mp8ncY/FWTD0yVIAV19SfSroJ9QNTNU3lmwRwfhhXcKVj8x0D1hKlQnS2BiJgT1JJJja3tOhSQoZBEg+x2rLmlltcGjB9lnk/dKUqBMUpSgBSlKAFKUoA4ON8NU+yptLy2CqJW2YWADJCT0mIn61j/AIhc0NtpTw6xOhloFLugka1GUqQcesdVGTqKvarX4q89fh2zasLh9wespJBbQYOD8ygYEbCTvFU/w45RDhFy8mUpP5STspQ/UR1A6e87xTtENsd8vkJ3S3S2R58ll5B5T/CNFx0Dz3N9iUJ6JBnrufsOlS/MvMKLNhTqsn4UJ+ZcEgY2GCSewNSM1hnNHMTl48VqJCEkhtHRKZ/9jAk/2AqyMXZLLOTkqo4R2cu8Fe4renWpRBOp5zfQnoBqP0SkZj3Are7Lh7bLSWm0JS2kQEgADeZIAiSck9SSao3h1zBw1m3S224ll1QBd84hClLAEnUfSUiYSAe+JmdBB60vqJtyxjCRbRBKOeWyC4hyLYvAhds2CSTqQny1Sesoie+ZE1TeLeCaTJtnyk5hLokdIGpOR1zpPStPpVcbpx4ZZKqEuUYK/wAhcStJcQ2sRPqYXJgA5hJ1RE9JzX4sPEG8t1aHD5unBQ6PWInc4WD/AN0nFb7XBxXgLFyAH2UOxtqGRmcEeobdDmr1qs+tFD0+PQzM7XxItn06bpop7+nzUTjbGoZ6QfrUyw6xdQq2u3EKjCUOSBgbsuSnA7JEfWv3xXwatXMsrctz/wD0Rv2JB2wIUPvVH4r4W3zB1JQHwM6mjJECfhMK/YEk7VdGVcuHgg+pHlZLy8b5v4PJuhiNUsudjtKCYzPp+lfl7msNA/iWHbeOsea39ltz7bgZxms7tudL22V5a1qJScoeTKhG4MwsT7matHCvE5pcB9BaPzJ9SD9viT/PbepOD+BxWp+cfmWZN3bXiNMtXCSPhVpXgRulWwmOkbUsOA27CytlhtlSkhKihARKQZjAjfPvAmYERNxyhavlLzJUwpULS4wdEg5BAiBM9AKlFutWduNStLbaYkmSf7qUon9zUHFeCxSfk5ubOYxaMFU/mLBDY39Xc+wmffbrWOvvqWorWSpSjJUckk9TXZx3jCrp5Tq8ThKeiUjYD+p7kk9aj6ZhHahOye9nravBCwopC4zpVlJPTUOonp1rWvCjlFa1G/ugVrV/g+Z6lHGXM52wknpJ6iqf4cclG/f1LH/x2iC5MjXMwgEd4znAjuK17nvmk2VuPLGu4ePlsIA1EqPXTuQJG05KR1pe+zL6ceWX0Qwt8uEU/wAUeKuXr6OG2gK1zqdjaY9IJ6JSDqUenpGTIGn2bJQ2hJ3SkAxtgAYqq8gcmm2QX7j13j0l1ajqKQTOkHvtqjr7AVcKTsku0Y8Ibri+8n5FKUqktFKUoAUpSgBUFzlzQmwtVOmCv4W0n9SztiQSBuYzANS19eoZbW44oIQhJUpR6AZJxXz5zHxl3i196BgnQyk40oBmVbwSPUqPpmBV9FW99+EUXWbFhcs/nL/C3eJ3anHytaZ1POTHQ6UpwQOkJAwAdq12UtowNKEJwlI2SBskfQYFR/BOFItLdLQOEAlSjgE7qUZ2H9AB2qhcc8S3TcAWkFtOIKNXmHMn5gnaIIOJO8C+61Lks0mknZ2jz5ZwXniZeefrTCEDAZKZSUzIK59RV01AjrEV+lc2Wl0D+MtvLXv51vgk5OQfr1Ku9dyPEhh+BeWiXIPxABewMeledycautWHg/KNgSi5abJSpMoCyooGfiCV+qcdTHUDY0rBzzmEjVvjTGGLqsfDH1+pEXXhclaQu3fPqAKUuJ3BE7iDJ7acddqiQzxPhvwKcSgQfyz5jO+xEQMqiCBJnepnxB4RfPLCm/U0iNKGyfMBIypQgSckYJgfUk1vhniDeW50rV5oT+l0HUP82Fj7ziKYep2vbNdhCH2Z1Yb6pLPwzx/fkWGw8Z7pBAdaadAEGAptZPckEpB9gkfarbw3xgsnIDnmMHPxJ1JEe6JOfpUNYW1vxJjz3rZLeokBUwo6ZBVqAHpmd5EgztUC94doeBXZ3KHExICvV1jKkbDB3T0NWbKZ+wjKN9TaffBsdlxph6fKeadgwdC0qyemDvXZXzbxLlm5tzK2lQNlp9SeuQobbTmCPaurhXPl7bxouFqSAAELPmIgdIVMfUQfeoPSf+WcWqx2kj6IpWU8J8bCABcsBRnK2jGJM+lU7CMaqt1r4l2K2VO+cElIJLa4S6YEwkEwonYQSJMTvFEqZx5RfG6EuGcfidxe3YtiHGm3nnUltsKA1AZlUj1hKSZ9JGSMiZrIOXeAqu3ggSEjLivlT/qdgP8AQ168wcbd4hdlwgyshDaJnSmfSgYzkk7ZJPetJ5b4Am0Z0AhSzlawNz2HXSOn3PWn4R6UMeROT6s8+CXRCQANgIH0FZbzvzObhzy0KBZbOCJhZgSTmCAZjHU74NTvP/MmhJtmz61j8w9kn9P1OPoPrjO6nXHyyN0/woV3cD4Qu6fbZbEqcUBMTpHVR9gM1xttlRASCokwABJJOwA6mt95C5SRw21U48U+aoa3FwfSkCdGcwnJOBJ+grl1vTXuQqr3v2JRhm14RZb+W02JJUZUtR3PutR6D7QBUJyfwNy6f/4neApdUIt2sgMt5AJ6lRBO8fET1hP84Rbniz6bt9sptGTNo0r/AJhO7rg6jA0jbffc3us6T25Xl8/3+TRit2H4XApSlUlopSlAClKUAKUqh+KnOps2Q0wsJfd6jKkIzKh2JOAfrG0iUIubwiM5KKyyneK3PguVm1Z/wml+tfzrTIhMH4BJ+pzsATK8jcrfhW/MXl5wCf4EmDp2Hqn4vcCq34fctFxf4h1EoT/h6v1Ln4gOoGcnr9Kn/EDnZNgx6Sk3Dg/LQcwNitQ7DpO57wa0JYrjtQnWnOW9ktzVwly6t1NNuBsq3lMhQGdJ6pEgZE7dazW55KvrRYcbT5mkEhbXrjEH0katj2+lRTvC+LWtqOIrfWy26QsanTrWXMA+XkEkZyNhPapPkrxK4g++hgtoup3JHlqSkCCpSk+kDIJKkmdhk0lJQsfc1aNVZQsRxg/nKXLS758rc/wkql07FROdIjYnrtA+wq1eIPMulH4RknzXCErCf0pOAmZwpWBHadpE2DinNdrbOJbefQ2tWUhU7EwCcEJGP1EVWOKeHTTw8y2ejX6pUrzUKnM6hKszM5muutwhthyXR1ULrlO7slwuV8/+EBb8cveH6UqWFJOza1BwQO0HUkdMGN+tXPl/i7fEkEvWo9GCpQStEkD4CfUFR06CM5FUhzka9W9pWknUYLpUFJjvM6ojpHtWgXFw1w6zHytjSkdVrMnv1MqOcCajQpr18Iu1sqZY6STm/K/0OOWqH2VWbLyGVgAaBE6QJCdIIISQMx03EGs/vuQLxmChIdnfylGRvuFBJ++2ajrG1dvX1q8wBwy4VKnoQMRkRIjsBXc3zXeWqygveZpwQoh1O8nO89N5GaqlbXOWJIZr019EcVyT+Ka8/menC+cb5pwNalOqKgny3gSoknaTCwTPU1duYLS0DSXLxtCFLISVNglQUU9FJAJAjcgjapCxuSplD1w2hlaQVGTPl4yZI9BjcdBgneq/xayt+JkeXdnUgYQMpHc6FBKiTIGqcYFNxUq12eX4Mux13zW6G1Llrv8AwsEa5yOy/KrO5QsfKozGe6RqA+qc96hOIcpXLJMtFSR+pHrB/bP7j6103XIl4wsFr8wjZTStKh+5BH2qZ5NuL9T0OqWGkCF+akavh9KRqAVJkGe1WQ1M87ZRKLvs6ra51WLH7/39CQ5L5V8gea6PzVfCPkTiZEfGfviO5qV5l5gFqzq3Wow2IwVRMnI9IxP1Fdt3dpbQpa1BKUiST/vfpFZHxzjK7l0uKkDZCZnSnoPr3PU0ylueWZspKuOEcTzpUoqUSpSiSSckk7zX4pVs8PeSTfvytKhbtn8xQxJ3CAe56xkDtINWSkorLFoxcnhFp8IuRtUXr6QU/wDISd5BjzCNunp/8vlNWi5aVxV8JSqOHsrhwFJH4lxBykd2UkQe6gcHBEnxFtTxTZsammm9IfcEpCUAAhps4JWtJEqSfQnMyQDPW9ultCUISEpSAlKUiAAMAAdBWXOxt7vP8GnCtJbVx/J+0pAEDAFf2lKoLxSlKAFKUoAUpXncPpQlS1kJSkFSidgAJJPsBQBFc1c0NWLBddOThCB8S1dk/wBSdgKwXhHD3eJXalOKJKjrecj6CBEAE7AY/lXvzjzOvil2FIQQkflso3VEkyqCRqMyY2AAzE1fuBcHbsmNIIGNTrhwCQMknokCY7D6mtKuHSj7sQlLrS9kdz9yzbNDWpDLaAEjUoJSBsBJNUbnDw4/4gv8UxdaipPpC4U1ABIDakj0jbEHcmc1AvcVVx7iTNmlRZttSiIEqOhClFZGxUQCANhPuSYTme0Xwe8LVpeqdKfjKAUhB1fA4JKVGAkkbTgjFKysTeHwNKLR5cV5Y4rCbdxq4ebZJ8sJCnWhq3KCJTn9x1jatD5e4U1wWwW8+pIeWJUZmVQShpGRMdY3yZgCJblPjji7BNxeFLZgqKo0egYClDaVb4wZEDNc9yjh3F0JBWl0pnTpUUOpneEnP6ZykjE1OMEu65OOTfZmbcq2jXFL1xziV2GGwkqUouIbUo7IQ3rkADJwCAExiRXjxNarC/Uzwu7W+gqHlls6tRVB0EAaHCMAkCD7bCycT8FSP/17jPyupjr8yZ2H8NSXh34fKtVm4uID2UoQCFBIMerUkkEkSI6AnrVSqnuJOawWuyvF21mHb54KUlOt1elKQmY9ICBBIJCcTJ23FQTvNXCr8JDriQUjUA6VMlPQjVITnsFH+VUrxL55/EqNuz/gtq9Sp/xFCR9NAzHfev3ydwrhVywA/rYdabWX3lvJQ1JUvyihHqcdX6kgpTpHpnM+qc7VnC7oIJr7yeH7FlufDsKHmWlwChQxJkEEAxrRgg+47b1+eWOQlpfKrlICW40gEELM4ODOkRMEZkY3qhcmWlwu8DVq+tCQSVOIJSPLChKikkSD6fSdyQK1rmDm9FmUoIU8siTkJgbSo6Yk9gB1OMAxjCv1tYHY6rUzXSi8t/r+pA8/c1BY/DsqlO7ikmQf4J9tznsO9VpzgZTapuNYEqjScHcgFJ6nBP0zVsXxPh16PzUhheMkBtXTZSZCh09X7DevzceG4UkFu4UU9NQ1JjppIIH3qq2qdr3ReR/T6irTQVc04v3XPzRD8r8ZvFuoZbeVCtysBwJSJKj6vr3zitQ11B8s8tptEKEha1H1KiMDYDqB1id5rh505i8pBZQfzHBk/Kk4P3PT9+1PUVyjHEuTH1+ornPMEsL25ITnbmMvOeS2fy0HMbKUOsjcDYe8+0Valf0CnUsGK25PJ28F4O5dPoZaBKlmNpCR1UrskDJr6O5e5eRZ2yWGYGkZWRlSyMqUAcyek7QKgPDTkb8Cz5joSbh0eojOhOCEA7bgEkbmNwAautZmou3vC4NGirYsvk82GAgQJ3JySo5MnJM9a9KUpUZFKUoAUpSgBSlKAFYv4u87KcdVZtEeU2R5pGSpYzp9gk7x1wdoq3+KHOwtGCy2si5dT6dO6EEwVE9CQCE9Zz0rLOS+Wy+4HVj8lB/81DIHuB1/brTunq/HIUvsbeyJY+QuXPKR57g/McHoHyoMGfqr+ke9d/HuJ2TpVZXDqApxIlBVpO4UPVslWAoAnON5zw8+86JsmSEkG4cSfLTvHTWr2GY7kexjM75PDTwsOF113iTjmpc6iANRBCyfSQU+rVKlFXYYBbbh4J114RaOLeC4kqtn9HyodBxnI1pzt/Ca8eTvCtaXy5ehJSg+luQsOEiZJBjSDGMzkGOsX4Yu3rtwA28tLDYHmhR1J05ASlKpAJzEDG/QVo/MHOttZLSh5SgpY1AJTqgTEnIiTP7H2mMYwa3YwSbkuxnfijzmX3DatEeS0r1HMrWMHfZKTI9zJ7AfznHk234fw+1UoqN68Nagl5KkoSQCDpCJKSJEgiDOVAZuTvLnDOJNlbQRjGtj8tQjunTA/wAyetVdzwcWHk6XkqZKvUSCFhO+wwSdsH3xUJ1zbzydjOKWDv8ACZ68cQpSnj+GQQkJWNZUQPhQomUJHp2kdBFWm65+smniyt4JWkwowSkHqCoAiR274qK505nb4bbJYtwEOKTDSUjDaZ+Iz1mY6kyT71Hwi4KxeXbrVwyH0qbkqU6W/LGtOpSYEqXkAZHWpyn00orucUd3cuN9ydw/iALjWgKOS4wobnPrT8MkdwDkneqlxLwcfSJZeQ77KBbO/TKk7ZyRVa5iabtL55Fk+tbaFFKXEygx1TIMqAPp1fqieta1y1cvW9iHb50qOCJAJSkxpBIEqUZ6kxgYg1yLhZysHcSWEu5zcH4W3wiyUpelbqsqIHxLI9KB10DP/wBjjYUB+4U64VrVKlmSonv37D+grS2ecrN70KUADGHUQk/WZTiNzHSvzxTku3e9SR5Sj+pEaT9U7H7RXLanYv8AG1heDR0l8dI2rotN+SjceFvqllWolRJ0p0thPQJnM9/vttVr5D4AW0+e5IUoQ2k9EmPV9TsNoH1rk4f4eKS8kurStsZITMqjZJB6Hr+3vV1ddShJUohKUiSdgAP6Co6XTOLzLwT+0NfGUOnU855Zy8d4uLdlThEmYSNpUdvtuT7A1ll3dqdWpazKlGSf99K7+ZOMm4eKgT5acIBxAxJjuTnvt2qKrVisHmJy3MVp/hDyR5ihevJ9CT+QJ+JQJBUR2SRA9wT0FVXkTk5XELgJOpLKMurA2HRInGpW3sJPSD9E29ulCUoQAlKQAlIEAAYAA6ClNTdtW1cjGnqy9zPSlKVnGgKUpQApSlAClKUAKi+ZOYG7K3W+4cJHpT1Wo/Cke5/lknANShr5/wDETnBXELkNt5ZbUUtBJJ8wkxrI6k7DGB9aupq6kvYpus2R9yL1P8UvCpxXqXlao9KEAAYAwABAHcnOSa0Na2bK3+RtsbZJydu5USetcfLXBBaswY1qy4rpPaflSP7mqPzZx5d28G2ipTQMISP1q2KvfeB2H1NN32quPb5EtBpHfPv83/fJa7q34dxIjVodWn0jKm1x0A+FRTKj3Ek1U+I+DJkli4GnolxJnfqU4OOsD7VXSkgxsQY+hrUOEFdnaKcvHVHSNRB9RbGwSDuSTAjYGAO5WrmrvVH5j2s0i0yTjLnw+TzuX2OD2I0pkAhIA3dcIJlR6TpJnoBA6Csw5bdtr3iGrijziEOTLiTEKxpCjpVpR0wABjYZq9W/inZPktutrQg4BcSlaSNvUBMb7QR71/Lzw6sbpJct1+XqyC0oLbBIn4f07gxIjoBVk49T0Pt8DOi9vqM7tLd1N+puwWonzFpaUlYBUgFUEqwkgpEzsa2e84wmytQ5dO+YpIgmEpLi99KEpAHsMYAk9TUZyjyW3w8LWVeY4oZXBACRmEpknpk5J/rmnPfNSry4IylpslKEkQf4lKHRRI26CB3ni/wxy+WHrfbg0D/8r4ZxABDwSFKwA6nSoQOjgwNyB6gfauLjXhG0szbLLJ+VcrT/AJT8Q+81AtWvCFcJUsKWm9SQFIWqVqznyfhRoIMkkKUIIjqfXwteu1vQl1YtkZWFepJPRKZB0qMyYIwOuK5GaseJI7KLispkhyV4brZfLt0lBDZ/LTOoKPRZ6ADoDmeggT+ed+P+e75aFBTbfUZCl9TPUDb9z1q8cU48zbwHVaSrYAFRjvAnHSuB3hlneDUAhRI+JtWlcAjcD6R6ganZWnHpwaGtJYqpq62Lx4eOxQzZM/hg55o87VlHt2AiZ6zt0rr5TVcKeDbLikJ3X+pISOpScHfHuakOJcgOJUPIUFpO+shKh79iP5+xqy8ucBFq3EhS1ZWr+gHXSPfuTiaVp001P7xqar7QpdL2NNvx9UTOqqRzlzDrPkNk6Un8w/MR+n3Aiff7VM81ccNu2AgjzF7ddI6q/sPf6VnZNbCR5KyXhH8rr4Vwxdw8hloStxQSN4HcmBhIGSegBrlSkkgAEk4AGSSdgO5rdfCzkj8Iz57qSH3k7E/AgwQmOijgmZjbGahbYq45OVVuyWCycqctosbZDKIJGVq21rIGpR/YD2AA6VMUpWQ228s1UklhClKVw6KUpQApSlAClKUAZj4xc4eWgWbSiFuCXSDEIOycfN1Hy/8AdVV5F5fKR+IXHqH5Y7A7q9p2HtPeoDmBJb4i/wCeFOaX1FYJGpQ1EiSBpymMAAdMdLvw3mZh4AIWEKOyVelQ/wC2cGPaa1oQ2QSRmuW+bbIDn7mSJtm+seYr+YSPqIJ9sd6rzfMpTbBhCNJ+cHOSScacEgxMzU5xHw7JlTLuqcw4N/8AMnBkz0FR3CeTHjchDqdKEQpROUqTOyY31QR7CZ7VlXVWWT+8j1mlv01VOIy47v45JLkXlsEC4cE5/LSR2j1756xjpNWx1LF0hSD5T6Jgj0uAKA9phQn2Imql4jc4m1QLdkaXHETqGAhEken+I6SPYfURkjT6kqCkkpUNiDBH0IyKa3xpWxLPxMS6yeom7JP8vZGtca8J7dzLCiwrsfWg74ydScxmTA6GubkXkR+1uVuPKhKBpSEKOl2epgg6RAMKG8dqgOC+JN2wB5yTcNnYrEK/yrjP0M7dKu/BfEO1uSE6iys7JcgAnOEq+En2MbiJqcOlJprsyiW9LBFcb8VksXKm22g6hEpUrUUkqETp9MAAyOs+1dieKcM4nAWE+YcAL/Lcz0SoGFZOBJzMCpLi3J1pcglbSQpWfMbhKvrIwfuDNUTjXhS62NVusPj5TCF79M6VfuNjiuy6ifGUcWx+zOvifhGZm3eBST8LgggY2UMK69E/ermkM8OtAlPwoEAE+paz/cnJxgD2rl5N4Eqytil1cknUc+hsRMCdupJ2qr8a4m5fPhLQUUD4EY+6ldBPucbVCyUaY7ksNjWk08tTZh+lckTxC9U84pxRJKjOTMDoPoBivFtwpIKSUkZBBgj6EbV+7m2U2opWkpUNwf8Ae3vUryvwL8Q5Kh+WjKt89kg/19qzop2SwuWeosnCmtt8JFv5QuH1slby9QJ9EgaoGCSRuCdh7HvUnxDiSWWy4vYdtyegHua9SQB2AH2AH9qzzmLjf4hzGEJwkd+6j7n+kVvQhtilnJ4jUXKUnJLGfCOC+vVOuKcX8Sj9h2A9hXhSrByTyku/uQ2PS2n1OLgwEyMCP1K2GR1PSptqKyxNJyeEWrwk5H85YvHh+W2r8pJThah+rP6Unb+Ifw52ivCyskMtpbbSEIQISkYAFe9ZFtjslk1q61COBSlKqLBSlKAFKUoAUpSgBSlKAMA8W+HeVxJZAgOoS4MzJI0k+2UHHtVf4fwNT7alNkFSTBQcSIkQdp3EH+Va54v8rPXTbC2G1OrbUpJSmJ0rAM5yYKAMdzWOtXL1sspGtpWNSVCD3GpKh2PbY1r0TUoIy7obZvPB0/iLq0xqcbHQTqR290mpzhvPswH0R/Gj+6T9tj3+lc1lzeFDS+gEHcpEj/Mk/wBv2r2PBbS4EsrCFdkn75SrPXpFXYIJvwxxXlKz4iovNuFDiviKczA/UhUEGIyI+9Uji3hxdsklKA8gZ1NmTv8AKfVPUwCPferFc8sPtKBR642UgwofbcfavWy5wfaJDn5gxIUNKhHuBv8AUGl56eEi6OolHkjeXvEs2lmbO4tvxidchu4VLaAMgIRo1AznJjsBmaGtUkmAJOw2HsJzFbFcX1hex56E6ht5gKVdo1pORnaYqG4t4WNrBVau6ZMhKzqRHspIJ/rSk9NJcdxqN8WUrhnNV1b6Q28sJScIJlH/AInFa/yvxR+4YDj7YaKvhCZ9SY+IgkxPQe09RWecD8PH/wAUhNw1DSTqWZBSoATpBBzJwfvV25p5h8hAaagOERj9CYxA2B7DoM9qnU3XFynx8Card81Ctd2RvOnMOo+S2r0ifMI2J+X3A6+/0qucN4gplwLRuNx0UOoPtXLX7aaKlBKQVKJgAbk1nWzdsss9XRRDT1qC/U7mWXbx/upRlR6JTt+wHStH4fZIZbS2jZPfck5JPua4eA8FTbtjALigNav5wM7A4xvE1+OYONhhHpI8xXwjeO5Pt29/vWrpdP045fJ5j7R13Xltj6V+/v8AQjub+O/8hskf9Qj/ANf9fsO9VGv6pUmTkmv5Thit5Z08N4a5cOoaZSVuLMJSP3z2AAJJ6AGvorlrl9nhtoEiBpTqecgSoiSSogZAkgdgAKrvhTyP+Fa/EvJIfdGEqEFtE7dwpWCdowOhni8UuZ1uqTw60lx1ww6EbxEhsnsR6lZwBnBNIWzds9keB2qPSjvfJdeVuK/imlXAJ8t1ai0DuEJOgSOhKkqV39QHSpmo3lvg4tbVlgf8tABPdW6jkmJUSYnrUlScsZeBuOcdxSlKiSFKUoAUpSgBSlKAFKUoAVUOeWkqU35vD1XzMGVNiXWjIHpE6lhUjCYjSSZxFvpUoy2vJGSysGIq5DsbtJ/AXZQ7KoYuISrHQSAsQATPr6TGTVT45yrdWSvz2lIgiHEyUExI0rGJwcYODX0dxPg7NwjQ+0h5PZaQodDidtqi0ctLaI8h9flQQph+X21DsFKPmImTPqUNsYgtw1LXP7/X/QrPTp8f35GCWXNLzYiQ4P48n95n+dS6OP21wAH0BJ6asj7KGR/vtWh8b8M2LhKlLZFq7JOu29aCANUqbIBJMkQkapAzGKpPMHhBdsSpmLpsZ9PpcETugnJx+kkmdqZjfCXnBRKqcfc4Lrk1ChLLnuAr1JjpBGfvmaiFW9zaGRqQO6TKD9entmuNi5cYWQkqbUPiGx/zA/3qesudVCA4ie6kmD+238x9qvKe35H7sOdzIDyAR8yd/qRMH7R966nuE2t5K0KhZMqKTCpPzJP9a9PwdrdiUxqO5T6Vj6j7HcHv71F3XJixlpYVHRXpP2In27VGUIzWJIvqutqe6DOC/wCTnm8oh1P8OFfdJ/sTU1ynwAtDzXAQtQhKT+lJjfso/wBDUajjtzbq0uSr2cH/AKqH09x9akLfnZJ+Nsp90nVj7xS8NLCEtyHrftW22vpy/Unr69S0grVsP3J6Ae9Z7xG/U84Vq3OwGwA2A/33rs4/xsvrgSG0/COp9z79KiqaMqUsitD8KeRRdL/EvplltUISdnFiDkEQpAnvk46EVVeUuWl31yhlOE/E4r5UA5OxydhPUivo/h9g3bspabAQ22mAJ2A7k/uSaV1Nu1bVyMaerc9z4I3nHmpFhbKeWNRPpQgGCpRmPsIkmDAHWoHw15RUylV5c5uriVHM6ULIVHbUowTkxCR0NeHBWVcWvPxjqf8A4bBKbZCgdLigcukEj+Y7DdJrQaSk9kdi58/Qbit73ePApSlUlwpSlAClKUAKUpQApSlAClKUAKUpQApSlAClKUAR3FuXre5SUvsocB7j1TESFCFAxiQZrN+OeB3W0eAz8D2wGNlpBPc5T2+tazSrIWyhwyudcZ8o+ZeO8qXVmoh5pSQJhxOUEYEhYwBkbwc/anD+aHmsE+Ynsrf7HcV9MqQCIIkHoaqPGfCuwuJIa8hR/Uz6AMQPT8GN4inIatfiQrLStelmZ2/NTDmFyj2WJT+4/qQKheaOHtoKVtaQFyClJESIyI23GP8AWrJxvwYumjLCkXKYn/prHtBJB+oP2FUniHCXmDDzTjRkga0lIJG+kkQqMZE7imo2RlwxacZL1I5K9rKyW84lttJWtZhKU5JP++vSvGtl8I+Rg2hN68JcWJZTB9CSCNX1WD/4x1JjltirjlhXW5ywWnkPlMWFqGzBdV6nVDqo9AYkpSMCfc4mK4+aQu+eFg3qS0IVeOCRCcFLSDsVL3IIwmO9TfH+LFpKW2gFXDxKWUnAkCSpZ6IQPUevQSSBXpwLgaLVvQiVFSitxasrcWr4lrPUn+WB0rL3PO98mntWNq4O5hhKEhKAEpSISkCAANgANhX7pSqiwUpSgBSlKAFKUoAUpSgBSlKAFKUoAUpSgBSlKAFKUoAUpSgBSlKAFeN1ZodTpcQlxPyqSFDG2CIr+0oAqNz4ScPUsLDam4UCUpWdCgP0kGYSesQat6iEJ7BI2HQAdKUqblKXLIqKjwiP4Xw861XDoSXXBAj9DcylAyc9VEbq9gmJSlKi3k6lgUpSuHRSlKAFKUoAUpSgBSlKAFKUoAUpSgD/2Q=="/>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360312" y="381000"/>
            <a:ext cx="1244009"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547" y="2209800"/>
            <a:ext cx="1266384" cy="1690688"/>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3"/>
          <p:cNvSpPr txBox="1">
            <a:spLocks/>
          </p:cNvSpPr>
          <p:nvPr/>
        </p:nvSpPr>
        <p:spPr>
          <a:xfrm>
            <a:off x="3604320" y="2209800"/>
            <a:ext cx="6377880" cy="3154362"/>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indent="0">
              <a:buClr>
                <a:srgbClr val="4F81BD"/>
              </a:buClr>
              <a:buNone/>
            </a:pPr>
            <a:r>
              <a:rPr lang="en-US">
                <a:solidFill>
                  <a:srgbClr val="1F497D"/>
                </a:solidFill>
              </a:rPr>
              <a:t>“we </a:t>
            </a:r>
            <a:r>
              <a:rPr lang="en-US" i="1">
                <a:solidFill>
                  <a:srgbClr val="1F497D"/>
                </a:solidFill>
              </a:rPr>
              <a:t>still </a:t>
            </a:r>
            <a:r>
              <a:rPr lang="en-US">
                <a:solidFill>
                  <a:srgbClr val="1F497D"/>
                </a:solidFill>
              </a:rPr>
              <a:t>have no idea whether [the Three Mile Island nuclear disaster] is to be counted among the good things that happened or the bad, all things considered” </a:t>
            </a:r>
            <a:r>
              <a:rPr lang="en-US" sz="800">
                <a:solidFill>
                  <a:srgbClr val="1F497D"/>
                </a:solidFill>
              </a:rPr>
              <a:t>(Darwin's Dangerous Idea: Evolution and the Meanins of Life, 499)</a:t>
            </a:r>
            <a:endParaRPr lang="en-US" sz="800" dirty="0">
              <a:solidFill>
                <a:srgbClr val="1F497D"/>
              </a:solidFill>
            </a:endParaRPr>
          </a:p>
        </p:txBody>
      </p:sp>
    </p:spTree>
    <p:extLst>
      <p:ext uri="{BB962C8B-B14F-4D97-AF65-F5344CB8AC3E}">
        <p14:creationId xmlns:p14="http://schemas.microsoft.com/office/powerpoint/2010/main" val="8156914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Psychological Demandingness</a:t>
            </a:r>
            <a:br>
              <a:rPr lang="en-US" dirty="0" smtClean="0"/>
            </a:br>
            <a:r>
              <a:rPr lang="en-US" dirty="0" smtClean="0"/>
              <a:t>(for motivation)</a:t>
            </a:r>
            <a:endParaRPr lang="en-US" dirty="0"/>
          </a:p>
        </p:txBody>
      </p:sp>
      <p:sp>
        <p:nvSpPr>
          <p:cNvPr id="3" name="Content Placeholder 2"/>
          <p:cNvSpPr>
            <a:spLocks noGrp="1"/>
          </p:cNvSpPr>
          <p:nvPr>
            <p:ph idx="1"/>
          </p:nvPr>
        </p:nvSpPr>
        <p:spPr>
          <a:xfrm>
            <a:off x="2894013" y="1827214"/>
            <a:ext cx="7313612" cy="1144587"/>
          </a:xfrm>
        </p:spPr>
        <p:txBody>
          <a:bodyPr>
            <a:normAutofit fontScale="92500" lnSpcReduction="10000"/>
          </a:bodyPr>
          <a:lstStyle/>
          <a:p>
            <a:endParaRPr lang="en-US" dirty="0" smtClean="0"/>
          </a:p>
          <a:p>
            <a:r>
              <a:rPr lang="en-US" dirty="0" smtClean="0"/>
              <a:t>A good utilitarian must always be motivated, in action, to maximize the aggregate net benefit. </a:t>
            </a:r>
          </a:p>
          <a:p>
            <a:pPr marL="0" indent="0">
              <a:buNone/>
            </a:pPr>
            <a:endParaRPr lang="en-US" dirty="0"/>
          </a:p>
        </p:txBody>
      </p:sp>
      <p:pic>
        <p:nvPicPr>
          <p:cNvPr id="11266" name="Picture 2" descr="https://encrypted-tbn3.gstatic.com/images?q=tbn:ANd9GcTc4eOzEVTzsq_WlsznYb2eET3tK1KDd8-1np512UHeEM-p6F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23440"/>
            <a:ext cx="2247900" cy="2958972"/>
          </a:xfrm>
          <a:prstGeom prst="rect">
            <a:avLst/>
          </a:prstGeom>
          <a:noFill/>
          <a:scene3d>
            <a:camera prst="perspectiveRelaxed"/>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859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980481" y="313953"/>
            <a:ext cx="8228160" cy="1062832"/>
          </a:xfrm>
          <a:ln/>
        </p:spPr>
        <p:txBody>
          <a:bodyPr vert="horz" lIns="91440" tIns="35268" rIns="91440" bIns="45720" rtlCol="0" anchor="b">
            <a:norm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t>Is Utilitarianism Too Demanding?</a:t>
            </a:r>
          </a:p>
        </p:txBody>
      </p:sp>
      <p:sp>
        <p:nvSpPr>
          <p:cNvPr id="5122" name="Rectangle 2"/>
          <p:cNvSpPr>
            <a:spLocks noGrp="1" noChangeArrowheads="1"/>
          </p:cNvSpPr>
          <p:nvPr>
            <p:ph type="body" idx="1"/>
          </p:nvPr>
        </p:nvSpPr>
        <p:spPr>
          <a:xfrm>
            <a:off x="1980481" y="1604329"/>
            <a:ext cx="8228160" cy="4532156"/>
          </a:xfrm>
          <a:ln/>
        </p:spPr>
        <p:txBody>
          <a:bodyPr/>
          <a:lstStyle/>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u="sng" dirty="0" smtClean="0"/>
              <a:t>Substantive Objection</a:t>
            </a:r>
            <a:endParaRPr lang="en-US" u="sng" dirty="0"/>
          </a:p>
          <a:p>
            <a:pPr marL="781932" lvl="1" indent="-292325">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Utilitarianism forbids such actions as going on vacation when the money would do more good when donated to charity.</a:t>
            </a:r>
          </a:p>
        </p:txBody>
      </p:sp>
      <p:pic>
        <p:nvPicPr>
          <p:cNvPr id="2050" name="Picture 2" descr="http://www.emprendedoresnews.com/wp-content/uploads/2011/04/Zell-Kravinsk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505200"/>
            <a:ext cx="38100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0176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057400" y="533400"/>
            <a:ext cx="7720914" cy="1066800"/>
          </a:xfrm>
        </p:spPr>
        <p:txBody>
          <a:bodyPr>
            <a:normAutofit/>
          </a:bodyPr>
          <a:lstStyle/>
          <a:p>
            <a:r>
              <a:rPr lang="en-US" dirty="0" smtClean="0"/>
              <a:t>Substantive Demandingness</a:t>
            </a:r>
            <a:endParaRPr lang="en-US" dirty="0"/>
          </a:p>
        </p:txBody>
      </p:sp>
      <p:sp>
        <p:nvSpPr>
          <p:cNvPr id="50179" name="Rectangle 3"/>
          <p:cNvSpPr>
            <a:spLocks noGrp="1" noChangeArrowheads="1"/>
          </p:cNvSpPr>
          <p:nvPr>
            <p:ph type="body" idx="1"/>
          </p:nvPr>
        </p:nvSpPr>
        <p:spPr>
          <a:xfrm>
            <a:off x="2894013" y="1827212"/>
            <a:ext cx="7313612" cy="4497388"/>
          </a:xfrm>
        </p:spPr>
        <p:txBody>
          <a:bodyPr>
            <a:normAutofit fontScale="92500" lnSpcReduction="20000"/>
          </a:bodyPr>
          <a:lstStyle/>
          <a:p>
            <a:pPr marL="0" indent="0">
              <a:lnSpc>
                <a:spcPct val="90000"/>
              </a:lnSpc>
              <a:buNone/>
            </a:pPr>
            <a:endParaRPr lang="en-US" dirty="0" smtClean="0"/>
          </a:p>
          <a:p>
            <a:pPr marL="3657600" indent="0">
              <a:lnSpc>
                <a:spcPct val="90000"/>
              </a:lnSpc>
              <a:buNone/>
              <a:tabLst>
                <a:tab pos="3657600" algn="l"/>
              </a:tabLst>
            </a:pPr>
            <a:endParaRPr lang="en-US" u="sng" dirty="0" smtClean="0"/>
          </a:p>
          <a:p>
            <a:pPr marL="3657600" indent="0">
              <a:lnSpc>
                <a:spcPct val="90000"/>
              </a:lnSpc>
              <a:buNone/>
              <a:tabLst>
                <a:tab pos="3657600" algn="l"/>
              </a:tabLst>
            </a:pPr>
            <a:r>
              <a:rPr lang="en-US" u="sng" dirty="0" smtClean="0"/>
              <a:t>Substantive</a:t>
            </a:r>
          </a:p>
          <a:p>
            <a:pPr marL="3657600" indent="0">
              <a:lnSpc>
                <a:spcPct val="90000"/>
              </a:lnSpc>
              <a:buNone/>
              <a:tabLst>
                <a:tab pos="3657600" algn="l"/>
              </a:tabLst>
            </a:pPr>
            <a:r>
              <a:rPr lang="en-US" dirty="0" smtClean="0"/>
              <a:t>Zell </a:t>
            </a:r>
            <a:r>
              <a:rPr lang="en-US" dirty="0" err="1"/>
              <a:t>Kravinsky</a:t>
            </a:r>
            <a:r>
              <a:rPr lang="en-US" dirty="0"/>
              <a:t> </a:t>
            </a:r>
            <a:r>
              <a:rPr lang="en-US" dirty="0" smtClean="0"/>
              <a:t>… has </a:t>
            </a:r>
            <a:r>
              <a:rPr lang="en-US" dirty="0"/>
              <a:t>given away </a:t>
            </a:r>
            <a:r>
              <a:rPr lang="en-US" dirty="0" smtClean="0"/>
              <a:t>one </a:t>
            </a:r>
            <a:r>
              <a:rPr lang="en-US" dirty="0"/>
              <a:t>of his kidneys as well as most of his </a:t>
            </a:r>
            <a:r>
              <a:rPr lang="en-US" dirty="0" smtClean="0"/>
              <a:t>45 million dollar </a:t>
            </a:r>
            <a:r>
              <a:rPr lang="en-US" dirty="0"/>
              <a:t>real estate </a:t>
            </a:r>
            <a:r>
              <a:rPr lang="en-US" dirty="0" smtClean="0"/>
              <a:t>fortune.</a:t>
            </a:r>
          </a:p>
          <a:p>
            <a:pPr marL="3657600" indent="0">
              <a:lnSpc>
                <a:spcPct val="90000"/>
              </a:lnSpc>
              <a:buNone/>
              <a:tabLst>
                <a:tab pos="3657600" algn="l"/>
              </a:tabLst>
            </a:pPr>
            <a:endParaRPr lang="en-US" dirty="0" smtClean="0"/>
          </a:p>
          <a:p>
            <a:pPr marL="3657600" indent="0">
              <a:lnSpc>
                <a:spcPct val="90000"/>
              </a:lnSpc>
              <a:buNone/>
              <a:tabLst>
                <a:tab pos="3657600" algn="l"/>
              </a:tabLst>
            </a:pPr>
            <a:endParaRPr lang="en-US" dirty="0"/>
          </a:p>
          <a:p>
            <a:pPr marL="3657600" indent="0">
              <a:lnSpc>
                <a:spcPct val="90000"/>
              </a:lnSpc>
              <a:buNone/>
              <a:tabLst>
                <a:tab pos="3657600" algn="l"/>
              </a:tabLst>
            </a:pPr>
            <a:endParaRPr lang="en-US" dirty="0" smtClean="0"/>
          </a:p>
          <a:p>
            <a:pPr marL="3657600" indent="0">
              <a:lnSpc>
                <a:spcPct val="90000"/>
              </a:lnSpc>
              <a:buNone/>
              <a:tabLst>
                <a:tab pos="3657600" algn="l"/>
              </a:tabLst>
            </a:pPr>
            <a:endParaRPr lang="en-US" dirty="0"/>
          </a:p>
          <a:p>
            <a:pPr marL="3657600" indent="0">
              <a:lnSpc>
                <a:spcPct val="90000"/>
              </a:lnSpc>
              <a:buNone/>
              <a:tabLst>
                <a:tab pos="3657600" algn="l"/>
              </a:tabLst>
            </a:pPr>
            <a:endParaRPr lang="en-US" dirty="0" smtClean="0"/>
          </a:p>
          <a:p>
            <a:pPr marL="3657600" indent="0">
              <a:lnSpc>
                <a:spcPct val="90000"/>
              </a:lnSpc>
              <a:buNone/>
              <a:tabLst>
                <a:tab pos="3657600" algn="l"/>
              </a:tabLst>
            </a:pPr>
            <a:endParaRPr lang="en-US" dirty="0" smtClean="0"/>
          </a:p>
          <a:p>
            <a:pPr>
              <a:lnSpc>
                <a:spcPct val="90000"/>
              </a:lnSpc>
              <a:buNone/>
            </a:pPr>
            <a:r>
              <a:rPr lang="en-US" sz="1050" dirty="0">
                <a:hlinkClick r:id="rId3"/>
              </a:rPr>
              <a:t>http://www.stafforini.com/blog/the-gift/</a:t>
            </a:r>
            <a:endParaRPr lang="en-US" sz="1050" dirty="0"/>
          </a:p>
          <a:p>
            <a:pPr>
              <a:lnSpc>
                <a:spcPct val="90000"/>
              </a:lnSpc>
              <a:buNone/>
            </a:pPr>
            <a:r>
              <a:rPr lang="en-US" sz="900" dirty="0">
                <a:hlinkClick r:id="rId4"/>
              </a:rPr>
              <a:t>http://www.nytimes.com/2006/12/17/magazine/17charity.t.html?pagewanted=4&amp;ref=magazine&amp;_r=0</a:t>
            </a:r>
            <a:endParaRPr lang="en-US" sz="1050" dirty="0"/>
          </a:p>
          <a:p>
            <a:pPr>
              <a:lnSpc>
                <a:spcPct val="90000"/>
              </a:lnSpc>
              <a:buNone/>
            </a:pPr>
            <a:r>
              <a:rPr lang="en-US" sz="1050" dirty="0">
                <a:hlinkClick r:id="rId5"/>
              </a:rPr>
              <a:t>http://www.youtube.com/watch?v=RvUcbcUMtXw</a:t>
            </a:r>
            <a:endParaRPr lang="en-US" sz="1200" dirty="0"/>
          </a:p>
          <a:p>
            <a:pPr>
              <a:lnSpc>
                <a:spcPct val="90000"/>
              </a:lnSpc>
              <a:buNone/>
            </a:pPr>
            <a:endParaRPr lang="en-US" sz="1200" dirty="0"/>
          </a:p>
          <a:p>
            <a:pPr>
              <a:lnSpc>
                <a:spcPct val="90000"/>
              </a:lnSpc>
              <a:buNone/>
            </a:pPr>
            <a:endParaRPr lang="en-US" sz="1200" dirty="0"/>
          </a:p>
        </p:txBody>
      </p:sp>
      <p:pic>
        <p:nvPicPr>
          <p:cNvPr id="399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4013" y="2438400"/>
            <a:ext cx="2209800" cy="2209800"/>
          </a:xfrm>
          <a:prstGeom prst="rect">
            <a:avLst/>
          </a:prstGeom>
          <a:ln>
            <a:noFill/>
          </a:ln>
          <a:effectLst>
            <a:reflection blurRad="6350" stA="50000" endA="300" endPos="90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a:spLocks noChangeArrowheads="1"/>
          </p:cNvSpPr>
          <p:nvPr/>
        </p:nvSpPr>
        <p:spPr bwMode="auto">
          <a:xfrm>
            <a:off x="2894014" y="314234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solidFill>
                  <a:srgbClr val="000000"/>
                </a:solidFill>
                <a:latin typeface="Arial" pitchFamily="34" charset="0"/>
              </a:rPr>
              <a:t/>
            </a:r>
            <a:br>
              <a:rPr lang="en-US">
                <a:solidFill>
                  <a:srgbClr val="000000"/>
                </a:solidFill>
                <a:latin typeface="Arial" pitchFamily="34" charset="0"/>
              </a:rPr>
            </a:br>
            <a:endParaRPr lang="en-US">
              <a:solidFill>
                <a:srgbClr val="000000"/>
              </a:solidFill>
              <a:latin typeface="Arial" pitchFamily="34" charset="0"/>
            </a:endParaRPr>
          </a:p>
        </p:txBody>
      </p:sp>
      <p:sp>
        <p:nvSpPr>
          <p:cNvPr id="7" name="TextBox 6"/>
          <p:cNvSpPr txBox="1"/>
          <p:nvPr/>
        </p:nvSpPr>
        <p:spPr>
          <a:xfrm>
            <a:off x="7696200" y="1600201"/>
            <a:ext cx="2590800" cy="646331"/>
          </a:xfrm>
          <a:prstGeom prst="rect">
            <a:avLst/>
          </a:prstGeom>
          <a:noFill/>
        </p:spPr>
        <p:txBody>
          <a:bodyPr wrap="square" rtlCol="0">
            <a:spAutoFit/>
          </a:bodyPr>
          <a:lstStyle/>
          <a:p>
            <a:r>
              <a:rPr lang="en-US" dirty="0">
                <a:solidFill>
                  <a:prstClr val="black"/>
                </a:solidFill>
                <a:hlinkClick r:id="rId7"/>
              </a:rPr>
              <a:t>http://www.smbc-comics.com/?id=2305</a:t>
            </a:r>
            <a:endParaRPr lang="en-US" dirty="0">
              <a:solidFill>
                <a:prstClr val="black"/>
              </a:solidFill>
            </a:endParaRPr>
          </a:p>
        </p:txBody>
      </p:sp>
    </p:spTree>
    <p:extLst>
      <p:ext uri="{BB962C8B-B14F-4D97-AF65-F5344CB8AC3E}">
        <p14:creationId xmlns:p14="http://schemas.microsoft.com/office/powerpoint/2010/main" val="25523510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Demandingness?</a:t>
            </a:r>
            <a:endParaRPr lang="en-US" dirty="0"/>
          </a:p>
        </p:txBody>
      </p:sp>
      <p:sp>
        <p:nvSpPr>
          <p:cNvPr id="3" name="Text Placeholder 2"/>
          <p:cNvSpPr>
            <a:spLocks noGrp="1"/>
          </p:cNvSpPr>
          <p:nvPr>
            <p:ph type="body" idx="1"/>
          </p:nvPr>
        </p:nvSpPr>
        <p:spPr/>
        <p:txBody>
          <a:bodyPr/>
          <a:lstStyle/>
          <a:p>
            <a:r>
              <a:rPr lang="en-US" dirty="0" smtClean="0"/>
              <a:t>Objection</a:t>
            </a:r>
            <a:endParaRPr lang="en-US" dirty="0"/>
          </a:p>
        </p:txBody>
      </p:sp>
      <p:sp>
        <p:nvSpPr>
          <p:cNvPr id="4" name="Content Placeholder 3"/>
          <p:cNvSpPr>
            <a:spLocks noGrp="1"/>
          </p:cNvSpPr>
          <p:nvPr>
            <p:ph sz="half" idx="2"/>
          </p:nvPr>
        </p:nvSpPr>
        <p:spPr/>
        <p:txBody>
          <a:bodyPr/>
          <a:lstStyle/>
          <a:p>
            <a:pPr marL="68580" indent="0">
              <a:buNone/>
            </a:pPr>
            <a:r>
              <a:rPr lang="en-US" dirty="0" smtClean="0"/>
              <a:t>“It follows from some forms of utilitarian theory that we all ought, morally, to be working full time to increase the balance of happiness over misery” </a:t>
            </a:r>
            <a:endParaRPr lang="en-US" dirty="0"/>
          </a:p>
        </p:txBody>
      </p:sp>
      <p:sp>
        <p:nvSpPr>
          <p:cNvPr id="5" name="Text Placeholder 4"/>
          <p:cNvSpPr>
            <a:spLocks noGrp="1"/>
          </p:cNvSpPr>
          <p:nvPr>
            <p:ph type="body" sz="quarter" idx="3"/>
          </p:nvPr>
        </p:nvSpPr>
        <p:spPr/>
        <p:txBody>
          <a:bodyPr/>
          <a:lstStyle/>
          <a:p>
            <a:r>
              <a:rPr lang="en-US" dirty="0" smtClean="0"/>
              <a:t>Singer’s Response</a:t>
            </a:r>
            <a:endParaRPr lang="en-US" dirty="0"/>
          </a:p>
        </p:txBody>
      </p:sp>
      <p:sp>
        <p:nvSpPr>
          <p:cNvPr id="6" name="Content Placeholder 5"/>
          <p:cNvSpPr>
            <a:spLocks noGrp="1"/>
          </p:cNvSpPr>
          <p:nvPr>
            <p:ph sz="quarter" idx="4"/>
          </p:nvPr>
        </p:nvSpPr>
        <p:spPr>
          <a:xfrm>
            <a:off x="6169152" y="2974694"/>
            <a:ext cx="3889248" cy="3654706"/>
          </a:xfrm>
        </p:spPr>
        <p:txBody>
          <a:bodyPr>
            <a:normAutofit fontScale="85000" lnSpcReduction="10000"/>
          </a:bodyPr>
          <a:lstStyle/>
          <a:p>
            <a:pPr marL="68580" indent="0">
              <a:buNone/>
            </a:pPr>
            <a:r>
              <a:rPr lang="en-US" dirty="0" smtClean="0"/>
              <a:t>The approach is far less demanding, but still asks us to do a lot. </a:t>
            </a:r>
          </a:p>
          <a:p>
            <a:pPr marL="68580" indent="0">
              <a:buNone/>
            </a:pPr>
            <a:endParaRPr lang="en-US" dirty="0"/>
          </a:p>
          <a:p>
            <a:pPr marL="68580" indent="0">
              <a:buNone/>
            </a:pPr>
            <a:r>
              <a:rPr lang="en-US" dirty="0" smtClean="0"/>
              <a:t>“This conclusion is one which we may be reluctant to face. I cannot see, though, why it should be regarded as a criticism of the position for which I have argued, rather than a criticism of our ordinary standards of behavior”</a:t>
            </a:r>
            <a:endParaRPr 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7029" y="782252"/>
            <a:ext cx="1989364" cy="119361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83027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2201" y="2708476"/>
            <a:ext cx="3505200" cy="1702160"/>
          </a:xfrm>
        </p:spPr>
        <p:txBody>
          <a:bodyPr>
            <a:normAutofit/>
          </a:bodyPr>
          <a:lstStyle/>
          <a:p>
            <a:r>
              <a:rPr lang="en-US" dirty="0"/>
              <a:t>Contemporary Moral Problems</a:t>
            </a:r>
          </a:p>
        </p:txBody>
      </p:sp>
      <p:sp>
        <p:nvSpPr>
          <p:cNvPr id="3" name="Subtitle 2"/>
          <p:cNvSpPr>
            <a:spLocks noGrp="1"/>
          </p:cNvSpPr>
          <p:nvPr>
            <p:ph type="subTitle" idx="1"/>
          </p:nvPr>
        </p:nvSpPr>
        <p:spPr/>
        <p:txBody>
          <a:bodyPr>
            <a:normAutofit lnSpcReduction="10000"/>
          </a:bodyPr>
          <a:lstStyle/>
          <a:p>
            <a:r>
              <a:rPr lang="en-US" b="1" dirty="0"/>
              <a:t>M-F12:00-1:00SAV 264</a:t>
            </a:r>
          </a:p>
          <a:p>
            <a:r>
              <a:rPr lang="en-US" b="1" dirty="0"/>
              <a:t>Instructor: Benjamin Hole</a:t>
            </a:r>
          </a:p>
          <a:p>
            <a:r>
              <a:rPr lang="en-US" b="1" dirty="0"/>
              <a:t>Email: bvhole@uw.edu</a:t>
            </a:r>
          </a:p>
          <a:p>
            <a:r>
              <a:rPr lang="en-US" b="1" dirty="0"/>
              <a:t>Office Hours: </a:t>
            </a:r>
            <a:r>
              <a:rPr lang="en-US" b="1" dirty="0">
                <a:solidFill>
                  <a:schemeClr val="accent1"/>
                </a:solidFill>
              </a:rPr>
              <a:t>everyday after class</a:t>
            </a:r>
          </a:p>
        </p:txBody>
      </p:sp>
    </p:spTree>
    <p:extLst>
      <p:ext uri="{BB962C8B-B14F-4D97-AF65-F5344CB8AC3E}">
        <p14:creationId xmlns:p14="http://schemas.microsoft.com/office/powerpoint/2010/main" val="40948430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024744" cy="1143000"/>
          </a:xfrm>
        </p:spPr>
        <p:txBody>
          <a:bodyPr>
            <a:normAutofit fontScale="90000"/>
          </a:bodyPr>
          <a:lstStyle/>
          <a:p>
            <a:r>
              <a:rPr lang="en-US" dirty="0" smtClean="0"/>
              <a:t>Utilitarianism is overly demanding</a:t>
            </a:r>
            <a:endParaRPr lang="en-US" dirty="0"/>
          </a:p>
        </p:txBody>
      </p:sp>
      <p:sp>
        <p:nvSpPr>
          <p:cNvPr id="3" name="TPAnswers"/>
          <p:cNvSpPr>
            <a:spLocks noGrp="1"/>
          </p:cNvSpPr>
          <p:nvPr>
            <p:ph type="body" idx="1"/>
            <p:custDataLst>
              <p:tags r:id="rId3"/>
            </p:custDataLst>
          </p:nvPr>
        </p:nvSpPr>
        <p:spPr>
          <a:xfrm>
            <a:off x="1981200" y="1600201"/>
            <a:ext cx="4114800" cy="3508977"/>
          </a:xfrm>
        </p:spPr>
        <p:txBody>
          <a:bodyPr>
            <a:normAutofit fontScale="85000" lnSpcReduction="10000"/>
          </a:bodyPr>
          <a:lstStyle/>
          <a:p>
            <a:pPr marL="525780" indent="-457200">
              <a:buFont typeface="Wingdings 2" pitchFamily="18" charset="2"/>
              <a:buAutoNum type="alphaUcPeriod"/>
            </a:pPr>
            <a:r>
              <a:rPr lang="en-US" sz="3200" dirty="0"/>
              <a:t>Strongly Agree</a:t>
            </a:r>
          </a:p>
          <a:p>
            <a:pPr marL="525780" indent="-457200">
              <a:buFont typeface="Wingdings 2" pitchFamily="18" charset="2"/>
              <a:buAutoNum type="alphaUcPeriod"/>
            </a:pPr>
            <a:r>
              <a:rPr lang="en-US" sz="3200" dirty="0"/>
              <a:t>Agree</a:t>
            </a:r>
          </a:p>
          <a:p>
            <a:pPr marL="525780" indent="-457200">
              <a:buFont typeface="Wingdings 2" pitchFamily="18" charset="2"/>
              <a:buAutoNum type="alphaUcPeriod"/>
            </a:pPr>
            <a:r>
              <a:rPr lang="en-US" sz="3200" dirty="0"/>
              <a:t>Somewhat Agree</a:t>
            </a:r>
          </a:p>
          <a:p>
            <a:pPr marL="525780" indent="-457200">
              <a:buFont typeface="Wingdings 2" pitchFamily="18" charset="2"/>
              <a:buAutoNum type="alphaUcPeriod"/>
            </a:pPr>
            <a:r>
              <a:rPr lang="en-US" sz="3200" dirty="0"/>
              <a:t>Neutral</a:t>
            </a:r>
          </a:p>
          <a:p>
            <a:pPr marL="525780" indent="-457200">
              <a:buFont typeface="Wingdings 2" pitchFamily="18" charset="2"/>
              <a:buAutoNum type="alphaUcPeriod"/>
            </a:pPr>
            <a:r>
              <a:rPr lang="en-US" sz="3200" dirty="0"/>
              <a:t>Somewhat Disagree</a:t>
            </a:r>
          </a:p>
          <a:p>
            <a:pPr marL="525780" indent="-457200">
              <a:buFont typeface="Wingdings 2" pitchFamily="18" charset="2"/>
              <a:buAutoNum type="alphaUcPeriod"/>
            </a:pPr>
            <a:r>
              <a:rPr lang="en-US" sz="3200" dirty="0"/>
              <a:t>Disagree</a:t>
            </a:r>
          </a:p>
          <a:p>
            <a:pPr marL="525780" indent="-457200">
              <a:buFont typeface="Wingdings 2" pitchFamily="18" charset="2"/>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90519237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2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7460275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609600"/>
            <a:ext cx="7024744" cy="1143000"/>
          </a:xfrm>
        </p:spPr>
        <p:txBody>
          <a:bodyPr>
            <a:normAutofit/>
          </a:bodyPr>
          <a:lstStyle/>
          <a:p>
            <a:r>
              <a:rPr lang="en-US" sz="2800" dirty="0"/>
              <a:t>Utilitarianism is the most demanding ethical theory</a:t>
            </a:r>
          </a:p>
        </p:txBody>
      </p:sp>
      <p:sp>
        <p:nvSpPr>
          <p:cNvPr id="3" name="TPAnswers"/>
          <p:cNvSpPr>
            <a:spLocks noGrp="1"/>
          </p:cNvSpPr>
          <p:nvPr>
            <p:ph type="body" idx="1"/>
            <p:custDataLst>
              <p:tags r:id="rId3"/>
            </p:custDataLst>
          </p:nvPr>
        </p:nvSpPr>
        <p:spPr>
          <a:xfrm>
            <a:off x="2133600" y="2819401"/>
            <a:ext cx="4114800" cy="3508977"/>
          </a:xfrm>
        </p:spPr>
        <p:txBody>
          <a:bodyPr>
            <a:normAutofit fontScale="85000" lnSpcReduction="10000"/>
          </a:bodyPr>
          <a:lstStyle/>
          <a:p>
            <a:pPr marL="525780" indent="-457200">
              <a:buFont typeface="Wingdings 2" pitchFamily="18" charset="2"/>
              <a:buAutoNum type="alphaUcPeriod"/>
            </a:pPr>
            <a:r>
              <a:rPr lang="en-US" sz="3200" dirty="0"/>
              <a:t>Strongly Agree</a:t>
            </a:r>
          </a:p>
          <a:p>
            <a:pPr marL="525780" indent="-457200">
              <a:buFont typeface="Wingdings 2" pitchFamily="18" charset="2"/>
              <a:buAutoNum type="alphaUcPeriod"/>
            </a:pPr>
            <a:r>
              <a:rPr lang="en-US" sz="3200" dirty="0"/>
              <a:t>Agree</a:t>
            </a:r>
          </a:p>
          <a:p>
            <a:pPr marL="525780" indent="-457200">
              <a:buFont typeface="Wingdings 2" pitchFamily="18" charset="2"/>
              <a:buAutoNum type="alphaUcPeriod"/>
            </a:pPr>
            <a:r>
              <a:rPr lang="en-US" sz="3200" dirty="0"/>
              <a:t>Somewhat Agree</a:t>
            </a:r>
          </a:p>
          <a:p>
            <a:pPr marL="525780" indent="-457200">
              <a:buFont typeface="Wingdings 2" pitchFamily="18" charset="2"/>
              <a:buAutoNum type="alphaUcPeriod"/>
            </a:pPr>
            <a:r>
              <a:rPr lang="en-US" sz="3200" dirty="0"/>
              <a:t>Neutral</a:t>
            </a:r>
          </a:p>
          <a:p>
            <a:pPr marL="525780" indent="-457200">
              <a:buFont typeface="Wingdings 2" pitchFamily="18" charset="2"/>
              <a:buAutoNum type="alphaUcPeriod"/>
            </a:pPr>
            <a:r>
              <a:rPr lang="en-US" sz="3200" dirty="0"/>
              <a:t>Somewhat Disagree</a:t>
            </a:r>
          </a:p>
          <a:p>
            <a:pPr marL="525780" indent="-457200">
              <a:buFont typeface="Wingdings 2" pitchFamily="18" charset="2"/>
              <a:buAutoNum type="alphaUcPeriod"/>
            </a:pPr>
            <a:r>
              <a:rPr lang="en-US" sz="3200" dirty="0"/>
              <a:t>Disagree</a:t>
            </a:r>
          </a:p>
          <a:p>
            <a:pPr marL="525780" indent="-457200">
              <a:buFont typeface="Wingdings 2" pitchFamily="18" charset="2"/>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820986442"/>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100"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3350900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Garrett </a:t>
            </a:r>
            <a:r>
              <a:rPr lang="en-US" dirty="0" smtClean="0"/>
              <a:t>Hardin, </a:t>
            </a:r>
            <a:r>
              <a:rPr lang="en-US" dirty="0"/>
              <a:t>“Lifeboat Ethics</a:t>
            </a:r>
            <a:r>
              <a:rPr lang="en-US" dirty="0" smtClean="0"/>
              <a:t>”</a:t>
            </a:r>
            <a:endParaRPr lang="en-US" dirty="0"/>
          </a:p>
        </p:txBody>
      </p:sp>
      <p:sp>
        <p:nvSpPr>
          <p:cNvPr id="3" name="Subtitle 2"/>
          <p:cNvSpPr>
            <a:spLocks noGrp="1"/>
          </p:cNvSpPr>
          <p:nvPr>
            <p:ph type="subTitle" idx="1"/>
          </p:nvPr>
        </p:nvSpPr>
        <p:spPr/>
        <p:txBody>
          <a:bodyPr/>
          <a:lstStyle/>
          <a:p>
            <a:r>
              <a:rPr lang="en-US" dirty="0" smtClean="0"/>
              <a:t>Introduction and as an Objection to Singer</a:t>
            </a:r>
            <a:endParaRPr lang="en-US" dirty="0"/>
          </a:p>
        </p:txBody>
      </p:sp>
    </p:spTree>
    <p:extLst>
      <p:ext uri="{BB962C8B-B14F-4D97-AF65-F5344CB8AC3E}">
        <p14:creationId xmlns:p14="http://schemas.microsoft.com/office/powerpoint/2010/main" val="26570990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838201" y="457197"/>
            <a:ext cx="5421085" cy="555173"/>
          </a:xfrm>
        </p:spPr>
        <p:txBody>
          <a:bodyPr>
            <a:noAutofit/>
          </a:bodyPr>
          <a:lstStyle/>
          <a:p>
            <a:r>
              <a:rPr lang="en-US" sz="4400" dirty="0" smtClean="0"/>
              <a:t>Singer’s Argument</a:t>
            </a:r>
            <a:endParaRPr lang="en-US" sz="4400" dirty="0"/>
          </a:p>
        </p:txBody>
      </p:sp>
      <p:sp>
        <p:nvSpPr>
          <p:cNvPr id="8" name="Content Placeholder 7"/>
          <p:cNvSpPr>
            <a:spLocks noGrp="1"/>
          </p:cNvSpPr>
          <p:nvPr>
            <p:ph sz="half" idx="2"/>
          </p:nvPr>
        </p:nvSpPr>
        <p:spPr>
          <a:xfrm>
            <a:off x="729343" y="1208315"/>
            <a:ext cx="10787743" cy="4602178"/>
          </a:xfrm>
        </p:spPr>
        <p:txBody>
          <a:bodyPr>
            <a:noAutofit/>
          </a:bodyPr>
          <a:lstStyle/>
          <a:p>
            <a:pPr marL="411480" indent="-342900">
              <a:buFont typeface="+mj-lt"/>
              <a:buAutoNum type="arabicPeriod"/>
            </a:pPr>
            <a:r>
              <a:rPr lang="en-US" sz="3200" dirty="0"/>
              <a:t>If it is in our power to prevent something bad from happening, without thereby sacrificing anything of comparable moral importance, we ought to do it.</a:t>
            </a:r>
          </a:p>
          <a:p>
            <a:pPr marL="411480" indent="-342900">
              <a:buFont typeface="+mj-lt"/>
              <a:buAutoNum type="arabicPeriod"/>
            </a:pPr>
            <a:r>
              <a:rPr lang="en-US" sz="3200" dirty="0"/>
              <a:t>Suffering and death from lack of food, shelter, and medical care are bad … *</a:t>
            </a:r>
          </a:p>
          <a:p>
            <a:pPr marL="411480" indent="-342900">
              <a:buFont typeface="+mj-lt"/>
              <a:buAutoNum type="arabicPeriod"/>
            </a:pPr>
            <a:r>
              <a:rPr lang="en-US" sz="3200" dirty="0"/>
              <a:t>Therefore, members of affluent societies have a straightforward duty to give money to prevent starvation.</a:t>
            </a:r>
          </a:p>
          <a:p>
            <a:pPr marL="411480" indent="-342900">
              <a:buFont typeface="+mj-lt"/>
              <a:buAutoNum type="arabicPeriod"/>
            </a:pPr>
            <a:endParaRPr lang="en-US" sz="1600" dirty="0"/>
          </a:p>
        </p:txBody>
      </p:sp>
      <p:sp>
        <p:nvSpPr>
          <p:cNvPr id="2" name="TextBox 1"/>
          <p:cNvSpPr txBox="1"/>
          <p:nvPr/>
        </p:nvSpPr>
        <p:spPr>
          <a:xfrm>
            <a:off x="729343" y="5544773"/>
            <a:ext cx="3657600" cy="923330"/>
          </a:xfrm>
          <a:prstGeom prst="rect">
            <a:avLst/>
          </a:prstGeom>
          <a:noFill/>
        </p:spPr>
        <p:txBody>
          <a:bodyPr wrap="square" rtlCol="0">
            <a:spAutoFit/>
          </a:bodyPr>
          <a:lstStyle/>
          <a:p>
            <a:r>
              <a:rPr lang="en-US" dirty="0">
                <a:solidFill>
                  <a:prstClr val="black"/>
                </a:solidFill>
              </a:rPr>
              <a:t>* things which members </a:t>
            </a:r>
            <a:r>
              <a:rPr lang="en-US" dirty="0" smtClean="0">
                <a:solidFill>
                  <a:prstClr val="black"/>
                </a:solidFill>
              </a:rPr>
              <a:t>of affluent </a:t>
            </a:r>
            <a:r>
              <a:rPr lang="en-US" dirty="0">
                <a:solidFill>
                  <a:prstClr val="black"/>
                </a:solidFill>
              </a:rPr>
              <a:t>societies have the power to prevent without thereby …</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143" y="5274485"/>
            <a:ext cx="1989364" cy="119361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3494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5410200"/>
            <a:ext cx="8458200" cy="1143000"/>
          </a:xfrm>
        </p:spPr>
        <p:txBody>
          <a:bodyPr>
            <a:normAutofit/>
          </a:bodyPr>
          <a:lstStyle/>
          <a:p>
            <a:r>
              <a:rPr lang="en-US" dirty="0"/>
              <a:t>Garrett Hardin on Overpopulation</a:t>
            </a:r>
          </a:p>
        </p:txBody>
      </p:sp>
      <p:sp>
        <p:nvSpPr>
          <p:cNvPr id="3" name="Content Placeholder 2"/>
          <p:cNvSpPr>
            <a:spLocks noGrp="1"/>
          </p:cNvSpPr>
          <p:nvPr>
            <p:ph sz="quarter" idx="4294967295"/>
          </p:nvPr>
        </p:nvSpPr>
        <p:spPr>
          <a:xfrm>
            <a:off x="2667000" y="731520"/>
            <a:ext cx="7239000" cy="3474720"/>
          </a:xfrm>
          <a:prstGeom prst="rect">
            <a:avLst/>
          </a:prstGeom>
        </p:spPr>
        <p:txBody>
          <a:bodyPr/>
          <a:lstStyle/>
          <a:p>
            <a:pPr marL="68580" indent="0">
              <a:buNone/>
            </a:pPr>
            <a:r>
              <a:rPr lang="en-US" dirty="0">
                <a:hlinkClick r:id="rId2"/>
              </a:rPr>
              <a:t>https://www.youtube.com/watch?v=WIObJ7VN_Q0</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41942"/>
            <a:ext cx="2971800" cy="2577204"/>
          </a:xfrm>
          <a:prstGeom prst="ellipse">
            <a:avLst/>
          </a:prstGeom>
          <a:ln>
            <a:noFill/>
          </a:ln>
          <a:effectLst>
            <a:reflection blurRad="6350" stA="50000" endA="300" endPos="90000" dir="5400000" sy="-100000" algn="bl" rotWithShape="0"/>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77177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Population and Hunger</a:t>
            </a:r>
          </a:p>
        </p:txBody>
      </p:sp>
      <p:sp>
        <p:nvSpPr>
          <p:cNvPr id="4099" name="Rectangle 3"/>
          <p:cNvSpPr>
            <a:spLocks noGrp="1" noChangeArrowheads="1"/>
          </p:cNvSpPr>
          <p:nvPr>
            <p:ph type="body" idx="4294967295"/>
          </p:nvPr>
        </p:nvSpPr>
        <p:spPr>
          <a:xfrm>
            <a:off x="1600200" y="2362200"/>
            <a:ext cx="7162800" cy="3733800"/>
          </a:xfrm>
          <a:prstGeom prst="rect">
            <a:avLst/>
          </a:prstGeom>
        </p:spPr>
        <p:txBody>
          <a:bodyPr/>
          <a:lstStyle/>
          <a:p>
            <a:pPr eaLnBrk="1" hangingPunct="1"/>
            <a:endParaRPr lang="en-US" dirty="0" smtClean="0"/>
          </a:p>
        </p:txBody>
      </p:sp>
      <p:pic>
        <p:nvPicPr>
          <p:cNvPr id="4100" name="Picture 4" descr="Ind%20Rev%20Thomas%20Malth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750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817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design4effect.com/soc11/images/pg040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56711"/>
            <a:ext cx="4267200" cy="23563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0" y="1027664"/>
            <a:ext cx="3496234" cy="1143000"/>
          </a:xfrm>
        </p:spPr>
        <p:txBody>
          <a:bodyPr>
            <a:normAutofit fontScale="90000"/>
          </a:bodyPr>
          <a:lstStyle/>
          <a:p>
            <a:r>
              <a:rPr lang="en-US" dirty="0" smtClean="0"/>
              <a:t>The ‘Population’ Objection</a:t>
            </a:r>
            <a:endParaRPr lang="en-US" dirty="0"/>
          </a:p>
        </p:txBody>
      </p:sp>
      <p:sp>
        <p:nvSpPr>
          <p:cNvPr id="3" name="Text Placeholder 2"/>
          <p:cNvSpPr>
            <a:spLocks noGrp="1"/>
          </p:cNvSpPr>
          <p:nvPr>
            <p:ph type="body" idx="1"/>
          </p:nvPr>
        </p:nvSpPr>
        <p:spPr/>
        <p:txBody>
          <a:bodyPr/>
          <a:lstStyle/>
          <a:p>
            <a:r>
              <a:rPr lang="en-US" dirty="0" smtClean="0"/>
              <a:t>Objection </a:t>
            </a:r>
            <a:endParaRPr lang="en-US" dirty="0"/>
          </a:p>
        </p:txBody>
      </p:sp>
      <p:sp>
        <p:nvSpPr>
          <p:cNvPr id="4" name="Content Placeholder 3"/>
          <p:cNvSpPr>
            <a:spLocks noGrp="1"/>
          </p:cNvSpPr>
          <p:nvPr>
            <p:ph sz="half" idx="2"/>
          </p:nvPr>
        </p:nvSpPr>
        <p:spPr/>
        <p:txBody>
          <a:bodyPr>
            <a:normAutofit/>
          </a:bodyPr>
          <a:lstStyle/>
          <a:p>
            <a:pPr marL="68580" indent="0">
              <a:buNone/>
            </a:pPr>
            <a:r>
              <a:rPr lang="en-US" sz="2000" dirty="0"/>
              <a:t>“until there is effective population control, relieving famine merely postpones starvation” </a:t>
            </a:r>
          </a:p>
        </p:txBody>
      </p:sp>
      <p:pic>
        <p:nvPicPr>
          <p:cNvPr id="3074" name="Picture 2" descr="http://www.garretthardinsociety.org/images/pic_gh_1978_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81000"/>
            <a:ext cx="2305050" cy="19985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xtimeline.com/__UserPic_Large/6127/ELT20080319064444671567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6990" y="3407939"/>
            <a:ext cx="381000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nichepursuits.com/wp-content/uploads/2011/07/googlecompeti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1585317"/>
            <a:ext cx="2129790" cy="1822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3693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Collective Action Problems</a:t>
            </a:r>
            <a:endParaRPr lang="en-US" u="sng" dirty="0"/>
          </a:p>
        </p:txBody>
      </p:sp>
      <p:sp>
        <p:nvSpPr>
          <p:cNvPr id="3" name="Content Placeholder 2"/>
          <p:cNvSpPr>
            <a:spLocks noGrp="1"/>
          </p:cNvSpPr>
          <p:nvPr>
            <p:ph idx="1"/>
          </p:nvPr>
        </p:nvSpPr>
        <p:spPr/>
        <p:txBody>
          <a:bodyPr/>
          <a:lstStyle/>
          <a:p>
            <a:r>
              <a:rPr lang="en-US" dirty="0" smtClean="0"/>
              <a:t>The Prisoner’s Dilemma &amp; Immoralist’s Challenge </a:t>
            </a:r>
          </a:p>
          <a:p>
            <a:r>
              <a:rPr lang="en-US" dirty="0" smtClean="0"/>
              <a:t>Tragedy of the Commons</a:t>
            </a:r>
          </a:p>
          <a:p>
            <a:pPr lvl="1"/>
            <a:r>
              <a:rPr lang="en-US" dirty="0" smtClean="0"/>
              <a:t>The International Tragedy of the Commons</a:t>
            </a:r>
          </a:p>
          <a:p>
            <a:pPr lvl="1"/>
            <a:r>
              <a:rPr lang="en-US" dirty="0" smtClean="0"/>
              <a:t>The Intergenerational Tragedy of the Commons</a:t>
            </a:r>
            <a:endParaRPr lang="en-US" dirty="0"/>
          </a:p>
        </p:txBody>
      </p:sp>
    </p:spTree>
    <p:extLst>
      <p:ext uri="{BB962C8B-B14F-4D97-AF65-F5344CB8AC3E}">
        <p14:creationId xmlns:p14="http://schemas.microsoft.com/office/powerpoint/2010/main" val="22268486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4002882" cy="5562600"/>
          </a:xfrm>
        </p:spPr>
        <p:txBody>
          <a:bodyPr>
            <a:normAutofit/>
          </a:bodyPr>
          <a:lstStyle/>
          <a:p>
            <a:r>
              <a:rPr lang="en-US" sz="1800" u="sng" dirty="0">
                <a:solidFill>
                  <a:schemeClr val="tx1"/>
                </a:solidFill>
              </a:rPr>
              <a:t>The Prisoner’s Dilemma</a:t>
            </a:r>
          </a:p>
          <a:p>
            <a:pPr marL="285750" indent="-285750">
              <a:buFont typeface="Arial" pitchFamily="34" charset="0"/>
              <a:buChar char="•"/>
            </a:pPr>
            <a:r>
              <a:rPr lang="en-US" sz="1800" i="1" dirty="0">
                <a:solidFill>
                  <a:schemeClr val="tx1"/>
                </a:solidFill>
              </a:rPr>
              <a:t>Individually rational</a:t>
            </a:r>
            <a:r>
              <a:rPr lang="en-US" sz="1800" dirty="0">
                <a:solidFill>
                  <a:schemeClr val="tx1"/>
                </a:solidFill>
              </a:rPr>
              <a:t> to not cooperate</a:t>
            </a:r>
          </a:p>
          <a:p>
            <a:pPr marL="285750" indent="-285750">
              <a:buFont typeface="Arial" pitchFamily="34" charset="0"/>
              <a:buChar char="•"/>
            </a:pPr>
            <a:r>
              <a:rPr lang="en-US" sz="1800" i="1" dirty="0">
                <a:solidFill>
                  <a:schemeClr val="tx1"/>
                </a:solidFill>
              </a:rPr>
              <a:t>Collectively rational </a:t>
            </a:r>
            <a:r>
              <a:rPr lang="en-US" sz="1800" dirty="0">
                <a:solidFill>
                  <a:schemeClr val="tx1"/>
                </a:solidFill>
              </a:rPr>
              <a:t>to cooperate</a:t>
            </a:r>
          </a:p>
          <a:p>
            <a:endParaRPr lang="en-US" sz="1800" dirty="0">
              <a:solidFill>
                <a:schemeClr val="tx1"/>
              </a:solidFill>
            </a:endParaRPr>
          </a:p>
          <a:p>
            <a:r>
              <a:rPr lang="en-US" sz="1800" u="sng" dirty="0">
                <a:solidFill>
                  <a:schemeClr val="tx1"/>
                </a:solidFill>
              </a:rPr>
              <a:t>Standard Solutions</a:t>
            </a:r>
          </a:p>
          <a:p>
            <a:pPr marL="285750" indent="-285750">
              <a:buFontTx/>
              <a:buChar char="-"/>
            </a:pPr>
            <a:r>
              <a:rPr lang="en-US" sz="1800" dirty="0">
                <a:solidFill>
                  <a:schemeClr val="tx1"/>
                </a:solidFill>
              </a:rPr>
              <a:t>Appeal to fairness</a:t>
            </a:r>
          </a:p>
          <a:p>
            <a:pPr marL="285750" indent="-285750">
              <a:buFontTx/>
              <a:buChar char="-"/>
            </a:pPr>
            <a:r>
              <a:rPr lang="en-US" sz="1800" dirty="0">
                <a:solidFill>
                  <a:schemeClr val="tx1"/>
                </a:solidFill>
              </a:rPr>
              <a:t>Appeal to broader self-interests</a:t>
            </a:r>
          </a:p>
          <a:p>
            <a:pPr marL="285750" indent="-285750">
              <a:buFont typeface="Arial" pitchFamily="34" charset="0"/>
              <a:buChar char="•"/>
            </a:pPr>
            <a:endParaRPr lang="en-US" sz="1800" dirty="0" smtClean="0">
              <a:solidFill>
                <a:schemeClr val="tx1"/>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514600" y="685800"/>
            <a:ext cx="3200400" cy="2819400"/>
          </a:xfrm>
          <a:prstGeom prst="rect">
            <a:avLst/>
          </a:prstGeom>
          <a:noFill/>
        </p:spPr>
      </p:pic>
      <p:sp>
        <p:nvSpPr>
          <p:cNvPr id="6" name="Rectangle 5"/>
          <p:cNvSpPr/>
          <p:nvPr/>
        </p:nvSpPr>
        <p:spPr>
          <a:xfrm>
            <a:off x="6096000" y="4909458"/>
            <a:ext cx="4800600" cy="646331"/>
          </a:xfrm>
          <a:prstGeom prst="rect">
            <a:avLst/>
          </a:prstGeom>
        </p:spPr>
        <p:txBody>
          <a:bodyPr wrap="square">
            <a:spAutoFit/>
          </a:bodyPr>
          <a:lstStyle/>
          <a:p>
            <a:r>
              <a:rPr lang="en-US" dirty="0">
                <a:hlinkClick r:id="rId3"/>
              </a:rPr>
              <a:t>http://www.investopedia.com/video/play/prisoners-dilemma</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11014174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4002882" cy="5562600"/>
          </a:xfrm>
        </p:spPr>
        <p:txBody>
          <a:bodyPr>
            <a:normAutofit/>
          </a:bodyPr>
          <a:lstStyle/>
          <a:p>
            <a:r>
              <a:rPr lang="en-US" sz="1800" u="sng" dirty="0">
                <a:solidFill>
                  <a:schemeClr val="tx1"/>
                </a:solidFill>
              </a:rPr>
              <a:t>The Prisoner’s Dilemma</a:t>
            </a:r>
          </a:p>
          <a:p>
            <a:pPr marL="285750" indent="-285750">
              <a:buFont typeface="Arial" pitchFamily="34" charset="0"/>
              <a:buChar char="•"/>
            </a:pPr>
            <a:r>
              <a:rPr lang="en-US" sz="1800" i="1" dirty="0">
                <a:solidFill>
                  <a:schemeClr val="tx1"/>
                </a:solidFill>
              </a:rPr>
              <a:t>Individually rational</a:t>
            </a:r>
            <a:r>
              <a:rPr lang="en-US" sz="1800" dirty="0">
                <a:solidFill>
                  <a:schemeClr val="tx1"/>
                </a:solidFill>
              </a:rPr>
              <a:t> to not cooperate</a:t>
            </a:r>
          </a:p>
          <a:p>
            <a:pPr marL="285750" indent="-285750">
              <a:buFont typeface="Arial" pitchFamily="34" charset="0"/>
              <a:buChar char="•"/>
            </a:pPr>
            <a:r>
              <a:rPr lang="en-US" sz="1800" i="1" dirty="0">
                <a:solidFill>
                  <a:schemeClr val="tx1"/>
                </a:solidFill>
              </a:rPr>
              <a:t>Collectively rational </a:t>
            </a:r>
            <a:r>
              <a:rPr lang="en-US" sz="1800" dirty="0">
                <a:solidFill>
                  <a:schemeClr val="tx1"/>
                </a:solidFill>
              </a:rPr>
              <a:t>to </a:t>
            </a:r>
            <a:r>
              <a:rPr lang="en-US" sz="1800" dirty="0" smtClean="0">
                <a:solidFill>
                  <a:schemeClr val="tx1"/>
                </a:solidFill>
              </a:rPr>
              <a:t>cooperate</a:t>
            </a:r>
          </a:p>
          <a:p>
            <a:endParaRPr lang="en-US" sz="1800" dirty="0" smtClean="0">
              <a:solidFill>
                <a:schemeClr val="tx1"/>
              </a:solidFill>
            </a:endParaRPr>
          </a:p>
          <a:p>
            <a:r>
              <a:rPr lang="en-US" sz="1800" u="sng" dirty="0" smtClean="0">
                <a:solidFill>
                  <a:schemeClr val="tx1"/>
                </a:solidFill>
              </a:rPr>
              <a:t>Standard Solutions</a:t>
            </a:r>
          </a:p>
          <a:p>
            <a:pPr marL="285750" indent="-285750">
              <a:buFontTx/>
              <a:buChar char="-"/>
            </a:pPr>
            <a:r>
              <a:rPr lang="en-US" sz="1800" dirty="0">
                <a:solidFill>
                  <a:schemeClr val="tx1"/>
                </a:solidFill>
              </a:rPr>
              <a:t>A</a:t>
            </a:r>
            <a:r>
              <a:rPr lang="en-US" sz="1800" dirty="0" smtClean="0">
                <a:solidFill>
                  <a:schemeClr val="tx1"/>
                </a:solidFill>
              </a:rPr>
              <a:t>ppeal to fairness</a:t>
            </a:r>
          </a:p>
          <a:p>
            <a:pPr marL="285750" indent="-285750">
              <a:buFontTx/>
              <a:buChar char="-"/>
            </a:pPr>
            <a:r>
              <a:rPr lang="en-US" sz="1800" dirty="0" smtClean="0">
                <a:solidFill>
                  <a:schemeClr val="tx1"/>
                </a:solidFill>
              </a:rPr>
              <a:t>Appeal to broader self-interests</a:t>
            </a:r>
            <a:endParaRPr lang="en-US" sz="1800" dirty="0">
              <a:solidFill>
                <a:schemeClr val="tx1"/>
              </a:solidFill>
            </a:endParaRPr>
          </a:p>
        </p:txBody>
      </p:sp>
      <p:pic>
        <p:nvPicPr>
          <p:cNvPr id="3" name="Picture 2"/>
          <p:cNvPicPr>
            <a:picLocks noChangeAspect="1"/>
          </p:cNvPicPr>
          <p:nvPr/>
        </p:nvPicPr>
        <p:blipFill>
          <a:blip r:embed="rId2"/>
          <a:stretch>
            <a:fillRect/>
          </a:stretch>
        </p:blipFill>
        <p:spPr>
          <a:xfrm>
            <a:off x="4555672" y="685800"/>
            <a:ext cx="1242332" cy="2275114"/>
          </a:xfrm>
          <a:prstGeom prst="rect">
            <a:avLst/>
          </a:prstGeom>
          <a:ln>
            <a:noFill/>
          </a:ln>
          <a:effectLst>
            <a:softEdge rad="112500"/>
          </a:effectLst>
        </p:spPr>
      </p:pic>
      <p:pic>
        <p:nvPicPr>
          <p:cNvPr id="7" name="Picture 6"/>
          <p:cNvPicPr>
            <a:picLocks noChangeAspect="1"/>
          </p:cNvPicPr>
          <p:nvPr/>
        </p:nvPicPr>
        <p:blipFill>
          <a:blip r:embed="rId3"/>
          <a:stretch>
            <a:fillRect/>
          </a:stretch>
        </p:blipFill>
        <p:spPr>
          <a:xfrm>
            <a:off x="3502479" y="4156950"/>
            <a:ext cx="2295525" cy="1990725"/>
          </a:xfrm>
          <a:prstGeom prst="rect">
            <a:avLst/>
          </a:prstGeom>
        </p:spPr>
      </p:pic>
      <p:pic>
        <p:nvPicPr>
          <p:cNvPr id="8" name="Picture 7"/>
          <p:cNvPicPr>
            <a:picLocks noChangeAspect="1"/>
          </p:cNvPicPr>
          <p:nvPr/>
        </p:nvPicPr>
        <p:blipFill>
          <a:blip r:embed="rId4"/>
          <a:stretch>
            <a:fillRect/>
          </a:stretch>
        </p:blipFill>
        <p:spPr>
          <a:xfrm>
            <a:off x="1357312" y="685800"/>
            <a:ext cx="2365602" cy="3369992"/>
          </a:xfrm>
          <a:prstGeom prst="rect">
            <a:avLst/>
          </a:prstGeom>
        </p:spPr>
      </p:pic>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048000"/>
            <a:ext cx="3200400" cy="2819400"/>
          </a:xfrm>
          <a:prstGeom prst="rect">
            <a:avLst/>
          </a:prstGeom>
          <a:noFill/>
        </p:spPr>
      </p:pic>
    </p:spTree>
    <p:extLst>
      <p:ext uri="{BB962C8B-B14F-4D97-AF65-F5344CB8AC3E}">
        <p14:creationId xmlns:p14="http://schemas.microsoft.com/office/powerpoint/2010/main" val="25346699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391323" y="2323652"/>
            <a:ext cx="9366322" cy="3508977"/>
          </a:xfrm>
        </p:spPr>
        <p:txBody>
          <a:bodyPr/>
          <a:lstStyle/>
          <a:p>
            <a:r>
              <a:rPr lang="en-US" dirty="0" smtClean="0"/>
              <a:t>Clicker Quiz</a:t>
            </a:r>
          </a:p>
          <a:p>
            <a:pPr marL="68580" indent="0">
              <a:buNone/>
            </a:pPr>
            <a:endParaRPr lang="en-US" u="sng" dirty="0" smtClean="0"/>
          </a:p>
          <a:p>
            <a:pPr marL="68580" indent="0">
              <a:buNone/>
            </a:pPr>
            <a:r>
              <a:rPr lang="en-US" u="sng" dirty="0" smtClean="0"/>
              <a:t>Transition from Singer to Hardin</a:t>
            </a:r>
          </a:p>
          <a:p>
            <a:r>
              <a:rPr lang="en-US" dirty="0" smtClean="0"/>
              <a:t>Demandingness Objection to Utilitarianism (both Hardin and Singer)</a:t>
            </a:r>
          </a:p>
          <a:p>
            <a:r>
              <a:rPr lang="en-US" dirty="0" smtClean="0"/>
              <a:t>Hardin, introduction and as an objection to Singer</a:t>
            </a:r>
          </a:p>
          <a:p>
            <a:pPr marL="68580" indent="0">
              <a:buNone/>
            </a:pPr>
            <a:endParaRPr lang="en-US" dirty="0"/>
          </a:p>
        </p:txBody>
      </p:sp>
    </p:spTree>
    <p:extLst>
      <p:ext uri="{BB962C8B-B14F-4D97-AF65-F5344CB8AC3E}">
        <p14:creationId xmlns:p14="http://schemas.microsoft.com/office/powerpoint/2010/main" val="7614605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3276599" cy="5562600"/>
          </a:xfrm>
        </p:spPr>
        <p:txBody>
          <a:bodyPr>
            <a:normAutofit/>
          </a:bodyPr>
          <a:lstStyle/>
          <a:p>
            <a:r>
              <a:rPr lang="en-US" sz="1800" dirty="0">
                <a:solidFill>
                  <a:schemeClr val="tx1"/>
                </a:solidFill>
              </a:rPr>
              <a:t>We are rationally required to leave the state of nature and submit to </a:t>
            </a:r>
            <a:r>
              <a:rPr lang="en-US" sz="1800" b="1" u="sng" dirty="0">
                <a:solidFill>
                  <a:schemeClr val="tx1"/>
                </a:solidFill>
              </a:rPr>
              <a:t>a coercive authority</a:t>
            </a:r>
            <a:r>
              <a:rPr lang="en-US" sz="1800" b="1" dirty="0">
                <a:solidFill>
                  <a:schemeClr val="tx1"/>
                </a:solidFill>
              </a:rPr>
              <a:t> </a:t>
            </a:r>
            <a:r>
              <a:rPr lang="en-US" sz="1800" dirty="0">
                <a:solidFill>
                  <a:schemeClr val="tx1"/>
                </a:solidFill>
              </a:rPr>
              <a:t>in order to adjudicate between conflicts of individual interests.</a:t>
            </a:r>
          </a:p>
        </p:txBody>
      </p:sp>
      <p:pic>
        <p:nvPicPr>
          <p:cNvPr id="2050" name="Picture 2" descr="http://1.bp.blogspot.com/-F9a_DRWTZZI/TcaaecI8_rI/AAAAAAAAAb0/e8sUcAwizT8/s1600/Hobbes_Leviathan_cover.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0260" r="10260"/>
          <a:stretch>
            <a:fillRect/>
          </a:stretch>
        </p:blipFill>
        <p:spPr bwMode="auto">
          <a:xfrm>
            <a:off x="1621971" y="1981200"/>
            <a:ext cx="4395453" cy="3352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048000"/>
            <a:ext cx="3200400" cy="2819400"/>
          </a:xfrm>
          <a:prstGeom prst="rect">
            <a:avLst/>
          </a:prstGeom>
          <a:noFill/>
        </p:spPr>
      </p:pic>
      <p:sp>
        <p:nvSpPr>
          <p:cNvPr id="7" name="Title 1"/>
          <p:cNvSpPr txBox="1">
            <a:spLocks/>
          </p:cNvSpPr>
          <p:nvPr/>
        </p:nvSpPr>
        <p:spPr>
          <a:xfrm>
            <a:off x="2438400" y="762000"/>
            <a:ext cx="3505200" cy="83820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28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t>The State of Nature and Social Contract</a:t>
            </a:r>
          </a:p>
        </p:txBody>
      </p:sp>
    </p:spTree>
    <p:extLst>
      <p:ext uri="{BB962C8B-B14F-4D97-AF65-F5344CB8AC3E}">
        <p14:creationId xmlns:p14="http://schemas.microsoft.com/office/powerpoint/2010/main" val="23918595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3276599" cy="5562600"/>
          </a:xfrm>
        </p:spPr>
        <p:txBody>
          <a:bodyPr>
            <a:normAutofit/>
          </a:bodyPr>
          <a:lstStyle/>
          <a:p>
            <a:r>
              <a:rPr lang="en-US" sz="1800" u="sng" dirty="0">
                <a:solidFill>
                  <a:schemeClr val="tx1"/>
                </a:solidFill>
              </a:rPr>
              <a:t>Rationality</a:t>
            </a:r>
          </a:p>
          <a:p>
            <a:pPr marL="285750" indent="-285750">
              <a:buFont typeface="Arial" pitchFamily="34" charset="0"/>
              <a:buChar char="•"/>
            </a:pPr>
            <a:r>
              <a:rPr lang="en-US" sz="1800" dirty="0">
                <a:solidFill>
                  <a:schemeClr val="tx1"/>
                </a:solidFill>
              </a:rPr>
              <a:t>Autonomous or Heteronomous?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048000"/>
            <a:ext cx="3200400" cy="2819400"/>
          </a:xfrm>
          <a:prstGeom prst="rect">
            <a:avLst/>
          </a:prstGeom>
          <a:noFill/>
        </p:spPr>
      </p:pic>
      <p:sp>
        <p:nvSpPr>
          <p:cNvPr id="7" name="Title 1"/>
          <p:cNvSpPr txBox="1">
            <a:spLocks/>
          </p:cNvSpPr>
          <p:nvPr/>
        </p:nvSpPr>
        <p:spPr>
          <a:xfrm>
            <a:off x="2438400" y="762000"/>
            <a:ext cx="3505200" cy="83820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28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t>The State of Nature and Social Contract</a:t>
            </a:r>
          </a:p>
        </p:txBody>
      </p:sp>
      <p:pic>
        <p:nvPicPr>
          <p:cNvPr id="9" name="Picture 2" descr="http://1.bp.blogspot.com/-F9a_DRWTZZI/TcaaecI8_rI/AAAAAAAAAb0/e8sUcAwizT8/s1600/Hobbes_Leviathan_cover.jpg"/>
          <p:cNvPicPr>
            <a:picLocks noChangeAspect="1" noChangeArrowheads="1"/>
          </p:cNvPicPr>
          <p:nvPr/>
        </p:nvPicPr>
        <p:blipFill>
          <a:blip r:embed="rId3">
            <a:extLst>
              <a:ext uri="{28A0092B-C50C-407E-A947-70E740481C1C}">
                <a14:useLocalDpi xmlns:a14="http://schemas.microsoft.com/office/drawing/2010/main" val="0"/>
              </a:ext>
            </a:extLst>
          </a:blip>
          <a:srcRect l="10260" r="10260"/>
          <a:stretch>
            <a:fillRect/>
          </a:stretch>
        </p:blipFill>
        <p:spPr bwMode="auto">
          <a:xfrm>
            <a:off x="1621971" y="1981200"/>
            <a:ext cx="4395453" cy="3352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5276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981201" y="314325"/>
            <a:ext cx="8228013"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1pPr>
            <a:lvl2pPr marL="742950" indent="-28575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2pPr>
            <a:lvl3pPr marL="11430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3pPr>
            <a:lvl4pPr marL="16002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4pPr>
            <a:lvl5pPr marL="20574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5pPr>
            <a:lvl6pPr marL="25146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6pPr>
            <a:lvl7pPr marL="29718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7pPr>
            <a:lvl8pPr marL="34290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8pPr>
            <a:lvl9pPr marL="38862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9pPr>
          </a:lstStyle>
          <a:p>
            <a:pPr eaLnBrk="1">
              <a:lnSpc>
                <a:spcPct val="93000"/>
              </a:lnSpc>
              <a:buSzPct val="100000"/>
            </a:pPr>
            <a:r>
              <a:rPr lang="en-US" sz="3200" dirty="0">
                <a:solidFill>
                  <a:srgbClr val="000000"/>
                </a:solidFill>
              </a:rPr>
              <a:t>The Tragedy of the Commons</a:t>
            </a:r>
          </a:p>
        </p:txBody>
      </p:sp>
      <p:pic>
        <p:nvPicPr>
          <p:cNvPr id="21508" name="Picture 5" descr="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86" y="1447800"/>
            <a:ext cx="5868454" cy="49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705600" y="2438401"/>
            <a:ext cx="4484914" cy="3662541"/>
          </a:xfrm>
          <a:prstGeom prst="rect">
            <a:avLst/>
          </a:prstGeom>
          <a:noFill/>
        </p:spPr>
        <p:txBody>
          <a:bodyPr wrap="square" rtlCol="0">
            <a:spAutoFit/>
          </a:bodyPr>
          <a:lstStyle/>
          <a:p>
            <a:r>
              <a:rPr lang="en-US" sz="2400" dirty="0"/>
              <a:t>“The </a:t>
            </a:r>
            <a:r>
              <a:rPr lang="en-US" sz="2400" b="1" dirty="0"/>
              <a:t>tragedy of the commons</a:t>
            </a:r>
            <a:r>
              <a:rPr lang="en-US" sz="2400" dirty="0"/>
              <a:t> is a … situation in which multiple individuals, acting independently and rationally consulting their own self-interest, will ultimately deplete a shared limited resource even when it is clear that it is not in anyone's long-term interest for this to happen.” </a:t>
            </a:r>
          </a:p>
          <a:p>
            <a:endParaRPr lang="en-US" sz="800" dirty="0"/>
          </a:p>
          <a:p>
            <a:r>
              <a:rPr lang="en-US" sz="800" dirty="0">
                <a:hlinkClick r:id="rId4"/>
              </a:rPr>
              <a:t>http://www.princeton.edu/~achaney/tmve/wiki100k/docs/Tragedy_of_the_commons.html</a:t>
            </a:r>
            <a:endParaRPr lang="en-US" sz="800" dirty="0"/>
          </a:p>
        </p:txBody>
      </p:sp>
    </p:spTree>
    <p:extLst>
      <p:ext uri="{BB962C8B-B14F-4D97-AF65-F5344CB8AC3E}">
        <p14:creationId xmlns:p14="http://schemas.microsoft.com/office/powerpoint/2010/main" val="36157745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981201" y="314325"/>
            <a:ext cx="8228013"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1pPr>
            <a:lvl2pPr marL="742950" indent="-28575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2pPr>
            <a:lvl3pPr marL="11430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3pPr>
            <a:lvl4pPr marL="16002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4pPr>
            <a:lvl5pPr marL="20574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5pPr>
            <a:lvl6pPr marL="25146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6pPr>
            <a:lvl7pPr marL="29718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7pPr>
            <a:lvl8pPr marL="34290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8pPr>
            <a:lvl9pPr marL="38862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9pPr>
          </a:lstStyle>
          <a:p>
            <a:pPr eaLnBrk="1">
              <a:lnSpc>
                <a:spcPct val="93000"/>
              </a:lnSpc>
              <a:buSzPct val="100000"/>
            </a:pPr>
            <a:r>
              <a:rPr lang="en-US" sz="3200" dirty="0">
                <a:solidFill>
                  <a:srgbClr val="000000"/>
                </a:solidFill>
              </a:rPr>
              <a:t>The International Tragedy of the Commons</a:t>
            </a:r>
          </a:p>
        </p:txBody>
      </p:sp>
      <p:sp>
        <p:nvSpPr>
          <p:cNvPr id="5" name="TextBox 4"/>
          <p:cNvSpPr txBox="1"/>
          <p:nvPr/>
        </p:nvSpPr>
        <p:spPr>
          <a:xfrm>
            <a:off x="6725751" y="1524001"/>
            <a:ext cx="3964019" cy="1631216"/>
          </a:xfrm>
          <a:prstGeom prst="rect">
            <a:avLst/>
          </a:prstGeom>
          <a:noFill/>
        </p:spPr>
        <p:txBody>
          <a:bodyPr wrap="square" rtlCol="0">
            <a:spAutoFit/>
          </a:bodyPr>
          <a:lstStyle/>
          <a:p>
            <a:r>
              <a:rPr lang="en-US" sz="2000" u="sng" dirty="0"/>
              <a:t>State Sovereignty</a:t>
            </a:r>
          </a:p>
          <a:p>
            <a:pPr marL="742950" lvl="1" indent="-285750">
              <a:buFontTx/>
              <a:buChar char="-"/>
            </a:pPr>
            <a:r>
              <a:rPr lang="en-US" sz="1600" dirty="0"/>
              <a:t>Treaty of Westphalia (1648)</a:t>
            </a:r>
          </a:p>
          <a:p>
            <a:pPr marL="742950" lvl="1" indent="-285750">
              <a:buFontTx/>
              <a:buChar char="-"/>
            </a:pPr>
            <a:r>
              <a:rPr lang="en-US" sz="1600" dirty="0"/>
              <a:t>States as individual actors in the International state of nature. </a:t>
            </a:r>
          </a:p>
          <a:p>
            <a:pPr marL="742950" lvl="1" indent="-285750">
              <a:buFontTx/>
              <a:buChar char="-"/>
            </a:pPr>
            <a:r>
              <a:rPr lang="en-US" sz="1600" dirty="0"/>
              <a:t>Given state sovereignty, there is no power greater than the state. </a:t>
            </a:r>
          </a:p>
        </p:txBody>
      </p:sp>
      <p:pic>
        <p:nvPicPr>
          <p:cNvPr id="4098" name="Picture 2" descr="https://encrypted-tbn2.gstatic.com/images?q=tbn:ANd9GcSMEmH7IJIbIYbZXgEn7VUKD1soHA3TZkijl0aK4KXwGilW91x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3935322"/>
            <a:ext cx="1847850" cy="24669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5" descr="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686" y="1447800"/>
            <a:ext cx="5868454" cy="49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0935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981201" y="314325"/>
            <a:ext cx="8228013"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1pPr>
            <a:lvl2pPr marL="742950" indent="-28575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2pPr>
            <a:lvl3pPr marL="11430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3pPr>
            <a:lvl4pPr marL="16002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4pPr>
            <a:lvl5pPr marL="20574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5pPr>
            <a:lvl6pPr marL="25146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6pPr>
            <a:lvl7pPr marL="29718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7pPr>
            <a:lvl8pPr marL="34290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8pPr>
            <a:lvl9pPr marL="38862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9pPr>
          </a:lstStyle>
          <a:p>
            <a:pPr eaLnBrk="1">
              <a:lnSpc>
                <a:spcPct val="93000"/>
              </a:lnSpc>
              <a:buSzPct val="100000"/>
            </a:pPr>
            <a:r>
              <a:rPr lang="en-US" sz="3200" dirty="0">
                <a:solidFill>
                  <a:srgbClr val="000000"/>
                </a:solidFill>
              </a:rPr>
              <a:t>The International Tragedy of the Commons</a:t>
            </a:r>
          </a:p>
        </p:txBody>
      </p:sp>
      <p:sp>
        <p:nvSpPr>
          <p:cNvPr id="5" name="TextBox 4"/>
          <p:cNvSpPr txBox="1"/>
          <p:nvPr/>
        </p:nvSpPr>
        <p:spPr>
          <a:xfrm>
            <a:off x="6725752" y="1524000"/>
            <a:ext cx="3124200" cy="1200329"/>
          </a:xfrm>
          <a:prstGeom prst="rect">
            <a:avLst/>
          </a:prstGeom>
          <a:noFill/>
        </p:spPr>
        <p:txBody>
          <a:bodyPr wrap="square" rtlCol="0">
            <a:spAutoFit/>
          </a:bodyPr>
          <a:lstStyle/>
          <a:p>
            <a:pPr marL="285750" indent="-285750">
              <a:buFont typeface="Arial" pitchFamily="34" charset="0"/>
              <a:buChar char="•"/>
            </a:pPr>
            <a:r>
              <a:rPr lang="en-US" dirty="0" smtClean="0"/>
              <a:t>Is </a:t>
            </a:r>
            <a:r>
              <a:rPr lang="en-US" dirty="0"/>
              <a:t>the right solution (1) an appeal to fairness or (2) an appeal to broader self-interests? </a:t>
            </a:r>
          </a:p>
        </p:txBody>
      </p:sp>
      <p:pic>
        <p:nvPicPr>
          <p:cNvPr id="6" name="Picture 2" descr="https://encrypted-tbn2.gstatic.com/images?q=tbn:ANd9GcSMEmH7IJIbIYbZXgEn7VUKD1soHA3TZkijl0aK4KXwGilW91x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3935322"/>
            <a:ext cx="1847850" cy="24669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5" descr="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686" y="1447800"/>
            <a:ext cx="5868454" cy="49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0626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86" y="1447800"/>
            <a:ext cx="5868454" cy="49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Text Box 2"/>
          <p:cNvSpPr txBox="1">
            <a:spLocks noChangeArrowheads="1"/>
          </p:cNvSpPr>
          <p:nvPr/>
        </p:nvSpPr>
        <p:spPr bwMode="auto">
          <a:xfrm>
            <a:off x="1981201" y="685800"/>
            <a:ext cx="8228013"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1pPr>
            <a:lvl2pPr marL="742950" indent="-28575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2pPr>
            <a:lvl3pPr marL="11430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3pPr>
            <a:lvl4pPr marL="16002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4pPr>
            <a:lvl5pPr marL="20574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5pPr>
            <a:lvl6pPr marL="25146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6pPr>
            <a:lvl7pPr marL="29718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7pPr>
            <a:lvl8pPr marL="34290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8pPr>
            <a:lvl9pPr marL="38862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9pPr>
          </a:lstStyle>
          <a:p>
            <a:pPr>
              <a:lnSpc>
                <a:spcPct val="93000"/>
              </a:lnSpc>
              <a:buSzPct val="100000"/>
            </a:pPr>
            <a:r>
              <a:rPr lang="en-US" sz="3200" dirty="0">
                <a:solidFill>
                  <a:srgbClr val="000000"/>
                </a:solidFill>
              </a:rPr>
              <a:t>The Intergenerational Tragedy of the Commons</a:t>
            </a:r>
          </a:p>
        </p:txBody>
      </p:sp>
      <p:sp>
        <p:nvSpPr>
          <p:cNvPr id="5" name="TextBox 4"/>
          <p:cNvSpPr txBox="1"/>
          <p:nvPr/>
        </p:nvSpPr>
        <p:spPr>
          <a:xfrm>
            <a:off x="6725752" y="1524001"/>
            <a:ext cx="3124200" cy="1200329"/>
          </a:xfrm>
          <a:prstGeom prst="rect">
            <a:avLst/>
          </a:prstGeom>
          <a:noFill/>
        </p:spPr>
        <p:txBody>
          <a:bodyPr wrap="square" rtlCol="0">
            <a:spAutoFit/>
          </a:bodyPr>
          <a:lstStyle/>
          <a:p>
            <a:pPr marL="285750" indent="-285750">
              <a:buFont typeface="Arial" pitchFamily="34" charset="0"/>
              <a:buChar char="•"/>
            </a:pPr>
            <a:r>
              <a:rPr lang="en-US" dirty="0">
                <a:solidFill>
                  <a:prstClr val="black"/>
                </a:solidFill>
              </a:rPr>
              <a:t>Each generation is an actor, across time, in an intergenerational collective action problem</a:t>
            </a:r>
            <a:r>
              <a:rPr lang="en-US" dirty="0" smtClean="0">
                <a:solidFill>
                  <a:prstClr val="black"/>
                </a:solidFill>
              </a:rPr>
              <a:t>.</a:t>
            </a:r>
          </a:p>
        </p:txBody>
      </p:sp>
      <p:sp>
        <p:nvSpPr>
          <p:cNvPr id="2" name="AutoShape 2" descr="data:image/jpeg;base64,/9j/4AAQSkZJRgABAQAAAQABAAD/2wCEAAkGBxISEhQUExIVFRUWFBQUFBcVFBcYFhQUFRQXFhQUFRQYHCggGBolHBUVITEhJSktLi4uGB8zODMsNygtLisBCgoKDg0OFxAQGiwcHBwsLCwsLCwsLCwsLDItLDctLDIrLCwsMCwyLC0vLCwrKywsKyssNywtNy8rLS8uMiwsLP/AABEIANkAkAMBIgACEQEDEQH/xAAbAAACAgMBAAAAAAAAAAAAAAAEBQMGAAECB//EADoQAAIBAwMCBAUCBQIFBQAAAAECAwAEERIhMQVBEyJRYQYycYGRFKEVI0JysZLBYoKy0fEkMzRDU//EABgBAQEBAQEAAAAAAAAAAAAAAAEAAgME/8QAJBEBAAICAQQCAgMAAAAAAAAAAAERAhIhAxNBUTHwYdEigaH/2gAMAwEAAhEDEQA/ALvK5AyN6BfqAXnNV53dRjU30zQUlwQMb14Ywe6c17gu1fhh+d6V9R6qYyRozj3qi3Fzg/MaW3PWXXhifqa1HSZnqr4vW84yMZ75rb3kR+ZgTXmF18Ryj0P1FCx/EoY/zEH1Brp2GO89FvOoxL3I+lKZuoIN1kP2z/ikNtewyjAkIPo21Q3dgwOxpjCI+VOd/B+3xMF/+xvwKEf4zdTtIT9apvUy6HBNKnYmt9qGJ6kwv03xnk5J/esj+NwOWP8AmvP61V2sR3cnpo+MoSPmH3FSJ8Qxv3X7MK8urdHaxXel6ul8DwNvXIoxXUjJHFePLKw4Yj6E0fb9duEGBISPQ7isz0mo63t6dPcwsN2FLjaxH5X/ABXnVxfu/P7UP4h9T+aY6VeTPWh7hddUBOQBSTqd+TwMUour8Hjalk10x7mmOmzPUTXl2/rSW6um9anlcms6XEpmVpCAiZkbPfQMhcd8nSMDtmunGMWxH8poqvlkRikgKsOQRgjIzuPuKit4WdgqAszHAA5JNNviF1dYpRJ4jENHIcEMWTBDFTvurDf2PpQ3w24W6hLEACRcknAA+p4o3nt7eaWsbV4RXVjLDguhXOcHYg4xnBG2d6PjF6Iw/m0adQJK/L6gE5xQd1fI0Yijj0Lr1tly7MwXSN8AAAE9u9NepQh4IisUbYt0Bk8YBlIzkeHr3I+nesTllxdc/ff7ajGOa+/4X20dxPllXWAQCfKNznA3POxoMWkjSeGEPiZ06MYIPoQeDTPpNxCtuwmXWpuYcqGKsF8OTUy43PP71Pbz46iGkZCA58ynyFRHhcHOwKgcnNHcyicuPiOP6WuNRz8k15YSRY8RcZzjzKc454J9RUlx0iZF1shC4B3K8Hg4znvUV5NGxGiMRjG4DM2T6+binfxJCGy6xR40xfzRMCxxGgI8PX67cdq1tlExE+fvv9iMYmJ/H30T2fTJpQTHGzAbEj1xnSPVsdhvXNlYSTHTGpYjsCM7nAxk70zt4DLBAI3VTFJIXLSKhTUUKybkEjA5GT5fpQvSJB+shYsCP1CEsdgf5gJY54B5q2yqa8LWLj8gbu1eNtLjBxnGQdj9DUFbrK6RflzarKysqS9Sw0NJb0zleg5X9qzDclMsZFCyx0ynagnNbhiaAvEKheOmOx5qCSIVq7VAdNaKH0orViujMpHvUgNZUj1yENGqtzWVKISa7FqatUHrKK/RN6VhsW9KqQSsoo2L+lRtbMO1GqQ1ldlCO1c4qqU9AkWg5jR2sd6EnWsQ07fpniRRNHs7EiTPAUuVWT+0aTn7ULddNja6ESFhGzRgHlgrKpJ377mtvcyYCg4ARk27q7amB+9Qy3b+IJNgw0kY7FAAp3/tFcccOpc8+3WcsPQW6jRojIkfhlZEQjWzBlkR2UnVww0b42OeBR1p01GjiLRroaNnmk8Yq0YDMNSx6twMD+k5+9DXd5qXQI0RdWshAQC2CATkk7AnAGwya1FeMpjIC+RGjAI2ZWJyrf6j+1anDOceOBGWETyXdHt1kkzICY0UySBdiVX+kHsScCt/w8LdCFjqXxUXPGpHYYYY4ypB+9FWszxK4jOkvpyw+bCknAPoSRn6Corm7kaSOVsF4wgBwfNoOVLb7+ldKznKZ8UxeOse0D24DuMbB2A+gYgUw6f09GdQ5wmoaiOy53P4oC7v9ZJEUaEsWJTxMknnOpyO/pWQX7qQdjg5wRkHHYjuK3WU4+pZuIyWOfpAGkiJUG4ykhdWxjuScEfbngUbPYwhE/lqrMG31ucaWxsCxFVqTrzkaQqIoOrCat2xjJLMTx24GaHk6rI4QHHk1YI58zajn8VxjpZzV+HWc8Yul3g6PF5V05JTVrydjgkADjGw/wC9bs+jgqx8MO2pAAWK8hs8EZ4FLukde0oNWjKrpBOdWnsOcd+9GWvXQBpODkg59MZxj81ynp9TmHSM8PkRF0mIy4IOjcnByRhSTg98H/FQTdCURyFhlgQExwQGAZvcHIx96sVjKkh1DTk8/cYov9BscnIwB9gcgVznuRMc+m40549vNpume1Lp+ke1Xu8tcNsNqW3m3avbjnLzTiFeM1C0ZqwPZ1C1j7UWzqQNCaiMVWuw6BJO2mMAnbZnVc5OABqIyfYVFcfD0iyLFhS7FVAV0YEscAalJAOfeq1SpPFXIgqyy9Dk0yNp2iZUkOR5WYsAPfdG49KktfhWeVBIoQKxZVLyxx5KkBsB2BOMj81rYUqenBrvwc9qbN040bZfC88iCRQgQsVBeaKPLLjUAJGGcah+adlSqy2vtQ0toaufTOgS3DFIlUsMDBkRSSc4C6iNR2PGahf4fl8ZYQFaRiqqFkRgS3A1qSv71RkpxU1rM1H4DCrb/B30NJp8iusZORs7AkDHPCn8VxP0hlWN2XCyBihyPMEbS23Iwa1uNVV0MKIhuD3q1y/CdwIvFMXk0hz5kLqjfK7Rg61Q+pGKGtPh+SXX4aFtCGR8Y2ReTvTtCqQ/TeqGMghsVcbX4mQgEnB9M7fiqja9CklYrGmohWfGQPKilmOT6AUMlqRjHFYyxxyajKYeiWd3HMCQRkUPeWK4zVUtGK7jINOh1PWuDsa56VPDpGV/Jyi+1b8EngU1W19qnjtfasWaLujRaLiFmwAssbEngAMCTXFhHpuY2JwonVie2kSA6vxTsWftWm6fmjZah76ZJIblQkSFp42XwwwMgDS5Y5Y5xkHbHzGt2tsjWsUf/pCytPn9QSGXWUwUwRzg8+gqX+H1NF0/2p2WqpGx9qe2VujWscZFoWWWYkXJYFQ4jAKaSOcH8CnA6UPSopele1EZnVVvhy3WK8gdyAqSAsx4AGcnND/DkAjubd2IVVlRmJ4AB3JNWWXpntQNxZAVqMhoEvZ1ktJEEcMTfqY2CxBhrURyAsQzNnGRuMc0B1SJWt7VAQSiXAYd1Ly6hn6jei5FAqDb0psamHVrOOVnnW4QaoY1EYJ8QsEVGjddsL5c5zijfhgxW8epmbXJKC6oob+TEDlHyRpDlz/p4pRCmaedPs+9E5GMbB9I6WkNy4Dro0Txo5PlIeNlQk/cUnvvhcx4GpHyOY21AexOOavEFip7VJJZr3FHck6Q81m6IwHFAt01h616k9gOwpfddOHOK1HUE9OBqAHmpkK0v8TNaaSudFY7SFWoTqSacig7TqWjGTQ/UeohznNFG4E2twO9MoJU7mqpBc6HB0q44w+cbkb7Eb0X169CSyIiKgR2QadW+DsTknf6VrUbLfDKjbA1zcKO1K+s6YhMQI1CyBIjGzFi3LLIMkA6d+1ddBumlQsQSWbw4yB/WFLEn0Gyj/mo0lbslPrSm/QHiiLXqAlMjsuRHEX0kkZIKgBsb96G6uNOkhVXWmryOHQkEglTk4+hPaqMTsR3EeDQxFW74jtEQuqpAACoGkuZRtnzAnFBWkMQS1DQo/jSyI7EuHADxqugqwwRrPb0rbF+Sa3kApzBdDsaCsrVPHeBsZZnijc58sgYiNtvUjB/uqDqFxGJSsQ8iYQHu5XZnP1Of2qmDGS3dMcYyaZPGpFI+hziRCPQURJJsRnesU6RKZl9N634YNKwGPBINH2MTEHV2qoWql3d6TtxUAv/AHrieLNBNsa242OlnY964Sb15obxtsVinFNGxRuCP9q3PctK7O+5Zixxtufagw2azXVSM5eryMZdRH80hn2HzKcgj0O54qH+MyqqKkhUJkqF8u5OSTj5jn1pexzXBWpGEPXJFkaQY1Nq1DSNJDHLAqdsH0rd11d5SC3YaQFAVVX0VRwKVlalt6VBvfdfmmBDiPfGSI1Dbf8AFz2rLXrc0aqq6MIWKExqzIWIJKsw24FAVxiopIrpkdZFPmVg4J38wOcnPO9QF8kk9ySfuc1LoqN46kMs710+VsU5tL4uMtsaqy7Gi1vNsVTBiVrhuRj3pkl4oXzECqKl4cc13L1FiMVnU7Dv0+az+HAio4+rJkAjbuaZrMNtOCPUUMxRLP0zTU1p0OV1BXR5s6FZwHk08+GvfFP/AAlda6jliQ27u+kwZymliX8xddJAxvnG5GKYEwrVj0wylgpVdKlyztpUKCBnP3FQXlp4bY1I22cxtqX6Z9ab9EvRH4urTlomVQy6lZiynBHGNjzQN4Wdi2lRnsqhV+yjilILKwaUkLgaVLMzMFVVHLMx4G4rV309o2CnBJ0lSrBlYNwysOQaY9KkQLKjtoEsegMQSFYOrDUBvg45FCziNZFCSFwNGWwQM5y2kHfT9fepAbuzaN2RsZRipxuMqcH7Vl1YtGEZsYdPEXB/pyRv77Gm/wAQeEZJJEnR9cjMFCyBgGJOSWUD96D61crIkAQ5KwBG52bU5xvzyOKU7/gU/j/p9I8TGrny6dOrVn0oOxt2ldEQZZyAv37k9hjercPimL9Vq7a9PjYP/wAfSGKacZzr9uKrfw/NHF4jSls+FoQJ8xZ/KzAkYGlc8+tIiWo7M+IY2KoQWDa20qCvOWqfqXTDCQGaMn0RwxGwILbbZB2qTq88csgkjJ88Y1huRIBpOTwScA5G29SdbcSSsyHIKoBsRuEUd/cUEPedFKLlpIc6Q2gSefDAEeT6EUrktatPV7hJFGmWE4SIafBYS5VFBHiaPUHvSyO3zUY5IHtyOK58wqzfo/UVFL08elNmg0vTzziubWR0IHarOkSNtmoLjpg5FYtmgsV+R2qe4j8Rc1E1oaJibSMYoagleBgamRM800IXGaFkY9gKkXyRUG0JzTiYkjGKi0+q0wisw1EYTTXwwalWx1cYpFFcEO9Em3Bo5bMiu/0u9VmkFvagc1P4OakNseamSDHeog/0lEQRkdqPii2oqK1B7UWgaxg114Ao42eK4aGgq/bscelMLSZu+9DRpg0UrYqlkVkHtUMrACuRLvtUV4R3oThmBo18RrEohVw8ZZsjLliWGVYbjAA4qv2t4ocgnbtTn+JsIyqyYG4xtnB5APIB9qYUuumhGWYsVXCxkMwJAJfG2ASM1L1W2XKBdJzGnyjGonO+MZ3qrXPVmUMqnZsBhgb6TkfvW7Xr0pdTncBVXYbBT5e3+a1Q8rL1/pASNCqFTGRG5xs5ZdQcHvg6l/FdWdmrQQgDEpaRgf8A9FR1DRn1ODkfQ0NHes6EFslh5/ffOfzQhuJBoAY+Qkp/wkkEkH6gVWqk2gVWupVKgqrTEL28mohcemwrm+TUkb4j82oEx5AOMHdcAAjVyM0Fbyvq8TV5ySxbvk7k0RPds587ZxxsAB9ABgVKpM7sKqKAYgTEhx4fnJK7nXjH70vRanS/dl06gRgD5V4HAzjNcYokwlgFHQR77UCj4ouOXigiGahZcVK75NY1vneoqm84FbiuQe9dlFIwaWXS+G2M7nt9c4+nBpZN4rtAcE0Pd3AINVqW+BJUNuOR6ULH1LY4bIxnPYD1qoWaXCg7g0M14w2qG1lDb6hzv6ZPrRFxEpJOoYBwfYnGB+4pCEMTTDptv3qGOJcDcDJwvud9hn6GjbWQAZG/I/G1KiDKJtPapVGTS+O8Un5huxQb/wBQ5X67Hb2o9HopqErpjioiTWQTCQkBgSOcfUjP5B/FTiRNLNqXSuoMc5AK7Nk+2DQW7aJuaYJFQkFwmksGGkHBPodhg+h3H5pjayIQG1AqSFBz/VnGn652xUkbRmsUYomWePJGtcqyqwzwzDKqfQkcVAZ0LaAwLDkb7bA79uCD96iljbPNGOSFyKXQ3EbMVVwWGcj+04b8HY4poG2xUlUlXHFLryFmYFcKDp1EFssFzsy/K3JwTuMmm93EVO9DIwoCr3dgyszdiEH006s/9VJbe1IUoSN1Kg5Y8gjg8c8Cr7eQBhSCWx3PrWoliYQmwBQgE76cliSdiO/PAqWOxOl1U8uHBLNnYqcaue3NbimI2Io+JhSQs1kWVFY8HJwzH+lgCGO+QSDn2rdrCUUKxDNvkgYySxJOO3NMwoIoYx70Ki+DpmJA+eJDJjsCScn66cL/AOasFpKQdx32542596Hgo8JvSYDW9lJEM6x5YyiDfHOQzDseBtzz6YHgsSIpYfEyHQAEjBDFdLscc5wD9c02MZPJrI4QKFTaWZCOqnJaUSKXLEnDKwV2OSfl0532AqYWzFdyMmZZTjONmB0jvwvPvUiNRUcRNBK36QTL4gcAmVHbb541C4RvcMuQe2T6mmFr091md8gq5zjXIMeRV/8Ab+Qny887+1M4bapQuPepE9l0opL4hbVkzHBLEKZZNYKAnCnGzeuB75axits4qFGDHY1IB1sAnPtSBF3p91Lik1CdnGNzQE8XP7UTJUcnFMCS0p7VPFjHFZJzUaf70gRWaM8VyaItOailgg7Yo3TjitWtTPxQUevatA1hqJqkJWXFHW11SkURbc/apLHFMCBWkbc0DZ8GjYakHvYW5FAWkxDU3n+WlD/MKQ//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343" y="2124165"/>
            <a:ext cx="2209800" cy="333004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7608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ext Box 6"/>
          <p:cNvSpPr txBox="1">
            <a:spLocks noChangeArrowheads="1"/>
          </p:cNvSpPr>
          <p:nvPr/>
        </p:nvSpPr>
        <p:spPr bwMode="auto">
          <a:xfrm>
            <a:off x="3048000" y="1828800"/>
            <a:ext cx="34290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solidFill>
                <a:srgbClr val="000000"/>
              </a:solidFill>
            </a:endParaRPr>
          </a:p>
        </p:txBody>
      </p:sp>
      <p:sp>
        <p:nvSpPr>
          <p:cNvPr id="51208" name="Text Box 8"/>
          <p:cNvSpPr txBox="1">
            <a:spLocks noChangeArrowheads="1"/>
          </p:cNvSpPr>
          <p:nvPr/>
        </p:nvSpPr>
        <p:spPr bwMode="auto">
          <a:xfrm>
            <a:off x="6248400" y="1676400"/>
            <a:ext cx="29718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solidFill>
                <a:srgbClr val="000000"/>
              </a:solidFill>
            </a:endParaRPr>
          </a:p>
        </p:txBody>
      </p:sp>
      <p:pic>
        <p:nvPicPr>
          <p:cNvPr id="51210" name="Picture 10" descr="dreamland-beach-bal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142" y="614261"/>
            <a:ext cx="2569029" cy="192677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11" name="Picture 11" descr="crowded-bea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52" y="2664545"/>
            <a:ext cx="4777491" cy="358113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682343" y="1027664"/>
            <a:ext cx="5573486" cy="1143000"/>
          </a:xfrm>
        </p:spPr>
        <p:txBody>
          <a:bodyPr>
            <a:normAutofit fontScale="90000"/>
          </a:bodyPr>
          <a:lstStyle/>
          <a:p>
            <a:r>
              <a:rPr lang="en-US" u="sng" dirty="0"/>
              <a:t>The Repugnant </a:t>
            </a:r>
            <a:r>
              <a:rPr lang="en-US" u="sng" dirty="0" smtClean="0"/>
              <a:t>Conclusion</a:t>
            </a:r>
            <a:endParaRPr lang="en-US" u="sng" dirty="0"/>
          </a:p>
        </p:txBody>
      </p:sp>
      <p:sp>
        <p:nvSpPr>
          <p:cNvPr id="4" name="Content Placeholder 3"/>
          <p:cNvSpPr>
            <a:spLocks noGrp="1"/>
          </p:cNvSpPr>
          <p:nvPr>
            <p:ph sz="quarter" idx="14"/>
          </p:nvPr>
        </p:nvSpPr>
        <p:spPr/>
        <p:txBody>
          <a:bodyPr>
            <a:normAutofit/>
          </a:bodyPr>
          <a:lstStyle/>
          <a:p>
            <a:pPr marL="68580" indent="0">
              <a:buNone/>
            </a:pPr>
            <a:r>
              <a:rPr lang="en-US" dirty="0"/>
              <a:t>“For any possible population of </a:t>
            </a:r>
            <a:r>
              <a:rPr lang="en-US" dirty="0" smtClean="0"/>
              <a:t>… people</a:t>
            </a:r>
            <a:r>
              <a:rPr lang="en-US" dirty="0"/>
              <a:t>, all with a very high quality of life, there must be some much larger imaginable population whose existence, if other things are equal, would be better even though its members have lives that are barely worth living” </a:t>
            </a:r>
            <a:r>
              <a:rPr lang="en-US" sz="800" dirty="0"/>
              <a:t>(</a:t>
            </a:r>
            <a:r>
              <a:rPr lang="en-US" sz="800" dirty="0" err="1"/>
              <a:t>Parfit</a:t>
            </a:r>
            <a:r>
              <a:rPr lang="en-US" sz="800" dirty="0"/>
              <a:t> 1984). </a:t>
            </a:r>
          </a:p>
        </p:txBody>
      </p:sp>
    </p:spTree>
    <p:extLst>
      <p:ext uri="{BB962C8B-B14F-4D97-AF65-F5344CB8AC3E}">
        <p14:creationId xmlns:p14="http://schemas.microsoft.com/office/powerpoint/2010/main" val="7704028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2438400" y="1066800"/>
            <a:ext cx="7024744" cy="1143000"/>
          </a:xfrm>
        </p:spPr>
        <p:txBody>
          <a:bodyPr>
            <a:normAutofit fontScale="90000"/>
          </a:bodyPr>
          <a:lstStyle/>
          <a:p>
            <a:pPr marL="285750" indent="-285750"/>
            <a:r>
              <a:rPr lang="en-US" sz="2400" dirty="0">
                <a:solidFill>
                  <a:schemeClr val="tx1"/>
                </a:solidFill>
              </a:rPr>
              <a:t>Is the right solution to a collective action problem is (A) an appeal to fairness or (B) an appeal to broader self-interests? </a:t>
            </a:r>
          </a:p>
        </p:txBody>
      </p:sp>
      <p:sp>
        <p:nvSpPr>
          <p:cNvPr id="3" name="TPAnswers"/>
          <p:cNvSpPr>
            <a:spLocks noGrp="1"/>
          </p:cNvSpPr>
          <p:nvPr>
            <p:ph type="body" idx="1"/>
            <p:custDataLst>
              <p:tags r:id="rId3"/>
            </p:custDataLst>
          </p:nvPr>
        </p:nvSpPr>
        <p:spPr>
          <a:xfrm>
            <a:off x="2057400" y="2819401"/>
            <a:ext cx="4114800" cy="3508977"/>
          </a:xfrm>
        </p:spPr>
        <p:txBody>
          <a:bodyPr>
            <a:normAutofit/>
          </a:bodyPr>
          <a:lstStyle/>
          <a:p>
            <a:pPr marL="582930" indent="-514350">
              <a:buFont typeface="+mj-lt"/>
              <a:buAutoNum type="alphaUcPeriod"/>
            </a:pPr>
            <a:r>
              <a:rPr lang="en-US" sz="3200" dirty="0">
                <a:solidFill>
                  <a:schemeClr val="tx1"/>
                </a:solidFill>
              </a:rPr>
              <a:t>an appeal to fairness</a:t>
            </a:r>
            <a:endParaRPr lang="en-US" sz="3200" dirty="0"/>
          </a:p>
          <a:p>
            <a:pPr marL="582930" indent="-514350">
              <a:buFont typeface="+mj-lt"/>
              <a:buAutoNum type="alphaUcPeriod"/>
            </a:pPr>
            <a:r>
              <a:rPr lang="en-US" sz="3200" dirty="0">
                <a:solidFill>
                  <a:schemeClr val="tx1"/>
                </a:solidFill>
              </a:rPr>
              <a:t>an appeal to broader </a:t>
            </a:r>
            <a:r>
              <a:rPr lang="en-US" sz="3200" dirty="0" smtClean="0">
                <a:solidFill>
                  <a:schemeClr val="tx1"/>
                </a:solidFill>
              </a:rPr>
              <a:t>self-interests</a:t>
            </a:r>
          </a:p>
          <a:p>
            <a:pPr marL="582930" indent="-514350">
              <a:buFont typeface="+mj-lt"/>
              <a:buAutoNum type="alphaUcPeriod"/>
            </a:pPr>
            <a:r>
              <a:rPr lang="en-US" sz="3200" dirty="0" smtClean="0"/>
              <a:t>Neither</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047327229"/>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3331"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32297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024744" cy="1143000"/>
          </a:xfrm>
        </p:spPr>
        <p:txBody>
          <a:bodyPr>
            <a:normAutofit/>
          </a:bodyPr>
          <a:lstStyle/>
          <a:p>
            <a:r>
              <a:rPr lang="en-US" sz="2400" dirty="0" smtClean="0"/>
              <a:t>According </a:t>
            </a:r>
            <a:r>
              <a:rPr lang="en-US" sz="2400" dirty="0"/>
              <a:t>to Singer, the fact that many other people are in a position to donate to famine relief:</a:t>
            </a:r>
          </a:p>
        </p:txBody>
      </p:sp>
      <p:sp>
        <p:nvSpPr>
          <p:cNvPr id="3" name="TPAnswers"/>
          <p:cNvSpPr>
            <a:spLocks noGrp="1"/>
          </p:cNvSpPr>
          <p:nvPr>
            <p:ph type="body" idx="1"/>
            <p:custDataLst>
              <p:tags r:id="rId3"/>
            </p:custDataLst>
          </p:nvPr>
        </p:nvSpPr>
        <p:spPr>
          <a:xfrm>
            <a:off x="1175657" y="1600200"/>
            <a:ext cx="5987143" cy="4953000"/>
          </a:xfrm>
        </p:spPr>
        <p:txBody>
          <a:bodyPr>
            <a:noAutofit/>
          </a:bodyPr>
          <a:lstStyle/>
          <a:p>
            <a:pPr marL="525780" indent="-457200">
              <a:buFont typeface="Wingdings 2" pitchFamily="18" charset="2"/>
              <a:buAutoNum type="alphaUcPeriod"/>
            </a:pPr>
            <a:r>
              <a:rPr lang="en-US" dirty="0"/>
              <a:t>makes both a psychological difference and a difference to our moral obligations</a:t>
            </a:r>
            <a:r>
              <a:rPr lang="en-US" dirty="0" smtClean="0"/>
              <a:t>.</a:t>
            </a:r>
          </a:p>
          <a:p>
            <a:pPr marL="525780" indent="-457200">
              <a:buFont typeface="Wingdings 2" pitchFamily="18" charset="2"/>
              <a:buAutoNum type="alphaUcPeriod"/>
            </a:pPr>
            <a:r>
              <a:rPr lang="en-US" dirty="0" smtClean="0"/>
              <a:t>makes </a:t>
            </a:r>
            <a:r>
              <a:rPr lang="en-US" dirty="0"/>
              <a:t>a psychological difference, </a:t>
            </a:r>
            <a:r>
              <a:rPr lang="en-US" dirty="0" smtClean="0"/>
              <a:t>but no </a:t>
            </a:r>
            <a:r>
              <a:rPr lang="en-US" dirty="0"/>
              <a:t>difference to our moral obligations</a:t>
            </a:r>
            <a:r>
              <a:rPr lang="en-US" dirty="0" smtClean="0"/>
              <a:t>.</a:t>
            </a:r>
          </a:p>
          <a:p>
            <a:pPr marL="525780" indent="-457200">
              <a:buFont typeface="Wingdings 2" pitchFamily="18" charset="2"/>
              <a:buAutoNum type="alphaUcPeriod"/>
            </a:pPr>
            <a:r>
              <a:rPr lang="en-US" dirty="0"/>
              <a:t>makes no psychological difference, but makes a difference to our moral obligations</a:t>
            </a:r>
            <a:r>
              <a:rPr lang="en-US" dirty="0" smtClean="0"/>
              <a:t>.</a:t>
            </a:r>
          </a:p>
          <a:p>
            <a:pPr marL="525780" indent="-457200">
              <a:buFont typeface="Wingdings 2" pitchFamily="18" charset="2"/>
              <a:buAutoNum type="alphaUcPeriod"/>
            </a:pPr>
            <a:r>
              <a:rPr lang="en-US" dirty="0"/>
              <a:t>makes neither a psychological difference nor a difference to our moral obligations</a:t>
            </a:r>
            <a:r>
              <a:rPr lang="en-US" dirty="0" smtClean="0"/>
              <a:t>.</a:t>
            </a:r>
          </a:p>
          <a:p>
            <a:pPr marL="525780" indent="-457200">
              <a:buFont typeface="Wingdings 2" pitchFamily="18" charset="2"/>
              <a:buAutoNum type="alphaUcPeriod"/>
            </a:pPr>
            <a:r>
              <a:rPr lang="en-US" dirty="0" smtClean="0"/>
              <a:t>None of the above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31347330"/>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128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69535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631371" y="337456"/>
            <a:ext cx="9192154" cy="1080181"/>
          </a:xfrm>
        </p:spPr>
        <p:txBody>
          <a:bodyPr/>
          <a:lstStyle/>
          <a:p>
            <a:r>
              <a:rPr lang="en-US" dirty="0" smtClean="0"/>
              <a:t>In the reading, Singer states:</a:t>
            </a:r>
            <a:endParaRPr lang="en-US" dirty="0"/>
          </a:p>
        </p:txBody>
      </p:sp>
      <p:sp>
        <p:nvSpPr>
          <p:cNvPr id="3" name="TPAnswers"/>
          <p:cNvSpPr>
            <a:spLocks noGrp="1"/>
          </p:cNvSpPr>
          <p:nvPr>
            <p:ph type="body" idx="1"/>
            <p:custDataLst>
              <p:tags r:id="rId3"/>
            </p:custDataLst>
          </p:nvPr>
        </p:nvSpPr>
        <p:spPr>
          <a:xfrm>
            <a:off x="631371" y="1417638"/>
            <a:ext cx="7260772" cy="5092019"/>
          </a:xfrm>
        </p:spPr>
        <p:txBody>
          <a:bodyPr>
            <a:normAutofit fontScale="55000" lnSpcReduction="20000"/>
          </a:bodyPr>
          <a:lstStyle/>
          <a:p>
            <a:pPr marL="525780" indent="-457200">
              <a:buFont typeface="Wingdings 2" pitchFamily="18" charset="2"/>
              <a:buAutoNum type="alphaUcPeriod"/>
            </a:pPr>
            <a:r>
              <a:rPr lang="en-US" sz="3200" dirty="0"/>
              <a:t>“one could accept the argument </a:t>
            </a:r>
            <a:r>
              <a:rPr lang="en-US" sz="3200" dirty="0" smtClean="0"/>
              <a:t>without </a:t>
            </a:r>
            <a:r>
              <a:rPr lang="en-US" sz="3200" dirty="0"/>
              <a:t>drawing the conclusion that it absolves one from any obligation to do anything to prevent famine. The conclusion that should be drawn is that the best means of preventing famine, in the long run, is population control</a:t>
            </a:r>
            <a:r>
              <a:rPr lang="en-US" sz="3200" dirty="0" smtClean="0"/>
              <a:t>”</a:t>
            </a:r>
          </a:p>
          <a:p>
            <a:pPr marL="525780" indent="-457200">
              <a:buFont typeface="Wingdings 2" pitchFamily="18" charset="2"/>
              <a:buAutoNum type="alphaUcPeriod"/>
            </a:pPr>
            <a:r>
              <a:rPr lang="en-US" sz="3200" dirty="0" smtClean="0"/>
              <a:t>“</a:t>
            </a:r>
            <a:r>
              <a:rPr lang="en-US" sz="3200" dirty="0"/>
              <a:t>This conclusion is one which we may be reluctant to face. I cannot see, though, why it should be regarded as a criticism of the position for which I have argued, rather than a criticism of our ordinary standards of behavior</a:t>
            </a:r>
            <a:r>
              <a:rPr lang="en-US" sz="3200" dirty="0" smtClean="0"/>
              <a:t>”</a:t>
            </a:r>
          </a:p>
          <a:p>
            <a:pPr marL="525780" indent="-457200">
              <a:buFont typeface="Wingdings 2" pitchFamily="18" charset="2"/>
              <a:buAutoNum type="alphaUcPeriod"/>
            </a:pPr>
            <a:r>
              <a:rPr lang="en-US" sz="3200" dirty="0" smtClean="0"/>
              <a:t>“</a:t>
            </a:r>
            <a:r>
              <a:rPr lang="en-US" sz="3200" dirty="0"/>
              <a:t>The traditional distinction between duty and charity cannot be drawn, or at least, not in the place where we normally draw it … People do not feel in any way ashamed or guilty about spending money on new clothes or a new car instead of giving it to famine relief … This way of looking at the matter cannot be justified … We would not be sacrificing anything significant if we were to continue to wear our old clothes, and give money to famine relief</a:t>
            </a:r>
            <a:r>
              <a:rPr lang="en-US" sz="3200" dirty="0" smtClean="0"/>
              <a:t>”</a:t>
            </a:r>
          </a:p>
          <a:p>
            <a:pPr marL="525780" indent="-457200">
              <a:buFont typeface="Wingdings 2" pitchFamily="18" charset="2"/>
              <a:buAutoNum type="alphaUcPeriod"/>
            </a:pPr>
            <a:r>
              <a:rPr lang="en-US" sz="3200" dirty="0" smtClean="0"/>
              <a:t>A &amp; B</a:t>
            </a:r>
          </a:p>
          <a:p>
            <a:pPr marL="525780" indent="-457200">
              <a:buFont typeface="Wingdings 2" pitchFamily="18" charset="2"/>
              <a:buAutoNum type="alphaUcPeriod"/>
            </a:pPr>
            <a:r>
              <a:rPr lang="en-US" sz="3200" dirty="0" smtClean="0"/>
              <a:t>B &amp; C</a:t>
            </a:r>
          </a:p>
          <a:p>
            <a:pPr marL="525780" indent="-457200">
              <a:buFont typeface="Wingdings 2" pitchFamily="18" charset="2"/>
              <a:buAutoNum type="alphaUcPeriod"/>
            </a:pPr>
            <a:r>
              <a:rPr lang="en-US" sz="3200" dirty="0" smtClean="0"/>
              <a:t>All of the above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481613826"/>
              </p:ext>
            </p:extLst>
          </p:nvPr>
        </p:nvGraphicFramePr>
        <p:xfrm>
          <a:off x="6096000" y="1600200"/>
          <a:ext cx="6096000" cy="5143500"/>
        </p:xfrm>
        <a:graphic>
          <a:graphicData uri="http://schemas.openxmlformats.org/presentationml/2006/ole">
            <mc:AlternateContent xmlns:mc="http://schemas.openxmlformats.org/markup-compatibility/2006">
              <mc:Choice xmlns:v="urn:schemas-microsoft-com:vml" Requires="v">
                <p:oleObj spid="_x0000_s14353" name="Chart" r:id="rId6" imgW="6096135" imgH="5143584" progId="MSGraph.Chart.8">
                  <p:embed followColorScheme="full"/>
                </p:oleObj>
              </mc:Choice>
              <mc:Fallback>
                <p:oleObj name="Chart" r:id="rId6" imgW="6096135" imgH="5143584" progId="MSGraph.Chart.8">
                  <p:embed followColorScheme="full"/>
                  <p:pic>
                    <p:nvPicPr>
                      <p:cNvPr id="0" name=""/>
                      <p:cNvPicPr/>
                      <p:nvPr/>
                    </p:nvPicPr>
                    <p:blipFill>
                      <a:blip r:embed="rId7"/>
                      <a:stretch>
                        <a:fillRect/>
                      </a:stretch>
                    </p:blipFill>
                    <p:spPr>
                      <a:xfrm>
                        <a:off x="6096000" y="1600200"/>
                        <a:ext cx="6096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4798297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208315" y="546781"/>
            <a:ext cx="7024744" cy="1143000"/>
          </a:xfrm>
        </p:spPr>
        <p:txBody>
          <a:bodyPr>
            <a:normAutofit/>
          </a:bodyPr>
          <a:lstStyle/>
          <a:p>
            <a:r>
              <a:rPr lang="en-US" sz="2400" dirty="0"/>
              <a:t>One of the main factors that Hardin links to world hunger and poverty is: </a:t>
            </a:r>
          </a:p>
        </p:txBody>
      </p:sp>
      <p:sp>
        <p:nvSpPr>
          <p:cNvPr id="3" name="TPAnswers"/>
          <p:cNvSpPr>
            <a:spLocks noGrp="1"/>
          </p:cNvSpPr>
          <p:nvPr>
            <p:ph type="body" idx="1"/>
            <p:custDataLst>
              <p:tags r:id="rId3"/>
            </p:custDataLst>
          </p:nvPr>
        </p:nvSpPr>
        <p:spPr>
          <a:xfrm>
            <a:off x="740229" y="2819401"/>
            <a:ext cx="4114800" cy="3508977"/>
          </a:xfrm>
        </p:spPr>
        <p:txBody>
          <a:bodyPr>
            <a:normAutofit fontScale="92500" lnSpcReduction="20000"/>
          </a:bodyPr>
          <a:lstStyle/>
          <a:p>
            <a:pPr marL="582930" indent="-514350">
              <a:buFont typeface="+mj-lt"/>
              <a:buAutoNum type="alphaUcPeriod"/>
            </a:pPr>
            <a:r>
              <a:rPr lang="en-US" sz="3200" dirty="0"/>
              <a:t>population and reproduction rates</a:t>
            </a:r>
          </a:p>
          <a:p>
            <a:pPr marL="582930" indent="-514350">
              <a:buFont typeface="+mj-lt"/>
              <a:buAutoNum type="alphaUcPeriod"/>
            </a:pPr>
            <a:r>
              <a:rPr lang="en-US" sz="3200" dirty="0"/>
              <a:t>exploitation of other people</a:t>
            </a:r>
          </a:p>
          <a:p>
            <a:pPr marL="582930" indent="-514350">
              <a:buFont typeface="+mj-lt"/>
              <a:buAutoNum type="alphaUcPeriod"/>
            </a:pPr>
            <a:r>
              <a:rPr lang="en-US" sz="3200" dirty="0"/>
              <a:t>people having too many privileges</a:t>
            </a:r>
          </a:p>
          <a:p>
            <a:pPr marL="582930" indent="-514350">
              <a:buFont typeface="+mj-lt"/>
              <a:buAutoNum type="alphaUcPeriod"/>
            </a:pPr>
            <a:r>
              <a:rPr lang="en-US" sz="3200" dirty="0"/>
              <a:t>all of the above</a:t>
            </a:r>
          </a:p>
          <a:p>
            <a:pPr marL="58293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31944660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5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783180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Demandingness Objection</a:t>
            </a:r>
          </a:p>
        </p:txBody>
      </p:sp>
      <p:sp>
        <p:nvSpPr>
          <p:cNvPr id="4" name="Subtitle 3"/>
          <p:cNvSpPr>
            <a:spLocks noGrp="1"/>
          </p:cNvSpPr>
          <p:nvPr>
            <p:ph type="subTitle" idx="1"/>
          </p:nvPr>
        </p:nvSpPr>
        <p:spPr>
          <a:xfrm>
            <a:off x="6311154" y="4421081"/>
            <a:ext cx="4672532" cy="1664033"/>
          </a:xfrm>
        </p:spPr>
        <p:txBody>
          <a:bodyPr>
            <a:normAutofit/>
          </a:bodyPr>
          <a:lstStyle/>
          <a:p>
            <a:pPr marL="285750" indent="-285750">
              <a:buFont typeface="Arial" panose="020B0604020202020204" pitchFamily="34" charset="0"/>
              <a:buChar char="•"/>
            </a:pPr>
            <a:r>
              <a:rPr lang="en-US" dirty="0" smtClean="0"/>
              <a:t>Demandingness &amp; Distribution</a:t>
            </a:r>
          </a:p>
          <a:p>
            <a:pPr marL="285750" indent="-285750">
              <a:buFont typeface="Arial" panose="020B0604020202020204" pitchFamily="34" charset="0"/>
              <a:buChar char="•"/>
            </a:pPr>
            <a:r>
              <a:rPr lang="en-US" u="sng" dirty="0" smtClean="0"/>
              <a:t>Kinds of Demandingness</a:t>
            </a:r>
          </a:p>
          <a:p>
            <a:pPr marL="914400" indent="-457200">
              <a:lnSpc>
                <a:spcPct val="90000"/>
              </a:lnSpc>
              <a:buFont typeface="+mj-lt"/>
              <a:buAutoNum type="arabicPeriod"/>
              <a:tabLst>
                <a:tab pos="576263" algn="l"/>
              </a:tabLst>
            </a:pPr>
            <a:r>
              <a:rPr lang="en-US" dirty="0"/>
              <a:t>Psychological </a:t>
            </a:r>
          </a:p>
          <a:p>
            <a:pPr marL="914400" indent="-457200">
              <a:lnSpc>
                <a:spcPct val="90000"/>
              </a:lnSpc>
              <a:buFont typeface="+mj-lt"/>
              <a:buAutoNum type="arabicPeriod"/>
            </a:pPr>
            <a:r>
              <a:rPr lang="en-US" dirty="0" smtClean="0"/>
              <a:t>Substantive</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94371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838201" y="457197"/>
            <a:ext cx="5421085" cy="555173"/>
          </a:xfrm>
        </p:spPr>
        <p:txBody>
          <a:bodyPr>
            <a:noAutofit/>
          </a:bodyPr>
          <a:lstStyle/>
          <a:p>
            <a:r>
              <a:rPr lang="en-US" sz="4400" dirty="0" smtClean="0"/>
              <a:t>Singer’s Argument</a:t>
            </a:r>
            <a:endParaRPr lang="en-US" sz="4400" dirty="0"/>
          </a:p>
        </p:txBody>
      </p:sp>
      <p:sp>
        <p:nvSpPr>
          <p:cNvPr id="8" name="Content Placeholder 7"/>
          <p:cNvSpPr>
            <a:spLocks noGrp="1"/>
          </p:cNvSpPr>
          <p:nvPr>
            <p:ph sz="half" idx="2"/>
          </p:nvPr>
        </p:nvSpPr>
        <p:spPr>
          <a:xfrm>
            <a:off x="729343" y="1208315"/>
            <a:ext cx="10787743" cy="4602178"/>
          </a:xfrm>
        </p:spPr>
        <p:txBody>
          <a:bodyPr>
            <a:noAutofit/>
          </a:bodyPr>
          <a:lstStyle/>
          <a:p>
            <a:pPr marL="411480" indent="-342900">
              <a:buFont typeface="+mj-lt"/>
              <a:buAutoNum type="arabicPeriod"/>
            </a:pPr>
            <a:r>
              <a:rPr lang="en-US" sz="3200" dirty="0"/>
              <a:t>If it is in our power to prevent something bad from happening, without thereby sacrificing anything of comparable moral importance, we ought to do it.</a:t>
            </a:r>
          </a:p>
          <a:p>
            <a:pPr marL="411480" indent="-342900">
              <a:buFont typeface="+mj-lt"/>
              <a:buAutoNum type="arabicPeriod"/>
            </a:pPr>
            <a:r>
              <a:rPr lang="en-US" sz="3200" dirty="0"/>
              <a:t>Suffering and death from lack of food, shelter, and medical care are bad … *</a:t>
            </a:r>
          </a:p>
          <a:p>
            <a:pPr marL="411480" indent="-342900">
              <a:buFont typeface="+mj-lt"/>
              <a:buAutoNum type="arabicPeriod"/>
            </a:pPr>
            <a:r>
              <a:rPr lang="en-US" sz="3200" dirty="0"/>
              <a:t>Therefore, members of affluent societies have a straightforward duty to give money to prevent starvation.</a:t>
            </a:r>
          </a:p>
          <a:p>
            <a:pPr marL="411480" indent="-342900">
              <a:buFont typeface="+mj-lt"/>
              <a:buAutoNum type="arabicPeriod"/>
            </a:pPr>
            <a:endParaRPr lang="en-US" sz="1600" dirty="0"/>
          </a:p>
        </p:txBody>
      </p:sp>
      <p:sp>
        <p:nvSpPr>
          <p:cNvPr id="2" name="TextBox 1"/>
          <p:cNvSpPr txBox="1"/>
          <p:nvPr/>
        </p:nvSpPr>
        <p:spPr>
          <a:xfrm>
            <a:off x="729343" y="5544773"/>
            <a:ext cx="3657600" cy="923330"/>
          </a:xfrm>
          <a:prstGeom prst="rect">
            <a:avLst/>
          </a:prstGeom>
          <a:noFill/>
        </p:spPr>
        <p:txBody>
          <a:bodyPr wrap="square" rtlCol="0">
            <a:spAutoFit/>
          </a:bodyPr>
          <a:lstStyle/>
          <a:p>
            <a:r>
              <a:rPr lang="en-US" dirty="0">
                <a:solidFill>
                  <a:prstClr val="black"/>
                </a:solidFill>
              </a:rPr>
              <a:t>* things which members </a:t>
            </a:r>
            <a:r>
              <a:rPr lang="en-US" dirty="0" smtClean="0">
                <a:solidFill>
                  <a:prstClr val="black"/>
                </a:solidFill>
              </a:rPr>
              <a:t>of affluent </a:t>
            </a:r>
            <a:r>
              <a:rPr lang="en-US" dirty="0">
                <a:solidFill>
                  <a:prstClr val="black"/>
                </a:solidFill>
              </a:rPr>
              <a:t>societies have the power to prevent without thereby …</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143" y="5274485"/>
            <a:ext cx="1989364" cy="119361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1367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 kind of distribution objection …. </a:t>
            </a:r>
            <a:endParaRPr lang="en-US" u="sng" dirty="0"/>
          </a:p>
        </p:txBody>
      </p:sp>
      <p:sp>
        <p:nvSpPr>
          <p:cNvPr id="3" name="Content Placeholder 2"/>
          <p:cNvSpPr>
            <a:spLocks noGrp="1"/>
          </p:cNvSpPr>
          <p:nvPr>
            <p:ph idx="1"/>
          </p:nvPr>
        </p:nvSpPr>
        <p:spPr>
          <a:xfrm>
            <a:off x="1391324" y="2323652"/>
            <a:ext cx="7164848" cy="4022719"/>
          </a:xfrm>
        </p:spPr>
        <p:txBody>
          <a:bodyPr>
            <a:normAutofit fontScale="92500" lnSpcReduction="10000"/>
          </a:bodyPr>
          <a:lstStyle/>
          <a:p>
            <a:pPr marL="68580" indent="0">
              <a:buNone/>
            </a:pPr>
            <a:r>
              <a:rPr lang="en-US" dirty="0"/>
              <a:t>“Suppose that at some time in the future, humankind has solved all of its problems and entered a period of peace and economic prosperity for all. In the meantime, people have been engaged in space exploration and have recently discovered a new planet in which there are untold billions of people (perhaps human, perhaps </a:t>
            </a:r>
            <a:r>
              <a:rPr lang="en-US" dirty="0">
                <a:solidFill>
                  <a:srgbClr val="FF0000"/>
                </a:solidFill>
              </a:rPr>
              <a:t>alien</a:t>
            </a:r>
            <a:r>
              <a:rPr lang="en-US" dirty="0"/>
              <a:t> of some sort …), all near starvation. To avoid mass starvation and death on this planet will require all people on earth to reduce their standard of living to the minimum required for survival for many generations. </a:t>
            </a:r>
            <a:r>
              <a:rPr lang="en-US" dirty="0">
                <a:solidFill>
                  <a:srgbClr val="FF0000"/>
                </a:solidFill>
              </a:rPr>
              <a:t>Are those living on earth morally required to do this …?</a:t>
            </a:r>
            <a:r>
              <a:rPr lang="en-US" dirty="0"/>
              <a:t>” </a:t>
            </a:r>
            <a:r>
              <a:rPr lang="en-US" sz="800" dirty="0"/>
              <a:t>(</a:t>
            </a:r>
            <a:r>
              <a:rPr lang="en-US" sz="800" dirty="0" err="1"/>
              <a:t>BonJour</a:t>
            </a:r>
            <a:r>
              <a:rPr lang="en-US" sz="800" dirty="0"/>
              <a:t>/Baker, 352)</a:t>
            </a:r>
          </a:p>
          <a:p>
            <a:endParaRPr lang="en-US" dirty="0"/>
          </a:p>
        </p:txBody>
      </p:sp>
      <p:pic>
        <p:nvPicPr>
          <p:cNvPr id="4" name="Picture 3"/>
          <p:cNvPicPr>
            <a:picLocks noChangeAspect="1"/>
          </p:cNvPicPr>
          <p:nvPr/>
        </p:nvPicPr>
        <p:blipFill>
          <a:blip r:embed="rId2"/>
          <a:stretch>
            <a:fillRect/>
          </a:stretch>
        </p:blipFill>
        <p:spPr>
          <a:xfrm>
            <a:off x="9209314" y="4718184"/>
            <a:ext cx="2314575" cy="1781175"/>
          </a:xfrm>
          <a:prstGeom prst="rect">
            <a:avLst/>
          </a:prstGeom>
          <a:ln>
            <a:noFill/>
          </a:ln>
          <a:effectLst>
            <a:softEdge rad="112500"/>
          </a:effectLst>
        </p:spPr>
      </p:pic>
    </p:spTree>
    <p:extLst>
      <p:ext uri="{BB962C8B-B14F-4D97-AF65-F5344CB8AC3E}">
        <p14:creationId xmlns:p14="http://schemas.microsoft.com/office/powerpoint/2010/main" val="36436205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F2AEC05244524ADD86BB161AAF3ED541"/>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RESULTS" val="In this thought experiment, all people on earth are morally required to reduce their standard of living to the minimum required for survival.[;crlf;]8[;]8[;]8[;]False[;]0[;][;crlf;]4[;]3.5[;]1.3228756555323[;]1.75[;crlf;]0[;]0[;]Strongly Agree1[;]Strongly Agree[;][;crlf;]0[;]0[;]Agree2[;]Agree[;][;crlf;]4[;]0[;]Somewhat Agree3[;]Somewhat Agree[;][;crlf;]2[;]0[;]Neutral4[;]Neutral[;][;crlf;]1[;]0[;]Somewhat Disagree5[;]Somewhat Disagree[;][;crlf;]0[;]0[;]Disagree6[;]Disagree[;][;crlf;]1[;]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D330843833ED4110BBCEE11924E5EC13&lt;/guid&gt;&#10;        &lt;description /&gt;&#10;        &lt;date&gt;7/10/2013 12:32:27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F55F0E6FAAA418D9D38B165EC04EE1E&lt;/guid&gt;&#10;            &lt;repollguid&gt;E219132620DA47FF95C86470469740A0&lt;/repollguid&gt;&#10;            &lt;sourceid&gt;AA7F4804AC7B4AA887711D149C19CDAC&lt;/sourceid&gt;&#10;            &lt;questiontext&gt;In this thought experiment, all people on earth are morally required to reduce their standard of living to the minimum required for survival.&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C3168D5DC5841E4B4E60CB543B7ACB9&lt;/guid&gt;&#10;                    &lt;answertext&gt;Strongly Agree&lt;/answertext&gt;&#10;                    &lt;valuetype&gt;0&lt;/valuetype&gt;&#10;                &lt;/answer&gt;&#10;                &lt;answer&gt;&#10;                    &lt;guid&gt;ABD975B4B6934BB8A7B588E074D68A5B&lt;/guid&gt;&#10;                    &lt;answertext&gt;Agree&lt;/answertext&gt;&#10;                    &lt;valuetype&gt;0&lt;/valuetype&gt;&#10;                &lt;/answer&gt;&#10;                &lt;answer&gt;&#10;                    &lt;guid&gt;1E508468195A4F04B745553DB395DDB1&lt;/guid&gt;&#10;                    &lt;answertext&gt;Somewhat Agree&lt;/answertext&gt;&#10;                    &lt;valuetype&gt;0&lt;/valuetype&gt;&#10;                &lt;/answer&gt;&#10;                &lt;answer&gt;&#10;                    &lt;guid&gt;3F1670F6888A4140A0446722EEA72D3B&lt;/guid&gt;&#10;                    &lt;answertext&gt;Neutral&lt;/answertext&gt;&#10;                    &lt;valuetype&gt;0&lt;/valuetype&gt;&#10;                &lt;/answer&gt;&#10;                &lt;answer&gt;&#10;                    &lt;guid&gt;B99BBA86956B4A8EB7F38B7320716173&lt;/guid&gt;&#10;                    &lt;answertext&gt;Somewhat Disagree&lt;/answertext&gt;&#10;                    &lt;valuetype&gt;0&lt;/valuetype&gt;&#10;                &lt;/answer&gt;&#10;                &lt;answer&gt;&#10;                    &lt;guid&gt;EC23775CBC7148CCA9A9C5C210DA27D9&lt;/guid&gt;&#10;                    &lt;answertext&gt;Disagree&lt;/answertext&gt;&#10;                    &lt;valuetype&gt;0&lt;/valuetype&gt;&#10;                &lt;/answer&gt;&#10;                &lt;answer&gt;&#10;                    &lt;guid&gt;542D3ADB16DC4142955A08EDB3988B96&lt;/guid&gt;&#10;                    &lt;answertext&gt;Strongly Disagree&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D330843833ED4110BBCEE11924E5EC13&lt;/guid&gt;&#10;        &lt;description /&gt;&#10;        &lt;date&gt;7/10/2013 12:32:27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F55F0E6FAAA418D9D38B165EC04EE1E&lt;/guid&gt;&#10;            &lt;repollguid&gt;E219132620DA47FF95C86470469740A0&lt;/repollguid&gt;&#10;            &lt;sourceid&gt;AA7F4804AC7B4AA887711D149C19CDAC&lt;/sourceid&gt;&#10;            &lt;questiontext&gt;Utilitarianism is overly demanding&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C3168D5DC5841E4B4E60CB543B7ACB9&lt;/guid&gt;&#10;                    &lt;answertext&gt;Strongly Agree&lt;/answertext&gt;&#10;                    &lt;valuetype&gt;0&lt;/valuetype&gt;&#10;                &lt;/answer&gt;&#10;                &lt;answer&gt;&#10;                    &lt;guid&gt;ABD975B4B6934BB8A7B588E074D68A5B&lt;/guid&gt;&#10;                    &lt;answertext&gt;Agree&lt;/answertext&gt;&#10;                    &lt;valuetype&gt;0&lt;/valuetype&gt;&#10;                &lt;/answer&gt;&#10;                &lt;answer&gt;&#10;                    &lt;guid&gt;1E508468195A4F04B745553DB395DDB1&lt;/guid&gt;&#10;                    &lt;answertext&gt;Somewhat Agree&lt;/answertext&gt;&#10;                    &lt;valuetype&gt;0&lt;/valuetype&gt;&#10;                &lt;/answer&gt;&#10;                &lt;answer&gt;&#10;                    &lt;guid&gt;3F1670F6888A4140A0446722EEA72D3B&lt;/guid&gt;&#10;                    &lt;answertext&gt;Neutral&lt;/answertext&gt;&#10;                    &lt;valuetype&gt;0&lt;/valuetype&gt;&#10;                &lt;/answer&gt;&#10;                &lt;answer&gt;&#10;                    &lt;guid&gt;B99BBA86956B4A8EB7F38B7320716173&lt;/guid&gt;&#10;                    &lt;answertext&gt;Somewhat Disagree&lt;/answertext&gt;&#10;                    &lt;valuetype&gt;0&lt;/valuetype&gt;&#10;                &lt;/answer&gt;&#10;                &lt;answer&gt;&#10;                    &lt;guid&gt;EC23775CBC7148CCA9A9C5C210DA27D9&lt;/guid&gt;&#10;                    &lt;answertext&gt;Disagree&lt;/answertext&gt;&#10;                    &lt;valuetype&gt;0&lt;/valuetype&gt;&#10;                &lt;/answer&gt;&#10;                &lt;answer&gt;&#10;                    &lt;guid&gt;542D3ADB16DC4142955A08EDB3988B96&lt;/guid&gt;&#10;                    &lt;answertext&gt;Strongly Disagree&lt;/answertext&gt;&#10;                    &lt;valuetype&gt;0&lt;/valuetype&gt;&#10;                &lt;/answer&gt;&#10;            &lt;/answers&gt;&#10;        &lt;/multichoice&gt;&#10;    &lt;/questions&gt;&#10;&lt;/questionlist&gt;"/>
  <p:tag name="RESULTS" val="Utilitarianism is overly demanding[;crlf;]8[;]8[;]8[;]False[;]0[;][;crlf;]2.875[;]3[;]0.7806247497998[;]0.609375[;crlf;]0[;]0[;]Strongly Agree1[;]Strongly Agree[;][;crlf;]3[;]0[;]Agree2[;]Agree[;][;crlf;]3[;]0[;]Somewhat Agree3[;]Somewhat Agree[;][;crlf;]2[;]0[;]Neutral4[;]Neutral[;][;crlf;]0[;]0[;]Somewhat Disagree5[;]Somewhat Disagree[;][;crlf;]0[;]0[;]Disagree6[;]Disagree[;][;crlf;]0[;]0[;]Strongly Disagree7[;]Strongly Disagree[;]"/>
  <p:tag name="HASRESULTS" val="Tru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RESULTS" val="Utilitarianism is the most demanding ethical theory[;crlf;]8[;]8[;]8[;]False[;]0[;][;crlf;]3.375[;]3[;]0.85695682505013[;]0.734375[;crlf;]0[;]0[;]Strongly Agree1[;]Strongly Agree[;][;crlf;]1[;]0[;]Agree2[;]Agree[;][;crlf;]4[;]0[;]Somewhat Agree3[;]Somewhat Agree[;][;crlf;]2[;]0[;]Neutral4[;]Neutral[;][;crlf;]1[;]0[;]Somewhat Disagree5[;]Somewhat Disagree[;][;crlf;]0[;]0[;]Disagree6[;]Disagree[;][;crlf;]0[;]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D330843833ED4110BBCEE11924E5EC13&lt;/guid&gt;&#10;        &lt;description /&gt;&#10;        &lt;date&gt;7/10/2013 12:32:27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F55F0E6FAAA418D9D38B165EC04EE1E&lt;/guid&gt;&#10;            &lt;repollguid&gt;E219132620DA47FF95C86470469740A0&lt;/repollguid&gt;&#10;            &lt;sourceid&gt;AA7F4804AC7B4AA887711D149C19CDAC&lt;/sourceid&gt;&#10;            &lt;questiontext&gt;Utilitarianism is the most demanding ethical theor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C3168D5DC5841E4B4E60CB543B7ACB9&lt;/guid&gt;&#10;                    &lt;answertext&gt;Strongly Agree&lt;/answertext&gt;&#10;                    &lt;valuetype&gt;0&lt;/valuetype&gt;&#10;                &lt;/answer&gt;&#10;                &lt;answer&gt;&#10;                    &lt;guid&gt;ABD975B4B6934BB8A7B588E074D68A5B&lt;/guid&gt;&#10;                    &lt;answertext&gt;Agree&lt;/answertext&gt;&#10;                    &lt;valuetype&gt;0&lt;/valuetype&gt;&#10;                &lt;/answer&gt;&#10;                &lt;answer&gt;&#10;                    &lt;guid&gt;1E508468195A4F04B745553DB395DDB1&lt;/guid&gt;&#10;                    &lt;answertext&gt;Somewhat Agree&lt;/answertext&gt;&#10;                    &lt;valuetype&gt;0&lt;/valuetype&gt;&#10;                &lt;/answer&gt;&#10;                &lt;answer&gt;&#10;                    &lt;guid&gt;3F1670F6888A4140A0446722EEA72D3B&lt;/guid&gt;&#10;                    &lt;answertext&gt;Neutral&lt;/answertext&gt;&#10;                    &lt;valuetype&gt;0&lt;/valuetype&gt;&#10;                &lt;/answer&gt;&#10;                &lt;answer&gt;&#10;                    &lt;guid&gt;B99BBA86956B4A8EB7F38B7320716173&lt;/guid&gt;&#10;                    &lt;answertext&gt;Somewhat Disagree&lt;/answertext&gt;&#10;                    &lt;valuetype&gt;0&lt;/valuetype&gt;&#10;                &lt;/answer&gt;&#10;                &lt;answer&gt;&#10;                    &lt;guid&gt;EC23775CBC7148CCA9A9C5C210DA27D9&lt;/guid&gt;&#10;                    &lt;answertext&gt;Disagree&lt;/answertext&gt;&#10;                    &lt;valuetype&gt;0&lt;/valuetype&gt;&#10;                &lt;/answer&gt;&#10;                &lt;answer&gt;&#10;                    &lt;guid&gt;542D3ADB16DC4142955A08EDB3988B96&lt;/guid&gt;&#10;                    &lt;answertext&gt;Strongly Disagree&lt;/answertext&gt;&#10;                    &lt;valuetype&gt;0&lt;/valuetype&gt;&#10;                &lt;/answer&gt;&#10;            &lt;/answers&gt;&#10;        &lt;/multichoice&gt;&#10;    &lt;/questions&gt;&#10;&lt;/questionlist&gt;"/>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76C6062DE15748B0869BDCE4BDCBE77F&lt;/guid&gt;&#10;        &lt;description /&gt;&#10;        &lt;date&gt;7/15/2013 1:40:0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843E81D30BC4D71B3AD70464DEF3322&lt;/guid&gt;&#10;            &lt;repollguid&gt;538BB7DC226C4C8FB15BD33C34E3909E&lt;/repollguid&gt;&#10;            &lt;sourceid&gt;55C322FD70B9497AB445135FC85BFABC&lt;/sourceid&gt;&#10;            &lt;questiontext&gt;According to Singer, the fact that many other people are in a position to donate to famine relief:&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F83066B953044B69F356584632618EE&lt;/guid&gt;&#10;                    &lt;answertext&gt;makes both a psychological difference and a difference to our moral obligations.&lt;/answertext&gt;&#10;                    &lt;valuetype&gt;-1&lt;/valuetype&gt;&#10;                &lt;/answer&gt;&#10;                &lt;answer&gt;&#10;                    &lt;guid&gt;5B6AA87E6CD146889926A1A4B1A924F7&lt;/guid&gt;&#10;                    &lt;answertext&gt;makes a psychological difference, but no difference to our moral obligations.&lt;/answertext&gt;&#10;                    &lt;valuetype&gt;1&lt;/valuetype&gt;&#10;                &lt;/answer&gt;&#10;                &lt;answer&gt;&#10;                    &lt;guid&gt;35845149ABB44AFFA8BEB1C03F9A4953&lt;/guid&gt;&#10;                    &lt;answertext&gt;makes no psychological difference, but makes a difference to our moral obligations.&lt;/answertext&gt;&#10;                    &lt;valuetype&gt;-1&lt;/valuetype&gt;&#10;                &lt;/answer&gt;&#10;                &lt;answer&gt;&#10;                    &lt;guid&gt;D72802B56FB8498D8E34C31E7BA03B62&lt;/guid&gt;&#10;                    &lt;answertext&gt;makes neither a psychological difference nor a difference to our moral obligations.&lt;/answertext&gt;&#10;                    &lt;valuetype&gt;-1&lt;/valuetype&gt;&#10;                &lt;/answer&gt;&#10;                &lt;answer&gt;&#10;                    &lt;guid&gt;DA0FAB94C5B745AD8984FEA2572B9C99&lt;/guid&gt;&#10;                    &lt;answertext&gt;None of the above&lt;/answertext&gt;&#10;                    &lt;valuetype&gt;-1&lt;/valuetype&gt;&#10;                &lt;/answer&gt;&#10;            &lt;/answers&gt;&#10;        &lt;/multichoice&gt;&#10;    &lt;/questions&gt;&#10;&lt;/questionlist&gt;"/>
  <p:tag name="RESULTS" val="According to Singer, the fact that many other people are in a position to donate to famine relief:[;crlf;]8[;]8[;]8[;]False[;]6[;][;crlf;]2[;]2[;]0.5[;]0.25[;crlf;]1[;]-1[;]makes both a psychological difference and a difference to our moral obligations.1[;]makes both a psychological difference and a difference to our moral obligations.[;][;crlf;]6[;]1[;]makes a psychological difference, but no difference to our moral obligations.2[;]makes a psychological difference, but no difference to our moral obligations.[;][;crlf;]1[;]-1[;]makes no psychological difference, but makes a difference to our moral obligations.3[;]makes no psychological difference, but makes a difference to our moral obligations.[;][;crlf;]0[;]-1[;]makes neither a psychological difference nor a difference to our moral obligations.4[;]makes neither a psychological difference nor a difference to our moral obligations.[;][;crlf;]0[;]-1[;]None of the above5[;]None of the above[;]"/>
  <p:tag name="HASRESULTS" val="True"/>
</p:tagLst>
</file>

<file path=ppt/tags/tag20.xml><?xml version="1.0" encoding="utf-8"?>
<p:tagLst xmlns:a="http://schemas.openxmlformats.org/drawingml/2006/main" xmlns:r="http://schemas.openxmlformats.org/officeDocument/2006/relationships" xmlns:p="http://schemas.openxmlformats.org/presentationml/2006/main">
  <p:tag name="RESULTS" val="Is the right solution to a collective action problem is (A) an appeal to fairness or (B) an appeal to broader self-interests? [;crlf;]21[;]21[;]21[;]False[;]0[;][;crlf;]1.71428571428571[;]2[;]0.628138378965377[;]0.394557823129252[;crlf;]8[;]0[;]an appeal to fairness1[;]an appeal to fairness[;][;crlf;]11[;]0[;]an appeal to broader self-interests2[;]an appeal to broader self-interests[;][;crlf;]2[;]0[;]Neither3[;]Neither[;]"/>
  <p:tag name="HASRESULTS" val="False"/>
  <p:tag name="LIVECHARTING" val="False"/>
  <p:tag name="AUTOOPENPOLL" val="True"/>
  <p:tag name="AUTOFORMATCHART" val="True"/>
  <p:tag name="TYPE" val="MultiChoiceSlide"/>
  <p:tag name="TPQUESTIONXML" val="﻿&lt;?xml version=&quot;1.0&quot; encoding=&quot;utf-8&quot;?&gt;&#10;&lt;questionlist&gt;&#10;    &lt;properties&gt;&#10;        &lt;guid&gt;0D60DA36889E4E95A95D27E69F97E958&lt;/guid&gt;&#10;        &lt;description /&gt;&#10;        &lt;date&gt;10/19/2013 6:23:1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E928CD03E9D4E719B86E46DE9B67059&lt;/guid&gt;&#10;            &lt;repollguid&gt;14C03FD30BF14BD79A8E0DD1DBC4ABEF&lt;/repollguid&gt;&#10;            &lt;sourceid&gt;B794143357964B09926E3F0A032BC791&lt;/sourceid&gt;&#10;            &lt;questiontext&gt;Is the right solution to a collective action problem is (A) an appeal to fairness or (B) an appeal to broader self-interests?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784327C8D141118257AE9FF0E98070&lt;/guid&gt;&#10;                    &lt;answertext&gt;an appeal to fairness&lt;/answertext&gt;&#10;                    &lt;valuetype&gt;0&lt;/valuetype&gt;&#10;                &lt;/answer&gt;&#10;                &lt;answer&gt;&#10;                    &lt;guid&gt;D1D71DE9CE7D41ADB67DBCAAEC1D1299&lt;/guid&gt;&#10;                    &lt;answertext&gt;an appeal to broader self-interests&lt;/answertext&gt;&#10;                    &lt;valuetype&gt;0&lt;/valuetype&gt;&#10;                &lt;/answer&gt;&#10;                &lt;answer&gt;&#10;                    &lt;guid&gt;57F9198DAB4F466A8FA236F79F61F1F5&lt;/guid&gt;&#10;                    &lt;answertext&gt;Neither&lt;/answertext&gt;&#10;                    &lt;valuetype&gt;0&lt;/valuetype&gt;&#10;                &lt;/answer&gt;&#10;            &lt;/answers&gt;&#10;        &lt;/multichoice&gt;&#10;    &lt;/questions&gt;&#10;&lt;/questionlist&gt;"/>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BCDB50133356491E86D22F394E7636FD&lt;/guid&gt;&#10;        &lt;description /&gt;&#10;        &lt;date&gt;7/23/2014 5:15:4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547788777F14597964B787E432BE6D4&lt;/guid&gt;&#10;            &lt;repollguid&gt;5B612F075FC14DDC873B078AE80814B6&lt;/repollguid&gt;&#10;            &lt;sourceid&gt;A6C0D7AEF06B42BBBE4411E07AC3F939&lt;/sourceid&gt;&#10;            &lt;questiontext&gt;In the reading, Singer stat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A1867A1FF59452E8D921F25987B7DC0&lt;/guid&gt;&#10;                    &lt;answertext&gt;“one could accept the argument without drawing the conclusion that it absolves one from any obligation to do anything to prevent famine. The conclusion that should be drawn is that the best means of preventing famine, in the long run, is population control”&lt;/answertext&gt;&#10;                    &lt;valuetype&gt;-1&lt;/valuetype&gt;&#10;                &lt;/answer&gt;&#10;                &lt;answer&gt;&#10;                    &lt;guid&gt;9F991A3A89A4432A9729CE3CC8E374DF&lt;/guid&gt;&#10;                    &lt;answertext&gt;“This conclusion is one which we may be reluctant to face. I cannot see, though, why it should be regarded as a criticism of the position for which I have argued, rather than a criticism of our ordinary standards of behavior”&lt;/answertext&gt;&#10;                    &lt;valuetype&gt;-1&lt;/valuetype&gt;&#10;                &lt;/answer&gt;&#10;                &lt;answer&gt;&#10;                    &lt;guid&gt;8CB8AFEC36DD428AA6CD9EA1022043EF&lt;/guid&gt;&#10;                    &lt;answertext&gt;“The traditional distinction between duty and charity cannot be drawn, or at least, not in the place where we normally draw it … People do not feel in any way ashamed or guilty about spending money on new clothes or a new car instead of giving it to famine relief … This way of looking at the matter cannot be justified … We would not be sacrificing anything significant if we were to continue to wear our old clothes, and give money to famine relief”&lt;/answertext&gt;&#10;                    &lt;valuetype&gt;-1&lt;/valuetype&gt;&#10;                &lt;/answer&gt;&#10;                &lt;answer&gt;&#10;                    &lt;guid&gt;60086D3BFC4C4625AB143E3F2F61AF1A&lt;/guid&gt;&#10;                    &lt;answertext&gt;A &amp;amp; B&lt;/answertext&gt;&#10;                    &lt;valuetype&gt;-1&lt;/valuetype&gt;&#10;                &lt;/answer&gt;&#10;                &lt;answer&gt;&#10;                    &lt;guid&gt;1B7670933F584433AEB047E30B32180B&lt;/guid&gt;&#10;                    &lt;answertext&gt;B &amp;amp; C&lt;/answertext&gt;&#10;                    &lt;valuetype&gt;-1&lt;/valuetype&gt;&#10;                &lt;/answer&gt;&#10;                &lt;answer&gt;&#10;                    &lt;guid&gt;0B0E3E3A6DFB474BA7B98C8DAE9560FF&lt;/guid&gt;&#10;                    &lt;answertext&gt;All of the above&lt;/answertext&gt;&#10;                    &lt;valuetype&gt;1&lt;/valuetype&gt;&#10;                &lt;/answer&gt;&#10;            &lt;/answers&gt;&#10;        &lt;/multichoice&gt;&#10;    &lt;/questions&gt;&#10;&lt;/questionlist&gt;"/>
  <p:tag name="RESULTS" val="In the reading, Singer states:[;crlf;]8[;]8[;]8[;]False[;]2[;][;crlf;]5[;]5[;]0.866025403784439[;]0.75[;crlf;]0[;]-1[;]“one could accept the argument without drawing the conclusion that it absolves one from any obligation to do anything to prevent famine. The conclusion that should be drawn is that the best means of preventing famine, in the long run, is population control”1[;]“one could accept the argument without drawing the conclusion that it absolves one from any obligation to do anything to prevent famine. The conclusion that should be drawn is that the best means of preventing famine, in the long run, is population control”[;][;crlf;]0[;]-1[;]“This conclusion is one which we may be reluctant to face. I cannot see, though, why it should be regarded as a criticism of the position for which I have argued, rather than a criticism of our ordinary standards of behavior”2[;]“This conclusion is one which we may be reluctant to face. I cannot see, though, why it should be regarded as a criticism of the position for which I have argued, rather than a criticism of our ordinary standards of behavior”[;][;crlf;]1[;]-1[;]“The traditional distinction between duty and charity cannot be drawn, or at least, not in the place where we normally draw it … People do not feel in any way ashamed or guilty about spending money on new clothes or a new car instead of giving it to famine relief … This way of looking at the matter cannot be justified … We would not be sacrificing anything significant if we were to continue to wear our old clothes, and give money to famine relief”3[;]“The traditional distinction between duty and charity cannot be drawn, or at least, not in the place where we normally draw it … People do not feel in any way ashamed or guilty about spending money on new clothes or a new car instead of giving it to famine relief … This way of looking at the matter cannot be justified … We would not be sacrificing anything significant if we were to continue to wear our old clothes, and give money to famine relief”[;][;crlf;]0[;]-1[;]A &amp; B4[;]A &amp; B[;][;crlf;]5[;]-1[;]B &amp; C5[;]B &amp; C[;][;crlf;]2[;]1[;]All of the above6[;]All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0D60DA36889E4E95A95D27E69F97E958&lt;/guid&gt;&#10;        &lt;description /&gt;&#10;        &lt;date&gt;10/19/2013 6:23:1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A1DA5905A434F77BE3A9609D367C972&lt;/guid&gt;&#10;            &lt;repollguid&gt;14C03FD30BF14BD79A8E0DD1DBC4ABEF&lt;/repollguid&gt;&#10;            &lt;sourceid&gt;B794143357964B09926E3F0A032BC791&lt;/sourceid&gt;&#10;            &lt;questiontext&gt;One of the main factors that Hardin links to world hunger and poverty is: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784327C8D141118257AE9FF0E98070&lt;/guid&gt;&#10;                    &lt;answertext&gt;population and reproduction rates&lt;/answertext&gt;&#10;                    &lt;valuetype&gt;0&lt;/valuetype&gt;&#10;                &lt;/answer&gt;&#10;                &lt;answer&gt;&#10;                    &lt;guid&gt;D1D71DE9CE7D41ADB67DBCAAEC1D1299&lt;/guid&gt;&#10;                    &lt;answertext&gt;exploitation of other people&lt;/answertext&gt;&#10;                    &lt;valuetype&gt;0&lt;/valuetype&gt;&#10;                &lt;/answer&gt;&#10;                &lt;answer&gt;&#10;                    &lt;guid&gt;57F9198DAB4F466A8FA236F79F61F1F5&lt;/guid&gt;&#10;                    &lt;answertext&gt;people having too many privileges&lt;/answertext&gt;&#10;                    &lt;valuetype&gt;0&lt;/valuetype&gt;&#10;                &lt;/answer&gt;&#10;                &lt;answer&gt;&#10;                    &lt;guid&gt;B5ADDCA229654A928F0D1B77E8C82432&lt;/guid&gt;&#10;                    &lt;answertext&gt;all of the above&lt;/answertext&gt;&#10;                    &lt;valuetype&gt;0&lt;/valuetype&gt;&#10;                &lt;/answer&gt;&#10;                &lt;answer&gt;&#10;                    &lt;guid&gt;D201B15AF131402E81643D4DC1079185&lt;/guid&gt;&#10;                    &lt;answertext&gt;none of the above&lt;/answertext&gt;&#10;                    &lt;valuetype&gt;0&lt;/valuetype&gt;&#10;                &lt;/answer&gt;&#10;            &lt;/answers&gt;&#10;        &lt;/multichoice&gt;&#10;    &lt;/questions&gt;&#10;&lt;/questionlist&gt;"/>
  <p:tag name="RESULTS" val="One of the main factors that Hardin links to world hunger and poverty is: [;crlf;]8[;]8[;]8[;]False[;]0[;][;crlf;]1[;]1[;]0[;]0[;crlf;]8[;]0[;]population and reproduction rates1[;]population and reproduction rates[;][;crlf;]0[;]0[;]exploitation of other people2[;]exploitation of other people[;][;crlf;]0[;]0[;]people having too many privileges3[;]people having too many privileges[;][;crlf;]0[;]0[;]all of the above4[;]all of the above[;][;crlf;]0[;]0[;]none of the above5[;]none of the above[;]"/>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_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1442</Words>
  <Application>Microsoft Office PowerPoint</Application>
  <PresentationFormat>Widescreen</PresentationFormat>
  <Paragraphs>192</Paragraphs>
  <Slides>37</Slides>
  <Notes>12</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2</vt:i4>
      </vt:variant>
      <vt:variant>
        <vt:lpstr>Slide Titles</vt:lpstr>
      </vt:variant>
      <vt:variant>
        <vt:i4>37</vt:i4>
      </vt:variant>
    </vt:vector>
  </HeadingPairs>
  <TitlesOfParts>
    <vt:vector size="49" baseType="lpstr">
      <vt:lpstr>Arial</vt:lpstr>
      <vt:lpstr>Calibri</vt:lpstr>
      <vt:lpstr>Franklin Gothic Book</vt:lpstr>
      <vt:lpstr>Franklin Gothic Medium</vt:lpstr>
      <vt:lpstr>Times New Roman</vt:lpstr>
      <vt:lpstr>Wingdings</vt:lpstr>
      <vt:lpstr>Wingdings 2</vt:lpstr>
      <vt:lpstr>Austin</vt:lpstr>
      <vt:lpstr>1_Austin</vt:lpstr>
      <vt:lpstr>2_Austin</vt:lpstr>
      <vt:lpstr>Microsoft Graph Chart</vt:lpstr>
      <vt:lpstr>Chart</vt:lpstr>
      <vt:lpstr>How to Live an Ethical Life</vt:lpstr>
      <vt:lpstr>Contemporary Moral Problems</vt:lpstr>
      <vt:lpstr>Agenda</vt:lpstr>
      <vt:lpstr>According to Singer, the fact that many other people are in a position to donate to famine relief:</vt:lpstr>
      <vt:lpstr>In the reading, Singer states:</vt:lpstr>
      <vt:lpstr>One of the main factors that Hardin links to world hunger and poverty is: </vt:lpstr>
      <vt:lpstr>The Demandingness Objection</vt:lpstr>
      <vt:lpstr>PowerPoint Presentation</vt:lpstr>
      <vt:lpstr>A kind of distribution objection …. </vt:lpstr>
      <vt:lpstr>In this thought experiment, all people on earth are morally required to reduce their standard of living to the minimum required for survival.</vt:lpstr>
      <vt:lpstr>The Repugnant Conclusion</vt:lpstr>
      <vt:lpstr>The Demandingness Objection</vt:lpstr>
      <vt:lpstr>The Demandingness Objection</vt:lpstr>
      <vt:lpstr>The Demandingness Objection</vt:lpstr>
      <vt:lpstr>The Demandingness Objection</vt:lpstr>
      <vt:lpstr>Psychological Demandingness (for motivation)</vt:lpstr>
      <vt:lpstr>Is Utilitarianism Too Demanding?</vt:lpstr>
      <vt:lpstr>Substantive Demandingness</vt:lpstr>
      <vt:lpstr>Demandingness?</vt:lpstr>
      <vt:lpstr>Utilitarianism is overly demanding</vt:lpstr>
      <vt:lpstr>Utilitarianism is the most demanding ethical theory</vt:lpstr>
      <vt:lpstr>Garrett Hardin, “Lifeboat Ethics”</vt:lpstr>
      <vt:lpstr>PowerPoint Presentation</vt:lpstr>
      <vt:lpstr>Garrett Hardin on Overpopulation</vt:lpstr>
      <vt:lpstr>Population and Hunger</vt:lpstr>
      <vt:lpstr>The ‘Population’ Objection</vt:lpstr>
      <vt:lpstr>Collective Action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Repugnant Conclusion</vt:lpstr>
      <vt:lpstr>Is the right solution to a collective action problem is (A) an appeal to fairness or (B) an appeal to broader self-interests?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Benjamin Hole</cp:lastModifiedBy>
  <cp:revision>29</cp:revision>
  <dcterms:created xsi:type="dcterms:W3CDTF">2014-07-20T22:29:41Z</dcterms:created>
  <dcterms:modified xsi:type="dcterms:W3CDTF">2014-07-24T20:01:14Z</dcterms:modified>
</cp:coreProperties>
</file>