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8" r:id="rId2"/>
    <p:sldId id="257" r:id="rId3"/>
    <p:sldId id="258" r:id="rId4"/>
    <p:sldId id="290" r:id="rId5"/>
    <p:sldId id="292" r:id="rId6"/>
    <p:sldId id="289" r:id="rId7"/>
    <p:sldId id="291" r:id="rId8"/>
    <p:sldId id="277" r:id="rId9"/>
    <p:sldId id="293" r:id="rId10"/>
    <p:sldId id="278" r:id="rId11"/>
    <p:sldId id="279" r:id="rId12"/>
    <p:sldId id="294" r:id="rId13"/>
    <p:sldId id="280" r:id="rId14"/>
    <p:sldId id="281" r:id="rId15"/>
    <p:sldId id="282" r:id="rId16"/>
    <p:sldId id="283" r:id="rId17"/>
    <p:sldId id="284" r:id="rId18"/>
    <p:sldId id="285" r:id="rId19"/>
    <p:sldId id="286" r:id="rId20"/>
    <p:sldId id="287"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48"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61961-0AAA-4E1B-B6F0-F59B97439027}" type="datetimeFigureOut">
              <a:rPr lang="en-US" smtClean="0"/>
              <a:t>7/25/2014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4CC15-78D2-4FFC-8B4F-B15227A444B4}" type="slidenum">
              <a:rPr lang="en-US" smtClean="0"/>
              <a:t>‹#›</a:t>
            </a:fld>
            <a:endParaRPr lang="en-US"/>
          </a:p>
        </p:txBody>
      </p:sp>
    </p:spTree>
    <p:extLst>
      <p:ext uri="{BB962C8B-B14F-4D97-AF65-F5344CB8AC3E}">
        <p14:creationId xmlns:p14="http://schemas.microsoft.com/office/powerpoint/2010/main" val="56514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4</a:t>
            </a:fld>
            <a:endParaRPr lang="en-US"/>
          </a:p>
        </p:txBody>
      </p:sp>
    </p:spTree>
    <p:extLst>
      <p:ext uri="{BB962C8B-B14F-4D97-AF65-F5344CB8AC3E}">
        <p14:creationId xmlns:p14="http://schemas.microsoft.com/office/powerpoint/2010/main" val="4292459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BD113EDE-1D9D-48DC-B169-595081C5089C}" type="slidenum">
              <a:rPr lang="en-US">
                <a:solidFill>
                  <a:prstClr val="black"/>
                </a:solidFill>
              </a:rPr>
              <a:pPr eaLnBrk="1" hangingPunct="1"/>
              <a:t>24</a:t>
            </a:fld>
            <a:endParaRPr lang="en-US">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7437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4AFBE089-5392-4140-B6D9-B7A0A84ADAD3}" type="slidenum">
              <a:rPr lang="en-US">
                <a:solidFill>
                  <a:prstClr val="black"/>
                </a:solidFill>
              </a:rPr>
              <a:pPr eaLnBrk="1" hangingPunct="1"/>
              <a:t>25</a:t>
            </a:fld>
            <a:endParaRPr lang="en-US">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4760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EBBDCF6D-DFF1-457B-86CB-762D7F791D5E}" type="slidenum">
              <a:rPr lang="en-US">
                <a:solidFill>
                  <a:prstClr val="black"/>
                </a:solidFill>
              </a:rPr>
              <a:pPr eaLnBrk="1" hangingPunct="1"/>
              <a:t>26</a:t>
            </a:fld>
            <a:endParaRPr lang="en-US">
              <a:solidFill>
                <a:prstClr val="black"/>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8941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BE3DA192-35D4-45FD-93AD-146658DCB1DC}" type="slidenum">
              <a:rPr lang="en-US">
                <a:solidFill>
                  <a:prstClr val="black"/>
                </a:solidFill>
              </a:rPr>
              <a:pPr eaLnBrk="1" hangingPunct="1"/>
              <a:t>27</a:t>
            </a:fld>
            <a:endParaRPr lang="en-US">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5535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11B673C0-B489-4FEA-99E9-9C81610CA783}" type="slidenum">
              <a:rPr lang="en-US">
                <a:solidFill>
                  <a:prstClr val="black"/>
                </a:solidFill>
              </a:rPr>
              <a:pPr eaLnBrk="1" hangingPunct="1"/>
              <a:t>28</a:t>
            </a:fld>
            <a:endParaRPr lang="en-US">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92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BD113EDE-1D9D-48DC-B169-595081C5089C}" type="slidenum">
              <a:rPr lang="en-US">
                <a:solidFill>
                  <a:prstClr val="black"/>
                </a:solidFill>
              </a:rPr>
              <a:pPr eaLnBrk="1" hangingPunct="1"/>
              <a:t>29</a:t>
            </a:fld>
            <a:endParaRPr lang="en-US">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3135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F1AD4337-0671-43E4-97A9-BB2F25BAAB06}" type="slidenum">
              <a:rPr lang="en-US">
                <a:solidFill>
                  <a:prstClr val="black"/>
                </a:solidFill>
              </a:rPr>
              <a:pPr eaLnBrk="1" hangingPunct="1"/>
              <a:t>9</a:t>
            </a:fld>
            <a:endParaRPr lang="en-US" dirty="0">
              <a:solidFill>
                <a:prstClr val="black"/>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810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15</a:t>
            </a:fld>
            <a:endParaRPr lang="en-US" sz="1200" dirty="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15</a:t>
            </a:fld>
            <a:endParaRPr lang="en-US" sz="1300" dirty="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dirty="0" smtClean="0"/>
          </a:p>
        </p:txBody>
      </p:sp>
    </p:spTree>
    <p:extLst>
      <p:ext uri="{BB962C8B-B14F-4D97-AF65-F5344CB8AC3E}">
        <p14:creationId xmlns:p14="http://schemas.microsoft.com/office/powerpoint/2010/main" val="125731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16</a:t>
            </a:fld>
            <a:endParaRPr lang="en-US" sz="120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16</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9088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pPr/>
              <a:t>17</a:t>
            </a:fld>
            <a:endParaRPr lang="en-US" sz="1200"/>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eaLnBrk="1">
              <a:lnSpc>
                <a:spcPct val="95000"/>
              </a:lnSpc>
              <a:buSzPct val="100000"/>
            </a:pPr>
            <a:fld id="{B6224F85-449B-40F3-A7E6-997FF778AFCA}" type="slidenum">
              <a:rPr lang="en-US" sz="1300">
                <a:solidFill>
                  <a:srgbClr val="000000"/>
                </a:solidFill>
                <a:latin typeface="Times New Roman" pitchFamily="18" charset="0"/>
              </a:rPr>
              <a:pPr algn="r" eaLnBrk="1">
                <a:lnSpc>
                  <a:spcPct val="95000"/>
                </a:lnSpc>
                <a:buSzPct val="100000"/>
              </a:pPr>
              <a:t>17</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83425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2D47843-ED80-4820-86D9-EAAC068DAD3D}" type="slidenum">
              <a:rPr lang="en-US" sz="1200">
                <a:solidFill>
                  <a:prstClr val="black"/>
                </a:solidFill>
              </a:rPr>
              <a:pPr/>
              <a:t>18</a:t>
            </a:fld>
            <a:endParaRPr lang="en-US" sz="1200">
              <a:solidFill>
                <a:prstClr val="black"/>
              </a:solidFill>
            </a:endParaRPr>
          </a:p>
        </p:txBody>
      </p:sp>
      <p:sp>
        <p:nvSpPr>
          <p:cNvPr id="33795"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1pPr>
            <a:lvl2pPr marL="742950" indent="-28575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2pPr>
            <a:lvl3pPr marL="11430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3pPr>
            <a:lvl4pPr marL="16002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4pPr>
            <a:lvl5pPr marL="2057400" indent="-228600" defTabSz="409575">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5pPr>
            <a:lvl6pPr marL="25146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6pPr>
            <a:lvl7pPr marL="29718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7pPr>
            <a:lvl8pPr marL="34290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8pPr>
            <a:lvl9pPr marL="3886200" indent="-228600" defTabSz="409575" eaLnBrk="0" fontAlgn="base" hangingPunct="0">
              <a:spcBef>
                <a:spcPct val="0"/>
              </a:spcBef>
              <a:spcAft>
                <a:spcPct val="0"/>
              </a:spcAft>
              <a:tabLst>
                <a:tab pos="0" algn="l"/>
                <a:tab pos="409575" algn="l"/>
                <a:tab pos="820738" algn="l"/>
                <a:tab pos="1230313" algn="l"/>
                <a:tab pos="1641475" algn="l"/>
                <a:tab pos="2051050" algn="l"/>
                <a:tab pos="2462213" algn="l"/>
                <a:tab pos="2871788" algn="l"/>
                <a:tab pos="3282950" algn="l"/>
                <a:tab pos="3692525" algn="l"/>
                <a:tab pos="4103688" algn="l"/>
                <a:tab pos="4513263" algn="l"/>
                <a:tab pos="4922838" algn="l"/>
                <a:tab pos="5334000" algn="l"/>
                <a:tab pos="5743575" algn="l"/>
                <a:tab pos="6154738" algn="l"/>
                <a:tab pos="6564313" algn="l"/>
                <a:tab pos="6975475" algn="l"/>
                <a:tab pos="7385050" algn="l"/>
                <a:tab pos="7796213" algn="l"/>
                <a:tab pos="8205788" algn="l"/>
              </a:tabLst>
              <a:defRPr sz="2000">
                <a:solidFill>
                  <a:schemeClr val="tx1"/>
                </a:solidFill>
                <a:latin typeface="Arial" charset="0"/>
              </a:defRPr>
            </a:lvl9pPr>
          </a:lstStyle>
          <a:p>
            <a:pPr algn="r">
              <a:lnSpc>
                <a:spcPct val="95000"/>
              </a:lnSpc>
              <a:buSzPct val="100000"/>
            </a:pPr>
            <a:fld id="{B6224F85-449B-40F3-A7E6-997FF778AFCA}" type="slidenum">
              <a:rPr lang="en-US" sz="1300">
                <a:solidFill>
                  <a:srgbClr val="000000"/>
                </a:solidFill>
                <a:latin typeface="Times New Roman" pitchFamily="18" charset="0"/>
              </a:rPr>
              <a:pPr algn="r">
                <a:lnSpc>
                  <a:spcPct val="95000"/>
                </a:lnSpc>
                <a:buSzPct val="100000"/>
              </a:pPr>
              <a:t>18</a:t>
            </a:fld>
            <a:endParaRPr lang="en-US" sz="1300">
              <a:solidFill>
                <a:srgbClr val="000000"/>
              </a:solidFill>
              <a:latin typeface="Times New Roman" pitchFamily="18" charset="0"/>
            </a:endParaRPr>
          </a:p>
        </p:txBody>
      </p:sp>
      <p:sp>
        <p:nvSpPr>
          <p:cNvPr id="33796" name="Rectangle 3"/>
          <p:cNvSpPr>
            <a:spLocks noGrp="1" noRot="1" noChangeAspect="1" noChangeArrowheads="1" noTextEdit="1"/>
          </p:cNvSpPr>
          <p:nvPr>
            <p:ph type="sldImg"/>
          </p:nvPr>
        </p:nvSpPr>
        <p:spPr>
          <a:xfrm>
            <a:off x="381000" y="693738"/>
            <a:ext cx="6096000" cy="3429000"/>
          </a:xfrm>
          <a:ln/>
        </p:spPr>
      </p:sp>
      <p:sp>
        <p:nvSpPr>
          <p:cNvPr id="33797" name="Rectangle 4"/>
          <p:cNvSpPr>
            <a:spLocks noGrp="1" noChangeArrowheads="1"/>
          </p:cNvSpPr>
          <p:nvPr>
            <p:ph type="body" idx="1"/>
          </p:nvPr>
        </p:nvSpPr>
        <p:spPr>
          <a:xfrm>
            <a:off x="685800" y="4341813"/>
            <a:ext cx="5486400" cy="4114800"/>
          </a:xfrm>
          <a:noFill/>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smtClean="0"/>
          </a:p>
        </p:txBody>
      </p:sp>
    </p:spTree>
    <p:extLst>
      <p:ext uri="{BB962C8B-B14F-4D97-AF65-F5344CB8AC3E}">
        <p14:creationId xmlns:p14="http://schemas.microsoft.com/office/powerpoint/2010/main" val="167868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9EFF6-1DD7-4540-BC90-E2B7A3342BD0}" type="slidenum">
              <a:rPr lang="en-US">
                <a:solidFill>
                  <a:prstClr val="black"/>
                </a:solidFill>
              </a:rPr>
              <a:pPr/>
              <a:t>19</a:t>
            </a:fld>
            <a:endParaRPr lang="en-US">
              <a:solidFill>
                <a:prstClr val="black"/>
              </a:solidFill>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37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41F54FB7-2B92-4D5F-B81F-92E9393ACBF1}" type="slidenum">
              <a:rPr lang="en-US">
                <a:solidFill>
                  <a:prstClr val="black"/>
                </a:solidFill>
              </a:rPr>
              <a:pPr eaLnBrk="1" hangingPunct="1"/>
              <a:t>22</a:t>
            </a:fld>
            <a:endParaRPr lang="en-US">
              <a:solidFill>
                <a:prstClr val="black"/>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1928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C87D11DB-5972-488F-9FA1-69D01BD4343E}" type="slidenum">
              <a:rPr lang="en-US">
                <a:solidFill>
                  <a:prstClr val="black"/>
                </a:solidFill>
              </a:rPr>
              <a:pPr eaLnBrk="1" hangingPunct="1"/>
              <a:t>23</a:t>
            </a:fld>
            <a:endParaRPr lang="en-US">
              <a:solidFill>
                <a:prstClr val="black"/>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701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7/25/2014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176952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7/25/2014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22250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7/25/2014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142104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7/25/2014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92616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7/25/2014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423271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7/25/2014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62407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7/25/2014</a:t>
            </a:fld>
            <a:endParaRPr lang="en-US"/>
          </a:p>
        </p:txBody>
      </p:sp>
      <p:sp>
        <p:nvSpPr>
          <p:cNvPr id="6" name="Footer Placeholder 5"/>
          <p:cNvSpPr>
            <a:spLocks noGrp="1"/>
          </p:cNvSpPr>
          <p:nvPr>
            <p:ph type="ftr" sz="quarter" idx="11"/>
          </p:nvPr>
        </p:nvSpPr>
        <p:spPr/>
        <p:txBody>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673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7/25/2014</a:t>
            </a:fld>
            <a:endParaRPr lang="en-US"/>
          </a:p>
        </p:txBody>
      </p:sp>
      <p:sp>
        <p:nvSpPr>
          <p:cNvPr id="8" name="Footer Placeholder 7"/>
          <p:cNvSpPr>
            <a:spLocks noGrp="1"/>
          </p:cNvSpPr>
          <p:nvPr>
            <p:ph type="ftr" sz="quarter" idx="11"/>
          </p:nvPr>
        </p:nvSpPr>
        <p:spPr/>
        <p:txBody>
          <a:bodyPr/>
          <a:lstStyle/>
          <a:p>
            <a:endParaRPr lang="en-US">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8399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7/25/2014</a:t>
            </a:fld>
            <a:endParaRPr lang="en-US"/>
          </a:p>
        </p:txBody>
      </p:sp>
      <p:sp>
        <p:nvSpPr>
          <p:cNvPr id="4" name="Footer Placeholder 3"/>
          <p:cNvSpPr>
            <a:spLocks noGrp="1"/>
          </p:cNvSpPr>
          <p:nvPr>
            <p:ph type="ftr" sz="quarter" idx="11"/>
          </p:nvPr>
        </p:nvSpPr>
        <p:spPr/>
        <p:txBody>
          <a:bodyPr/>
          <a:lstStyle/>
          <a:p>
            <a:endParaRPr lang="en-US">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41850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7/25/2014</a:t>
            </a:fld>
            <a:endParaRPr lang="en-US"/>
          </a:p>
        </p:txBody>
      </p:sp>
      <p:sp>
        <p:nvSpPr>
          <p:cNvPr id="3" name="Footer Placeholder 2"/>
          <p:cNvSpPr>
            <a:spLocks noGrp="1"/>
          </p:cNvSpPr>
          <p:nvPr>
            <p:ph type="ftr" sz="quarter" idx="11"/>
          </p:nvPr>
        </p:nvSpPr>
        <p:spPr/>
        <p:txBody>
          <a:bodyPr/>
          <a:lstStyle/>
          <a:p>
            <a:endParaRPr lang="en-US">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29931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7/25/2014</a:t>
            </a:fld>
            <a:endParaRPr lang="en-US"/>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58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7/25/2014</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3139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7/25/2014</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a:p>
        </p:txBody>
      </p:sp>
    </p:spTree>
    <p:extLst>
      <p:ext uri="{BB962C8B-B14F-4D97-AF65-F5344CB8AC3E}">
        <p14:creationId xmlns:p14="http://schemas.microsoft.com/office/powerpoint/2010/main" val="809110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arretthardinsociety.org/videos/video_803_segment3.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investopedia.com/video/play/prisoners-dilemma/" TargetMode="External"/><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hyperlink" Target="http://www.youtube.com/watch?v=W3BmxyA3QPQ" TargetMode="External"/><Relationship Id="rId5"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hyperlink" Target="http://www.youtube.com/watch?v=W3BmxyA3QPQ" TargetMode="External"/><Relationship Id="rId5"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princeton.edu/~achaney/tmve/wiki100k/docs/Tragedy_of_the_common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8.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arrett Har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86" y="2787331"/>
            <a:ext cx="4019550" cy="348515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391323" y="2323652"/>
            <a:ext cx="9124277" cy="310691"/>
          </a:xfrm>
        </p:spPr>
        <p:txBody>
          <a:bodyPr>
            <a:normAutofit/>
          </a:bodyPr>
          <a:lstStyle/>
          <a:p>
            <a:pPr marL="68580" indent="0">
              <a:buNone/>
            </a:pPr>
            <a:r>
              <a:rPr lang="en-US" sz="1200" dirty="0">
                <a:hlinkClick r:id="rId3"/>
              </a:rPr>
              <a:t>http://</a:t>
            </a:r>
            <a:r>
              <a:rPr lang="en-US" sz="1200" dirty="0" smtClean="0">
                <a:hlinkClick r:id="rId3"/>
              </a:rPr>
              <a:t>www.garretthardinsociety.org/videos/video_803_segment3.html</a:t>
            </a:r>
            <a:r>
              <a:rPr lang="en-US" sz="1200" dirty="0" smtClean="0"/>
              <a:t> </a:t>
            </a:r>
            <a:endParaRPr lang="en-US" sz="1200" dirty="0"/>
          </a:p>
        </p:txBody>
      </p:sp>
      <p:sp>
        <p:nvSpPr>
          <p:cNvPr id="5" name="Title 4"/>
          <p:cNvSpPr>
            <a:spLocks noGrp="1"/>
          </p:cNvSpPr>
          <p:nvPr>
            <p:ph type="title"/>
          </p:nvPr>
        </p:nvSpPr>
        <p:spPr/>
        <p:txBody>
          <a:bodyPr>
            <a:normAutofit fontScale="90000"/>
          </a:bodyPr>
          <a:lstStyle/>
          <a:p>
            <a:r>
              <a:rPr lang="en-US" dirty="0" smtClean="0"/>
              <a:t>“Tragedy </a:t>
            </a:r>
            <a:r>
              <a:rPr lang="en-US" dirty="0"/>
              <a:t>of the Commons and Resource </a:t>
            </a:r>
            <a:r>
              <a:rPr lang="en-US" dirty="0" smtClean="0"/>
              <a:t>Allocation,” Video </a:t>
            </a:r>
            <a:r>
              <a:rPr lang="en-US" dirty="0"/>
              <a:t>Interview with Garrett Hardin</a:t>
            </a:r>
          </a:p>
        </p:txBody>
      </p:sp>
    </p:spTree>
    <p:extLst>
      <p:ext uri="{BB962C8B-B14F-4D97-AF65-F5344CB8AC3E}">
        <p14:creationId xmlns:p14="http://schemas.microsoft.com/office/powerpoint/2010/main" val="23090734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4002882" cy="5562600"/>
          </a:xfrm>
        </p:spPr>
        <p:txBody>
          <a:bodyPr>
            <a:normAutofit/>
          </a:bodyPr>
          <a:lstStyle/>
          <a:p>
            <a:r>
              <a:rPr lang="en-US" sz="1800" u="sng" dirty="0">
                <a:solidFill>
                  <a:schemeClr val="tx1"/>
                </a:solidFill>
              </a:rPr>
              <a:t>The Prisoner’s Dilemma</a:t>
            </a:r>
          </a:p>
          <a:p>
            <a:pPr marL="285750" indent="-285750">
              <a:buFont typeface="Arial" pitchFamily="34" charset="0"/>
              <a:buChar char="•"/>
            </a:pPr>
            <a:r>
              <a:rPr lang="en-US" sz="1800" i="1" dirty="0">
                <a:solidFill>
                  <a:schemeClr val="tx1"/>
                </a:solidFill>
              </a:rPr>
              <a:t>Individually rational</a:t>
            </a:r>
            <a:r>
              <a:rPr lang="en-US" sz="1800" dirty="0">
                <a:solidFill>
                  <a:schemeClr val="tx1"/>
                </a:solidFill>
              </a:rPr>
              <a:t> to not cooperate</a:t>
            </a:r>
          </a:p>
          <a:p>
            <a:pPr marL="285750" indent="-285750">
              <a:buFont typeface="Arial" pitchFamily="34" charset="0"/>
              <a:buChar char="•"/>
            </a:pPr>
            <a:r>
              <a:rPr lang="en-US" sz="1800" i="1" dirty="0">
                <a:solidFill>
                  <a:schemeClr val="tx1"/>
                </a:solidFill>
              </a:rPr>
              <a:t>Collectively rational </a:t>
            </a:r>
            <a:r>
              <a:rPr lang="en-US" sz="1800" dirty="0">
                <a:solidFill>
                  <a:schemeClr val="tx1"/>
                </a:solidFill>
              </a:rPr>
              <a:t>to cooperate</a:t>
            </a:r>
          </a:p>
          <a:p>
            <a:endParaRPr lang="en-US" sz="1800" dirty="0">
              <a:solidFill>
                <a:schemeClr val="tx1"/>
              </a:solidFill>
            </a:endParaRPr>
          </a:p>
          <a:p>
            <a:r>
              <a:rPr lang="en-US" sz="1800" u="sng" dirty="0">
                <a:solidFill>
                  <a:schemeClr val="tx1"/>
                </a:solidFill>
              </a:rPr>
              <a:t>Standard Solutions</a:t>
            </a:r>
          </a:p>
          <a:p>
            <a:pPr marL="285750" indent="-285750">
              <a:buFontTx/>
              <a:buChar char="-"/>
            </a:pPr>
            <a:r>
              <a:rPr lang="en-US" sz="1800" dirty="0">
                <a:solidFill>
                  <a:schemeClr val="tx1"/>
                </a:solidFill>
              </a:rPr>
              <a:t>Appeal to fairness</a:t>
            </a:r>
          </a:p>
          <a:p>
            <a:pPr marL="285750" indent="-285750">
              <a:buFontTx/>
              <a:buChar char="-"/>
            </a:pPr>
            <a:r>
              <a:rPr lang="en-US" sz="1800" dirty="0">
                <a:solidFill>
                  <a:schemeClr val="tx1"/>
                </a:solidFill>
              </a:rPr>
              <a:t>Appeal to broader self-interests</a:t>
            </a:r>
          </a:p>
          <a:p>
            <a:pPr marL="285750" indent="-285750">
              <a:buFont typeface="Arial" pitchFamily="34" charset="0"/>
              <a:buChar char="•"/>
            </a:pPr>
            <a:endParaRPr lang="en-US" sz="1800" dirty="0" smtClean="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14600" y="685800"/>
            <a:ext cx="3200400" cy="2819400"/>
          </a:xfrm>
          <a:prstGeom prst="rect">
            <a:avLst/>
          </a:prstGeom>
          <a:noFill/>
        </p:spPr>
      </p:pic>
      <p:sp>
        <p:nvSpPr>
          <p:cNvPr id="6" name="Rectangle 5"/>
          <p:cNvSpPr/>
          <p:nvPr/>
        </p:nvSpPr>
        <p:spPr>
          <a:xfrm>
            <a:off x="6096000" y="4909458"/>
            <a:ext cx="4800600" cy="646331"/>
          </a:xfrm>
          <a:prstGeom prst="rect">
            <a:avLst/>
          </a:prstGeom>
        </p:spPr>
        <p:txBody>
          <a:bodyPr wrap="square">
            <a:spAutoFit/>
          </a:bodyPr>
          <a:lstStyle/>
          <a:p>
            <a:r>
              <a:rPr lang="en-US" dirty="0">
                <a:hlinkClick r:id="rId3"/>
              </a:rPr>
              <a:t>http://www.investopedia.com/video/play/prisoners-dilemma</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303297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4815448" cy="5562600"/>
          </a:xfrm>
        </p:spPr>
        <p:txBody>
          <a:bodyPr>
            <a:normAutofit/>
          </a:bodyPr>
          <a:lstStyle/>
          <a:p>
            <a:r>
              <a:rPr lang="en-US" sz="1800" u="sng" dirty="0">
                <a:solidFill>
                  <a:schemeClr val="tx1"/>
                </a:solidFill>
              </a:rPr>
              <a:t>The Prisoner’s Dilemma</a:t>
            </a:r>
          </a:p>
          <a:p>
            <a:pPr marL="285750" indent="-285750">
              <a:buFont typeface="Arial" pitchFamily="34" charset="0"/>
              <a:buChar char="•"/>
            </a:pPr>
            <a:r>
              <a:rPr lang="en-US" sz="1800" i="1" dirty="0">
                <a:solidFill>
                  <a:schemeClr val="tx1"/>
                </a:solidFill>
              </a:rPr>
              <a:t>Individually rational</a:t>
            </a:r>
            <a:r>
              <a:rPr lang="en-US" sz="1800" dirty="0">
                <a:solidFill>
                  <a:schemeClr val="tx1"/>
                </a:solidFill>
              </a:rPr>
              <a:t> to not cooperate</a:t>
            </a:r>
          </a:p>
          <a:p>
            <a:pPr marL="285750" indent="-285750">
              <a:buFont typeface="Arial" pitchFamily="34" charset="0"/>
              <a:buChar char="•"/>
            </a:pPr>
            <a:r>
              <a:rPr lang="en-US" sz="1800" i="1" dirty="0">
                <a:solidFill>
                  <a:schemeClr val="tx1"/>
                </a:solidFill>
              </a:rPr>
              <a:t>Collectively rational </a:t>
            </a:r>
            <a:r>
              <a:rPr lang="en-US" sz="1800" dirty="0">
                <a:solidFill>
                  <a:schemeClr val="tx1"/>
                </a:solidFill>
              </a:rPr>
              <a:t>to </a:t>
            </a:r>
            <a:r>
              <a:rPr lang="en-US" sz="1800" dirty="0" smtClean="0">
                <a:solidFill>
                  <a:schemeClr val="tx1"/>
                </a:solidFill>
              </a:rPr>
              <a:t>cooperate</a:t>
            </a:r>
          </a:p>
          <a:p>
            <a:endParaRPr lang="en-US" sz="1800" dirty="0" smtClean="0">
              <a:solidFill>
                <a:schemeClr val="tx1"/>
              </a:solidFill>
            </a:endParaRPr>
          </a:p>
          <a:p>
            <a:r>
              <a:rPr lang="en-US" sz="1800" u="sng" dirty="0" smtClean="0">
                <a:solidFill>
                  <a:schemeClr val="tx1"/>
                </a:solidFill>
              </a:rPr>
              <a:t>Standard Solutions</a:t>
            </a:r>
          </a:p>
          <a:p>
            <a:pPr marL="285750" indent="-285750">
              <a:buFontTx/>
              <a:buChar char="-"/>
            </a:pPr>
            <a:r>
              <a:rPr lang="en-US" sz="1800" dirty="0">
                <a:solidFill>
                  <a:schemeClr val="tx1"/>
                </a:solidFill>
              </a:rPr>
              <a:t>A</a:t>
            </a:r>
            <a:r>
              <a:rPr lang="en-US" sz="1800" dirty="0" smtClean="0">
                <a:solidFill>
                  <a:schemeClr val="tx1"/>
                </a:solidFill>
              </a:rPr>
              <a:t>ppeal to fairness</a:t>
            </a:r>
          </a:p>
          <a:p>
            <a:pPr marL="285750" indent="-285750">
              <a:buFontTx/>
              <a:buChar char="-"/>
            </a:pPr>
            <a:r>
              <a:rPr lang="en-US" sz="1800" dirty="0" smtClean="0">
                <a:solidFill>
                  <a:schemeClr val="tx1"/>
                </a:solidFill>
              </a:rPr>
              <a:t>Appeal to broader self-interests</a:t>
            </a:r>
            <a:endParaRPr lang="en-US" sz="1800" dirty="0">
              <a:solidFill>
                <a:schemeClr val="tx1"/>
              </a:solidFill>
            </a:endParaRPr>
          </a:p>
        </p:txBody>
      </p:sp>
      <p:pic>
        <p:nvPicPr>
          <p:cNvPr id="3" name="Picture 2"/>
          <p:cNvPicPr>
            <a:picLocks noChangeAspect="1"/>
          </p:cNvPicPr>
          <p:nvPr/>
        </p:nvPicPr>
        <p:blipFill>
          <a:blip r:embed="rId2"/>
          <a:stretch>
            <a:fillRect/>
          </a:stretch>
        </p:blipFill>
        <p:spPr>
          <a:xfrm>
            <a:off x="4555672" y="685800"/>
            <a:ext cx="1242332" cy="2275114"/>
          </a:xfrm>
          <a:prstGeom prst="rect">
            <a:avLst/>
          </a:prstGeom>
          <a:ln>
            <a:noFill/>
          </a:ln>
          <a:effectLst>
            <a:softEdge rad="112500"/>
          </a:effectLst>
        </p:spPr>
      </p:pic>
      <p:pic>
        <p:nvPicPr>
          <p:cNvPr id="7" name="Picture 6"/>
          <p:cNvPicPr>
            <a:picLocks noChangeAspect="1"/>
          </p:cNvPicPr>
          <p:nvPr/>
        </p:nvPicPr>
        <p:blipFill>
          <a:blip r:embed="rId3"/>
          <a:stretch>
            <a:fillRect/>
          </a:stretch>
        </p:blipFill>
        <p:spPr>
          <a:xfrm>
            <a:off x="3502479" y="4156950"/>
            <a:ext cx="2295525" cy="1990725"/>
          </a:xfrm>
          <a:prstGeom prst="rect">
            <a:avLst/>
          </a:prstGeom>
        </p:spPr>
      </p:pic>
      <p:pic>
        <p:nvPicPr>
          <p:cNvPr id="8" name="Picture 7"/>
          <p:cNvPicPr>
            <a:picLocks noChangeAspect="1"/>
          </p:cNvPicPr>
          <p:nvPr/>
        </p:nvPicPr>
        <p:blipFill>
          <a:blip r:embed="rId4"/>
          <a:stretch>
            <a:fillRect/>
          </a:stretch>
        </p:blipFill>
        <p:spPr>
          <a:xfrm>
            <a:off x="1357312" y="685800"/>
            <a:ext cx="2365602" cy="3369992"/>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10" name="TextBox 9"/>
          <p:cNvSpPr txBox="1"/>
          <p:nvPr/>
        </p:nvSpPr>
        <p:spPr>
          <a:xfrm>
            <a:off x="54429" y="6569418"/>
            <a:ext cx="6193971" cy="276999"/>
          </a:xfrm>
          <a:prstGeom prst="rect">
            <a:avLst/>
          </a:prstGeom>
          <a:noFill/>
        </p:spPr>
        <p:txBody>
          <a:bodyPr wrap="square" rtlCol="0">
            <a:spAutoFit/>
          </a:bodyPr>
          <a:lstStyle/>
          <a:p>
            <a:r>
              <a:rPr lang="en-US" sz="1200" dirty="0">
                <a:solidFill>
                  <a:prstClr val="black"/>
                </a:solidFill>
                <a:hlinkClick r:id="rId6"/>
              </a:rPr>
              <a:t>http://www.youtube.com/watch?v=W3BmxyA3QPQ</a:t>
            </a:r>
            <a:endParaRPr lang="en-US" sz="1200" dirty="0">
              <a:solidFill>
                <a:prstClr val="black"/>
              </a:solidFill>
            </a:endParaRPr>
          </a:p>
        </p:txBody>
      </p:sp>
    </p:spTree>
    <p:extLst>
      <p:ext uri="{BB962C8B-B14F-4D97-AF65-F5344CB8AC3E}">
        <p14:creationId xmlns:p14="http://schemas.microsoft.com/office/powerpoint/2010/main" val="28787548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4783304" cy="5461875"/>
          </a:xfrm>
        </p:spPr>
        <p:txBody>
          <a:bodyPr>
            <a:normAutofit/>
          </a:bodyPr>
          <a:lstStyle/>
          <a:p>
            <a:r>
              <a:rPr lang="en-US" sz="1800" dirty="0"/>
              <a:t>Suppose that </a:t>
            </a:r>
            <a:r>
              <a:rPr lang="en-US" sz="1800" dirty="0" err="1"/>
              <a:t>Gyges</a:t>
            </a:r>
            <a:r>
              <a:rPr lang="en-US" sz="1800" dirty="0"/>
              <a:t> finds, not one ring, but two. Both rings have the same magic power. Put yourself into </a:t>
            </a:r>
            <a:r>
              <a:rPr lang="en-US" sz="1800" dirty="0" err="1"/>
              <a:t>Gyges</a:t>
            </a:r>
            <a:r>
              <a:rPr lang="en-US" sz="1800"/>
              <a:t>’ </a:t>
            </a:r>
            <a:r>
              <a:rPr lang="en-US" sz="1800" smtClean="0"/>
              <a:t>sandals. </a:t>
            </a:r>
            <a:r>
              <a:rPr lang="en-US" sz="1800" b="1" dirty="0"/>
              <a:t>What would you do with the second ring?</a:t>
            </a:r>
            <a:endParaRPr lang="en-US" sz="1800" b="1" dirty="0">
              <a:solidFill>
                <a:schemeClr val="tx1"/>
              </a:solidFill>
            </a:endParaRPr>
          </a:p>
        </p:txBody>
      </p:sp>
      <p:pic>
        <p:nvPicPr>
          <p:cNvPr id="3" name="Picture 2"/>
          <p:cNvPicPr>
            <a:picLocks noChangeAspect="1"/>
          </p:cNvPicPr>
          <p:nvPr/>
        </p:nvPicPr>
        <p:blipFill>
          <a:blip r:embed="rId2"/>
          <a:stretch>
            <a:fillRect/>
          </a:stretch>
        </p:blipFill>
        <p:spPr>
          <a:xfrm>
            <a:off x="4555672" y="685800"/>
            <a:ext cx="1242332" cy="2275114"/>
          </a:xfrm>
          <a:prstGeom prst="rect">
            <a:avLst/>
          </a:prstGeom>
          <a:ln>
            <a:noFill/>
          </a:ln>
          <a:effectLst>
            <a:softEdge rad="112500"/>
          </a:effectLst>
        </p:spPr>
      </p:pic>
      <p:pic>
        <p:nvPicPr>
          <p:cNvPr id="7" name="Picture 6"/>
          <p:cNvPicPr>
            <a:picLocks noChangeAspect="1"/>
          </p:cNvPicPr>
          <p:nvPr/>
        </p:nvPicPr>
        <p:blipFill>
          <a:blip r:embed="rId3"/>
          <a:stretch>
            <a:fillRect/>
          </a:stretch>
        </p:blipFill>
        <p:spPr>
          <a:xfrm>
            <a:off x="3502479" y="4156950"/>
            <a:ext cx="2295525" cy="1990725"/>
          </a:xfrm>
          <a:prstGeom prst="rect">
            <a:avLst/>
          </a:prstGeom>
        </p:spPr>
      </p:pic>
      <p:pic>
        <p:nvPicPr>
          <p:cNvPr id="8" name="Picture 7"/>
          <p:cNvPicPr>
            <a:picLocks noChangeAspect="1"/>
          </p:cNvPicPr>
          <p:nvPr/>
        </p:nvPicPr>
        <p:blipFill>
          <a:blip r:embed="rId4"/>
          <a:stretch>
            <a:fillRect/>
          </a:stretch>
        </p:blipFill>
        <p:spPr>
          <a:xfrm>
            <a:off x="1357312" y="685800"/>
            <a:ext cx="2365602" cy="3369992"/>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10" name="TextBox 9"/>
          <p:cNvSpPr txBox="1"/>
          <p:nvPr/>
        </p:nvSpPr>
        <p:spPr>
          <a:xfrm>
            <a:off x="54429" y="6569418"/>
            <a:ext cx="6193971" cy="276999"/>
          </a:xfrm>
          <a:prstGeom prst="rect">
            <a:avLst/>
          </a:prstGeom>
          <a:noFill/>
        </p:spPr>
        <p:txBody>
          <a:bodyPr wrap="square" rtlCol="0">
            <a:spAutoFit/>
          </a:bodyPr>
          <a:lstStyle/>
          <a:p>
            <a:r>
              <a:rPr lang="en-US" sz="1200" dirty="0">
                <a:solidFill>
                  <a:prstClr val="black"/>
                </a:solidFill>
                <a:hlinkClick r:id="rId6"/>
              </a:rPr>
              <a:t>http://www.youtube.com/watch?v=W3BmxyA3QPQ</a:t>
            </a:r>
            <a:endParaRPr lang="en-US" sz="1200" dirty="0">
              <a:solidFill>
                <a:prstClr val="black"/>
              </a:solidFill>
            </a:endParaRPr>
          </a:p>
        </p:txBody>
      </p:sp>
    </p:spTree>
    <p:extLst>
      <p:ext uri="{BB962C8B-B14F-4D97-AF65-F5344CB8AC3E}">
        <p14:creationId xmlns:p14="http://schemas.microsoft.com/office/powerpoint/2010/main" val="39680598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sz="1800" dirty="0">
                <a:solidFill>
                  <a:schemeClr val="tx1"/>
                </a:solidFill>
              </a:rPr>
              <a:t>We are rationally required to leave the state of nature and submit to </a:t>
            </a:r>
            <a:r>
              <a:rPr lang="en-US" sz="1800" b="1" u="sng" dirty="0">
                <a:solidFill>
                  <a:schemeClr val="tx1"/>
                </a:solidFill>
              </a:rPr>
              <a:t>a coercive authority</a:t>
            </a:r>
            <a:r>
              <a:rPr lang="en-US" sz="1800" b="1" dirty="0">
                <a:solidFill>
                  <a:schemeClr val="tx1"/>
                </a:solidFill>
              </a:rPr>
              <a:t> </a:t>
            </a:r>
            <a:r>
              <a:rPr lang="en-US" sz="1800" dirty="0">
                <a:solidFill>
                  <a:schemeClr val="tx1"/>
                </a:solidFill>
              </a:rPr>
              <a:t>in order to adjudicate between conflicts of individual interests.</a:t>
            </a:r>
          </a:p>
        </p:txBody>
      </p:sp>
      <p:pic>
        <p:nvPicPr>
          <p:cNvPr id="2050"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1621971" y="1981200"/>
            <a:ext cx="4395453" cy="3352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7" name="Title 1"/>
          <p:cNvSpPr txBox="1">
            <a:spLocks/>
          </p:cNvSpPr>
          <p:nvPr/>
        </p:nvSpPr>
        <p:spPr>
          <a:xfrm>
            <a:off x="2438400" y="762000"/>
            <a:ext cx="3505200" cy="8382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28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t>The State of Nature and Social Contract</a:t>
            </a:r>
          </a:p>
        </p:txBody>
      </p:sp>
    </p:spTree>
    <p:extLst>
      <p:ext uri="{BB962C8B-B14F-4D97-AF65-F5344CB8AC3E}">
        <p14:creationId xmlns:p14="http://schemas.microsoft.com/office/powerpoint/2010/main" val="9422808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42604" y="685800"/>
            <a:ext cx="3276599" cy="5562600"/>
          </a:xfrm>
        </p:spPr>
        <p:txBody>
          <a:bodyPr>
            <a:normAutofit/>
          </a:bodyPr>
          <a:lstStyle/>
          <a:p>
            <a:r>
              <a:rPr lang="en-US" sz="1800" u="sng" dirty="0">
                <a:solidFill>
                  <a:schemeClr val="tx1"/>
                </a:solidFill>
              </a:rPr>
              <a:t>Rationality</a:t>
            </a:r>
          </a:p>
          <a:p>
            <a:pPr marL="285750" indent="-285750">
              <a:buFont typeface="Arial" pitchFamily="34" charset="0"/>
              <a:buChar char="•"/>
            </a:pPr>
            <a:r>
              <a:rPr lang="en-US" sz="1800" dirty="0">
                <a:solidFill>
                  <a:schemeClr val="tx1"/>
                </a:solidFill>
              </a:rPr>
              <a:t>Autonomous or Heteronomous?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048000"/>
            <a:ext cx="3200400" cy="2819400"/>
          </a:xfrm>
          <a:prstGeom prst="rect">
            <a:avLst/>
          </a:prstGeom>
          <a:noFill/>
        </p:spPr>
      </p:pic>
      <p:sp>
        <p:nvSpPr>
          <p:cNvPr id="7" name="Title 1"/>
          <p:cNvSpPr txBox="1">
            <a:spLocks/>
          </p:cNvSpPr>
          <p:nvPr/>
        </p:nvSpPr>
        <p:spPr>
          <a:xfrm>
            <a:off x="2438400" y="762000"/>
            <a:ext cx="3505200" cy="8382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28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t>The State of Nature and Social Contract</a:t>
            </a:r>
          </a:p>
        </p:txBody>
      </p:sp>
      <p:pic>
        <p:nvPicPr>
          <p:cNvPr id="9" name="Picture 2" descr="http://1.bp.blogspot.com/-F9a_DRWTZZI/TcaaecI8_rI/AAAAAAAAAb0/e8sUcAwizT8/s1600/Hobbes_Leviathan_cover.jpg"/>
          <p:cNvPicPr>
            <a:picLocks noChangeAspect="1" noChangeArrowheads="1"/>
          </p:cNvPicPr>
          <p:nvPr/>
        </p:nvPicPr>
        <p:blipFill>
          <a:blip r:embed="rId3">
            <a:extLst>
              <a:ext uri="{28A0092B-C50C-407E-A947-70E740481C1C}">
                <a14:useLocalDpi xmlns:a14="http://schemas.microsoft.com/office/drawing/2010/main" val="0"/>
              </a:ext>
            </a:extLst>
          </a:blip>
          <a:srcRect l="10260" r="10260"/>
          <a:stretch>
            <a:fillRect/>
          </a:stretch>
        </p:blipFill>
        <p:spPr bwMode="auto">
          <a:xfrm>
            <a:off x="1621971" y="1981200"/>
            <a:ext cx="4395453" cy="3352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9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Tragedy of the Commons</a:t>
            </a:r>
          </a:p>
        </p:txBody>
      </p:sp>
      <p:pic>
        <p:nvPicPr>
          <p:cNvPr id="21508" name="Picture 5" descr="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05600" y="2438401"/>
            <a:ext cx="4484914" cy="3662541"/>
          </a:xfrm>
          <a:prstGeom prst="rect">
            <a:avLst/>
          </a:prstGeom>
          <a:noFill/>
        </p:spPr>
        <p:txBody>
          <a:bodyPr wrap="square" rtlCol="0">
            <a:spAutoFit/>
          </a:bodyPr>
          <a:lstStyle/>
          <a:p>
            <a:r>
              <a:rPr lang="en-US" sz="2400" dirty="0"/>
              <a:t>“The </a:t>
            </a:r>
            <a:r>
              <a:rPr lang="en-US" sz="2400" b="1" dirty="0"/>
              <a:t>tragedy of the commons</a:t>
            </a:r>
            <a:r>
              <a:rPr lang="en-US" sz="2400" dirty="0"/>
              <a:t> is a … situation in which multiple individuals, acting independently and rationally consulting their own self-interest, will ultimately deplete a shared limited resource even when it is clear that it is not in anyone's long-term interest for this to happen.” </a:t>
            </a:r>
          </a:p>
          <a:p>
            <a:endParaRPr lang="en-US" sz="800" dirty="0"/>
          </a:p>
          <a:p>
            <a:r>
              <a:rPr lang="en-US" sz="800" dirty="0">
                <a:hlinkClick r:id="rId4"/>
              </a:rPr>
              <a:t>http://www.princeton.edu/~achaney/tmve/wiki100k/docs/Tragedy_of_the_commons.html</a:t>
            </a:r>
            <a:endParaRPr lang="en-US" sz="800" dirty="0"/>
          </a:p>
        </p:txBody>
      </p:sp>
    </p:spTree>
    <p:extLst>
      <p:ext uri="{BB962C8B-B14F-4D97-AF65-F5344CB8AC3E}">
        <p14:creationId xmlns:p14="http://schemas.microsoft.com/office/powerpoint/2010/main" val="4502378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International Tragedy of the Commons</a:t>
            </a:r>
          </a:p>
        </p:txBody>
      </p:sp>
      <p:sp>
        <p:nvSpPr>
          <p:cNvPr id="5" name="TextBox 4"/>
          <p:cNvSpPr txBox="1"/>
          <p:nvPr/>
        </p:nvSpPr>
        <p:spPr>
          <a:xfrm>
            <a:off x="6725751" y="1524001"/>
            <a:ext cx="3964019" cy="1631216"/>
          </a:xfrm>
          <a:prstGeom prst="rect">
            <a:avLst/>
          </a:prstGeom>
          <a:noFill/>
        </p:spPr>
        <p:txBody>
          <a:bodyPr wrap="square" rtlCol="0">
            <a:spAutoFit/>
          </a:bodyPr>
          <a:lstStyle/>
          <a:p>
            <a:r>
              <a:rPr lang="en-US" sz="2000" u="sng" dirty="0"/>
              <a:t>State Sovereignty</a:t>
            </a:r>
          </a:p>
          <a:p>
            <a:pPr marL="742950" lvl="1" indent="-285750">
              <a:buFontTx/>
              <a:buChar char="-"/>
            </a:pPr>
            <a:r>
              <a:rPr lang="en-US" sz="1600" dirty="0"/>
              <a:t>Treaty of Westphalia (1648)</a:t>
            </a:r>
          </a:p>
          <a:p>
            <a:pPr marL="742950" lvl="1" indent="-285750">
              <a:buFontTx/>
              <a:buChar char="-"/>
            </a:pPr>
            <a:r>
              <a:rPr lang="en-US" sz="1600" dirty="0"/>
              <a:t>States as individual actors in the International state of nature. </a:t>
            </a:r>
          </a:p>
          <a:p>
            <a:pPr marL="742950" lvl="1" indent="-285750">
              <a:buFontTx/>
              <a:buChar char="-"/>
            </a:pPr>
            <a:r>
              <a:rPr lang="en-US" sz="1600" dirty="0"/>
              <a:t>Given state sovereignty, there is no power greater than the state. </a:t>
            </a:r>
          </a:p>
        </p:txBody>
      </p:sp>
      <p:pic>
        <p:nvPicPr>
          <p:cNvPr id="4098" name="Picture 2" descr="https://encrypted-tbn2.gstatic.com/images?q=tbn:ANd9GcSMEmH7IJIbIYbZXgEn7VUKD1soHA3TZkijl0aK4KXwGilW91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35322"/>
            <a:ext cx="1847850" cy="24669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descr="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3862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81201" y="314325"/>
            <a:ext cx="8228013"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eaLnBrk="1">
              <a:lnSpc>
                <a:spcPct val="93000"/>
              </a:lnSpc>
              <a:buSzPct val="100000"/>
            </a:pPr>
            <a:r>
              <a:rPr lang="en-US" sz="3200" dirty="0">
                <a:solidFill>
                  <a:srgbClr val="000000"/>
                </a:solidFill>
              </a:rPr>
              <a:t>The International Tragedy of the Commons</a:t>
            </a:r>
          </a:p>
        </p:txBody>
      </p:sp>
      <p:sp>
        <p:nvSpPr>
          <p:cNvPr id="5" name="TextBox 4"/>
          <p:cNvSpPr txBox="1"/>
          <p:nvPr/>
        </p:nvSpPr>
        <p:spPr>
          <a:xfrm>
            <a:off x="6725752" y="1524000"/>
            <a:ext cx="3124200" cy="1200329"/>
          </a:xfrm>
          <a:prstGeom prst="rect">
            <a:avLst/>
          </a:prstGeom>
          <a:noFill/>
        </p:spPr>
        <p:txBody>
          <a:bodyPr wrap="square" rtlCol="0">
            <a:spAutoFit/>
          </a:bodyPr>
          <a:lstStyle/>
          <a:p>
            <a:pPr marL="285750" indent="-285750">
              <a:buFont typeface="Arial" pitchFamily="34" charset="0"/>
              <a:buChar char="•"/>
            </a:pPr>
            <a:r>
              <a:rPr lang="en-US" dirty="0" smtClean="0"/>
              <a:t>Is </a:t>
            </a:r>
            <a:r>
              <a:rPr lang="en-US" dirty="0"/>
              <a:t>the right solution (1) an appeal to fairness or (2) an appeal to broader self-interests? </a:t>
            </a:r>
          </a:p>
        </p:txBody>
      </p:sp>
      <p:pic>
        <p:nvPicPr>
          <p:cNvPr id="6" name="Picture 2" descr="https://encrypted-tbn2.gstatic.com/images?q=tbn:ANd9GcSMEmH7IJIbIYbZXgEn7VUKD1soHA3TZkijl0aK4KXwGilW91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35322"/>
            <a:ext cx="1847850" cy="24669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5" descr="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3247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1447800"/>
            <a:ext cx="5868454" cy="49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Text Box 2"/>
          <p:cNvSpPr txBox="1">
            <a:spLocks noChangeArrowheads="1"/>
          </p:cNvSpPr>
          <p:nvPr/>
        </p:nvSpPr>
        <p:spPr bwMode="auto">
          <a:xfrm>
            <a:off x="1981201" y="685800"/>
            <a:ext cx="8228013"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1pPr>
            <a:lvl2pPr marL="742950" indent="-28575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2pPr>
            <a:lvl3pPr marL="11430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3pPr>
            <a:lvl4pPr marL="16002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4pPr>
            <a:lvl5pPr marL="2057400" indent="-228600"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5pPr>
            <a:lvl6pPr marL="25146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6pPr>
            <a:lvl7pPr marL="29718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7pPr>
            <a:lvl8pPr marL="34290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8pPr>
            <a:lvl9pPr marL="3886200" indent="-228600" defTabSz="414338"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Arial" charset="0"/>
              </a:defRPr>
            </a:lvl9pPr>
          </a:lstStyle>
          <a:p>
            <a:pPr>
              <a:lnSpc>
                <a:spcPct val="93000"/>
              </a:lnSpc>
              <a:buSzPct val="100000"/>
            </a:pPr>
            <a:r>
              <a:rPr lang="en-US" sz="3200" dirty="0">
                <a:solidFill>
                  <a:srgbClr val="000000"/>
                </a:solidFill>
              </a:rPr>
              <a:t>The Intergenerational Tragedy of the Commons</a:t>
            </a:r>
          </a:p>
        </p:txBody>
      </p:sp>
      <p:sp>
        <p:nvSpPr>
          <p:cNvPr id="5" name="TextBox 4"/>
          <p:cNvSpPr txBox="1"/>
          <p:nvPr/>
        </p:nvSpPr>
        <p:spPr>
          <a:xfrm>
            <a:off x="6725752" y="1524001"/>
            <a:ext cx="3124200" cy="1200329"/>
          </a:xfrm>
          <a:prstGeom prst="rect">
            <a:avLst/>
          </a:prstGeom>
          <a:noFill/>
        </p:spPr>
        <p:txBody>
          <a:bodyPr wrap="square" rtlCol="0">
            <a:spAutoFit/>
          </a:bodyPr>
          <a:lstStyle/>
          <a:p>
            <a:pPr marL="285750" indent="-285750">
              <a:buFont typeface="Arial" pitchFamily="34" charset="0"/>
              <a:buChar char="•"/>
            </a:pPr>
            <a:r>
              <a:rPr lang="en-US" dirty="0">
                <a:solidFill>
                  <a:prstClr val="black"/>
                </a:solidFill>
              </a:rPr>
              <a:t>Each generation is an actor, across time, in an intergenerational collective action problem</a:t>
            </a:r>
            <a:r>
              <a:rPr lang="en-US" dirty="0" smtClean="0">
                <a:solidFill>
                  <a:prstClr val="black"/>
                </a:solidFill>
              </a:rPr>
              <a:t>.</a:t>
            </a:r>
          </a:p>
        </p:txBody>
      </p:sp>
      <p:sp>
        <p:nvSpPr>
          <p:cNvPr id="2" name="AutoShape 2" descr="data:image/jpeg;base64,/9j/4AAQSkZJRgABAQAAAQABAAD/2wCEAAkGBxISEhQUExIVFRUWFBQUFBcVFBcYFhQUFRQXFhQUFRQYHCggGBolHBUVITEhJSktLi4uGB8zODMsNygtLisBCgoKDg0OFxAQGiwcHBwsLCwsLCwsLCwsLDItLDctLDIrLCwsMCwyLC0vLCwrKywsKyssNywtNy8rLS8uMiwsLP/AABEIANkAkAMBIgACEQEDEQH/xAAbAAACAgMBAAAAAAAAAAAAAAAEBQMGAAECB//EADoQAAIBAwMCBAUCBQIFBQAAAAECAwAEERIhMQVBEyJRYQYycYGRFKEVI0JysZLBYoKy0fEkMzRDU//EABgBAQEBAQEAAAAAAAAAAAAAAAEAAgME/8QAJBEBAAICAQQCAgMAAAAAAAAAAAERAhIhAxNBUTHwYdEigaH/2gAMAwEAAhEDEQA/ALvK5AyN6BfqAXnNV53dRjU30zQUlwQMb14Ywe6c17gu1fhh+d6V9R6qYyRozj3qi3Fzg/MaW3PWXXhifqa1HSZnqr4vW84yMZ75rb3kR+ZgTXmF18Ryj0P1FCx/EoY/zEH1Brp2GO89FvOoxL3I+lKZuoIN1kP2z/ikNtewyjAkIPo21Q3dgwOxpjCI+VOd/B+3xMF/+xvwKEf4zdTtIT9apvUy6HBNKnYmt9qGJ6kwv03xnk5J/esj+NwOWP8AmvP61V2sR3cnpo+MoSPmH3FSJ8Qxv3X7MK8urdHaxXel6ul8DwNvXIoxXUjJHFePLKw4Yj6E0fb9duEGBISPQ7isz0mo63t6dPcwsN2FLjaxH5X/ABXnVxfu/P7UP4h9T+aY6VeTPWh7hddUBOQBSTqd+TwMUour8Hjalk10x7mmOmzPUTXl2/rSW6um9anlcms6XEpmVpCAiZkbPfQMhcd8nSMDtmunGMWxH8poqvlkRikgKsOQRgjIzuPuKit4WdgqAszHAA5JNNviF1dYpRJ4jENHIcEMWTBDFTvurDf2PpQ3w24W6hLEACRcknAA+p4o3nt7eaWsbV4RXVjLDguhXOcHYg4xnBG2d6PjF6Iw/m0adQJK/L6gE5xQd1fI0Yijj0Lr1tly7MwXSN8AAAE9u9NepQh4IisUbYt0Bk8YBlIzkeHr3I+nesTllxdc/ff7ajGOa+/4X20dxPllXWAQCfKNznA3POxoMWkjSeGEPiZ06MYIPoQeDTPpNxCtuwmXWpuYcqGKsF8OTUy43PP71Pbz46iGkZCA58ynyFRHhcHOwKgcnNHcyicuPiOP6WuNRz8k15YSRY8RcZzjzKc454J9RUlx0iZF1shC4B3K8Hg4znvUV5NGxGiMRjG4DM2T6+binfxJCGy6xR40xfzRMCxxGgI8PX67cdq1tlExE+fvv9iMYmJ/H30T2fTJpQTHGzAbEj1xnSPVsdhvXNlYSTHTGpYjsCM7nAxk70zt4DLBAI3VTFJIXLSKhTUUKybkEjA5GT5fpQvSJB+shYsCP1CEsdgf5gJY54B5q2yqa8LWLj8gbu1eNtLjBxnGQdj9DUFbrK6RflzarKysqS9Sw0NJb0zleg5X9qzDclMsZFCyx0ynagnNbhiaAvEKheOmOx5qCSIVq7VAdNaKH0orViujMpHvUgNZUj1yENGqtzWVKISa7FqatUHrKK/RN6VhsW9KqQSsoo2L+lRtbMO1GqQ1ldlCO1c4qqU9AkWg5jR2sd6EnWsQ07fpniRRNHs7EiTPAUuVWT+0aTn7ULddNja6ESFhGzRgHlgrKpJ377mtvcyYCg4ARk27q7amB+9Qy3b+IJNgw0kY7FAAp3/tFcccOpc8+3WcsPQW6jRojIkfhlZEQjWzBlkR2UnVww0b42OeBR1p01GjiLRroaNnmk8Yq0YDMNSx6twMD+k5+9DXd5qXQI0RdWshAQC2CATkk7AnAGwya1FeMpjIC+RGjAI2ZWJyrf6j+1anDOceOBGWETyXdHt1kkzICY0UySBdiVX+kHsScCt/w8LdCFjqXxUXPGpHYYYY4ypB+9FWszxK4jOkvpyw+bCknAPoSRn6Corm7kaSOVsF4wgBwfNoOVLb7+ldKznKZ8UxeOse0D24DuMbB2A+gYgUw6f09GdQ5wmoaiOy53P4oC7v9ZJEUaEsWJTxMknnOpyO/pWQX7qQdjg5wRkHHYjuK3WU4+pZuIyWOfpAGkiJUG4ykhdWxjuScEfbngUbPYwhE/lqrMG31ucaWxsCxFVqTrzkaQqIoOrCat2xjJLMTx24GaHk6rI4QHHk1YI58zajn8VxjpZzV+HWc8Yul3g6PF5V05JTVrydjgkADjGw/wC9bs+jgqx8MO2pAAWK8hs8EZ4FLukde0oNWjKrpBOdWnsOcd+9GWvXQBpODkg59MZxj81ynp9TmHSM8PkRF0mIy4IOjcnByRhSTg98H/FQTdCURyFhlgQExwQGAZvcHIx96sVjKkh1DTk8/cYov9BscnIwB9gcgVznuRMc+m40549vNpume1Lp+ke1Xu8tcNsNqW3m3avbjnLzTiFeM1C0ZqwPZ1C1j7UWzqQNCaiMVWuw6BJO2mMAnbZnVc5OABqIyfYVFcfD0iyLFhS7FVAV0YEscAalJAOfeq1SpPFXIgqyy9Dk0yNp2iZUkOR5WYsAPfdG49KktfhWeVBIoQKxZVLyxx5KkBsB2BOMj81rYUqenBrvwc9qbN040bZfC88iCRQgQsVBeaKPLLjUAJGGcah+adlSqy2vtQ0toaufTOgS3DFIlUsMDBkRSSc4C6iNR2PGahf4fl8ZYQFaRiqqFkRgS3A1qSv71RkpxU1rM1H4DCrb/B30NJp8iusZORs7AkDHPCn8VxP0hlWN2XCyBihyPMEbS23Iwa1uNVV0MKIhuD3q1y/CdwIvFMXk0hz5kLqjfK7Rg61Q+pGKGtPh+SXX4aFtCGR8Y2ReTvTtCqQ/TeqGMghsVcbX4mQgEnB9M7fiqja9CklYrGmohWfGQPKilmOT6AUMlqRjHFYyxxyajKYeiWd3HMCQRkUPeWK4zVUtGK7jINOh1PWuDsa56VPDpGV/Jyi+1b8EngU1W19qnjtfasWaLujRaLiFmwAssbEngAMCTXFhHpuY2JwonVie2kSA6vxTsWftWm6fmjZah76ZJIblQkSFp42XwwwMgDS5Y5Y5xkHbHzGt2tsjWsUf/pCytPn9QSGXWUwUwRzg8+gqX+H1NF0/2p2WqpGx9qe2VujWscZFoWWWYkXJYFQ4jAKaSOcH8CnA6UPSopele1EZnVVvhy3WK8gdyAqSAsx4AGcnND/DkAjubd2IVVlRmJ4AB3JNWWXpntQNxZAVqMhoEvZ1ktJEEcMTfqY2CxBhrURyAsQzNnGRuMc0B1SJWt7VAQSiXAYd1Ly6hn6jei5FAqDb0psamHVrOOVnnW4QaoY1EYJ8QsEVGjddsL5c5zijfhgxW8epmbXJKC6oob+TEDlHyRpDlz/p4pRCmaedPs+9E5GMbB9I6WkNy4Dro0Txo5PlIeNlQk/cUnvvhcx4GpHyOY21AexOOavEFip7VJJZr3FHck6Q81m6IwHFAt01h616k9gOwpfddOHOK1HUE9OBqAHmpkK0v8TNaaSudFY7SFWoTqSacig7TqWjGTQ/UeohznNFG4E2twO9MoJU7mqpBc6HB0q44w+cbkb7Eb0X169CSyIiKgR2QadW+DsTknf6VrUbLfDKjbA1zcKO1K+s6YhMQI1CyBIjGzFi3LLIMkA6d+1ddBumlQsQSWbw4yB/WFLEn0Gyj/mo0lbslPrSm/QHiiLXqAlMjsuRHEX0kkZIKgBsb96G6uNOkhVXWmryOHQkEglTk4+hPaqMTsR3EeDQxFW74jtEQuqpAACoGkuZRtnzAnFBWkMQS1DQo/jSyI7EuHADxqugqwwRrPb0rbF+Sa3kApzBdDsaCsrVPHeBsZZnijc58sgYiNtvUjB/uqDqFxGJSsQ8iYQHu5XZnP1Of2qmDGS3dMcYyaZPGpFI+hziRCPQURJJsRnesU6RKZl9N634YNKwGPBINH2MTEHV2qoWql3d6TtxUAv/AHrieLNBNsa242OlnY964Sb15obxtsVinFNGxRuCP9q3PctK7O+5Zixxtufagw2azXVSM5eryMZdRH80hn2HzKcgj0O54qH+MyqqKkhUJkqF8u5OSTj5jn1pexzXBWpGEPXJFkaQY1Nq1DSNJDHLAqdsH0rd11d5SC3YaQFAVVX0VRwKVlalt6VBvfdfmmBDiPfGSI1Dbf8AFz2rLXrc0aqq6MIWKExqzIWIJKsw24FAVxiopIrpkdZFPmVg4J38wOcnPO9QF8kk9ySfuc1LoqN46kMs710+VsU5tL4uMtsaqy7Gi1vNsVTBiVrhuRj3pkl4oXzECqKl4cc13L1FiMVnU7Dv0+az+HAio4+rJkAjbuaZrMNtOCPUUMxRLP0zTU1p0OV1BXR5s6FZwHk08+GvfFP/AAlda6jliQ27u+kwZymliX8xddJAxvnG5GKYEwrVj0wylgpVdKlyztpUKCBnP3FQXlp4bY1I22cxtqX6Z9ab9EvRH4urTlomVQy6lZiynBHGNjzQN4Wdi2lRnsqhV+yjilILKwaUkLgaVLMzMFVVHLMx4G4rV309o2CnBJ0lSrBlYNwysOQaY9KkQLKjtoEsegMQSFYOrDUBvg45FCziNZFCSFwNGWwQM5y2kHfT9fepAbuzaN2RsZRipxuMqcH7Vl1YtGEZsYdPEXB/pyRv77Gm/wAQeEZJJEnR9cjMFCyBgGJOSWUD96D61crIkAQ5KwBG52bU5xvzyOKU7/gU/j/p9I8TGrny6dOrVn0oOxt2ldEQZZyAv37k9hjercPimL9Vq7a9PjYP/wAfSGKacZzr9uKrfw/NHF4jSls+FoQJ8xZ/KzAkYGlc8+tIiWo7M+IY2KoQWDa20qCvOWqfqXTDCQGaMn0RwxGwILbbZB2qTq88csgkjJ88Y1huRIBpOTwScA5G29SdbcSSsyHIKoBsRuEUd/cUEPedFKLlpIc6Q2gSefDAEeT6EUrktatPV7hJFGmWE4SIafBYS5VFBHiaPUHvSyO3zUY5IHtyOK58wqzfo/UVFL08elNmg0vTzziubWR0IHarOkSNtmoLjpg5FYtmgsV+R2qe4j8Rc1E1oaJibSMYoagleBgamRM800IXGaFkY9gKkXyRUG0JzTiYkjGKi0+q0wisw1EYTTXwwalWx1cYpFFcEO9Em3Bo5bMiu/0u9VmkFvagc1P4OakNseamSDHeog/0lEQRkdqPii2oqK1B7UWgaxg114Ao42eK4aGgq/bscelMLSZu+9DRpg0UrYqlkVkHtUMrACuRLvtUV4R3oThmBo18RrEohVw8ZZsjLliWGVYbjAA4qv2t4ocgnbtTn+JsIyqyYG4xtnB5APIB9qYUuumhGWYsVXCxkMwJAJfG2ASM1L1W2XKBdJzGnyjGonO+MZ3qrXPVmUMqnZsBhgb6TkfvW7Xr0pdTncBVXYbBT5e3+a1Q8rL1/pASNCqFTGRG5xs5ZdQcHvg6l/FdWdmrQQgDEpaRgf8A9FR1DRn1ODkfQ0NHes6EFslh5/ffOfzQhuJBoAY+Qkp/wkkEkH6gVWqk2gVWupVKgqrTEL28mohcemwrm+TUkb4j82oEx5AOMHdcAAjVyM0Fbyvq8TV5ySxbvk7k0RPds587ZxxsAB9ABgVKpM7sKqKAYgTEhx4fnJK7nXjH70vRanS/dl06gRgD5V4HAzjNcYokwlgFHQR77UCj4ouOXigiGahZcVK75NY1vneoqm84FbiuQe9dlFIwaWXS+G2M7nt9c4+nBpZN4rtAcE0Pd3AINVqW+BJUNuOR6ULH1LY4bIxnPYD1qoWaXCg7g0M14w2qG1lDb6hzv6ZPrRFxEpJOoYBwfYnGB+4pCEMTTDptv3qGOJcDcDJwvud9hn6GjbWQAZG/I/G1KiDKJtPapVGTS+O8Un5huxQb/wBQ5X67Hb2o9HopqErpjioiTWQTCQkBgSOcfUjP5B/FTiRNLNqXSuoMc5AK7Nk+2DQW7aJuaYJFQkFwmksGGkHBPodhg+h3H5pjayIQG1AqSFBz/VnGn652xUkbRmsUYomWePJGtcqyqwzwzDKqfQkcVAZ0LaAwLDkb7bA79uCD96iljbPNGOSFyKXQ3EbMVVwWGcj+04b8HY4poG2xUlUlXHFLryFmYFcKDp1EFssFzsy/K3JwTuMmm93EVO9DIwoCr3dgyszdiEH006s/9VJbe1IUoSN1Kg5Y8gjg8c8Cr7eQBhSCWx3PrWoliYQmwBQgE76cliSdiO/PAqWOxOl1U8uHBLNnYqcaue3NbimI2Io+JhSQs1kWVFY8HJwzH+lgCGO+QSDn2rdrCUUKxDNvkgYySxJOO3NMwoIoYx70Ki+DpmJA+eJDJjsCScn66cL/AOasFpKQdx32542596Hgo8JvSYDW9lJEM6x5YyiDfHOQzDseBtzz6YHgsSIpYfEyHQAEjBDFdLscc5wD9c02MZPJrI4QKFTaWZCOqnJaUSKXLEnDKwV2OSfl0532AqYWzFdyMmZZTjONmB0jvwvPvUiNRUcRNBK36QTL4gcAmVHbb541C4RvcMuQe2T6mmFr091md8gq5zjXIMeRV/8Ab+Qny887+1M4bapQuPepE9l0opL4hbVkzHBLEKZZNYKAnCnGzeuB75axits4qFGDHY1IB1sAnPtSBF3p91Lik1CdnGNzQE8XP7UTJUcnFMCS0p7VPFjHFZJzUaf70gRWaM8VyaItOailgg7Yo3TjitWtTPxQUevatA1hqJqkJWXFHW11SkURbc/apLHFMCBWkbc0DZ8GjYakHvYW5FAWkxDU3n+WlD/MKQ//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343" y="2124165"/>
            <a:ext cx="2209800" cy="333004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5861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6"/>
          <p:cNvSpPr txBox="1">
            <a:spLocks noChangeArrowheads="1"/>
          </p:cNvSpPr>
          <p:nvPr/>
        </p:nvSpPr>
        <p:spPr bwMode="auto">
          <a:xfrm>
            <a:off x="3048000" y="1828800"/>
            <a:ext cx="34290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sp>
        <p:nvSpPr>
          <p:cNvPr id="51208" name="Text Box 8"/>
          <p:cNvSpPr txBox="1">
            <a:spLocks noChangeArrowheads="1"/>
          </p:cNvSpPr>
          <p:nvPr/>
        </p:nvSpPr>
        <p:spPr bwMode="auto">
          <a:xfrm>
            <a:off x="6248400" y="1676400"/>
            <a:ext cx="29718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pic>
        <p:nvPicPr>
          <p:cNvPr id="51210" name="Picture 10" descr="dreamland-beach-ba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42" y="614261"/>
            <a:ext cx="2569029" cy="19267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11" name="Picture 11" descr="crowded-bea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52" y="2664545"/>
            <a:ext cx="4777491" cy="35811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82343" y="1027664"/>
            <a:ext cx="5573486" cy="1143000"/>
          </a:xfrm>
        </p:spPr>
        <p:txBody>
          <a:bodyPr>
            <a:normAutofit fontScale="90000"/>
          </a:bodyPr>
          <a:lstStyle/>
          <a:p>
            <a:r>
              <a:rPr lang="en-US" u="sng" dirty="0"/>
              <a:t>The Repugnant </a:t>
            </a:r>
            <a:r>
              <a:rPr lang="en-US" u="sng" dirty="0" smtClean="0"/>
              <a:t>Conclusion</a:t>
            </a:r>
            <a:endParaRPr lang="en-US" u="sng" dirty="0"/>
          </a:p>
        </p:txBody>
      </p:sp>
      <p:sp>
        <p:nvSpPr>
          <p:cNvPr id="4" name="Content Placeholder 3"/>
          <p:cNvSpPr>
            <a:spLocks noGrp="1"/>
          </p:cNvSpPr>
          <p:nvPr>
            <p:ph sz="quarter" idx="14"/>
          </p:nvPr>
        </p:nvSpPr>
        <p:spPr/>
        <p:txBody>
          <a:bodyPr>
            <a:normAutofit/>
          </a:bodyPr>
          <a:lstStyle/>
          <a:p>
            <a:pPr marL="68580" indent="0">
              <a:buNone/>
            </a:pPr>
            <a:r>
              <a:rPr lang="en-US" dirty="0"/>
              <a:t>“For any possible population of </a:t>
            </a:r>
            <a:r>
              <a:rPr lang="en-US" dirty="0" smtClean="0"/>
              <a:t>… people</a:t>
            </a:r>
            <a:r>
              <a:rPr lang="en-US" dirty="0"/>
              <a:t>, all with a very high quality of life, there must be some much larger imaginable population whose existence, if other things are equal, would be better even though its members have lives that are barely worth living” </a:t>
            </a:r>
            <a:r>
              <a:rPr lang="en-US" sz="800" dirty="0"/>
              <a:t>(</a:t>
            </a:r>
            <a:r>
              <a:rPr lang="en-US" sz="800" dirty="0" err="1"/>
              <a:t>Parfit</a:t>
            </a:r>
            <a:r>
              <a:rPr lang="en-US" sz="800" dirty="0"/>
              <a:t> 1984). </a:t>
            </a:r>
          </a:p>
        </p:txBody>
      </p:sp>
    </p:spTree>
    <p:extLst>
      <p:ext uri="{BB962C8B-B14F-4D97-AF65-F5344CB8AC3E}">
        <p14:creationId xmlns:p14="http://schemas.microsoft.com/office/powerpoint/2010/main" val="23892550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201" y="2708476"/>
            <a:ext cx="3505200" cy="1702160"/>
          </a:xfrm>
        </p:spPr>
        <p:txBody>
          <a:bodyPr>
            <a:normAutofit/>
          </a:bodyPr>
          <a:lstStyle/>
          <a:p>
            <a:r>
              <a:rPr lang="en-US" dirty="0"/>
              <a:t>Contemporary Moral Problems</a:t>
            </a:r>
          </a:p>
        </p:txBody>
      </p:sp>
      <p:sp>
        <p:nvSpPr>
          <p:cNvPr id="3" name="Subtitle 2"/>
          <p:cNvSpPr>
            <a:spLocks noGrp="1"/>
          </p:cNvSpPr>
          <p:nvPr>
            <p:ph type="subTitle" idx="1"/>
          </p:nvPr>
        </p:nvSpPr>
        <p:spPr/>
        <p:txBody>
          <a:bodyPr>
            <a:normAutofit fontScale="92500" lnSpcReduction="20000"/>
          </a:bodyPr>
          <a:lstStyle/>
          <a:p>
            <a:r>
              <a:rPr lang="en-US" b="1" dirty="0"/>
              <a:t>M-F12:00-1:00SAV 264</a:t>
            </a:r>
          </a:p>
          <a:p>
            <a:r>
              <a:rPr lang="en-US" b="1" dirty="0"/>
              <a:t>Instructor: Benjamin Hole</a:t>
            </a:r>
          </a:p>
          <a:p>
            <a:r>
              <a:rPr lang="en-US" b="1" dirty="0"/>
              <a:t>Email: bvhole@uw.edu</a:t>
            </a:r>
          </a:p>
          <a:p>
            <a:r>
              <a:rPr lang="en-US" b="1" dirty="0"/>
              <a:t>Office Hours: </a:t>
            </a:r>
            <a:r>
              <a:rPr lang="en-US" sz="2400" b="1" dirty="0">
                <a:solidFill>
                  <a:schemeClr val="accent2"/>
                </a:solidFill>
              </a:rPr>
              <a:t>everyday after class</a:t>
            </a:r>
          </a:p>
        </p:txBody>
      </p:sp>
    </p:spTree>
    <p:extLst>
      <p:ext uri="{BB962C8B-B14F-4D97-AF65-F5344CB8AC3E}">
        <p14:creationId xmlns:p14="http://schemas.microsoft.com/office/powerpoint/2010/main" val="37848607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438400" y="1066800"/>
            <a:ext cx="7024744" cy="1143000"/>
          </a:xfrm>
        </p:spPr>
        <p:txBody>
          <a:bodyPr>
            <a:normAutofit fontScale="90000"/>
          </a:bodyPr>
          <a:lstStyle/>
          <a:p>
            <a:pPr marL="285750" indent="-285750"/>
            <a:r>
              <a:rPr lang="en-US" sz="2400" dirty="0">
                <a:solidFill>
                  <a:schemeClr val="tx1"/>
                </a:solidFill>
              </a:rPr>
              <a:t>Is the right solution to a collective action problem is (A) an appeal to fairness or (B) an appeal to broader self-interests? </a:t>
            </a:r>
          </a:p>
        </p:txBody>
      </p:sp>
      <p:sp>
        <p:nvSpPr>
          <p:cNvPr id="3" name="TPAnswers"/>
          <p:cNvSpPr>
            <a:spLocks noGrp="1"/>
          </p:cNvSpPr>
          <p:nvPr>
            <p:ph type="body" idx="1"/>
            <p:custDataLst>
              <p:tags r:id="rId3"/>
            </p:custDataLst>
          </p:nvPr>
        </p:nvSpPr>
        <p:spPr>
          <a:xfrm>
            <a:off x="2057400" y="2819401"/>
            <a:ext cx="4114800" cy="3508977"/>
          </a:xfrm>
        </p:spPr>
        <p:txBody>
          <a:bodyPr>
            <a:normAutofit/>
          </a:bodyPr>
          <a:lstStyle/>
          <a:p>
            <a:pPr marL="582930" indent="-514350">
              <a:buFont typeface="+mj-lt"/>
              <a:buAutoNum type="alphaUcPeriod"/>
            </a:pPr>
            <a:r>
              <a:rPr lang="en-US" sz="3200" dirty="0">
                <a:solidFill>
                  <a:schemeClr val="tx1"/>
                </a:solidFill>
              </a:rPr>
              <a:t>an appeal to fairness</a:t>
            </a:r>
            <a:endParaRPr lang="en-US" sz="3200" dirty="0"/>
          </a:p>
          <a:p>
            <a:pPr marL="582930" indent="-514350">
              <a:buFont typeface="+mj-lt"/>
              <a:buAutoNum type="alphaUcPeriod"/>
            </a:pPr>
            <a:r>
              <a:rPr lang="en-US" sz="3200" dirty="0">
                <a:solidFill>
                  <a:schemeClr val="tx1"/>
                </a:solidFill>
              </a:rPr>
              <a:t>an appeal to broader </a:t>
            </a:r>
            <a:r>
              <a:rPr lang="en-US" sz="3200" dirty="0" smtClean="0">
                <a:solidFill>
                  <a:schemeClr val="tx1"/>
                </a:solidFill>
              </a:rPr>
              <a:t>self-interests</a:t>
            </a:r>
          </a:p>
          <a:p>
            <a:pPr marL="582930" indent="-514350">
              <a:buFont typeface="+mj-lt"/>
              <a:buAutoNum type="alphaUcPeriod"/>
            </a:pPr>
            <a:r>
              <a:rPr lang="en-US" sz="3200" dirty="0" smtClean="0"/>
              <a:t>Neither</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4796058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712993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Hardin’s Main Argument </a:t>
            </a:r>
            <a:endParaRPr lang="en-US" dirty="0"/>
          </a:p>
        </p:txBody>
      </p:sp>
    </p:spTree>
    <p:extLst>
      <p:ext uri="{BB962C8B-B14F-4D97-AF65-F5344CB8AC3E}">
        <p14:creationId xmlns:p14="http://schemas.microsoft.com/office/powerpoint/2010/main" val="28467470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600" dirty="0"/>
              <a:t>Hardin</a:t>
            </a:r>
            <a:endParaRPr lang="en-US" sz="3600" i="1" dirty="0"/>
          </a:p>
        </p:txBody>
      </p:sp>
      <p:sp>
        <p:nvSpPr>
          <p:cNvPr id="11267" name="Rectangle 3"/>
          <p:cNvSpPr>
            <a:spLocks noGrp="1" noChangeArrowheads="1"/>
          </p:cNvSpPr>
          <p:nvPr>
            <p:ph type="body" idx="1"/>
          </p:nvPr>
        </p:nvSpPr>
        <p:spPr/>
        <p:txBody>
          <a:bodyPr/>
          <a:lstStyle/>
          <a:p>
            <a:pPr eaLnBrk="1" hangingPunct="1">
              <a:lnSpc>
                <a:spcPct val="90000"/>
              </a:lnSpc>
            </a:pPr>
            <a:r>
              <a:rPr lang="en-US" dirty="0"/>
              <a:t>Hardin argues that helping poverty in today's world would not do any good (and it would lead to still greater demands in the future).  </a:t>
            </a:r>
          </a:p>
          <a:p>
            <a:pPr eaLnBrk="1" hangingPunct="1">
              <a:lnSpc>
                <a:spcPct val="90000"/>
              </a:lnSpc>
            </a:pPr>
            <a:endParaRPr lang="en-US" dirty="0"/>
          </a:p>
          <a:p>
            <a:pPr eaLnBrk="1" hangingPunct="1">
              <a:lnSpc>
                <a:spcPct val="90000"/>
              </a:lnSpc>
            </a:pPr>
            <a:r>
              <a:rPr lang="en-US" dirty="0"/>
              <a:t>He justifies this view empirically, that the giving of aid would be </a:t>
            </a:r>
            <a:r>
              <a:rPr lang="en-US" dirty="0">
                <a:solidFill>
                  <a:srgbClr val="FF0000"/>
                </a:solidFill>
              </a:rPr>
              <a:t>ineffective</a:t>
            </a:r>
            <a:r>
              <a:rPr lang="en-US" dirty="0"/>
              <a:t> and </a:t>
            </a:r>
            <a:r>
              <a:rPr lang="en-US" dirty="0">
                <a:solidFill>
                  <a:srgbClr val="FF0000"/>
                </a:solidFill>
              </a:rPr>
              <a:t>counterproductive</a:t>
            </a:r>
            <a:r>
              <a:rPr lang="en-US" dirty="0"/>
              <a:t> for controlling population growth.</a:t>
            </a:r>
            <a:br>
              <a:rPr lang="en-US" dirty="0"/>
            </a:br>
            <a:endParaRPr lang="en-US" dirty="0"/>
          </a:p>
        </p:txBody>
      </p:sp>
      <p:pic>
        <p:nvPicPr>
          <p:cNvPr id="4" name="Picture 2" descr="http://thewanderer2436.files.wordpress.com/2010/09/poverty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103166"/>
            <a:ext cx="4114800" cy="116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799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67490" y="1027664"/>
            <a:ext cx="7024744" cy="801136"/>
          </a:xfrm>
        </p:spPr>
        <p:txBody>
          <a:bodyPr/>
          <a:lstStyle/>
          <a:p>
            <a:pPr eaLnBrk="1" hangingPunct="1"/>
            <a:r>
              <a:rPr lang="en-US" dirty="0"/>
              <a:t>Hardin</a:t>
            </a:r>
          </a:p>
        </p:txBody>
      </p:sp>
      <p:sp>
        <p:nvSpPr>
          <p:cNvPr id="13315" name="Rectangle 3"/>
          <p:cNvSpPr>
            <a:spLocks noGrp="1" noChangeArrowheads="1"/>
          </p:cNvSpPr>
          <p:nvPr>
            <p:ph type="body" idx="1"/>
          </p:nvPr>
        </p:nvSpPr>
        <p:spPr>
          <a:xfrm>
            <a:off x="1981199" y="1981200"/>
            <a:ext cx="9557657" cy="5323114"/>
          </a:xfrm>
        </p:spPr>
        <p:txBody>
          <a:bodyPr/>
          <a:lstStyle/>
          <a:p>
            <a:pPr eaLnBrk="1" hangingPunct="1">
              <a:lnSpc>
                <a:spcPct val="80000"/>
              </a:lnSpc>
              <a:buFontTx/>
              <a:buNone/>
            </a:pPr>
            <a:r>
              <a:rPr lang="en-US" sz="2000" i="1" u="sng" dirty="0"/>
              <a:t>The Lifeboat Metaphor</a:t>
            </a:r>
            <a:r>
              <a:rPr lang="en-US" sz="2000" u="sng" dirty="0"/>
              <a:t>  </a:t>
            </a:r>
          </a:p>
          <a:p>
            <a:pPr eaLnBrk="1" hangingPunct="1">
              <a:lnSpc>
                <a:spcPct val="80000"/>
              </a:lnSpc>
            </a:pPr>
            <a:r>
              <a:rPr lang="en-US" sz="2000" dirty="0"/>
              <a:t>Rich nations are lifeboats full of rich people and poor nations are (much more crowded) lifeboats full of poor people.</a:t>
            </a:r>
          </a:p>
          <a:p>
            <a:pPr lvl="1" eaLnBrk="1" hangingPunct="1">
              <a:lnSpc>
                <a:spcPct val="80000"/>
              </a:lnSpc>
            </a:pPr>
            <a:r>
              <a:rPr lang="en-US" sz="1600" dirty="0"/>
              <a:t>The central problem of “the ethics of a lifeboat”: What should the passengers on a rich lifeboat do?</a:t>
            </a:r>
          </a:p>
          <a:p>
            <a:pPr eaLnBrk="1" hangingPunct="1">
              <a:lnSpc>
                <a:spcPct val="80000"/>
              </a:lnSpc>
            </a:pPr>
            <a:r>
              <a:rPr lang="en-US" sz="2000" dirty="0"/>
              <a:t>Three options:</a:t>
            </a:r>
          </a:p>
          <a:p>
            <a:pPr lvl="1" eaLnBrk="1" hangingPunct="1">
              <a:lnSpc>
                <a:spcPct val="80000"/>
              </a:lnSpc>
            </a:pPr>
            <a:r>
              <a:rPr lang="en-US" sz="1600" dirty="0"/>
              <a:t>Unlimited sharing</a:t>
            </a:r>
          </a:p>
          <a:p>
            <a:pPr lvl="1" eaLnBrk="1" hangingPunct="1">
              <a:lnSpc>
                <a:spcPct val="80000"/>
              </a:lnSpc>
            </a:pPr>
            <a:r>
              <a:rPr lang="en-US" sz="1600" dirty="0"/>
              <a:t>Selective sharing</a:t>
            </a:r>
          </a:p>
          <a:p>
            <a:pPr lvl="1" eaLnBrk="1" hangingPunct="1">
              <a:lnSpc>
                <a:spcPct val="80000"/>
              </a:lnSpc>
            </a:pPr>
            <a:r>
              <a:rPr lang="en-US" sz="1600" dirty="0"/>
              <a:t>No sharing</a:t>
            </a:r>
          </a:p>
          <a:p>
            <a:pPr eaLnBrk="1" hangingPunct="1">
              <a:lnSpc>
                <a:spcPct val="80000"/>
              </a:lnSpc>
            </a:pPr>
            <a:r>
              <a:rPr lang="en-US" sz="2000" dirty="0"/>
              <a:t>Hardin argues for the third option.</a:t>
            </a:r>
          </a:p>
          <a:p>
            <a:pPr eaLnBrk="1" hangingPunct="1">
              <a:lnSpc>
                <a:spcPct val="80000"/>
              </a:lnSpc>
              <a:buFontTx/>
              <a:buNone/>
            </a:pPr>
            <a:endParaRPr lang="en-US" sz="2000" u="sng" dirty="0"/>
          </a:p>
        </p:txBody>
      </p:sp>
      <p:pic>
        <p:nvPicPr>
          <p:cNvPr id="4" name="Picture 2" descr="http://www.historicships.com/TALLSHIPS/Latina/TitanicLifeboat/TitanicLifeboat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1" y="5257800"/>
            <a:ext cx="2624455" cy="122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770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381000"/>
            <a:ext cx="8305800" cy="1143000"/>
          </a:xfrm>
        </p:spPr>
        <p:txBody>
          <a:bodyPr>
            <a:normAutofit fontScale="90000"/>
          </a:bodyPr>
          <a:lstStyle/>
          <a:p>
            <a:pPr eaLnBrk="1" hangingPunct="1"/>
            <a:r>
              <a:rPr lang="en-US" sz="3600" dirty="0"/>
              <a:t>Hardin's Argument </a:t>
            </a:r>
            <a:br>
              <a:rPr lang="en-US" sz="3600" dirty="0"/>
            </a:br>
            <a:endParaRPr lang="en-US" dirty="0"/>
          </a:p>
        </p:txBody>
      </p:sp>
      <p:sp>
        <p:nvSpPr>
          <p:cNvPr id="14339" name="Rectangle 3"/>
          <p:cNvSpPr>
            <a:spLocks noGrp="1" noChangeArrowheads="1"/>
          </p:cNvSpPr>
          <p:nvPr>
            <p:ph type="body" idx="1"/>
          </p:nvPr>
        </p:nvSpPr>
        <p:spPr>
          <a:xfrm>
            <a:off x="1981200" y="1600200"/>
            <a:ext cx="7391400" cy="4495800"/>
          </a:xfrm>
        </p:spPr>
        <p:txBody>
          <a:bodyPr>
            <a:normAutofit lnSpcReduction="10000"/>
          </a:bodyPr>
          <a:lstStyle/>
          <a:p>
            <a:pPr eaLnBrk="1" hangingPunct="1">
              <a:buFontTx/>
              <a:buNone/>
            </a:pPr>
            <a:endParaRPr lang="en-US" sz="2800" dirty="0"/>
          </a:p>
          <a:p>
            <a:pPr eaLnBrk="1" hangingPunct="1">
              <a:buFontTx/>
              <a:buNone/>
            </a:pPr>
            <a:r>
              <a:rPr lang="en-US" sz="2800" dirty="0"/>
              <a:t>P1. We should adopt those policies that lead to the best long term benefits for everyone.</a:t>
            </a:r>
          </a:p>
          <a:p>
            <a:pPr eaLnBrk="1" hangingPunct="1">
              <a:buFontTx/>
              <a:buNone/>
            </a:pPr>
            <a:r>
              <a:rPr lang="en-US" sz="2800" dirty="0"/>
              <a:t>P2. Helping the poor, in terms of a World Food Bank or liberal immigration policies, would lead to the destruction of the environment and a ruined world for future generations.		</a:t>
            </a:r>
          </a:p>
          <a:p>
            <a:pPr eaLnBrk="1" hangingPunct="1">
              <a:buFontTx/>
              <a:buNone/>
            </a:pPr>
            <a:r>
              <a:rPr lang="en-US" sz="2800" dirty="0"/>
              <a:t>C3. It follows that we should not adopt the aforementioned policies.</a:t>
            </a:r>
          </a:p>
        </p:txBody>
      </p:sp>
    </p:spTree>
    <p:extLst>
      <p:ext uri="{BB962C8B-B14F-4D97-AF65-F5344CB8AC3E}">
        <p14:creationId xmlns:p14="http://schemas.microsoft.com/office/powerpoint/2010/main" val="3403278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Hardin’s Argument</a:t>
            </a:r>
          </a:p>
        </p:txBody>
      </p:sp>
      <p:sp>
        <p:nvSpPr>
          <p:cNvPr id="15363" name="Rectangle 3"/>
          <p:cNvSpPr>
            <a:spLocks noGrp="1" noChangeArrowheads="1"/>
          </p:cNvSpPr>
          <p:nvPr>
            <p:ph type="body" idx="1"/>
          </p:nvPr>
        </p:nvSpPr>
        <p:spPr/>
        <p:txBody>
          <a:bodyPr/>
          <a:lstStyle/>
          <a:p>
            <a:pPr eaLnBrk="1" hangingPunct="1"/>
            <a:r>
              <a:rPr lang="en-US" u="sng" dirty="0" smtClean="0"/>
              <a:t>Premise 1</a:t>
            </a:r>
            <a:r>
              <a:rPr lang="en-US" dirty="0" smtClean="0"/>
              <a:t>: is a straightforward utilitarian principle.</a:t>
            </a:r>
          </a:p>
          <a:p>
            <a:pPr eaLnBrk="1" hangingPunct="1"/>
            <a:endParaRPr lang="en-US" dirty="0" smtClean="0"/>
          </a:p>
        </p:txBody>
      </p:sp>
    </p:spTree>
    <p:extLst>
      <p:ext uri="{BB962C8B-B14F-4D97-AF65-F5344CB8AC3E}">
        <p14:creationId xmlns:p14="http://schemas.microsoft.com/office/powerpoint/2010/main" val="2940430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381000"/>
            <a:ext cx="7024744" cy="1143000"/>
          </a:xfrm>
        </p:spPr>
        <p:txBody>
          <a:bodyPr/>
          <a:lstStyle/>
          <a:p>
            <a:pPr eaLnBrk="1" hangingPunct="1"/>
            <a:r>
              <a:rPr lang="en-US" dirty="0"/>
              <a:t>Hardin’s Argument</a:t>
            </a:r>
          </a:p>
        </p:txBody>
      </p:sp>
      <p:sp>
        <p:nvSpPr>
          <p:cNvPr id="18435" name="Rectangle 3"/>
          <p:cNvSpPr>
            <a:spLocks noGrp="1" noChangeArrowheads="1"/>
          </p:cNvSpPr>
          <p:nvPr>
            <p:ph type="body" idx="1"/>
          </p:nvPr>
        </p:nvSpPr>
        <p:spPr>
          <a:xfrm>
            <a:off x="1981200" y="1981200"/>
            <a:ext cx="5105400" cy="4495800"/>
          </a:xfrm>
        </p:spPr>
        <p:txBody>
          <a:bodyPr>
            <a:normAutofit lnSpcReduction="10000"/>
          </a:bodyPr>
          <a:lstStyle/>
          <a:p>
            <a:pPr eaLnBrk="1" hangingPunct="1"/>
            <a:r>
              <a:rPr lang="en-US" sz="2800" dirty="0"/>
              <a:t>Defending Premise 2:</a:t>
            </a:r>
          </a:p>
          <a:p>
            <a:pPr marL="342900" lvl="1"/>
            <a:r>
              <a:rPr lang="en-US" sz="1900" i="1" dirty="0">
                <a:solidFill>
                  <a:srgbClr val="FF0000"/>
                </a:solidFill>
              </a:rPr>
              <a:t>Tragedy of the Commons</a:t>
            </a:r>
            <a:r>
              <a:rPr lang="en-US" sz="1900" dirty="0">
                <a:solidFill>
                  <a:srgbClr val="FF0000"/>
                </a:solidFill>
              </a:rPr>
              <a:t>:</a:t>
            </a:r>
            <a:r>
              <a:rPr lang="en-US" sz="1900" dirty="0"/>
              <a:t>  Hardin argues that by setting up a world food bank to feed the poor or by allowing the poor to immigrate to the wealthy countries, we make food “common property”.</a:t>
            </a:r>
          </a:p>
          <a:p>
            <a:pPr marL="342900" lvl="1"/>
            <a:endParaRPr lang="en-US" sz="1900" dirty="0"/>
          </a:p>
          <a:p>
            <a:pPr marL="342900" lvl="1"/>
            <a:r>
              <a:rPr lang="en-US" sz="1900" dirty="0"/>
              <a:t>Aristotle claimed “that which is held in common is cared for the least.” </a:t>
            </a:r>
          </a:p>
          <a:p>
            <a:pPr marL="342900" lvl="1"/>
            <a:endParaRPr lang="en-US" sz="1900" dirty="0"/>
          </a:p>
          <a:p>
            <a:pPr marL="342900" lvl="1"/>
            <a:r>
              <a:rPr lang="en-US" sz="1900" dirty="0"/>
              <a:t>The collective action problem destroys incentives to produce and to wisely consume this resource and will result in accelerated depletion of the resource. </a:t>
            </a:r>
          </a:p>
        </p:txBody>
      </p:sp>
      <p:pic>
        <p:nvPicPr>
          <p:cNvPr id="4" name="Picture 5" descr="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399" y="1066799"/>
            <a:ext cx="4572001" cy="5375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016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67490" y="1027664"/>
            <a:ext cx="7024744" cy="572536"/>
          </a:xfrm>
        </p:spPr>
        <p:txBody>
          <a:bodyPr>
            <a:normAutofit fontScale="90000"/>
          </a:bodyPr>
          <a:lstStyle/>
          <a:p>
            <a:pPr eaLnBrk="1" hangingPunct="1"/>
            <a:r>
              <a:rPr lang="en-US" dirty="0"/>
              <a:t>Hardin’s Argument</a:t>
            </a:r>
          </a:p>
        </p:txBody>
      </p:sp>
      <p:sp>
        <p:nvSpPr>
          <p:cNvPr id="17411" name="Rectangle 3"/>
          <p:cNvSpPr>
            <a:spLocks noGrp="1" noChangeArrowheads="1"/>
          </p:cNvSpPr>
          <p:nvPr>
            <p:ph type="body" idx="1"/>
          </p:nvPr>
        </p:nvSpPr>
        <p:spPr>
          <a:xfrm>
            <a:off x="1981200" y="1981200"/>
            <a:ext cx="7239000" cy="4495800"/>
          </a:xfrm>
        </p:spPr>
        <p:txBody>
          <a:bodyPr/>
          <a:lstStyle/>
          <a:p>
            <a:pPr eaLnBrk="1" hangingPunct="1">
              <a:lnSpc>
                <a:spcPct val="80000"/>
              </a:lnSpc>
            </a:pPr>
            <a:r>
              <a:rPr lang="en-US" sz="2800" dirty="0"/>
              <a:t>Defending Premise 2:</a:t>
            </a:r>
          </a:p>
          <a:p>
            <a:pPr lvl="1" eaLnBrk="1" hangingPunct="1">
              <a:lnSpc>
                <a:spcPct val="80000"/>
              </a:lnSpc>
            </a:pPr>
            <a:r>
              <a:rPr lang="en-US" sz="2000" dirty="0">
                <a:solidFill>
                  <a:srgbClr val="FF0000"/>
                </a:solidFill>
              </a:rPr>
              <a:t>Reproduction:</a:t>
            </a:r>
            <a:r>
              <a:rPr lang="en-US" sz="2000" dirty="0"/>
              <a:t> Hardin cites numerous statistics concerning the relatively high growth of population in the poorest countries compared to the lower growth rate in more prosperous countries.  </a:t>
            </a:r>
          </a:p>
          <a:p>
            <a:pPr lvl="1" eaLnBrk="1" hangingPunct="1">
              <a:lnSpc>
                <a:spcPct val="80000"/>
              </a:lnSpc>
            </a:pPr>
            <a:endParaRPr lang="en-US" sz="2000" dirty="0"/>
          </a:p>
          <a:p>
            <a:pPr lvl="1" eaLnBrk="1" hangingPunct="1">
              <a:lnSpc>
                <a:spcPct val="80000"/>
              </a:lnSpc>
            </a:pPr>
            <a:r>
              <a:rPr lang="en-US" sz="2000" dirty="0"/>
              <a:t>Given this population trend, there is no way that the wealthy can (continue to) subsidize the poor.  </a:t>
            </a:r>
          </a:p>
          <a:p>
            <a:pPr lvl="1" eaLnBrk="1" hangingPunct="1">
              <a:lnSpc>
                <a:spcPct val="80000"/>
              </a:lnSpc>
            </a:pPr>
            <a:endParaRPr lang="en-US" sz="2000" dirty="0"/>
          </a:p>
          <a:p>
            <a:pPr lvl="1" eaLnBrk="1" hangingPunct="1">
              <a:lnSpc>
                <a:spcPct val="80000"/>
              </a:lnSpc>
            </a:pPr>
            <a:r>
              <a:rPr lang="en-US" sz="2000" dirty="0"/>
              <a:t>The long-run result of providing famine relief now is that there will be even more living in abject poverty in the future and, at some time in the future, our ability to provide even short-term famine relief will be exhausted.  Then, millions more will die of starvation because of our current efforts at famine relief.</a:t>
            </a:r>
          </a:p>
        </p:txBody>
      </p:sp>
    </p:spTree>
    <p:extLst>
      <p:ext uri="{BB962C8B-B14F-4D97-AF65-F5344CB8AC3E}">
        <p14:creationId xmlns:p14="http://schemas.microsoft.com/office/powerpoint/2010/main" val="607529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685800"/>
            <a:ext cx="7315200" cy="1143000"/>
          </a:xfrm>
        </p:spPr>
        <p:txBody>
          <a:bodyPr/>
          <a:lstStyle/>
          <a:p>
            <a:pPr eaLnBrk="1" hangingPunct="1"/>
            <a:r>
              <a:rPr lang="en-US" dirty="0"/>
              <a:t>Hardin’s Argument</a:t>
            </a:r>
          </a:p>
        </p:txBody>
      </p:sp>
      <p:sp>
        <p:nvSpPr>
          <p:cNvPr id="19459" name="Rectangle 3"/>
          <p:cNvSpPr>
            <a:spLocks noGrp="1" noChangeArrowheads="1"/>
          </p:cNvSpPr>
          <p:nvPr>
            <p:ph type="body" idx="1"/>
          </p:nvPr>
        </p:nvSpPr>
        <p:spPr>
          <a:xfrm>
            <a:off x="1981200" y="1981200"/>
            <a:ext cx="7391400" cy="4495800"/>
          </a:xfrm>
        </p:spPr>
        <p:txBody>
          <a:bodyPr/>
          <a:lstStyle/>
          <a:p>
            <a:pPr eaLnBrk="1" hangingPunct="1"/>
            <a:r>
              <a:rPr lang="en-US" sz="2800" dirty="0"/>
              <a:t>Defending Premise 2:</a:t>
            </a:r>
          </a:p>
          <a:p>
            <a:pPr lvl="1" eaLnBrk="1" hangingPunct="1"/>
            <a:r>
              <a:rPr lang="en-US" sz="2400" dirty="0">
                <a:solidFill>
                  <a:srgbClr val="FF0000"/>
                </a:solidFill>
              </a:rPr>
              <a:t>Should we send information?</a:t>
            </a:r>
            <a:r>
              <a:rPr lang="en-US" sz="2400" dirty="0"/>
              <a:t> Hardin argues that even if we could restrict our foreign aid to teaching people to provide for themselves, the fact that doing so would increase the human population would allow us to apply the lifeboat metaphor again. </a:t>
            </a:r>
          </a:p>
          <a:p>
            <a:pPr lvl="1" eaLnBrk="1" hangingPunct="1"/>
            <a:endParaRPr lang="en-US" sz="2400" dirty="0"/>
          </a:p>
          <a:p>
            <a:pPr lvl="1" eaLnBrk="1" hangingPunct="1"/>
            <a:r>
              <a:rPr lang="en-US" sz="2400" dirty="0">
                <a:solidFill>
                  <a:srgbClr val="FF0000"/>
                </a:solidFill>
              </a:rPr>
              <a:t>“if we teach others to build their own boats, there will be too many of us fishing in the ocean.”</a:t>
            </a:r>
            <a:r>
              <a:rPr lang="en-US" sz="2400" dirty="0"/>
              <a:t> </a:t>
            </a:r>
          </a:p>
        </p:txBody>
      </p:sp>
    </p:spTree>
    <p:extLst>
      <p:ext uri="{BB962C8B-B14F-4D97-AF65-F5344CB8AC3E}">
        <p14:creationId xmlns:p14="http://schemas.microsoft.com/office/powerpoint/2010/main" val="17913213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381000"/>
            <a:ext cx="8305800" cy="1143000"/>
          </a:xfrm>
        </p:spPr>
        <p:txBody>
          <a:bodyPr>
            <a:normAutofit fontScale="90000"/>
          </a:bodyPr>
          <a:lstStyle/>
          <a:p>
            <a:pPr eaLnBrk="1" hangingPunct="1"/>
            <a:r>
              <a:rPr lang="en-US" sz="3600" dirty="0"/>
              <a:t>Hardin's Argument </a:t>
            </a:r>
            <a:br>
              <a:rPr lang="en-US" sz="3600" dirty="0"/>
            </a:br>
            <a:endParaRPr lang="en-US" dirty="0"/>
          </a:p>
        </p:txBody>
      </p:sp>
      <p:sp>
        <p:nvSpPr>
          <p:cNvPr id="14339" name="Rectangle 3"/>
          <p:cNvSpPr>
            <a:spLocks noGrp="1" noChangeArrowheads="1"/>
          </p:cNvSpPr>
          <p:nvPr>
            <p:ph type="body" idx="1"/>
          </p:nvPr>
        </p:nvSpPr>
        <p:spPr>
          <a:xfrm>
            <a:off x="1981200" y="1600200"/>
            <a:ext cx="7391400" cy="4495800"/>
          </a:xfrm>
        </p:spPr>
        <p:txBody>
          <a:bodyPr>
            <a:normAutofit lnSpcReduction="10000"/>
          </a:bodyPr>
          <a:lstStyle/>
          <a:p>
            <a:pPr eaLnBrk="1" hangingPunct="1">
              <a:buFontTx/>
              <a:buNone/>
            </a:pPr>
            <a:endParaRPr lang="en-US" sz="2800" dirty="0"/>
          </a:p>
          <a:p>
            <a:pPr eaLnBrk="1" hangingPunct="1">
              <a:buFontTx/>
              <a:buNone/>
            </a:pPr>
            <a:r>
              <a:rPr lang="en-US" sz="2800" dirty="0"/>
              <a:t>P1. We should adopt those policies that lead to the best long term benefits for everyone.</a:t>
            </a:r>
          </a:p>
          <a:p>
            <a:pPr eaLnBrk="1" hangingPunct="1">
              <a:buFontTx/>
              <a:buNone/>
            </a:pPr>
            <a:r>
              <a:rPr lang="en-US" sz="2800" dirty="0"/>
              <a:t>P2. Helping the poor, in terms of a World Food Bank or liberal immigration policies, would lead to the destruction of the environment and a ruined world for future generations.	</a:t>
            </a:r>
          </a:p>
          <a:p>
            <a:pPr eaLnBrk="1" hangingPunct="1">
              <a:buFontTx/>
              <a:buNone/>
            </a:pPr>
            <a:r>
              <a:rPr lang="en-US" sz="2800" dirty="0"/>
              <a:t>C3. It follows that we should not adopt the aforementioned policies.</a:t>
            </a:r>
          </a:p>
        </p:txBody>
      </p:sp>
    </p:spTree>
    <p:extLst>
      <p:ext uri="{BB962C8B-B14F-4D97-AF65-F5344CB8AC3E}">
        <p14:creationId xmlns:p14="http://schemas.microsoft.com/office/powerpoint/2010/main" val="3060852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Clicker Quiz</a:t>
            </a:r>
          </a:p>
          <a:p>
            <a:r>
              <a:rPr lang="en-US" dirty="0" smtClean="0"/>
              <a:t>Context for Hardin</a:t>
            </a:r>
          </a:p>
          <a:p>
            <a:pPr lvl="1"/>
            <a:r>
              <a:rPr lang="en-US" dirty="0" smtClean="0"/>
              <a:t>Collective Action Problems</a:t>
            </a:r>
          </a:p>
          <a:p>
            <a:r>
              <a:rPr lang="en-US" dirty="0" smtClean="0"/>
              <a:t>Hardin’s Direct Argument</a:t>
            </a:r>
            <a:endParaRPr lang="en-US" dirty="0"/>
          </a:p>
        </p:txBody>
      </p:sp>
      <p:pic>
        <p:nvPicPr>
          <p:cNvPr id="3074" name="Picture 2" descr="Garrett Har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2975129"/>
            <a:ext cx="3295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731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Writing Assignment Three	</a:t>
            </a:r>
            <a:endParaRPr lang="en-US" dirty="0"/>
          </a:p>
        </p:txBody>
      </p:sp>
      <p:sp>
        <p:nvSpPr>
          <p:cNvPr id="3" name="Subtitle 2"/>
          <p:cNvSpPr>
            <a:spLocks noGrp="1"/>
          </p:cNvSpPr>
          <p:nvPr>
            <p:ph type="subTitle" idx="1"/>
          </p:nvPr>
        </p:nvSpPr>
        <p:spPr/>
        <p:txBody>
          <a:bodyPr/>
          <a:lstStyle/>
          <a:p>
            <a:r>
              <a:rPr lang="en-US" dirty="0" smtClean="0"/>
              <a:t>Singer versus Hardin</a:t>
            </a:r>
            <a:endParaRPr lang="en-US" dirty="0"/>
          </a:p>
        </p:txBody>
      </p:sp>
    </p:spTree>
    <p:extLst>
      <p:ext uri="{BB962C8B-B14F-4D97-AF65-F5344CB8AC3E}">
        <p14:creationId xmlns:p14="http://schemas.microsoft.com/office/powerpoint/2010/main" val="91932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Writing Assignment</a:t>
            </a:r>
            <a:endParaRPr lang="en-US" dirty="0"/>
          </a:p>
        </p:txBody>
      </p:sp>
      <p:sp>
        <p:nvSpPr>
          <p:cNvPr id="3" name="Content Placeholder 2"/>
          <p:cNvSpPr>
            <a:spLocks noGrp="1"/>
          </p:cNvSpPr>
          <p:nvPr>
            <p:ph idx="1"/>
          </p:nvPr>
        </p:nvSpPr>
        <p:spPr/>
        <p:txBody>
          <a:bodyPr>
            <a:normAutofit lnSpcReduction="10000"/>
          </a:bodyPr>
          <a:lstStyle/>
          <a:p>
            <a:pPr lvl="0"/>
            <a:r>
              <a:rPr lang="en-US" dirty="0"/>
              <a:t>Singer and Hardin are both </a:t>
            </a:r>
            <a:r>
              <a:rPr lang="en-US" dirty="0" err="1"/>
              <a:t>utilitarians</a:t>
            </a:r>
            <a:r>
              <a:rPr lang="en-US" dirty="0"/>
              <a:t> and therefore accept the same theoretical rationale for what affluent people should do within the realm of international ethics. However, as a matter of practical guidance, they give us contradictory utilitarian answers. </a:t>
            </a:r>
            <a:r>
              <a:rPr lang="en-US" b="1" dirty="0">
                <a:solidFill>
                  <a:srgbClr val="C00000"/>
                </a:solidFill>
              </a:rPr>
              <a:t>Your task is to make an argument that one philosopher’s approach is better, so your argument should criticize the way one of the philosophers makes use of utilitarian ethical theory in the realm of international ethics. </a:t>
            </a:r>
            <a:r>
              <a:rPr lang="en-US" dirty="0"/>
              <a:t>Remember, in order to engage, your argument should criticize a premise from one of the philosophers. </a:t>
            </a:r>
          </a:p>
          <a:p>
            <a:pPr marL="68580" indent="0">
              <a:buNone/>
            </a:pPr>
            <a:endParaRPr lang="en-US" dirty="0"/>
          </a:p>
        </p:txBody>
      </p:sp>
    </p:spTree>
    <p:extLst>
      <p:ext uri="{BB962C8B-B14F-4D97-AF65-F5344CB8AC3E}">
        <p14:creationId xmlns:p14="http://schemas.microsoft.com/office/powerpoint/2010/main" val="14064567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400" dirty="0"/>
              <a:t>Who has the better argument?</a:t>
            </a:r>
          </a:p>
        </p:txBody>
      </p:sp>
      <p:sp>
        <p:nvSpPr>
          <p:cNvPr id="3" name="TPAnswers"/>
          <p:cNvSpPr>
            <a:spLocks noGrp="1"/>
          </p:cNvSpPr>
          <p:nvPr>
            <p:ph type="body" idx="1"/>
            <p:custDataLst>
              <p:tags r:id="rId3"/>
            </p:custDataLst>
          </p:nvPr>
        </p:nvSpPr>
        <p:spPr>
          <a:xfrm>
            <a:off x="1981200" y="1600201"/>
            <a:ext cx="4114800" cy="3508977"/>
          </a:xfrm>
        </p:spPr>
        <p:txBody>
          <a:bodyPr>
            <a:normAutofit/>
          </a:bodyPr>
          <a:lstStyle/>
          <a:p>
            <a:pPr marL="582930" indent="-514350">
              <a:buFont typeface="+mj-lt"/>
              <a:buAutoNum type="alphaUcPeriod"/>
            </a:pPr>
            <a:r>
              <a:rPr lang="en-US" sz="3200" dirty="0"/>
              <a:t>Hardin</a:t>
            </a:r>
          </a:p>
          <a:p>
            <a:pPr marL="582930" indent="-514350">
              <a:buFont typeface="+mj-lt"/>
              <a:buAutoNum type="alphaUcPeriod"/>
            </a:pPr>
            <a:r>
              <a:rPr lang="en-US" sz="3200" dirty="0"/>
              <a:t>Singer</a:t>
            </a:r>
          </a:p>
          <a:p>
            <a:pPr marL="582930" indent="-514350">
              <a:buFont typeface="+mj-lt"/>
              <a:buAutoNum type="alphaUcPeriod"/>
            </a:pPr>
            <a:r>
              <a:rPr lang="en-US" sz="3200" dirty="0"/>
              <a:t>Neither</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84670292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6" name="Chart" r:id="rId6" imgW="4572000" imgH="5143470" progId="MSGraph.Chart.8">
                  <p:embed followColorScheme="full"/>
                </p:oleObj>
              </mc:Choice>
              <mc:Fallback>
                <p:oleObj name="Chart" r:id="rId6" imgW="4572000" imgH="514347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2260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4294967295"/>
          </p:nvPr>
        </p:nvSpPr>
        <p:spPr>
          <a:xfrm>
            <a:off x="961292" y="1802005"/>
            <a:ext cx="3646966" cy="2881426"/>
          </a:xfrm>
          <a:prstGeom prst="rect">
            <a:avLst/>
          </a:prstGeom>
        </p:spPr>
        <p:txBody>
          <a:bodyPr>
            <a:normAutofit fontScale="77500" lnSpcReduction="20000"/>
          </a:bodyPr>
          <a:lstStyle/>
          <a:p>
            <a:pPr marL="114300"/>
            <a:r>
              <a:rPr lang="en-US" sz="4000" dirty="0"/>
              <a:t>Please set your Turning Technology Clicker to channel 41</a:t>
            </a:r>
          </a:p>
          <a:p>
            <a:endParaRPr lang="en-US" sz="4000"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553201" y="137160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12669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50985" y="422029"/>
            <a:ext cx="10820400" cy="1362526"/>
          </a:xfrm>
        </p:spPr>
        <p:txBody>
          <a:bodyPr>
            <a:normAutofit/>
          </a:bodyPr>
          <a:lstStyle/>
          <a:p>
            <a:r>
              <a:rPr lang="en-US" sz="2400" dirty="0" smtClean="0"/>
              <a:t>One objection to utilitarianism is that the theory is overly demanding, but there are different versions of this argument. Which of the following is </a:t>
            </a:r>
            <a:r>
              <a:rPr lang="en-US" sz="2400" i="1" u="sng" dirty="0" smtClean="0"/>
              <a:t>not</a:t>
            </a:r>
            <a:r>
              <a:rPr lang="en-US" sz="2400" i="1" dirty="0" smtClean="0"/>
              <a:t> </a:t>
            </a:r>
            <a:r>
              <a:rPr lang="en-US" sz="2400" dirty="0" smtClean="0"/>
              <a:t>a version of the objection discussed in class yesterday? </a:t>
            </a:r>
            <a:r>
              <a:rPr lang="en-US" sz="2400" i="1" dirty="0" smtClean="0"/>
              <a:t> </a:t>
            </a:r>
            <a:endParaRPr lang="en-US" sz="2400" dirty="0"/>
          </a:p>
        </p:txBody>
      </p:sp>
      <p:sp>
        <p:nvSpPr>
          <p:cNvPr id="3" name="TPAnswers"/>
          <p:cNvSpPr>
            <a:spLocks noGrp="1"/>
          </p:cNvSpPr>
          <p:nvPr>
            <p:ph type="body" idx="1"/>
            <p:custDataLst>
              <p:tags r:id="rId3"/>
            </p:custDataLst>
          </p:nvPr>
        </p:nvSpPr>
        <p:spPr>
          <a:xfrm>
            <a:off x="550985" y="4066395"/>
            <a:ext cx="6321388" cy="4443046"/>
          </a:xfrm>
        </p:spPr>
        <p:txBody>
          <a:bodyPr>
            <a:normAutofit/>
          </a:bodyPr>
          <a:lstStyle/>
          <a:p>
            <a:pPr marL="525780" indent="-457200">
              <a:buFont typeface="Wingdings 2" pitchFamily="18" charset="2"/>
              <a:buAutoNum type="alphaUcPeriod"/>
            </a:pPr>
            <a:r>
              <a:rPr lang="en-US" sz="3200" dirty="0" smtClean="0"/>
              <a:t>Psychological demandingness</a:t>
            </a:r>
          </a:p>
          <a:p>
            <a:pPr marL="525780" indent="-457200">
              <a:buFont typeface="Wingdings 2" pitchFamily="18" charset="2"/>
              <a:buAutoNum type="alphaUcPeriod"/>
            </a:pPr>
            <a:r>
              <a:rPr lang="en-US" sz="3200" dirty="0" smtClean="0"/>
              <a:t>Substantive demandingness</a:t>
            </a:r>
          </a:p>
          <a:p>
            <a:pPr marL="525780" indent="-457200">
              <a:buFont typeface="Wingdings 2" pitchFamily="18" charset="2"/>
              <a:buAutoNum type="alphaUcPeriod"/>
            </a:pPr>
            <a:r>
              <a:rPr lang="en-US" sz="3200" dirty="0" smtClean="0"/>
              <a:t>Tragic demandingness</a:t>
            </a:r>
          </a:p>
          <a:p>
            <a:pPr marL="525780" indent="-457200">
              <a:buFont typeface="Wingdings 2" pitchFamily="18" charset="2"/>
              <a:buAutoNum type="alphaUcPeriod"/>
            </a:pPr>
            <a:r>
              <a:rPr lang="en-US" sz="3200" dirty="0" smtClean="0"/>
              <a:t>All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13715755"/>
              </p:ext>
            </p:extLst>
          </p:nvPr>
        </p:nvGraphicFramePr>
        <p:xfrm>
          <a:off x="6032500" y="1600200"/>
          <a:ext cx="6096000" cy="5143500"/>
        </p:xfrm>
        <a:graphic>
          <a:graphicData uri="http://schemas.openxmlformats.org/presentationml/2006/ole">
            <mc:AlternateContent xmlns:mc="http://schemas.openxmlformats.org/markup-compatibility/2006">
              <mc:Choice xmlns:v="urn:schemas-microsoft-com:vml" Requires="v">
                <p:oleObj spid="_x0000_s5134" name="Chart" r:id="rId6" imgW="6096135" imgH="5143584" progId="MSGraph.Chart.8">
                  <p:embed followColorScheme="full"/>
                </p:oleObj>
              </mc:Choice>
              <mc:Fallback>
                <p:oleObj name="Chart" r:id="rId6" imgW="6096135" imgH="5143584" progId="MSGraph.Chart.8">
                  <p:embed followColorScheme="full"/>
                  <p:pic>
                    <p:nvPicPr>
                      <p:cNvPr id="0" name=""/>
                      <p:cNvPicPr/>
                      <p:nvPr/>
                    </p:nvPicPr>
                    <p:blipFill>
                      <a:blip r:embed="rId7"/>
                      <a:stretch>
                        <a:fillRect/>
                      </a:stretch>
                    </p:blipFill>
                    <p:spPr>
                      <a:xfrm>
                        <a:off x="60325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0284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715108" y="691662"/>
            <a:ext cx="8850923" cy="725976"/>
          </a:xfrm>
        </p:spPr>
        <p:txBody>
          <a:bodyPr>
            <a:noAutofit/>
          </a:bodyPr>
          <a:lstStyle/>
          <a:p>
            <a:r>
              <a:rPr lang="en-US" sz="2400" dirty="0"/>
              <a:t>Garret Hardin, in his article “Lifeboat Ethics,” argues that: </a:t>
            </a:r>
          </a:p>
        </p:txBody>
      </p:sp>
      <p:sp>
        <p:nvSpPr>
          <p:cNvPr id="3" name="TPAnswers"/>
          <p:cNvSpPr>
            <a:spLocks noGrp="1"/>
          </p:cNvSpPr>
          <p:nvPr>
            <p:ph type="body" idx="1"/>
            <p:custDataLst>
              <p:tags r:id="rId3"/>
            </p:custDataLst>
          </p:nvPr>
        </p:nvSpPr>
        <p:spPr>
          <a:xfrm>
            <a:off x="457200" y="1600200"/>
            <a:ext cx="6576646" cy="4894385"/>
          </a:xfrm>
        </p:spPr>
        <p:txBody>
          <a:bodyPr>
            <a:normAutofit fontScale="92500" lnSpcReduction="20000"/>
          </a:bodyPr>
          <a:lstStyle/>
          <a:p>
            <a:pPr marL="525780" indent="-457200">
              <a:buFont typeface="Wingdings 2" pitchFamily="18" charset="2"/>
              <a:buAutoNum type="alphaUcPeriod"/>
            </a:pPr>
            <a:r>
              <a:rPr lang="en-US" sz="3200" dirty="0"/>
              <a:t>rich nations have an obligation to help poor ones whose population can be </a:t>
            </a:r>
            <a:r>
              <a:rPr lang="en-US" sz="3200" dirty="0" smtClean="0"/>
              <a:t>controlled</a:t>
            </a:r>
            <a:endParaRPr lang="en-US" sz="3200" dirty="0"/>
          </a:p>
          <a:p>
            <a:pPr marL="525780" indent="-457200">
              <a:buFont typeface="Wingdings 2" pitchFamily="18" charset="2"/>
              <a:buAutoNum type="alphaUcPeriod"/>
            </a:pPr>
            <a:r>
              <a:rPr lang="en-US" sz="3200" dirty="0" smtClean="0"/>
              <a:t>poor </a:t>
            </a:r>
            <a:r>
              <a:rPr lang="en-US" sz="3200" dirty="0"/>
              <a:t>nations have a right to the help of rich </a:t>
            </a:r>
            <a:r>
              <a:rPr lang="en-US" sz="3200" dirty="0" smtClean="0"/>
              <a:t>nations</a:t>
            </a:r>
            <a:endParaRPr lang="en-US" sz="3200" dirty="0"/>
          </a:p>
          <a:p>
            <a:pPr marL="525780" indent="-457200">
              <a:buFont typeface="Wingdings 2" pitchFamily="18" charset="2"/>
              <a:buAutoNum type="alphaUcPeriod"/>
            </a:pPr>
            <a:r>
              <a:rPr lang="en-US" sz="3200" dirty="0" smtClean="0"/>
              <a:t>rich </a:t>
            </a:r>
            <a:r>
              <a:rPr lang="en-US" sz="3200" dirty="0"/>
              <a:t>nations ought to help only other rich </a:t>
            </a:r>
            <a:r>
              <a:rPr lang="en-US" sz="3200" dirty="0" smtClean="0"/>
              <a:t>nations</a:t>
            </a:r>
          </a:p>
          <a:p>
            <a:pPr marL="525780" indent="-457200">
              <a:buFont typeface="Wingdings 2" pitchFamily="18" charset="2"/>
              <a:buAutoNum type="alphaUcPeriod"/>
            </a:pPr>
            <a:r>
              <a:rPr lang="en-US" sz="3200" dirty="0" smtClean="0"/>
              <a:t>rich </a:t>
            </a:r>
            <a:r>
              <a:rPr lang="en-US" sz="3200" dirty="0"/>
              <a:t>nations have an obligation </a:t>
            </a:r>
            <a:r>
              <a:rPr lang="en-US" sz="3200" i="1" dirty="0"/>
              <a:t>not</a:t>
            </a:r>
            <a:r>
              <a:rPr lang="en-US" sz="3200" dirty="0"/>
              <a:t> to help poor nations whose population cannot be </a:t>
            </a:r>
            <a:r>
              <a:rPr lang="en-US" sz="3200" dirty="0" smtClean="0"/>
              <a:t>controlled</a:t>
            </a:r>
          </a:p>
          <a:p>
            <a:pPr marL="525780" indent="-457200">
              <a:buFont typeface="Wingdings 2" pitchFamily="18" charset="2"/>
              <a:buAutoNum type="alphaUcPeriod"/>
            </a:pPr>
            <a:r>
              <a:rPr lang="en-US" sz="3200" dirty="0" smtClean="0"/>
              <a:t>none of the above </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20433595"/>
              </p:ext>
            </p:extLst>
          </p:nvPr>
        </p:nvGraphicFramePr>
        <p:xfrm>
          <a:off x="6032500" y="1600200"/>
          <a:ext cx="6096000" cy="5143500"/>
        </p:xfrm>
        <a:graphic>
          <a:graphicData uri="http://schemas.openxmlformats.org/presentationml/2006/ole">
            <mc:AlternateContent xmlns:mc="http://schemas.openxmlformats.org/markup-compatibility/2006">
              <mc:Choice xmlns:v="urn:schemas-microsoft-com:vml" Requires="v">
                <p:oleObj spid="_x0000_s6158" name="Chart" r:id="rId6" imgW="6096135" imgH="5143584" progId="MSGraph.Chart.8">
                  <p:embed followColorScheme="full"/>
                </p:oleObj>
              </mc:Choice>
              <mc:Fallback>
                <p:oleObj name="Chart" r:id="rId6" imgW="6096135" imgH="5143584" progId="MSGraph.Chart.8">
                  <p:embed followColorScheme="full"/>
                  <p:pic>
                    <p:nvPicPr>
                      <p:cNvPr id="0" name=""/>
                      <p:cNvPicPr/>
                      <p:nvPr/>
                    </p:nvPicPr>
                    <p:blipFill>
                      <a:blip r:embed="rId7"/>
                      <a:stretch>
                        <a:fillRect/>
                      </a:stretch>
                    </p:blipFill>
                    <p:spPr>
                      <a:xfrm>
                        <a:off x="60325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960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715108" y="691662"/>
            <a:ext cx="8850923" cy="725976"/>
          </a:xfrm>
        </p:spPr>
        <p:txBody>
          <a:bodyPr>
            <a:noAutofit/>
          </a:bodyPr>
          <a:lstStyle/>
          <a:p>
            <a:r>
              <a:rPr lang="en-US" sz="2400" dirty="0"/>
              <a:t>On the proposal that we need to establish world food banks to help those who are in need, Hardin would say that:</a:t>
            </a:r>
          </a:p>
        </p:txBody>
      </p:sp>
      <p:sp>
        <p:nvSpPr>
          <p:cNvPr id="3" name="TPAnswers"/>
          <p:cNvSpPr>
            <a:spLocks noGrp="1"/>
          </p:cNvSpPr>
          <p:nvPr>
            <p:ph type="body" idx="1"/>
            <p:custDataLst>
              <p:tags r:id="rId3"/>
            </p:custDataLst>
          </p:nvPr>
        </p:nvSpPr>
        <p:spPr>
          <a:xfrm>
            <a:off x="457199" y="1588477"/>
            <a:ext cx="6611815" cy="4894385"/>
          </a:xfrm>
        </p:spPr>
        <p:txBody>
          <a:bodyPr>
            <a:normAutofit fontScale="92500" lnSpcReduction="10000"/>
          </a:bodyPr>
          <a:lstStyle/>
          <a:p>
            <a:pPr marL="582930" indent="-514350">
              <a:buFont typeface="+mj-lt"/>
              <a:buAutoNum type="alphaUcPeriod"/>
            </a:pPr>
            <a:r>
              <a:rPr lang="en-US" sz="2800" dirty="0" smtClean="0"/>
              <a:t>if </a:t>
            </a:r>
            <a:r>
              <a:rPr lang="en-US" sz="2800" dirty="0"/>
              <a:t>the proposal were to be realized, the operation must be conducted consistently</a:t>
            </a:r>
          </a:p>
          <a:p>
            <a:pPr marL="582930" indent="-514350">
              <a:buFont typeface="+mj-lt"/>
              <a:buAutoNum type="alphaUcPeriod"/>
            </a:pPr>
            <a:r>
              <a:rPr lang="en-US" sz="2800" dirty="0" smtClean="0"/>
              <a:t>only </a:t>
            </a:r>
            <a:r>
              <a:rPr lang="en-US" sz="2800" dirty="0"/>
              <a:t>the richer countries have some moral obligation to make deposits in the world food banks</a:t>
            </a:r>
          </a:p>
          <a:p>
            <a:pPr marL="582930" indent="-514350">
              <a:buFont typeface="+mj-lt"/>
              <a:buAutoNum type="alphaUcPeriod"/>
            </a:pPr>
            <a:r>
              <a:rPr lang="en-US" sz="2800" dirty="0" smtClean="0"/>
              <a:t>it </a:t>
            </a:r>
            <a:r>
              <a:rPr lang="en-US" sz="2800" dirty="0"/>
              <a:t>would be subject to the tragedy of the commons</a:t>
            </a:r>
          </a:p>
          <a:p>
            <a:pPr marL="582930" indent="-514350">
              <a:buFont typeface="+mj-lt"/>
              <a:buAutoNum type="alphaUcPeriod"/>
            </a:pPr>
            <a:r>
              <a:rPr lang="en-US" sz="2800" dirty="0" smtClean="0"/>
              <a:t>we </a:t>
            </a:r>
            <a:r>
              <a:rPr lang="en-US" sz="2800" dirty="0"/>
              <a:t>need to go with the idea because we ought not to punish poor people who are caught in an </a:t>
            </a:r>
            <a:r>
              <a:rPr lang="en-US" sz="2800" dirty="0" smtClean="0"/>
              <a:t>emergency</a:t>
            </a:r>
          </a:p>
          <a:p>
            <a:pPr marL="582930" indent="-514350">
              <a:buFont typeface="+mj-lt"/>
              <a:buAutoNum type="alphaUcPeriod"/>
            </a:pPr>
            <a:r>
              <a:rPr lang="en-US" sz="2800" dirty="0"/>
              <a:t>none of the above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047869583"/>
              </p:ext>
            </p:extLst>
          </p:nvPr>
        </p:nvGraphicFramePr>
        <p:xfrm>
          <a:off x="6032500" y="1600200"/>
          <a:ext cx="6096000" cy="5143500"/>
        </p:xfrm>
        <a:graphic>
          <a:graphicData uri="http://schemas.openxmlformats.org/presentationml/2006/ole">
            <mc:AlternateContent xmlns:mc="http://schemas.openxmlformats.org/markup-compatibility/2006">
              <mc:Choice xmlns:v="urn:schemas-microsoft-com:vml" Requires="v">
                <p:oleObj spid="_x0000_s7182" name="Chart" r:id="rId6" imgW="6096135" imgH="5143584" progId="MSGraph.Chart.8">
                  <p:embed followColorScheme="full"/>
                </p:oleObj>
              </mc:Choice>
              <mc:Fallback>
                <p:oleObj name="Chart" r:id="rId6" imgW="6096135" imgH="5143584" progId="MSGraph.Chart.8">
                  <p:embed followColorScheme="full"/>
                  <p:pic>
                    <p:nvPicPr>
                      <p:cNvPr id="0" name=""/>
                      <p:cNvPicPr/>
                      <p:nvPr/>
                    </p:nvPicPr>
                    <p:blipFill>
                      <a:blip r:embed="rId7"/>
                      <a:stretch>
                        <a:fillRect/>
                      </a:stretch>
                    </p:blipFill>
                    <p:spPr>
                      <a:xfrm>
                        <a:off x="60325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88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Collective Action Problems</a:t>
            </a:r>
            <a:endParaRPr lang="en-US" sz="2800" dirty="0"/>
          </a:p>
        </p:txBody>
      </p:sp>
      <p:sp>
        <p:nvSpPr>
          <p:cNvPr id="3" name="Content Placeholder 2"/>
          <p:cNvSpPr>
            <a:spLocks noGrp="1"/>
          </p:cNvSpPr>
          <p:nvPr>
            <p:ph type="subTitle" idx="1"/>
          </p:nvPr>
        </p:nvSpPr>
        <p:spPr>
          <a:xfrm>
            <a:off x="6311154" y="4421081"/>
            <a:ext cx="4585446" cy="1631376"/>
          </a:xfrm>
        </p:spPr>
        <p:txBody>
          <a:bodyPr>
            <a:normAutofit fontScale="92500" lnSpcReduction="20000"/>
          </a:bodyPr>
          <a:lstStyle/>
          <a:p>
            <a:pPr marL="285750" indent="-285750">
              <a:buFont typeface="Arial" panose="020B0604020202020204" pitchFamily="34" charset="0"/>
              <a:buChar char="•"/>
            </a:pPr>
            <a:r>
              <a:rPr lang="en-US" sz="2200" b="1" dirty="0" smtClean="0"/>
              <a:t>The Prisoner’s Dilemma</a:t>
            </a:r>
          </a:p>
          <a:p>
            <a:pPr marL="285750" indent="-285750">
              <a:buFont typeface="Arial" panose="020B0604020202020204" pitchFamily="34" charset="0"/>
              <a:buChar char="•"/>
            </a:pPr>
            <a:r>
              <a:rPr lang="en-US" sz="2200" b="1" dirty="0" smtClean="0"/>
              <a:t>Immoralist’s Challenge </a:t>
            </a:r>
          </a:p>
          <a:p>
            <a:pPr marL="285750" indent="-285750">
              <a:buFont typeface="Arial" panose="020B0604020202020204" pitchFamily="34" charset="0"/>
              <a:buChar char="•"/>
            </a:pPr>
            <a:r>
              <a:rPr lang="en-US" sz="2200" b="1" dirty="0" smtClean="0"/>
              <a:t>Tragedy of the Commons</a:t>
            </a:r>
          </a:p>
          <a:p>
            <a:pPr marL="800100" lvl="1" indent="-342900" algn="l">
              <a:buFont typeface="Arial" panose="020B0604020202020204" pitchFamily="34" charset="0"/>
              <a:buChar char="•"/>
            </a:pPr>
            <a:r>
              <a:rPr lang="en-US" dirty="0" smtClean="0"/>
              <a:t>International</a:t>
            </a:r>
          </a:p>
          <a:p>
            <a:pPr marL="800100" lvl="1" indent="-342900" algn="l">
              <a:buFont typeface="Arial" panose="020B0604020202020204" pitchFamily="34" charset="0"/>
              <a:buChar char="•"/>
            </a:pPr>
            <a:r>
              <a:rPr lang="en-US" dirty="0" smtClean="0"/>
              <a:t>Intergenerational</a:t>
            </a:r>
            <a:endParaRPr lang="en-US" dirty="0"/>
          </a:p>
        </p:txBody>
      </p:sp>
    </p:spTree>
    <p:extLst>
      <p:ext uri="{BB962C8B-B14F-4D97-AF65-F5344CB8AC3E}">
        <p14:creationId xmlns:p14="http://schemas.microsoft.com/office/powerpoint/2010/main" val="8013167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Population and Hunger</a:t>
            </a:r>
          </a:p>
        </p:txBody>
      </p:sp>
      <p:sp>
        <p:nvSpPr>
          <p:cNvPr id="4099" name="Rectangle 3"/>
          <p:cNvSpPr>
            <a:spLocks noGrp="1" noChangeArrowheads="1"/>
          </p:cNvSpPr>
          <p:nvPr>
            <p:ph type="body" idx="4294967295"/>
          </p:nvPr>
        </p:nvSpPr>
        <p:spPr>
          <a:xfrm>
            <a:off x="1600200" y="2362200"/>
            <a:ext cx="7162800" cy="3733800"/>
          </a:xfrm>
          <a:prstGeom prst="rect">
            <a:avLst/>
          </a:prstGeom>
        </p:spPr>
        <p:txBody>
          <a:bodyPr/>
          <a:lstStyle/>
          <a:p>
            <a:pPr eaLnBrk="1" hangingPunct="1"/>
            <a:endParaRPr lang="en-US" dirty="0" smtClean="0"/>
          </a:p>
        </p:txBody>
      </p:sp>
      <p:pic>
        <p:nvPicPr>
          <p:cNvPr id="4100" name="Picture 4" descr="Ind%20Rev%20Thomas%20Malth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50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9433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4198833D87D8475480511627ED0F94CA"/>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E928CD03E9D4E719B86E46DE9B67059&lt;/guid&gt;&#10;            &lt;repollguid&gt;14C03FD30BF14BD79A8E0DD1DBC4ABEF&lt;/repollguid&gt;&#10;            &lt;sourceid&gt;B794143357964B09926E3F0A032BC791&lt;/sourceid&gt;&#10;            &lt;questiontext&gt;Is the right solution to a collective action problem is (A) an appeal to fairness or (B) an appeal to broader self-interest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an appeal to fairness&lt;/answertext&gt;&#10;                    &lt;valuetype&gt;0&lt;/valuetype&gt;&#10;                &lt;/answer&gt;&#10;                &lt;answer&gt;&#10;                    &lt;guid&gt;D1D71DE9CE7D41ADB67DBCAAEC1D1299&lt;/guid&gt;&#10;                    &lt;answertext&gt;an appeal to broader self-interests&lt;/answertext&gt;&#10;                    &lt;valuetype&gt;0&lt;/valuetype&gt;&#10;                &lt;/answer&gt;&#10;                &lt;answer&gt;&#10;                    &lt;guid&gt;57F9198DAB4F466A8FA236F79F61F1F5&lt;/guid&gt;&#10;                    &lt;answertext&gt;Neither&lt;/answertext&gt;&#10;                    &lt;valuetype&gt;0&lt;/valuetype&gt;&#10;                &lt;/answer&gt;&#10;            &lt;/answers&gt;&#10;        &lt;/multichoice&gt;&#10;    &lt;/questions&gt;&#10;&lt;/questionlist&gt;"/>
  <p:tag name="RESULTS" val="Is the right solution to a collective action problem is (A) an appeal to fairness or (B) an appeal to broader self-interests? [;crlf;]6[;]6[;]6[;]False[;]0[;][;crlf;]1.66666666666667[;]1.5[;]0.74535599249993[;]0.555555555555555[;crlf;]3[;]0[;]an appeal to fairness1[;]an appeal to fairness[;][;crlf;]2[;]0[;]an appeal to broader self-interests2[;]an appeal to broader self-interests[;][;crlf;]1[;]0[;]Neither3[;]Neither[;]"/>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Who has the better argument about aid and population?[;crlf;]24[;]24[;]24[;]False[;]0[;][;crlf;]1.54166666666667[;]2[;]0.498260864295892[;]0.248263888888889[;crlf;]11[;]0[;]Hardin1[;]Hardin[;][;crlf;]13[;]0[;]Singer2[;]Singer[;][;crlf;]0[;]0[;]Neither3[;]Neither[;]"/>
  <p:tag name="LIVECHARTING" val="False"/>
  <p:tag name="AUTOOPENPOLL" val="True"/>
  <p:tag name="AUTOFORMATCHART" val="True"/>
  <p:tag name="TYPE" val="MultiChoiceSlide"/>
  <p:tag name="TPQUESTIONXML" val="﻿&lt;?xml version=&quot;1.0&quot; encoding=&quot;utf-8&quot;?&gt;&#10;&lt;questionlist&gt;&#10;    &lt;properties&gt;&#10;        &lt;guid&gt;0D60DA36889E4E95A95D27E69F97E958&lt;/guid&gt;&#10;        &lt;description /&gt;&#10;        &lt;date&gt;10/19/2013 6:23: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E928CD03E9D4E719B86E46DE9B67059&lt;/guid&gt;&#10;            &lt;repollguid&gt;14C03FD30BF14BD79A8E0DD1DBC4ABEF&lt;/repollguid&gt;&#10;            &lt;sourceid&gt;B794143357964B09926E3F0A032BC791&lt;/sourceid&gt;&#10;            &lt;questiontext&gt;Who has the better argument about aid and popul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784327C8D141118257AE9FF0E98070&lt;/guid&gt;&#10;                    &lt;answertext&gt;Hardin&lt;/answertext&gt;&#10;                    &lt;valuetype&gt;0&lt;/valuetype&gt;&#10;                &lt;/answer&gt;&#10;                &lt;answer&gt;&#10;                    &lt;guid&gt;D1D71DE9CE7D41ADB67DBCAAEC1D1299&lt;/guid&gt;&#10;                    &lt;answertext&gt;Singer&lt;/answertext&gt;&#10;                    &lt;valuetype&gt;0&lt;/valuetype&gt;&#10;                &lt;/answer&gt;&#10;                &lt;answer&gt;&#10;                    &lt;guid&gt;57F9198DAB4F466A8FA236F79F61F1F5&lt;/guid&gt;&#10;                    &lt;answertext&gt;Neither&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380480E59C343A0AFC8DB68739E4D85&lt;/guid&gt;&#10;        &lt;description /&gt;&#10;        &lt;date&gt;7/25/2014 10:42:1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E38ACB96EC84DD98BB7DBE803CBC0C9&lt;/guid&gt;&#10;            &lt;repollguid&gt;DB5D35539FCC4E13A378EEA7867C6227&lt;/repollguid&gt;&#10;            &lt;sourceid&gt;80C95B348A5A44EB8879FC5FAFF49512&lt;/sourceid&gt;&#10;            &lt;questiontext&gt;One objection to utilitarianism is that the theory is overly demanding, but there are different versions of this argument. Which of the following is not a version of the objection discussed in class yesterda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1ABC4B8B689473A824D4E5CA0B82975&lt;/guid&gt;&#10;                    &lt;answertext&gt;Psychological demandingness&lt;/answertext&gt;&#10;                    &lt;valuetype&gt;-1&lt;/valuetype&gt;&#10;                &lt;/answer&gt;&#10;                &lt;answer&gt;&#10;                    &lt;guid&gt;7F9B3BB0140241EEAAB6A74A657355CD&lt;/guid&gt;&#10;                    &lt;answertext&gt;Substantive demandingness&lt;/answertext&gt;&#10;                    &lt;valuetype&gt;-1&lt;/valuetype&gt;&#10;                &lt;/answer&gt;&#10;                &lt;answer&gt;&#10;                    &lt;guid&gt;42CCD1BFE06C4E0BAC7728AE61ECF967&lt;/guid&gt;&#10;                    &lt;answertext&gt;Tragic demandingness&lt;/answertext&gt;&#10;                    &lt;valuetype&gt;1&lt;/valuetype&gt;&#10;                &lt;/answer&gt;&#10;                &lt;answer&gt;&#10;                    &lt;guid&gt;61858C9619A34E71A26E1DCEE80B9453&lt;/guid&gt;&#10;                    &lt;answertext&gt;All of the above&lt;/answertext&gt;&#10;                    &lt;valuetype&gt;-1&lt;/valuetype&gt;&#10;                &lt;/answer&gt;&#10;            &lt;/answers&gt;&#10;        &lt;/multichoice&gt;&#10;    &lt;/questions&gt;&#10;&lt;/questionlist&gt;"/>
  <p:tag name="RESULTS" val="One objection to utilitarianism is that the theory is overly demanding, but there are different versions of this argument. Which of the following is not a version of the objection discussed in class yesterday?  [;crlf;]6[;]6[;]6[;]False[;]4[;][;crlf;]2.66666666666667[;]3[;]0.471404520791032[;]0.222222222222222[;crlf;]0[;]-1[;]Psychological demandingness1[;]Psychological demandingness[;][;crlf;]2[;]-1[;]Substantive demandingness2[;]Substantive demandingness[;][;crlf;]4[;]1[;]Tragic demandingness3[;]Tragic demandingness[;][;crlf;]0[;]-1[;]All of the above4[;]All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878D6B3265047BFBEADE07EFBD9CE0D&lt;/guid&gt;&#10;        &lt;description /&gt;&#10;        &lt;date&gt;7/25/2014 10:37:5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599F3E262534B77A7E8CD578275482E&lt;/guid&gt;&#10;            &lt;repollguid&gt;E344FDB2781E4AFEB020B0F9F241C9E1&lt;/repollguid&gt;&#10;            &lt;sourceid&gt;AFDCCD45E4474BC681C96CEEB8DB5D6A&lt;/sourceid&gt;&#10;            &lt;questiontext&gt;Garret Hardin, in his article “Lifeboat Ethics,” argues that: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5A93F7734C94BCFBDD7EB36AE6AAABA&lt;/guid&gt;&#10;                    &lt;answertext&gt;rich nations have an obligation to help poor ones whose population can be controlled&lt;/answertext&gt;&#10;                    &lt;valuetype&gt;-1&lt;/valuetype&gt;&#10;                &lt;/answer&gt;&#10;                &lt;answer&gt;&#10;                    &lt;guid&gt;EE3BDC8B4B4A431EA791C8314443F6B4&lt;/guid&gt;&#10;                    &lt;answertext&gt;poor nations have a right to the help of rich nations&lt;/answertext&gt;&#10;                    &lt;valuetype&gt;-1&lt;/valuetype&gt;&#10;                &lt;/answer&gt;&#10;                &lt;answer&gt;&#10;                    &lt;guid&gt;8D42F4B298F746BF80B408EC77FF2673&lt;/guid&gt;&#10;                    &lt;answertext&gt;rich nations ought to help only other rich nations&lt;/answertext&gt;&#10;                    &lt;valuetype&gt;-1&lt;/valuetype&gt;&#10;                &lt;/answer&gt;&#10;                &lt;answer&gt;&#10;                    &lt;guid&gt;F0CB54992EA44C74805B4B3E62383CE4&lt;/guid&gt;&#10;                    &lt;answertext&gt;rich nations have an obligation not to help poor nations whose population cannot be controlled&lt;/answertext&gt;&#10;                    &lt;valuetype&gt;1&lt;/valuetype&gt;&#10;                &lt;/answer&gt;&#10;                &lt;answer&gt;&#10;                    &lt;guid&gt;F454057227AA42A48AE2C5D3D60F4387&lt;/guid&gt;&#10;                    &lt;answertext&gt;none of the above &lt;/answertext&gt;&#10;                    &lt;valuetype&gt;-1&lt;/valuetype&gt;&#10;                &lt;/answer&gt;&#10;            &lt;/answers&gt;&#10;        &lt;/multichoice&gt;&#10;    &lt;/questions&gt;&#10;&lt;/questionlist&gt;"/>
  <p:tag name="RESULTS" val="Garret Hardin, in his article “Lifeboat Ethics,” argues that: [;crlf;]6[;]6[;]6[;]False[;]4[;][;crlf;]3[;]4[;]1.4142135623731[;]2[;crlf;]2[;]-1[;]rich nations have an obligation to help poor ones whose population can be controlled1[;]rich nations have an obligation to help poor ones whose population can be controlled[;][;crlf;]0[;]-1[;]poor nations have a right to the help of rich nations2[;]poor nations have a right to the help of rich nations[;][;crlf;]0[;]-1[;]rich nations ought to help only other rich nations3[;]rich nations ought to help only other rich nations[;][;crlf;]4[;]1[;]rich nations have an obligation not to help poor nations whose population cannot be controlled4[;]rich nations have an obligation not to help poor nations whose population cannot be controlled[;][;crlf;]0[;]-1[;]none of the above 5[;]none of the above [;]"/>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878D6B3265047BFBEADE07EFBD9CE0D&lt;/guid&gt;&#10;        &lt;description /&gt;&#10;        &lt;date&gt;7/25/2014 10:37:5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FE0F9A3B57C459FB8D37353365CC230&lt;/guid&gt;&#10;            &lt;repollguid&gt;E344FDB2781E4AFEB020B0F9F241C9E1&lt;/repollguid&gt;&#10;            &lt;sourceid&gt;AFDCCD45E4474BC681C96CEEB8DB5D6A&lt;/sourceid&gt;&#10;            &lt;questiontext&gt;On the proposal that we need to establish world food banks to help those who are in need, Hardin would say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5A93F7734C94BCFBDD7EB36AE6AAABA&lt;/guid&gt;&#10;                    &lt;answertext&gt;if the proposal were to be realized, the operation must be conducted consistently&lt;/answertext&gt;&#10;                    &lt;valuetype&gt;-1&lt;/valuetype&gt;&#10;                &lt;/answer&gt;&#10;                &lt;answer&gt;&#10;                    &lt;guid&gt;EE3BDC8B4B4A431EA791C8314443F6B4&lt;/guid&gt;&#10;                    &lt;answertext&gt;only the richer countries have some moral obligation to make deposits in the world food banks&lt;/answertext&gt;&#10;                    &lt;valuetype&gt;-1&lt;/valuetype&gt;&#10;                &lt;/answer&gt;&#10;                &lt;answer&gt;&#10;                    &lt;guid&gt;8D42F4B298F746BF80B408EC77FF2673&lt;/guid&gt;&#10;                    &lt;answertext&gt;it would be subject to the tragedy of the commons&lt;/answertext&gt;&#10;                    &lt;valuetype&gt;1&lt;/valuetype&gt;&#10;                &lt;/answer&gt;&#10;                &lt;answer&gt;&#10;                    &lt;guid&gt;F0CB54992EA44C74805B4B3E62383CE4&lt;/guid&gt;&#10;                    &lt;answertext&gt;we need to go with the idea because we ought not to punish poor people who are caught in an emergency&lt;/answertext&gt;&#10;                    &lt;valuetype&gt;-1&lt;/valuetype&gt;&#10;                &lt;/answer&gt;&#10;                &lt;answer&gt;&#10;                    &lt;guid&gt;12D1C8C0528846D39F7640F28D99A6C3&lt;/guid&gt;&#10;                    &lt;answertext&gt;none of the above &lt;/answertext&gt;&#10;                    &lt;valuetype&gt;-1&lt;/valuetype&gt;&#10;                &lt;/answer&gt;&#10;            &lt;/answers&gt;&#10;        &lt;/multichoice&gt;&#10;    &lt;/questions&gt;&#10;&lt;/questionlist&gt;"/>
  <p:tag name="RESULTS" val="On the proposal that we need to establish world food banks to help those who are in need, Hardin would say that:[;crlf;]6[;]6[;]6[;]False[;]5[;][;crlf;]2.66666666666667[;]3[;]0.74535599249993[;]0.555555555555555[;crlf;]1[;]-1[;]if the proposal were to be realized, the operation must be conducted consistently1[;]if the proposal were to be realized, the operation must be conducted consistently[;][;crlf;]0[;]-1[;]only the richer countries have some moral obligation to make deposits in the world food banks2[;]only the richer countries have some moral obligation to make deposits in the world food banks[;][;crlf;]5[;]1[;]it would be subject to the tragedy of the commons3[;]it would be subject to the tragedy of the commons[;][;crlf;]0[;]-1[;]we need to go with the idea because we ought not to punish poor people who are caught in an emergency4[;]we need to go with the idea because we ought not to punish poor people who are caught in an emergency[;][;crlf;]0[;]-1[;]none of the above 5[;]none of the above [;]"/>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1247</Words>
  <Application>Microsoft Office PowerPoint</Application>
  <PresentationFormat>Widescreen</PresentationFormat>
  <Paragraphs>153</Paragraphs>
  <Slides>32</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1" baseType="lpstr">
      <vt:lpstr>Arial</vt:lpstr>
      <vt:lpstr>Calibri</vt:lpstr>
      <vt:lpstr>Franklin Gothic Book</vt:lpstr>
      <vt:lpstr>Franklin Gothic Medium</vt:lpstr>
      <vt:lpstr>Times New Roman</vt:lpstr>
      <vt:lpstr>Wingdings 2</vt:lpstr>
      <vt:lpstr>Austin</vt:lpstr>
      <vt:lpstr>Microsoft Graph Chart</vt:lpstr>
      <vt:lpstr>Chart</vt:lpstr>
      <vt:lpstr>“Tragedy of the Commons and Resource Allocation,” Video Interview with Garrett Hardin</vt:lpstr>
      <vt:lpstr>Contemporary Moral Problems</vt:lpstr>
      <vt:lpstr>Agenda</vt:lpstr>
      <vt:lpstr>PowerPoint Presentation</vt:lpstr>
      <vt:lpstr>One objection to utilitarianism is that the theory is overly demanding, but there are different versions of this argument. Which of the following is not a version of the objection discussed in class yesterday?  </vt:lpstr>
      <vt:lpstr>Garret Hardin, in his article “Lifeboat Ethics,” argues that: </vt:lpstr>
      <vt:lpstr>On the proposal that we need to establish world food banks to help those who are in need, Hardin would say that:</vt:lpstr>
      <vt:lpstr>Collective Action Problems</vt:lpstr>
      <vt:lpstr>Population and Hunger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Repugnant Conclusion</vt:lpstr>
      <vt:lpstr>Is the right solution to a collective action problem is (A) an appeal to fairness or (B) an appeal to broader self-interests? </vt:lpstr>
      <vt:lpstr>Hardin’s Main Argument </vt:lpstr>
      <vt:lpstr>Hardin</vt:lpstr>
      <vt:lpstr>Hardin</vt:lpstr>
      <vt:lpstr>Hardin's Argument  </vt:lpstr>
      <vt:lpstr>Hardin’s Argument</vt:lpstr>
      <vt:lpstr>Hardin’s Argument</vt:lpstr>
      <vt:lpstr>Hardin’s Argument</vt:lpstr>
      <vt:lpstr>Hardin’s Argument</vt:lpstr>
      <vt:lpstr>Hardin's Argument  </vt:lpstr>
      <vt:lpstr>Writing Assignment Three </vt:lpstr>
      <vt:lpstr>Discussion, Writing Assignment</vt:lpstr>
      <vt:lpstr>Who has the better argument?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20</cp:revision>
  <dcterms:created xsi:type="dcterms:W3CDTF">2014-07-20T22:34:22Z</dcterms:created>
  <dcterms:modified xsi:type="dcterms:W3CDTF">2014-07-25T20:20:01Z</dcterms:modified>
</cp:coreProperties>
</file>