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84" r:id="rId4"/>
    <p:sldId id="263" r:id="rId5"/>
    <p:sldId id="264" r:id="rId6"/>
    <p:sldId id="265" r:id="rId7"/>
    <p:sldId id="285" r:id="rId8"/>
    <p:sldId id="286" r:id="rId9"/>
    <p:sldId id="287" r:id="rId10"/>
    <p:sldId id="288" r:id="rId11"/>
    <p:sldId id="289" r:id="rId12"/>
    <p:sldId id="290" r:id="rId13"/>
    <p:sldId id="291" r:id="rId14"/>
    <p:sldId id="266" r:id="rId15"/>
    <p:sldId id="267" r:id="rId16"/>
    <p:sldId id="268" r:id="rId17"/>
    <p:sldId id="269" r:id="rId18"/>
    <p:sldId id="270" r:id="rId19"/>
    <p:sldId id="271" r:id="rId20"/>
    <p:sldId id="272" r:id="rId21"/>
    <p:sldId id="273" r:id="rId22"/>
    <p:sldId id="274" r:id="rId23"/>
    <p:sldId id="275" r:id="rId24"/>
    <p:sldId id="276" r:id="rId25"/>
    <p:sldId id="278" r:id="rId26"/>
    <p:sldId id="279" r:id="rId27"/>
    <p:sldId id="280" r:id="rId28"/>
    <p:sldId id="281" r:id="rId29"/>
    <p:sldId id="282" r:id="rId30"/>
    <p:sldId id="283"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78" y="-7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7134C-75AA-437F-92DD-EFD20A93A894}" type="datetimeFigureOut">
              <a:rPr lang="en-US" smtClean="0"/>
              <a:t>7/28/2014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E2B92-3F84-4FEF-8647-198330FE576F}" type="slidenum">
              <a:rPr lang="en-US" smtClean="0"/>
              <a:t>‹#›</a:t>
            </a:fld>
            <a:endParaRPr lang="en-US"/>
          </a:p>
        </p:txBody>
      </p:sp>
    </p:spTree>
    <p:extLst>
      <p:ext uri="{BB962C8B-B14F-4D97-AF65-F5344CB8AC3E}">
        <p14:creationId xmlns:p14="http://schemas.microsoft.com/office/powerpoint/2010/main" val="177764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BD113EDE-1D9D-48DC-B169-595081C5089C}" type="slidenum">
              <a:rPr lang="en-US">
                <a:solidFill>
                  <a:prstClr val="black"/>
                </a:solidFill>
              </a:rPr>
              <a:pPr eaLnBrk="1" hangingPunct="1"/>
              <a:t>8</a:t>
            </a:fld>
            <a:endParaRPr lang="en-US">
              <a:solidFill>
                <a:prstClr val="black"/>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47601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137D9A-5170-4FA2-8C69-9F9D174C7319}" type="slidenum">
              <a:rPr lang="en-US"/>
              <a:pPr/>
              <a:t>16</a:t>
            </a:fld>
            <a:endParaRPr 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21046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AA25C3-B13D-46E0-881D-3762C0557A87}" type="slidenum">
              <a:rPr lang="en-US"/>
              <a:pPr/>
              <a:t>18</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r>
              <a:rPr lang="en-US"/>
              <a:t>Core ideas: limited government power, but also a sense that people need to be a certain kind of way for the state to succeed.</a:t>
            </a:r>
          </a:p>
        </p:txBody>
      </p:sp>
    </p:spTree>
    <p:extLst>
      <p:ext uri="{BB962C8B-B14F-4D97-AF65-F5344CB8AC3E}">
        <p14:creationId xmlns:p14="http://schemas.microsoft.com/office/powerpoint/2010/main" val="176038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AA25C3-B13D-46E0-881D-3762C0557A87}" type="slidenum">
              <a:rPr lang="en-US"/>
              <a:pPr/>
              <a:t>19</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r>
              <a:rPr lang="en-US"/>
              <a:t>Core ideas: limited government power, but also a sense that people need to be a certain kind of way for the state to succeed.</a:t>
            </a:r>
          </a:p>
        </p:txBody>
      </p:sp>
    </p:spTree>
    <p:extLst>
      <p:ext uri="{BB962C8B-B14F-4D97-AF65-F5344CB8AC3E}">
        <p14:creationId xmlns:p14="http://schemas.microsoft.com/office/powerpoint/2010/main" val="124158679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489060-4119-44F8-8649-AFBCBA02EAEB}" type="datetimeFigureOut">
              <a:rPr lang="en-US" smtClean="0"/>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F77AC07-A8C2-4D90-A176-ADD249A419F7}" type="slidenum">
              <a:rPr lang="en-US" smtClean="0"/>
              <a:t>‹#›</a:t>
            </a:fld>
            <a:endParaRPr lang="en-US"/>
          </a:p>
        </p:txBody>
      </p:sp>
    </p:spTree>
    <p:extLst>
      <p:ext uri="{BB962C8B-B14F-4D97-AF65-F5344CB8AC3E}">
        <p14:creationId xmlns:p14="http://schemas.microsoft.com/office/powerpoint/2010/main" val="144246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489060-4119-44F8-8649-AFBCBA02EAEB}" type="datetimeFigureOut">
              <a:rPr lang="en-US" smtClean="0"/>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7AC07-A8C2-4D90-A176-ADD249A419F7}" type="slidenum">
              <a:rPr lang="en-US" smtClean="0"/>
              <a:t>‹#›</a:t>
            </a:fld>
            <a:endParaRPr lang="en-US"/>
          </a:p>
        </p:txBody>
      </p:sp>
    </p:spTree>
    <p:extLst>
      <p:ext uri="{BB962C8B-B14F-4D97-AF65-F5344CB8AC3E}">
        <p14:creationId xmlns:p14="http://schemas.microsoft.com/office/powerpoint/2010/main" val="57323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489060-4119-44F8-8649-AFBCBA02EAEB}" type="datetimeFigureOut">
              <a:rPr lang="en-US" smtClean="0"/>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7AC07-A8C2-4D90-A176-ADD249A419F7}" type="slidenum">
              <a:rPr lang="en-US" smtClean="0"/>
              <a:t>‹#›</a:t>
            </a:fld>
            <a:endParaRPr lang="en-US"/>
          </a:p>
        </p:txBody>
      </p:sp>
    </p:spTree>
    <p:extLst>
      <p:ext uri="{BB962C8B-B14F-4D97-AF65-F5344CB8AC3E}">
        <p14:creationId xmlns:p14="http://schemas.microsoft.com/office/powerpoint/2010/main" val="689360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41D69-83D3-430A-8907-D01F8898E2A3}" type="datetimeFigureOut">
              <a:rPr lang="en-US" smtClean="0">
                <a:solidFill>
                  <a:srgbClr val="464653"/>
                </a:solidFill>
              </a:rPr>
              <a:pPr/>
              <a:t>7/28/2014</a:t>
            </a:fld>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0E9BE64E-65ED-473B-90E4-80FAB9CC99E0}"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val="126922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489060-4119-44F8-8649-AFBCBA02EAEB}" type="datetimeFigureOut">
              <a:rPr lang="en-US" smtClean="0"/>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7AC07-A8C2-4D90-A176-ADD249A419F7}" type="slidenum">
              <a:rPr lang="en-US" smtClean="0"/>
              <a:t>‹#›</a:t>
            </a:fld>
            <a:endParaRPr lang="en-US"/>
          </a:p>
        </p:txBody>
      </p:sp>
    </p:spTree>
    <p:extLst>
      <p:ext uri="{BB962C8B-B14F-4D97-AF65-F5344CB8AC3E}">
        <p14:creationId xmlns:p14="http://schemas.microsoft.com/office/powerpoint/2010/main" val="8886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1489060-4119-44F8-8649-AFBCBA02EAEB}" type="datetimeFigureOut">
              <a:rPr lang="en-US" smtClean="0"/>
              <a:t>7/28/2014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F77AC07-A8C2-4D90-A176-ADD249A419F7}" type="slidenum">
              <a:rPr lang="en-US" smtClean="0"/>
              <a:t>‹#›</a:t>
            </a:fld>
            <a:endParaRPr lang="en-US"/>
          </a:p>
        </p:txBody>
      </p:sp>
    </p:spTree>
    <p:extLst>
      <p:ext uri="{BB962C8B-B14F-4D97-AF65-F5344CB8AC3E}">
        <p14:creationId xmlns:p14="http://schemas.microsoft.com/office/powerpoint/2010/main" val="215290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489060-4119-44F8-8649-AFBCBA02EAEB}" type="datetimeFigureOut">
              <a:rPr lang="en-US" smtClean="0"/>
              <a:t>7/28/2014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7AC07-A8C2-4D90-A176-ADD249A419F7}" type="slidenum">
              <a:rPr lang="en-US" smtClean="0"/>
              <a:t>‹#›</a:t>
            </a:fld>
            <a:endParaRPr lang="en-US"/>
          </a:p>
        </p:txBody>
      </p:sp>
    </p:spTree>
    <p:extLst>
      <p:ext uri="{BB962C8B-B14F-4D97-AF65-F5344CB8AC3E}">
        <p14:creationId xmlns:p14="http://schemas.microsoft.com/office/powerpoint/2010/main" val="47015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489060-4119-44F8-8649-AFBCBA02EAEB}" type="datetimeFigureOut">
              <a:rPr lang="en-US" smtClean="0"/>
              <a:t>7/28/2014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77AC07-A8C2-4D90-A176-ADD249A419F7}" type="slidenum">
              <a:rPr lang="en-US" smtClean="0"/>
              <a:t>‹#›</a:t>
            </a:fld>
            <a:endParaRPr lang="en-US"/>
          </a:p>
        </p:txBody>
      </p:sp>
    </p:spTree>
    <p:extLst>
      <p:ext uri="{BB962C8B-B14F-4D97-AF65-F5344CB8AC3E}">
        <p14:creationId xmlns:p14="http://schemas.microsoft.com/office/powerpoint/2010/main" val="125156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489060-4119-44F8-8649-AFBCBA02EAEB}" type="datetimeFigureOut">
              <a:rPr lang="en-US" smtClean="0"/>
              <a:t>7/28/2014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77AC07-A8C2-4D90-A176-ADD249A419F7}" type="slidenum">
              <a:rPr lang="en-US" smtClean="0"/>
              <a:t>‹#›</a:t>
            </a:fld>
            <a:endParaRPr lang="en-US"/>
          </a:p>
        </p:txBody>
      </p:sp>
    </p:spTree>
    <p:extLst>
      <p:ext uri="{BB962C8B-B14F-4D97-AF65-F5344CB8AC3E}">
        <p14:creationId xmlns:p14="http://schemas.microsoft.com/office/powerpoint/2010/main" val="142981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89060-4119-44F8-8649-AFBCBA02EAEB}" type="datetimeFigureOut">
              <a:rPr lang="en-US" smtClean="0"/>
              <a:t>7/28/2014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77AC07-A8C2-4D90-A176-ADD249A419F7}" type="slidenum">
              <a:rPr lang="en-US" smtClean="0"/>
              <a:t>‹#›</a:t>
            </a:fld>
            <a:endParaRPr lang="en-US"/>
          </a:p>
        </p:txBody>
      </p:sp>
    </p:spTree>
    <p:extLst>
      <p:ext uri="{BB962C8B-B14F-4D97-AF65-F5344CB8AC3E}">
        <p14:creationId xmlns:p14="http://schemas.microsoft.com/office/powerpoint/2010/main" val="427148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489060-4119-44F8-8649-AFBCBA02EAEB}" type="datetimeFigureOut">
              <a:rPr lang="en-US" smtClean="0"/>
              <a:t>7/28/2014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F77AC07-A8C2-4D90-A176-ADD249A419F7}" type="slidenum">
              <a:rPr lang="en-US" smtClean="0"/>
              <a:t>‹#›</a:t>
            </a:fld>
            <a:endParaRPr lang="en-US"/>
          </a:p>
        </p:txBody>
      </p:sp>
    </p:spTree>
    <p:extLst>
      <p:ext uri="{BB962C8B-B14F-4D97-AF65-F5344CB8AC3E}">
        <p14:creationId xmlns:p14="http://schemas.microsoft.com/office/powerpoint/2010/main" val="65158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489060-4119-44F8-8649-AFBCBA02EAEB}" type="datetimeFigureOut">
              <a:rPr lang="en-US" smtClean="0"/>
              <a:t>7/28/2014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F77AC07-A8C2-4D90-A176-ADD249A419F7}" type="slidenum">
              <a:rPr lang="en-US" smtClean="0"/>
              <a:t>‹#›</a:t>
            </a:fld>
            <a:endParaRPr lang="en-US"/>
          </a:p>
        </p:txBody>
      </p:sp>
    </p:spTree>
    <p:extLst>
      <p:ext uri="{BB962C8B-B14F-4D97-AF65-F5344CB8AC3E}">
        <p14:creationId xmlns:p14="http://schemas.microsoft.com/office/powerpoint/2010/main" val="313343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1489060-4119-44F8-8649-AFBCBA02EAEB}" type="datetimeFigureOut">
              <a:rPr lang="en-US" smtClean="0"/>
              <a:t>7/28/2014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F77AC07-A8C2-4D90-A176-ADD249A419F7}" type="slidenum">
              <a:rPr lang="en-US" smtClean="0"/>
              <a:t>‹#›</a:t>
            </a:fld>
            <a:endParaRPr lang="en-US"/>
          </a:p>
        </p:txBody>
      </p:sp>
    </p:spTree>
    <p:extLst>
      <p:ext uri="{BB962C8B-B14F-4D97-AF65-F5344CB8AC3E}">
        <p14:creationId xmlns:p14="http://schemas.microsoft.com/office/powerpoint/2010/main" val="894061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3.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2.xml"/><Relationship Id="rId4" Type="http://schemas.openxmlformats.org/officeDocument/2006/relationships/tags" Target="../tags/tag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plato.stanford.edu/entries/feminism-topic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6.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2.xml"/><Relationship Id="rId4" Type="http://schemas.openxmlformats.org/officeDocument/2006/relationships/tags" Target="../tags/tag1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9.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2.xml"/><Relationship Id="rId4" Type="http://schemas.openxmlformats.org/officeDocument/2006/relationships/tags" Target="../tags/tag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0.emf"/><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12.xml"/><Relationship Id="rId4" Type="http://schemas.openxmlformats.org/officeDocument/2006/relationships/tags" Target="../tags/tag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utilitarianism.com/ol/on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1.emf"/><Relationship Id="rId2" Type="http://schemas.openxmlformats.org/officeDocument/2006/relationships/tags" Target="../tags/tag23.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12.xml"/><Relationship Id="rId4" Type="http://schemas.openxmlformats.org/officeDocument/2006/relationships/tags" Target="../tags/tag2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expertlearners.com/srl.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uwphilosophyundergrads.wordpres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0.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6170" y="2708476"/>
            <a:ext cx="10199915" cy="1319238"/>
          </a:xfrm>
        </p:spPr>
        <p:txBody>
          <a:bodyPr>
            <a:normAutofit fontScale="90000"/>
          </a:bodyPr>
          <a:lstStyle/>
          <a:p>
            <a:r>
              <a:rPr lang="en-US" dirty="0"/>
              <a:t>Contemporary Moral Problems</a:t>
            </a:r>
          </a:p>
        </p:txBody>
      </p:sp>
      <p:sp>
        <p:nvSpPr>
          <p:cNvPr id="3" name="Subtitle 2"/>
          <p:cNvSpPr>
            <a:spLocks noGrp="1"/>
          </p:cNvSpPr>
          <p:nvPr>
            <p:ph type="subTitle" idx="1"/>
          </p:nvPr>
        </p:nvSpPr>
        <p:spPr>
          <a:xfrm>
            <a:off x="1069847" y="4389120"/>
            <a:ext cx="8564009" cy="2468880"/>
          </a:xfrm>
        </p:spPr>
        <p:txBody>
          <a:bodyPr>
            <a:normAutofit/>
          </a:bodyPr>
          <a:lstStyle/>
          <a:p>
            <a:r>
              <a:rPr lang="en-US" b="1" dirty="0"/>
              <a:t>M-F12:00-1:00SAV 264</a:t>
            </a:r>
          </a:p>
          <a:p>
            <a:r>
              <a:rPr lang="en-US" b="1" dirty="0"/>
              <a:t>Instructor: Benjamin Hole</a:t>
            </a:r>
          </a:p>
          <a:p>
            <a:r>
              <a:rPr lang="en-US" b="1" dirty="0"/>
              <a:t>Email: bvhole@uw.edu</a:t>
            </a:r>
          </a:p>
          <a:p>
            <a:r>
              <a:rPr lang="en-US" b="1" dirty="0"/>
              <a:t>Office Hours: </a:t>
            </a:r>
            <a:r>
              <a:rPr lang="en-US" sz="5400" b="1" i="1" dirty="0">
                <a:solidFill>
                  <a:schemeClr val="accent2"/>
                </a:solidFill>
              </a:rPr>
              <a:t>everyday after class</a:t>
            </a:r>
          </a:p>
        </p:txBody>
      </p:sp>
    </p:spTree>
    <p:extLst>
      <p:ext uri="{BB962C8B-B14F-4D97-AF65-F5344CB8AC3E}">
        <p14:creationId xmlns:p14="http://schemas.microsoft.com/office/powerpoint/2010/main" val="8426607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Clicker </a:t>
            </a:r>
            <a:r>
              <a:rPr lang="en-US" dirty="0" smtClean="0"/>
              <a:t>Quiz</a:t>
            </a:r>
            <a:endParaRPr lang="en-US" dirty="0"/>
          </a:p>
        </p:txBody>
      </p:sp>
      <p:sp>
        <p:nvSpPr>
          <p:cNvPr id="3" name="Content Placeholder 2"/>
          <p:cNvSpPr>
            <a:spLocks noGrp="1"/>
          </p:cNvSpPr>
          <p:nvPr>
            <p:ph sz="quarter" idx="1"/>
          </p:nvPr>
        </p:nvSpPr>
        <p:spPr/>
        <p:txBody>
          <a:bodyPr/>
          <a:lstStyle/>
          <a:p>
            <a:pPr marL="0" indent="0">
              <a:buNone/>
            </a:pPr>
            <a:r>
              <a:rPr lang="en-US" dirty="0" smtClean="0"/>
              <a:t>Ronald </a:t>
            </a:r>
            <a:r>
              <a:rPr lang="en-US" dirty="0" err="1"/>
              <a:t>Dworkin</a:t>
            </a:r>
            <a:r>
              <a:rPr lang="en-US" dirty="0"/>
              <a:t>, “Liberty and Pornography”</a:t>
            </a:r>
            <a:endParaRPr lang="en-US" dirty="0" smtClean="0"/>
          </a:p>
          <a:p>
            <a:pPr marL="514350" indent="-514350">
              <a:buFont typeface="+mj-lt"/>
              <a:buAutoNum type="arabicPeriod"/>
            </a:pPr>
            <a:endParaRPr lang="en-US" dirty="0"/>
          </a:p>
          <a:p>
            <a:pPr marL="0" indent="0">
              <a:buNone/>
            </a:pPr>
            <a:r>
              <a:rPr lang="en-US" dirty="0" smtClean="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9693" y="1029939"/>
            <a:ext cx="3175868" cy="5113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75514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10210800" cy="990600"/>
          </a:xfrm>
        </p:spPr>
        <p:txBody>
          <a:bodyPr>
            <a:noAutofit/>
          </a:bodyPr>
          <a:lstStyle/>
          <a:p>
            <a:r>
              <a:rPr lang="en-US" sz="3600" dirty="0" err="1" smtClean="0"/>
              <a:t>Dworkin</a:t>
            </a:r>
            <a:r>
              <a:rPr lang="en-US" sz="3600" dirty="0" smtClean="0"/>
              <a:t> adopts, from Isaiah </a:t>
            </a:r>
            <a:r>
              <a:rPr lang="en-US" sz="3600" dirty="0"/>
              <a:t>Berlin’s famous lecture, “Two Concepts of </a:t>
            </a:r>
            <a:r>
              <a:rPr lang="en-US" sz="3600" dirty="0" smtClean="0"/>
              <a:t>Liberty”:</a:t>
            </a:r>
            <a:endParaRPr lang="en-US" sz="3600" dirty="0"/>
          </a:p>
        </p:txBody>
      </p:sp>
      <p:sp>
        <p:nvSpPr>
          <p:cNvPr id="3" name="TPAnswers"/>
          <p:cNvSpPr>
            <a:spLocks noGrp="1"/>
          </p:cNvSpPr>
          <p:nvPr>
            <p:ph type="body" idx="1"/>
            <p:custDataLst>
              <p:tags r:id="rId3"/>
            </p:custDataLst>
          </p:nvPr>
        </p:nvSpPr>
        <p:spPr>
          <a:xfrm>
            <a:off x="1981200" y="1600200"/>
            <a:ext cx="4114800" cy="4910328"/>
          </a:xfrm>
        </p:spPr>
        <p:txBody>
          <a:bodyPr>
            <a:normAutofit fontScale="85000" lnSpcReduction="10000"/>
          </a:bodyPr>
          <a:lstStyle/>
          <a:p>
            <a:pPr marL="514350" indent="-514350">
              <a:buFont typeface="+mj-lt"/>
              <a:buAutoNum type="alphaUcPeriod"/>
            </a:pPr>
            <a:r>
              <a:rPr lang="en-US" sz="3200" dirty="0"/>
              <a:t>the distinction between positive and negative liberties </a:t>
            </a:r>
          </a:p>
          <a:p>
            <a:pPr marL="514350" indent="-514350">
              <a:buFont typeface="+mj-lt"/>
              <a:buAutoNum type="alphaUcPeriod"/>
            </a:pPr>
            <a:r>
              <a:rPr lang="en-US" sz="3200" dirty="0"/>
              <a:t>the </a:t>
            </a:r>
            <a:r>
              <a:rPr lang="en-US" sz="3200" dirty="0" smtClean="0"/>
              <a:t>utilitarian harm </a:t>
            </a:r>
            <a:r>
              <a:rPr lang="en-US" sz="3200" dirty="0"/>
              <a:t>principle</a:t>
            </a:r>
          </a:p>
          <a:p>
            <a:pPr marL="514350" indent="-514350">
              <a:buFont typeface="+mj-lt"/>
              <a:buAutoNum type="alphaUcPeriod"/>
            </a:pPr>
            <a:r>
              <a:rPr lang="en-US" sz="3200" dirty="0"/>
              <a:t>utilitarian experiments </a:t>
            </a:r>
            <a:r>
              <a:rPr lang="en-US" sz="3200" dirty="0"/>
              <a:t>in living</a:t>
            </a:r>
          </a:p>
          <a:p>
            <a:pPr marL="514350" indent="-514350">
              <a:buFont typeface="+mj-lt"/>
              <a:buAutoNum type="alphaUcPeriod"/>
            </a:pPr>
            <a:r>
              <a:rPr lang="en-US" sz="3200" dirty="0"/>
              <a:t>the right not to be degraded by pornography</a:t>
            </a:r>
          </a:p>
          <a:p>
            <a:pPr marL="514350" indent="-514350">
              <a:buFont typeface="+mj-lt"/>
              <a:buAutoNum type="alphaUcPeriod"/>
            </a:pPr>
            <a:r>
              <a:rPr lang="en-US" sz="3200" dirty="0"/>
              <a:t>A &amp; D</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845299718"/>
              </p:ext>
            </p:extLst>
          </p:nvPr>
        </p:nvGraphicFramePr>
        <p:xfrm>
          <a:off x="6019800" y="1600200"/>
          <a:ext cx="4572000" cy="5143500"/>
        </p:xfrm>
        <a:graphic>
          <a:graphicData uri="http://schemas.openxmlformats.org/presentationml/2006/ole">
            <mc:AlternateContent xmlns:mc="http://schemas.openxmlformats.org/markup-compatibility/2006">
              <mc:Choice xmlns:v="urn:schemas-microsoft-com:vml" Requires="v">
                <p:oleObj spid="_x0000_s10245" name="Chart" r:id="rId6" imgW="4572000" imgH="5143470" progId="MSGraph.Chart.8">
                  <p:embed followColorScheme="full"/>
                </p:oleObj>
              </mc:Choice>
              <mc:Fallback>
                <p:oleObj name="Chart" r:id="rId6" imgW="4572000" imgH="5143470" progId="MSGraph.Chart.8">
                  <p:embed followColorScheme="full"/>
                  <p:pic>
                    <p:nvPicPr>
                      <p:cNvPr id="0" name=""/>
                      <p:cNvPicPr/>
                      <p:nvPr/>
                    </p:nvPicPr>
                    <p:blipFill>
                      <a:blip r:embed="rId7"/>
                      <a:stretch>
                        <a:fillRect/>
                      </a:stretch>
                    </p:blipFill>
                    <p:spPr>
                      <a:xfrm>
                        <a:off x="60198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446103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3200" dirty="0"/>
              <a:t>The right to free speech, according to </a:t>
            </a:r>
            <a:r>
              <a:rPr lang="en-US" sz="3200" dirty="0" err="1"/>
              <a:t>Dworkin</a:t>
            </a:r>
            <a:r>
              <a:rPr lang="en-US" sz="3200" dirty="0"/>
              <a:t>, is an example of:</a:t>
            </a:r>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buFont typeface="+mj-lt"/>
              <a:buAutoNum type="alphaUcPeriod"/>
            </a:pPr>
            <a:r>
              <a:rPr lang="en-US" sz="3200" dirty="0"/>
              <a:t>positive liberty</a:t>
            </a:r>
          </a:p>
          <a:p>
            <a:pPr marL="514350" indent="-514350">
              <a:buFont typeface="+mj-lt"/>
              <a:buAutoNum type="alphaUcPeriod"/>
            </a:pPr>
            <a:r>
              <a:rPr lang="en-US" sz="3200" dirty="0"/>
              <a:t>negative liberty</a:t>
            </a:r>
          </a:p>
          <a:p>
            <a:pPr marL="514350" indent="-514350">
              <a:buFont typeface="+mj-lt"/>
              <a:buAutoNum type="alphaUcPeriod"/>
            </a:pPr>
            <a:r>
              <a:rPr lang="en-US" sz="3200" dirty="0"/>
              <a:t>neutral liberty</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346004323"/>
              </p:ext>
            </p:extLst>
          </p:nvPr>
        </p:nvGraphicFramePr>
        <p:xfrm>
          <a:off x="6019800" y="1600200"/>
          <a:ext cx="4572000" cy="5143500"/>
        </p:xfrm>
        <a:graphic>
          <a:graphicData uri="http://schemas.openxmlformats.org/presentationml/2006/ole">
            <mc:AlternateContent xmlns:mc="http://schemas.openxmlformats.org/markup-compatibility/2006">
              <mc:Choice xmlns:v="urn:schemas-microsoft-com:vml" Requires="v">
                <p:oleObj spid="_x0000_s11269" name="Chart" r:id="rId6" imgW="4572000" imgH="5143470" progId="MSGraph.Chart.8">
                  <p:embed followColorScheme="full"/>
                </p:oleObj>
              </mc:Choice>
              <mc:Fallback>
                <p:oleObj name="Chart" r:id="rId6" imgW="4572000" imgH="5143470" progId="MSGraph.Chart.8">
                  <p:embed followColorScheme="full"/>
                  <p:pic>
                    <p:nvPicPr>
                      <p:cNvPr id="0" name=""/>
                      <p:cNvPicPr/>
                      <p:nvPr/>
                    </p:nvPicPr>
                    <p:blipFill>
                      <a:blip r:embed="rId7"/>
                      <a:stretch>
                        <a:fillRect/>
                      </a:stretch>
                    </p:blipFill>
                    <p:spPr>
                      <a:xfrm>
                        <a:off x="60198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8317602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Autofit/>
          </a:bodyPr>
          <a:lstStyle/>
          <a:p>
            <a:r>
              <a:rPr lang="en-US" sz="3600" dirty="0"/>
              <a:t>The right to </a:t>
            </a:r>
            <a:r>
              <a:rPr lang="en-US" sz="3600" dirty="0" smtClean="0"/>
              <a:t>vote, </a:t>
            </a:r>
            <a:r>
              <a:rPr lang="en-US" sz="3600" dirty="0"/>
              <a:t>according to </a:t>
            </a:r>
            <a:r>
              <a:rPr lang="en-US" sz="3600" dirty="0" err="1"/>
              <a:t>Dworkin</a:t>
            </a:r>
            <a:r>
              <a:rPr lang="en-US" sz="3600" dirty="0"/>
              <a:t>, is an example of:</a:t>
            </a:r>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buFont typeface="+mj-lt"/>
              <a:buAutoNum type="alphaUcPeriod"/>
            </a:pPr>
            <a:r>
              <a:rPr lang="en-US" sz="3200" dirty="0"/>
              <a:t>positive liberty</a:t>
            </a:r>
          </a:p>
          <a:p>
            <a:pPr marL="514350" indent="-514350">
              <a:buFont typeface="+mj-lt"/>
              <a:buAutoNum type="alphaUcPeriod"/>
            </a:pPr>
            <a:r>
              <a:rPr lang="en-US" sz="3200" dirty="0"/>
              <a:t>negative liberty</a:t>
            </a:r>
          </a:p>
          <a:p>
            <a:pPr marL="514350" indent="-514350">
              <a:buFont typeface="+mj-lt"/>
              <a:buAutoNum type="alphaUcPeriod"/>
            </a:pPr>
            <a:r>
              <a:rPr lang="en-US" sz="3200" dirty="0"/>
              <a:t>neutral liberty</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379349236"/>
              </p:ext>
            </p:extLst>
          </p:nvPr>
        </p:nvGraphicFramePr>
        <p:xfrm>
          <a:off x="6019800" y="1600200"/>
          <a:ext cx="4572000" cy="5143500"/>
        </p:xfrm>
        <a:graphic>
          <a:graphicData uri="http://schemas.openxmlformats.org/presentationml/2006/ole">
            <mc:AlternateContent xmlns:mc="http://schemas.openxmlformats.org/markup-compatibility/2006">
              <mc:Choice xmlns:v="urn:schemas-microsoft-com:vml" Requires="v">
                <p:oleObj spid="_x0000_s12293" name="Chart" r:id="rId6" imgW="4572000" imgH="5143470" progId="MSGraph.Chart.8">
                  <p:embed followColorScheme="full"/>
                </p:oleObj>
              </mc:Choice>
              <mc:Fallback>
                <p:oleObj name="Chart" r:id="rId6" imgW="4572000" imgH="5143470" progId="MSGraph.Chart.8">
                  <p:embed followColorScheme="full"/>
                  <p:pic>
                    <p:nvPicPr>
                      <p:cNvPr id="0" name=""/>
                      <p:cNvPicPr/>
                      <p:nvPr/>
                    </p:nvPicPr>
                    <p:blipFill>
                      <a:blip r:embed="rId7"/>
                      <a:stretch>
                        <a:fillRect/>
                      </a:stretch>
                    </p:blipFill>
                    <p:spPr>
                      <a:xfrm>
                        <a:off x="60198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182011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 Censorship and Pornography</a:t>
            </a:r>
            <a:endParaRPr lang="en-US" dirty="0"/>
          </a:p>
        </p:txBody>
      </p:sp>
    </p:spTree>
    <p:extLst>
      <p:ext uri="{BB962C8B-B14F-4D97-AF65-F5344CB8AC3E}">
        <p14:creationId xmlns:p14="http://schemas.microsoft.com/office/powerpoint/2010/main" val="75832788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Rights Based Moral Theory</a:t>
            </a:r>
            <a:endParaRPr lang="en-US" dirty="0"/>
          </a:p>
        </p:txBody>
      </p:sp>
      <p:sp>
        <p:nvSpPr>
          <p:cNvPr id="3" name="Content Placeholder 2"/>
          <p:cNvSpPr>
            <a:spLocks noGrp="1"/>
          </p:cNvSpPr>
          <p:nvPr>
            <p:ph idx="1"/>
          </p:nvPr>
        </p:nvSpPr>
        <p:spPr/>
        <p:txBody>
          <a:bodyPr>
            <a:normAutofit/>
          </a:bodyPr>
          <a:lstStyle/>
          <a:p>
            <a:r>
              <a:rPr lang="en-US" sz="2400" dirty="0"/>
              <a:t>“An action is right if and only if (and because) in performing it either (a) one does not violate the fundamental moral rights of others, or (b) in cases where it is not possible to respect all such rights because they are in conflict, one’s action is among the best ways to protect the most important rights in the case at hand” (22). </a:t>
            </a:r>
          </a:p>
        </p:txBody>
      </p:sp>
    </p:spTree>
    <p:extLst>
      <p:ext uri="{BB962C8B-B14F-4D97-AF65-F5344CB8AC3E}">
        <p14:creationId xmlns:p14="http://schemas.microsoft.com/office/powerpoint/2010/main" val="2791222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dirty="0" smtClean="0"/>
              <a:t>Freedom </a:t>
            </a:r>
            <a:r>
              <a:rPr lang="en-US" dirty="0"/>
              <a:t>of Speech</a:t>
            </a:r>
          </a:p>
        </p:txBody>
      </p:sp>
      <p:sp>
        <p:nvSpPr>
          <p:cNvPr id="315395" name="Rectangle 3"/>
          <p:cNvSpPr>
            <a:spLocks noGrp="1" noChangeArrowheads="1"/>
          </p:cNvSpPr>
          <p:nvPr>
            <p:ph type="body" idx="1"/>
          </p:nvPr>
        </p:nvSpPr>
        <p:spPr>
          <a:xfrm>
            <a:off x="1069848" y="2121408"/>
            <a:ext cx="3937580" cy="4050792"/>
          </a:xfrm>
        </p:spPr>
        <p:txBody>
          <a:bodyPr/>
          <a:lstStyle/>
          <a:p>
            <a:r>
              <a:rPr lang="en-US" dirty="0" smtClean="0"/>
              <a:t>Our </a:t>
            </a:r>
            <a:r>
              <a:rPr lang="en-US" dirty="0"/>
              <a:t>test case will be pornography.  </a:t>
            </a:r>
          </a:p>
          <a:p>
            <a:r>
              <a:rPr lang="en-US" dirty="0"/>
              <a:t>We will look at three different stories we could tell: </a:t>
            </a:r>
            <a:endParaRPr lang="en-US" dirty="0" smtClean="0"/>
          </a:p>
          <a:p>
            <a:pPr marL="731520" lvl="1" indent="-457200">
              <a:buFont typeface="+mj-lt"/>
              <a:buAutoNum type="arabicPeriod"/>
            </a:pPr>
            <a:r>
              <a:rPr lang="en-US" b="1" dirty="0" smtClean="0"/>
              <a:t>Feminist</a:t>
            </a:r>
          </a:p>
          <a:p>
            <a:pPr marL="731520" lvl="1" indent="-457200">
              <a:buFont typeface="+mj-lt"/>
              <a:buAutoNum type="arabicPeriod"/>
            </a:pPr>
            <a:r>
              <a:rPr lang="en-US" b="1" dirty="0" smtClean="0"/>
              <a:t>Liberal</a:t>
            </a:r>
          </a:p>
          <a:p>
            <a:pPr marL="731520" lvl="1" indent="-457200">
              <a:buFont typeface="+mj-lt"/>
              <a:buAutoNum type="arabicPeriod"/>
            </a:pPr>
            <a:r>
              <a:rPr lang="en-US" b="1" dirty="0" smtClean="0"/>
              <a:t>Conservative </a:t>
            </a:r>
          </a:p>
          <a:p>
            <a:endParaRPr lang="en-US" dirty="0"/>
          </a:p>
        </p:txBody>
      </p:sp>
      <p:pic>
        <p:nvPicPr>
          <p:cNvPr id="2" name="Picture 1"/>
          <p:cNvPicPr>
            <a:picLocks noChangeAspect="1"/>
          </p:cNvPicPr>
          <p:nvPr/>
        </p:nvPicPr>
        <p:blipFill>
          <a:blip r:embed="rId3"/>
          <a:stretch>
            <a:fillRect/>
          </a:stretch>
        </p:blipFill>
        <p:spPr>
          <a:xfrm>
            <a:off x="6770914" y="391886"/>
            <a:ext cx="5312228" cy="3984171"/>
          </a:xfrm>
          <a:prstGeom prst="rect">
            <a:avLst/>
          </a:prstGeom>
          <a:ln>
            <a:noFill/>
          </a:ln>
          <a:effectLst>
            <a:softEdge rad="112500"/>
          </a:effectLst>
        </p:spPr>
      </p:pic>
    </p:spTree>
    <p:extLst>
      <p:ext uri="{BB962C8B-B14F-4D97-AF65-F5344CB8AC3E}">
        <p14:creationId xmlns:p14="http://schemas.microsoft.com/office/powerpoint/2010/main" val="23106556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Feminism and Freedom of Speech</a:t>
            </a:r>
            <a:endParaRPr lang="en-US" dirty="0"/>
          </a:p>
        </p:txBody>
      </p:sp>
      <p:sp>
        <p:nvSpPr>
          <p:cNvPr id="3" name="Content Placeholder 2"/>
          <p:cNvSpPr>
            <a:spLocks noGrp="1"/>
          </p:cNvSpPr>
          <p:nvPr>
            <p:ph sz="quarter" idx="1"/>
          </p:nvPr>
        </p:nvSpPr>
        <p:spPr/>
        <p:txBody>
          <a:bodyPr>
            <a:normAutofit/>
          </a:bodyPr>
          <a:lstStyle/>
          <a:p>
            <a:r>
              <a:rPr lang="en-US" dirty="0" smtClean="0"/>
              <a:t>Feminism is not one view, but a body of views</a:t>
            </a:r>
          </a:p>
          <a:p>
            <a:r>
              <a:rPr lang="en-US" dirty="0" smtClean="0"/>
              <a:t>When it comes to pornography and censorship:</a:t>
            </a:r>
          </a:p>
          <a:p>
            <a:endParaRPr lang="en-US" dirty="0" smtClean="0"/>
          </a:p>
          <a:p>
            <a:pPr lvl="1"/>
            <a:r>
              <a:rPr lang="en-US" dirty="0" smtClean="0"/>
              <a:t>“Feminists </a:t>
            </a:r>
            <a:r>
              <a:rPr lang="en-US" dirty="0"/>
              <a:t>disagree about what sexism consists in, and what exactly ought to be done about </a:t>
            </a:r>
            <a:r>
              <a:rPr lang="en-US" dirty="0" smtClean="0"/>
              <a:t>it ... </a:t>
            </a:r>
            <a:r>
              <a:rPr lang="en-US" dirty="0"/>
              <a:t>Nonetheless, motivated by the quest for social justice, feminist inquiry provides a wide range of perspectives on social, cultural, economic, and political phenomena</a:t>
            </a:r>
            <a:r>
              <a:rPr lang="en-US" dirty="0" smtClean="0"/>
              <a:t>.”</a:t>
            </a:r>
            <a:r>
              <a:rPr lang="en-US" sz="800" dirty="0"/>
              <a:t> &lt;</a:t>
            </a:r>
            <a:r>
              <a:rPr lang="en-US" sz="800" dirty="0">
                <a:hlinkClick r:id="rId2"/>
              </a:rPr>
              <a:t>http://plato.stanford.edu/entries/feminism-topics/</a:t>
            </a:r>
            <a:r>
              <a:rPr lang="en-US" sz="800" dirty="0"/>
              <a:t>&gt;</a:t>
            </a:r>
          </a:p>
          <a:p>
            <a:pPr lvl="1"/>
            <a:endParaRPr lang="en-US" dirty="0" smtClean="0"/>
          </a:p>
          <a:p>
            <a:pPr lvl="3"/>
            <a:r>
              <a:rPr lang="en-US" dirty="0" smtClean="0"/>
              <a:t>For example, Catherine </a:t>
            </a:r>
            <a:r>
              <a:rPr lang="en-US" dirty="0"/>
              <a:t>MacKinnon </a:t>
            </a:r>
            <a:r>
              <a:rPr lang="en-US" dirty="0" smtClean="0"/>
              <a:t>argues that pornography is an immoral institution because it marginalizes women. </a:t>
            </a:r>
          </a:p>
          <a:p>
            <a:endParaRPr lang="en-US" dirty="0" smtClean="0"/>
          </a:p>
        </p:txBody>
      </p:sp>
    </p:spTree>
    <p:extLst>
      <p:ext uri="{BB962C8B-B14F-4D97-AF65-F5344CB8AC3E}">
        <p14:creationId xmlns:p14="http://schemas.microsoft.com/office/powerpoint/2010/main" val="17537450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normAutofit/>
          </a:bodyPr>
          <a:lstStyle/>
          <a:p>
            <a:r>
              <a:rPr lang="en-US" dirty="0" smtClean="0"/>
              <a:t>Conservative view on pornography</a:t>
            </a:r>
            <a:endParaRPr lang="en-US" dirty="0"/>
          </a:p>
        </p:txBody>
      </p:sp>
      <p:sp>
        <p:nvSpPr>
          <p:cNvPr id="325635" name="Rectangle 3"/>
          <p:cNvSpPr>
            <a:spLocks noGrp="1" noChangeArrowheads="1"/>
          </p:cNvSpPr>
          <p:nvPr>
            <p:ph type="body" idx="1"/>
          </p:nvPr>
        </p:nvSpPr>
        <p:spPr>
          <a:xfrm>
            <a:off x="1186543" y="2002972"/>
            <a:ext cx="5482674" cy="4419600"/>
          </a:xfrm>
        </p:spPr>
        <p:txBody>
          <a:bodyPr>
            <a:normAutofit lnSpcReduction="10000"/>
          </a:bodyPr>
          <a:lstStyle/>
          <a:p>
            <a:pPr marL="0" indent="0">
              <a:buNone/>
            </a:pPr>
            <a:r>
              <a:rPr lang="en-US" sz="2800" b="1" u="sng" dirty="0"/>
              <a:t>Irving </a:t>
            </a:r>
            <a:r>
              <a:rPr lang="en-US" sz="2800" b="1" u="sng" dirty="0" err="1"/>
              <a:t>Kristol</a:t>
            </a:r>
            <a:r>
              <a:rPr lang="en-US" sz="2800" u="sng" dirty="0"/>
              <a:t> (1920 –2009)</a:t>
            </a:r>
          </a:p>
          <a:p>
            <a:pPr>
              <a:lnSpc>
                <a:spcPct val="90000"/>
              </a:lnSpc>
            </a:pPr>
            <a:r>
              <a:rPr lang="en-US" sz="2800" dirty="0"/>
              <a:t>Grandfather of the neoconservative movement</a:t>
            </a:r>
          </a:p>
          <a:p>
            <a:pPr>
              <a:lnSpc>
                <a:spcPct val="90000"/>
              </a:lnSpc>
            </a:pPr>
            <a:endParaRPr lang="en-US" sz="2800" dirty="0"/>
          </a:p>
          <a:p>
            <a:pPr>
              <a:lnSpc>
                <a:spcPct val="90000"/>
              </a:lnSpc>
            </a:pPr>
            <a:r>
              <a:rPr lang="en-US" sz="2800" dirty="0"/>
              <a:t>Defined a neoconservative as “a liberal who has been mugged by reality”</a:t>
            </a:r>
          </a:p>
          <a:p>
            <a:pPr>
              <a:lnSpc>
                <a:spcPct val="90000"/>
              </a:lnSpc>
            </a:pPr>
            <a:endParaRPr lang="en-US" sz="2800" dirty="0"/>
          </a:p>
          <a:p>
            <a:pPr>
              <a:lnSpc>
                <a:spcPct val="90000"/>
              </a:lnSpc>
            </a:pPr>
            <a:r>
              <a:rPr lang="en-US" sz="2800" dirty="0"/>
              <a:t>Editor and founder </a:t>
            </a:r>
            <a:r>
              <a:rPr lang="en-US" sz="2800" i="1" dirty="0" smtClean="0"/>
              <a:t>The </a:t>
            </a:r>
            <a:r>
              <a:rPr lang="en-US" sz="2800" i="1" dirty="0"/>
              <a:t>National Interest</a:t>
            </a:r>
            <a:endParaRPr lang="en-US" sz="2800" dirty="0"/>
          </a:p>
        </p:txBody>
      </p:sp>
      <p:pic>
        <p:nvPicPr>
          <p:cNvPr id="325636" name="Picture 4" descr="18kristol_1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1" y="1828800"/>
            <a:ext cx="3319463" cy="4191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5509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normAutofit/>
          </a:bodyPr>
          <a:lstStyle/>
          <a:p>
            <a:r>
              <a:rPr lang="en-US" dirty="0" smtClean="0"/>
              <a:t>Conservative view on pornography</a:t>
            </a:r>
            <a:endParaRPr lang="en-US" dirty="0"/>
          </a:p>
        </p:txBody>
      </p:sp>
      <p:sp>
        <p:nvSpPr>
          <p:cNvPr id="325635" name="Rectangle 3"/>
          <p:cNvSpPr>
            <a:spLocks noGrp="1" noChangeArrowheads="1"/>
          </p:cNvSpPr>
          <p:nvPr>
            <p:ph type="body" idx="1"/>
          </p:nvPr>
        </p:nvSpPr>
        <p:spPr>
          <a:xfrm>
            <a:off x="2057400" y="1981200"/>
            <a:ext cx="4419600" cy="4419600"/>
          </a:xfrm>
        </p:spPr>
        <p:txBody>
          <a:bodyPr>
            <a:normAutofit/>
          </a:bodyPr>
          <a:lstStyle/>
          <a:p>
            <a:pPr marL="0" indent="0">
              <a:buNone/>
            </a:pPr>
            <a:r>
              <a:rPr lang="en-US" sz="2800" b="1" i="1" dirty="0"/>
              <a:t>The Moralism Argument for Censorship</a:t>
            </a:r>
          </a:p>
          <a:p>
            <a:pPr marL="0" indent="0">
              <a:buNone/>
            </a:pPr>
            <a:endParaRPr lang="en-US" sz="2800" dirty="0"/>
          </a:p>
          <a:p>
            <a:pPr marL="0" indent="0">
              <a:buNone/>
            </a:pPr>
            <a:r>
              <a:rPr lang="en-US" sz="2400" dirty="0"/>
              <a:t>Some forms of entertainment make us less human, by depicting humans in a manner ignoring their humanity.</a:t>
            </a:r>
          </a:p>
        </p:txBody>
      </p:sp>
      <p:pic>
        <p:nvPicPr>
          <p:cNvPr id="325636" name="Picture 4" descr="18kristol_1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1" y="1828800"/>
            <a:ext cx="3319463" cy="4191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4527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Admin </a:t>
            </a:r>
            <a:r>
              <a:rPr lang="en-US" dirty="0" smtClean="0"/>
              <a:t>/ where we are / context …. </a:t>
            </a:r>
          </a:p>
          <a:p>
            <a:pPr marL="514350" indent="-514350">
              <a:buFont typeface="+mj-lt"/>
              <a:buAutoNum type="arabicPeriod"/>
            </a:pPr>
            <a:r>
              <a:rPr lang="en-US" dirty="0" smtClean="0"/>
              <a:t>Last thoughts on Hardin’s argument?</a:t>
            </a:r>
          </a:p>
          <a:p>
            <a:pPr marL="514350" indent="-514350">
              <a:buFont typeface="+mj-lt"/>
              <a:buAutoNum type="arabicPeriod"/>
            </a:pPr>
            <a:r>
              <a:rPr lang="en-US" dirty="0"/>
              <a:t>Clicker Quiz: </a:t>
            </a:r>
            <a:r>
              <a:rPr lang="en-US" dirty="0" err="1"/>
              <a:t>Dworkin</a:t>
            </a:r>
            <a:endParaRPr lang="en-US" dirty="0"/>
          </a:p>
          <a:p>
            <a:pPr marL="514350" indent="-514350">
              <a:buFont typeface="+mj-lt"/>
              <a:buAutoNum type="arabicPeriod"/>
            </a:pPr>
            <a:r>
              <a:rPr lang="en-US" dirty="0" smtClean="0"/>
              <a:t>Ronald </a:t>
            </a:r>
            <a:r>
              <a:rPr lang="en-US" dirty="0" err="1"/>
              <a:t>Dworkin</a:t>
            </a:r>
            <a:r>
              <a:rPr lang="en-US" dirty="0"/>
              <a:t>, “Liberty and Pornography”</a:t>
            </a:r>
            <a:endParaRPr lang="en-US" dirty="0" smtClean="0"/>
          </a:p>
          <a:p>
            <a:pPr marL="514350" indent="-514350">
              <a:buFont typeface="+mj-lt"/>
              <a:buAutoNum type="arabicPeriod"/>
            </a:pPr>
            <a:endParaRPr lang="en-US" dirty="0"/>
          </a:p>
          <a:p>
            <a:pPr marL="0" indent="0">
              <a:buNone/>
            </a:pPr>
            <a:r>
              <a:rPr lang="en-US" dirty="0" smtClean="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0201" y="4267200"/>
            <a:ext cx="1165359" cy="1876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7123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fontScale="90000"/>
          </a:bodyPr>
          <a:lstStyle/>
          <a:p>
            <a:r>
              <a:rPr lang="en-US" dirty="0" smtClean="0"/>
              <a:t>The Moralism Argument for Censorship</a:t>
            </a:r>
            <a:endParaRPr lang="en-US" dirty="0"/>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a:t>Strongly Agree</a:t>
            </a:r>
          </a:p>
          <a:p>
            <a:pPr marL="514350" indent="-514350">
              <a:spcBef>
                <a:spcPct val="20000"/>
              </a:spcBef>
              <a:buFont typeface="Wingdings 3"/>
              <a:buAutoNum type="alphaUcPeriod"/>
            </a:pPr>
            <a:r>
              <a:rPr lang="en-US" sz="3200"/>
              <a:t>Agree</a:t>
            </a:r>
          </a:p>
          <a:p>
            <a:pPr marL="514350" indent="-514350">
              <a:spcBef>
                <a:spcPct val="20000"/>
              </a:spcBef>
              <a:buFont typeface="Wingdings 3"/>
              <a:buAutoNum type="alphaUcPeriod"/>
            </a:pPr>
            <a:r>
              <a:rPr lang="en-US" sz="3200"/>
              <a:t>Somewhat Agree</a:t>
            </a:r>
          </a:p>
          <a:p>
            <a:pPr marL="514350" indent="-514350">
              <a:spcBef>
                <a:spcPct val="20000"/>
              </a:spcBef>
              <a:buFont typeface="Wingdings 3"/>
              <a:buAutoNum type="alphaUcPeriod"/>
            </a:pPr>
            <a:r>
              <a:rPr lang="en-US" sz="3200"/>
              <a:t>Neutral</a:t>
            </a:r>
          </a:p>
          <a:p>
            <a:pPr marL="514350" indent="-514350">
              <a:spcBef>
                <a:spcPct val="20000"/>
              </a:spcBef>
              <a:buFont typeface="Wingdings 3"/>
              <a:buAutoNum type="alphaUcPeriod"/>
            </a:pPr>
            <a:r>
              <a:rPr lang="en-US" sz="3200"/>
              <a:t>Somewhat Disagree</a:t>
            </a:r>
          </a:p>
          <a:p>
            <a:pPr marL="514350" indent="-514350">
              <a:spcBef>
                <a:spcPct val="20000"/>
              </a:spcBef>
              <a:buFont typeface="Wingdings 3"/>
              <a:buAutoNum type="alphaUcPeriod"/>
            </a:pPr>
            <a:r>
              <a:rPr lang="en-US" sz="3200"/>
              <a:t>Disagree</a:t>
            </a:r>
          </a:p>
          <a:p>
            <a:pPr marL="514350" indent="-514350">
              <a:spcBef>
                <a:spcPct val="20000"/>
              </a:spcBef>
              <a:buFont typeface="Wingdings 3"/>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834810961"/>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06" name="Chart" r:id="rId6" imgW="4572000" imgH="5143470" progId="MSGraph.Chart.8">
                  <p:embed followColorScheme="full"/>
                </p:oleObj>
              </mc:Choice>
              <mc:Fallback>
                <p:oleObj name="Chart" r:id="rId6" imgW="4572000" imgH="514347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8696791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4038600" cy="5895976"/>
          </a:xfrm>
        </p:spPr>
        <p:txBody>
          <a:bodyPr>
            <a:normAutofit/>
          </a:bodyPr>
          <a:lstStyle/>
          <a:p>
            <a:r>
              <a:rPr lang="en-US" dirty="0"/>
              <a:t>Ronald </a:t>
            </a:r>
            <a:r>
              <a:rPr lang="en-US" dirty="0" err="1"/>
              <a:t>Dworkin</a:t>
            </a:r>
            <a:r>
              <a:rPr lang="en-US" dirty="0"/>
              <a:t>, “Liberty and Pornography”</a:t>
            </a:r>
          </a:p>
        </p:txBody>
      </p:sp>
      <p:pic>
        <p:nvPicPr>
          <p:cNvPr id="5122" name="Picture 2" descr="http://t1.gstatic.com/images?q=tbn:ANd9GcSB6CJn_P2Dvd3PrYVB2NJZ7ZzG6qDOW60n0nf6uFmIv-NClEm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622982"/>
            <a:ext cx="3371850" cy="450159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261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Ronald </a:t>
            </a:r>
            <a:r>
              <a:rPr lang="en-US" dirty="0" err="1"/>
              <a:t>Dworkin</a:t>
            </a:r>
            <a:r>
              <a:rPr lang="en-US" dirty="0"/>
              <a:t>, “Liberty and Pornography</a:t>
            </a:r>
            <a:r>
              <a:rPr lang="en-US" dirty="0" smtClean="0"/>
              <a:t>”</a:t>
            </a:r>
            <a:endParaRPr lang="en-US" dirty="0"/>
          </a:p>
        </p:txBody>
      </p:sp>
      <p:sp>
        <p:nvSpPr>
          <p:cNvPr id="4" name="Content Placeholder 3"/>
          <p:cNvSpPr>
            <a:spLocks noGrp="1"/>
          </p:cNvSpPr>
          <p:nvPr>
            <p:ph sz="quarter" idx="1"/>
          </p:nvPr>
        </p:nvSpPr>
        <p:spPr>
          <a:xfrm>
            <a:off x="1069847" y="2121408"/>
            <a:ext cx="8183009" cy="4497106"/>
          </a:xfrm>
        </p:spPr>
        <p:txBody>
          <a:bodyPr>
            <a:normAutofit/>
          </a:bodyPr>
          <a:lstStyle/>
          <a:p>
            <a:pPr marL="342900" lvl="1" indent="-34290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sz="2400" dirty="0" smtClean="0"/>
          </a:p>
          <a:p>
            <a:pPr marL="342900" lvl="1" indent="-34290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t>Discussion </a:t>
            </a:r>
            <a:r>
              <a:rPr lang="en-US" sz="2400" dirty="0"/>
              <a:t>of Isaiah Berlin's “Two Concepts of Liberty</a:t>
            </a:r>
            <a:r>
              <a:rPr lang="en-US" sz="2400" dirty="0" smtClean="0"/>
              <a:t>”</a:t>
            </a:r>
          </a:p>
          <a:p>
            <a:pPr marL="342900" lvl="1" indent="-34290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sz="2400" dirty="0"/>
          </a:p>
          <a:p>
            <a:pPr marL="274320" lvl="3" indent="0">
              <a:buNone/>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000" u="sng" dirty="0" smtClean="0"/>
              <a:t>Two kinds </a:t>
            </a:r>
            <a:r>
              <a:rPr lang="en-US" sz="2000" u="sng" dirty="0"/>
              <a:t>of liberty:</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000" i="1" dirty="0">
                <a:solidFill>
                  <a:schemeClr val="accent2"/>
                </a:solidFill>
              </a:rPr>
              <a:t>Negative liberty</a:t>
            </a:r>
            <a:r>
              <a:rPr lang="en-US" sz="2000" dirty="0"/>
              <a:t>: liberty to not be obstructed by others in doing what one wishes to do</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000" i="1" dirty="0">
                <a:solidFill>
                  <a:schemeClr val="accent2"/>
                </a:solidFill>
              </a:rPr>
              <a:t>Positive liberty</a:t>
            </a:r>
            <a:r>
              <a:rPr lang="en-US" sz="2000" i="1" dirty="0"/>
              <a:t>:</a:t>
            </a:r>
            <a:r>
              <a:rPr lang="en-US" sz="2000" dirty="0"/>
              <a:t> power to control or participate in public </a:t>
            </a:r>
            <a:r>
              <a:rPr lang="en-US" sz="2000" dirty="0" smtClean="0"/>
              <a:t>decisions</a:t>
            </a:r>
          </a:p>
          <a:p>
            <a:endParaRPr lang="en-US" dirty="0"/>
          </a:p>
        </p:txBody>
      </p:sp>
      <p:pic>
        <p:nvPicPr>
          <p:cNvPr id="3" name="Picture 2"/>
          <p:cNvPicPr>
            <a:picLocks noChangeAspect="1"/>
          </p:cNvPicPr>
          <p:nvPr/>
        </p:nvPicPr>
        <p:blipFill>
          <a:blip r:embed="rId2"/>
          <a:stretch>
            <a:fillRect/>
          </a:stretch>
        </p:blipFill>
        <p:spPr>
          <a:xfrm>
            <a:off x="9976077" y="2435679"/>
            <a:ext cx="1819275" cy="2857500"/>
          </a:xfrm>
          <a:prstGeom prst="rect">
            <a:avLst/>
          </a:prstGeom>
          <a:ln>
            <a:noFill/>
          </a:ln>
          <a:effectLst>
            <a:softEdge rad="112500"/>
          </a:effectLst>
        </p:spPr>
      </p:pic>
    </p:spTree>
    <p:extLst>
      <p:ext uri="{BB962C8B-B14F-4D97-AF65-F5344CB8AC3E}">
        <p14:creationId xmlns:p14="http://schemas.microsoft.com/office/powerpoint/2010/main" val="10710261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fontScale="90000"/>
          </a:bodyPr>
          <a:lstStyle/>
          <a:p>
            <a:r>
              <a:rPr lang="en-US" dirty="0" smtClean="0"/>
              <a:t>The distinction between positive and negative liberties</a:t>
            </a:r>
            <a:endParaRPr lang="en-US" dirty="0"/>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a:t>Strongly Agree</a:t>
            </a:r>
          </a:p>
          <a:p>
            <a:pPr marL="514350" indent="-514350">
              <a:spcBef>
                <a:spcPct val="20000"/>
              </a:spcBef>
              <a:buFont typeface="Wingdings 3"/>
              <a:buAutoNum type="alphaUcPeriod"/>
            </a:pPr>
            <a:r>
              <a:rPr lang="en-US" sz="3200"/>
              <a:t>Agree</a:t>
            </a:r>
          </a:p>
          <a:p>
            <a:pPr marL="514350" indent="-514350">
              <a:spcBef>
                <a:spcPct val="20000"/>
              </a:spcBef>
              <a:buFont typeface="Wingdings 3"/>
              <a:buAutoNum type="alphaUcPeriod"/>
            </a:pPr>
            <a:r>
              <a:rPr lang="en-US" sz="3200"/>
              <a:t>Somewhat Agree</a:t>
            </a:r>
          </a:p>
          <a:p>
            <a:pPr marL="514350" indent="-514350">
              <a:spcBef>
                <a:spcPct val="20000"/>
              </a:spcBef>
              <a:buFont typeface="Wingdings 3"/>
              <a:buAutoNum type="alphaUcPeriod"/>
            </a:pPr>
            <a:r>
              <a:rPr lang="en-US" sz="3200"/>
              <a:t>Neutral</a:t>
            </a:r>
          </a:p>
          <a:p>
            <a:pPr marL="514350" indent="-514350">
              <a:spcBef>
                <a:spcPct val="20000"/>
              </a:spcBef>
              <a:buFont typeface="Wingdings 3"/>
              <a:buAutoNum type="alphaUcPeriod"/>
            </a:pPr>
            <a:r>
              <a:rPr lang="en-US" sz="3200"/>
              <a:t>Somewhat Disagree</a:t>
            </a:r>
          </a:p>
          <a:p>
            <a:pPr marL="514350" indent="-514350">
              <a:spcBef>
                <a:spcPct val="20000"/>
              </a:spcBef>
              <a:buFont typeface="Wingdings 3"/>
              <a:buAutoNum type="alphaUcPeriod"/>
            </a:pPr>
            <a:r>
              <a:rPr lang="en-US" sz="3200"/>
              <a:t>Disagree</a:t>
            </a:r>
          </a:p>
          <a:p>
            <a:pPr marL="514350" indent="-514350">
              <a:spcBef>
                <a:spcPct val="20000"/>
              </a:spcBef>
              <a:buFont typeface="Wingdings 3"/>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392261014"/>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30" name="Chart" r:id="rId6" imgW="4572000" imgH="5143470" progId="MSGraph.Chart.8">
                  <p:embed followColorScheme="full"/>
                </p:oleObj>
              </mc:Choice>
              <mc:Fallback>
                <p:oleObj name="Chart" r:id="rId6" imgW="4572000" imgH="514347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0472708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Ronald </a:t>
            </a:r>
            <a:r>
              <a:rPr lang="en-US" dirty="0" err="1"/>
              <a:t>Dworkin</a:t>
            </a:r>
            <a:r>
              <a:rPr lang="en-US" dirty="0"/>
              <a:t>, “Liberty and Pornography</a:t>
            </a:r>
            <a:r>
              <a:rPr lang="en-US" dirty="0" smtClean="0"/>
              <a:t>”</a:t>
            </a:r>
            <a:endParaRPr lang="en-US" dirty="0"/>
          </a:p>
        </p:txBody>
      </p:sp>
      <p:sp>
        <p:nvSpPr>
          <p:cNvPr id="4" name="Content Placeholder 3"/>
          <p:cNvSpPr>
            <a:spLocks noGrp="1"/>
          </p:cNvSpPr>
          <p:nvPr>
            <p:ph sz="quarter" idx="1"/>
          </p:nvPr>
        </p:nvSpPr>
        <p:spPr/>
        <p:txBody>
          <a:bodyPr>
            <a:normAutofit/>
          </a:bodyPr>
          <a:lstStyle/>
          <a:p>
            <a:pPr marL="342900" lvl="1" indent="-34290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dirty="0" smtClean="0"/>
          </a:p>
          <a:p>
            <a:pPr marL="342900" lvl="1" indent="-34290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dirty="0" smtClean="0"/>
              <a:t>Discussion </a:t>
            </a:r>
            <a:r>
              <a:rPr lang="en-US" dirty="0"/>
              <a:t>of Isaiah Berlin's “Two Concepts of Liberty</a:t>
            </a:r>
            <a:r>
              <a:rPr lang="en-US" dirty="0" smtClean="0"/>
              <a:t>”</a:t>
            </a:r>
          </a:p>
          <a:p>
            <a:pPr marL="342900" lvl="1" indent="-34290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dirty="0"/>
          </a:p>
          <a:p>
            <a:pPr marL="274320" lvl="3" indent="0">
              <a:buNone/>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u="sng" dirty="0" smtClean="0"/>
              <a:t>Two kinds </a:t>
            </a:r>
            <a:r>
              <a:rPr lang="en-US" u="sng" dirty="0"/>
              <a:t>of liberty:</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i="1" dirty="0"/>
              <a:t>Negative liberty</a:t>
            </a:r>
            <a:r>
              <a:rPr lang="en-US" dirty="0"/>
              <a:t>: liberty to not be obstructed by others in doing what one wishes to do</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i="1" dirty="0"/>
              <a:t>Positive liberty:</a:t>
            </a:r>
            <a:r>
              <a:rPr lang="en-US" dirty="0"/>
              <a:t> power to control or participate in public </a:t>
            </a:r>
            <a:r>
              <a:rPr lang="en-US" dirty="0" smtClean="0"/>
              <a:t>decisions</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dirty="0"/>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dirty="0" smtClean="0"/>
          </a:p>
          <a:p>
            <a:pPr marL="274320" lvl="3" indent="0">
              <a:buNone/>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u="sng" dirty="0"/>
              <a:t>The complexity of political value</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i="1" dirty="0"/>
              <a:t>The “Platonic ideal”</a:t>
            </a:r>
            <a:r>
              <a:rPr lang="en-US" dirty="0"/>
              <a:t>: all the political virtues can be realized in a single political structure</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dirty="0"/>
              <a:t>Platonic ideal “a seductive myth”; some freedoms conflict with others</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dirty="0"/>
          </a:p>
          <a:p>
            <a:endParaRPr lang="en-US" dirty="0"/>
          </a:p>
        </p:txBody>
      </p:sp>
    </p:spTree>
    <p:extLst>
      <p:ext uri="{BB962C8B-B14F-4D97-AF65-F5344CB8AC3E}">
        <p14:creationId xmlns:p14="http://schemas.microsoft.com/office/powerpoint/2010/main" val="23358761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Dworkin</a:t>
            </a:r>
            <a:r>
              <a:rPr lang="en-US" dirty="0"/>
              <a:t>: Two Kinds of Liberty </a:t>
            </a:r>
          </a:p>
        </p:txBody>
      </p:sp>
      <p:sp>
        <p:nvSpPr>
          <p:cNvPr id="3" name="Content Placeholder 2"/>
          <p:cNvSpPr>
            <a:spLocks noGrp="1"/>
          </p:cNvSpPr>
          <p:nvPr>
            <p:ph sz="quarter" idx="1"/>
          </p:nvPr>
        </p:nvSpPr>
        <p:spPr/>
        <p:txBody>
          <a:bodyPr/>
          <a:lstStyle/>
          <a:p>
            <a:r>
              <a:rPr lang="en-US" sz="2400" b="1" u="sng" dirty="0"/>
              <a:t>Mill’s Harm Principle</a:t>
            </a:r>
            <a:r>
              <a:rPr lang="en-US" sz="2400" b="1" dirty="0"/>
              <a:t>:  </a:t>
            </a:r>
            <a:r>
              <a:rPr lang="en-US" sz="2400" dirty="0"/>
              <a:t>In the absence of some direct harm to a non-consenting other person, there is no justification for coercion. </a:t>
            </a:r>
          </a:p>
          <a:p>
            <a:endParaRPr lang="en-US" dirty="0" smtClean="0"/>
          </a:p>
          <a:p>
            <a:pPr marL="0" indent="0">
              <a:buNone/>
            </a:pPr>
            <a:r>
              <a:rPr lang="en-US" u="sng" dirty="0" smtClean="0"/>
              <a:t>Freedom of speech is a negative right.</a:t>
            </a:r>
          </a:p>
          <a:p>
            <a:pPr lvl="1"/>
            <a:r>
              <a:rPr lang="en-US" dirty="0" smtClean="0"/>
              <a:t>Most speech, including most forms of pornography, does not directly harm a non-consenting other person.</a:t>
            </a:r>
          </a:p>
          <a:p>
            <a:pPr lvl="1"/>
            <a:r>
              <a:rPr lang="en-US" dirty="0" smtClean="0"/>
              <a:t>Given a liberal perspective, such as the harm principle, negative rights trump positive rights. </a:t>
            </a:r>
            <a:endParaRPr lang="en-US" dirty="0"/>
          </a:p>
        </p:txBody>
      </p:sp>
    </p:spTree>
    <p:extLst>
      <p:ext uri="{BB962C8B-B14F-4D97-AF65-F5344CB8AC3E}">
        <p14:creationId xmlns:p14="http://schemas.microsoft.com/office/powerpoint/2010/main" val="23027125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Dworkin</a:t>
            </a:r>
            <a:r>
              <a:rPr lang="en-US" dirty="0"/>
              <a:t>: Two Kinds of Liberty </a:t>
            </a:r>
          </a:p>
        </p:txBody>
      </p:sp>
      <p:sp>
        <p:nvSpPr>
          <p:cNvPr id="6" name="Text Placeholder 5"/>
          <p:cNvSpPr>
            <a:spLocks noGrp="1"/>
          </p:cNvSpPr>
          <p:nvPr>
            <p:ph type="body" idx="1"/>
          </p:nvPr>
        </p:nvSpPr>
        <p:spPr/>
        <p:txBody>
          <a:bodyPr/>
          <a:lstStyle/>
          <a:p>
            <a:r>
              <a:rPr lang="en-US" dirty="0">
                <a:solidFill>
                  <a:srgbClr val="002060"/>
                </a:solidFill>
              </a:rPr>
              <a:t>One argument against pornography</a:t>
            </a:r>
          </a:p>
        </p:txBody>
      </p:sp>
      <p:sp>
        <p:nvSpPr>
          <p:cNvPr id="8" name="Text Placeholder 7"/>
          <p:cNvSpPr>
            <a:spLocks noGrp="1"/>
          </p:cNvSpPr>
          <p:nvPr>
            <p:ph type="body" sz="half" idx="3"/>
          </p:nvPr>
        </p:nvSpPr>
        <p:spPr/>
        <p:txBody>
          <a:bodyPr/>
          <a:lstStyle/>
          <a:p>
            <a:r>
              <a:rPr lang="en-US" dirty="0" err="1">
                <a:solidFill>
                  <a:srgbClr val="002060"/>
                </a:solidFill>
              </a:rPr>
              <a:t>Dworkin's</a:t>
            </a:r>
            <a:r>
              <a:rPr lang="en-US" dirty="0">
                <a:solidFill>
                  <a:srgbClr val="002060"/>
                </a:solidFill>
              </a:rPr>
              <a:t> objection</a:t>
            </a:r>
          </a:p>
        </p:txBody>
      </p:sp>
      <p:sp>
        <p:nvSpPr>
          <p:cNvPr id="7" name="Content Placeholder 6"/>
          <p:cNvSpPr>
            <a:spLocks noGrp="1"/>
          </p:cNvSpPr>
          <p:nvPr>
            <p:ph sz="quarter" idx="2"/>
          </p:nvPr>
        </p:nvSpPr>
        <p:spPr/>
        <p:txBody>
          <a:bodyPr/>
          <a:lstStyle/>
          <a:p>
            <a:pPr marL="274320" lvl="1">
              <a:spcBef>
                <a:spcPts val="600"/>
              </a:spcBef>
              <a:buClr>
                <a:schemeClr val="accent1"/>
              </a:buClr>
            </a:pPr>
            <a:r>
              <a:rPr lang="en-US" dirty="0" smtClean="0"/>
              <a:t>It </a:t>
            </a:r>
            <a:r>
              <a:rPr lang="en-US" dirty="0"/>
              <a:t>conflicts with equality and women's positive </a:t>
            </a:r>
            <a:r>
              <a:rPr lang="en-US" dirty="0" smtClean="0"/>
              <a:t>liberty.</a:t>
            </a:r>
            <a:endParaRPr lang="en-US" dirty="0"/>
          </a:p>
          <a:p>
            <a:endParaRPr lang="en-US" dirty="0"/>
          </a:p>
        </p:txBody>
      </p:sp>
      <p:sp>
        <p:nvSpPr>
          <p:cNvPr id="9" name="Content Placeholder 8"/>
          <p:cNvSpPr>
            <a:spLocks noGrp="1"/>
          </p:cNvSpPr>
          <p:nvPr>
            <p:ph sz="quarter" idx="4"/>
          </p:nvPr>
        </p:nvSpPr>
        <p:spPr/>
        <p:txBody>
          <a:bodyPr/>
          <a:lstStyle/>
          <a:p>
            <a:pPr marL="274320" lvl="2" indent="-274320">
              <a:spcBef>
                <a:spcPts val="600"/>
              </a:spcBef>
              <a:buClr>
                <a:schemeClr val="accent1"/>
              </a:buClr>
            </a:pPr>
            <a:r>
              <a:rPr lang="en-US" dirty="0"/>
              <a:t>This is a causal argument, and as such is “strikingly implausible.” Moreover, the negative causal influence of television and other aspects of popular culture is probably much greater than that of pornography.</a:t>
            </a:r>
          </a:p>
          <a:p>
            <a:endParaRPr lang="en-US" dirty="0"/>
          </a:p>
        </p:txBody>
      </p:sp>
    </p:spTree>
    <p:extLst>
      <p:ext uri="{BB962C8B-B14F-4D97-AF65-F5344CB8AC3E}">
        <p14:creationId xmlns:p14="http://schemas.microsoft.com/office/powerpoint/2010/main" val="25631741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Autofit/>
          </a:bodyPr>
          <a:lstStyle/>
          <a:p>
            <a:r>
              <a:rPr lang="en-US" sz="4000" dirty="0" smtClean="0"/>
              <a:t>Pornography </a:t>
            </a:r>
            <a:r>
              <a:rPr lang="en-US" sz="4000" dirty="0"/>
              <a:t>conflicts with equality and women's positive </a:t>
            </a:r>
            <a:r>
              <a:rPr lang="en-US" sz="4000" dirty="0" smtClean="0"/>
              <a:t>liberty.</a:t>
            </a:r>
            <a:endParaRPr lang="en-US" sz="4000" dirty="0"/>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a:t>Strongly Agree</a:t>
            </a:r>
          </a:p>
          <a:p>
            <a:pPr marL="514350" indent="-514350">
              <a:spcBef>
                <a:spcPct val="20000"/>
              </a:spcBef>
              <a:buFont typeface="Wingdings 3"/>
              <a:buAutoNum type="alphaUcPeriod"/>
            </a:pPr>
            <a:r>
              <a:rPr lang="en-US" sz="3200"/>
              <a:t>Agree</a:t>
            </a:r>
          </a:p>
          <a:p>
            <a:pPr marL="514350" indent="-514350">
              <a:spcBef>
                <a:spcPct val="20000"/>
              </a:spcBef>
              <a:buFont typeface="Wingdings 3"/>
              <a:buAutoNum type="alphaUcPeriod"/>
            </a:pPr>
            <a:r>
              <a:rPr lang="en-US" sz="3200"/>
              <a:t>Somewhat Agree</a:t>
            </a:r>
          </a:p>
          <a:p>
            <a:pPr marL="514350" indent="-514350">
              <a:spcBef>
                <a:spcPct val="20000"/>
              </a:spcBef>
              <a:buFont typeface="Wingdings 3"/>
              <a:buAutoNum type="alphaUcPeriod"/>
            </a:pPr>
            <a:r>
              <a:rPr lang="en-US" sz="3200"/>
              <a:t>Neutral</a:t>
            </a:r>
          </a:p>
          <a:p>
            <a:pPr marL="514350" indent="-514350">
              <a:spcBef>
                <a:spcPct val="20000"/>
              </a:spcBef>
              <a:buFont typeface="Wingdings 3"/>
              <a:buAutoNum type="alphaUcPeriod"/>
            </a:pPr>
            <a:r>
              <a:rPr lang="en-US" sz="3200"/>
              <a:t>Somewhat Disagree</a:t>
            </a:r>
          </a:p>
          <a:p>
            <a:pPr marL="514350" indent="-514350">
              <a:spcBef>
                <a:spcPct val="20000"/>
              </a:spcBef>
              <a:buFont typeface="Wingdings 3"/>
              <a:buAutoNum type="alphaUcPeriod"/>
            </a:pPr>
            <a:r>
              <a:rPr lang="en-US" sz="3200"/>
              <a:t>Disagree</a:t>
            </a:r>
          </a:p>
          <a:p>
            <a:pPr marL="514350" indent="-514350">
              <a:spcBef>
                <a:spcPct val="20000"/>
              </a:spcBef>
              <a:buFont typeface="Wingdings 3"/>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314809685"/>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78" name="Chart" r:id="rId6" imgW="4572000" imgH="5143470" progId="MSGraph.Chart.8">
                  <p:embed followColorScheme="full"/>
                </p:oleObj>
              </mc:Choice>
              <mc:Fallback>
                <p:oleObj name="Chart" r:id="rId6" imgW="4572000" imgH="514347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9879669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Dworkin</a:t>
            </a:r>
            <a:r>
              <a:rPr lang="en-US" dirty="0"/>
              <a:t>: Two Kinds of Liberty </a:t>
            </a:r>
          </a:p>
        </p:txBody>
      </p:sp>
      <p:sp>
        <p:nvSpPr>
          <p:cNvPr id="6" name="Text Placeholder 5"/>
          <p:cNvSpPr>
            <a:spLocks noGrp="1"/>
          </p:cNvSpPr>
          <p:nvPr>
            <p:ph type="body" idx="1"/>
          </p:nvPr>
        </p:nvSpPr>
        <p:spPr/>
        <p:txBody>
          <a:bodyPr/>
          <a:lstStyle/>
          <a:p>
            <a:r>
              <a:rPr lang="en-US" dirty="0" smtClean="0">
                <a:solidFill>
                  <a:srgbClr val="002060"/>
                </a:solidFill>
              </a:rPr>
              <a:t>Another argument </a:t>
            </a:r>
            <a:r>
              <a:rPr lang="en-US" dirty="0">
                <a:solidFill>
                  <a:srgbClr val="002060"/>
                </a:solidFill>
              </a:rPr>
              <a:t>against pornography</a:t>
            </a:r>
          </a:p>
        </p:txBody>
      </p:sp>
      <p:sp>
        <p:nvSpPr>
          <p:cNvPr id="8" name="Text Placeholder 7"/>
          <p:cNvSpPr>
            <a:spLocks noGrp="1"/>
          </p:cNvSpPr>
          <p:nvPr>
            <p:ph type="body" sz="half" idx="3"/>
          </p:nvPr>
        </p:nvSpPr>
        <p:spPr/>
        <p:txBody>
          <a:bodyPr/>
          <a:lstStyle/>
          <a:p>
            <a:r>
              <a:rPr lang="en-US" dirty="0" err="1">
                <a:solidFill>
                  <a:srgbClr val="002060"/>
                </a:solidFill>
              </a:rPr>
              <a:t>Dworkin's</a:t>
            </a:r>
            <a:r>
              <a:rPr lang="en-US" dirty="0">
                <a:solidFill>
                  <a:srgbClr val="002060"/>
                </a:solidFill>
              </a:rPr>
              <a:t> objection</a:t>
            </a:r>
          </a:p>
        </p:txBody>
      </p:sp>
      <p:sp>
        <p:nvSpPr>
          <p:cNvPr id="7" name="Content Placeholder 6"/>
          <p:cNvSpPr>
            <a:spLocks noGrp="1"/>
          </p:cNvSpPr>
          <p:nvPr>
            <p:ph sz="quarter" idx="2"/>
          </p:nvPr>
        </p:nvSpPr>
        <p:spPr/>
        <p:txBody>
          <a:bodyPr/>
          <a:lstStyle/>
          <a:p>
            <a:pPr marL="274320" lvl="1">
              <a:spcBef>
                <a:spcPts val="600"/>
              </a:spcBef>
              <a:buClr>
                <a:schemeClr val="accent1"/>
              </a:buClr>
            </a:pPr>
            <a:r>
              <a:rPr lang="en-US" dirty="0"/>
              <a:t>Frank </a:t>
            </a:r>
            <a:r>
              <a:rPr lang="en-US" dirty="0" err="1" smtClean="0"/>
              <a:t>Michelman</a:t>
            </a:r>
            <a:endParaRPr lang="en-US" dirty="0"/>
          </a:p>
          <a:p>
            <a:pPr marL="548640" lvl="2">
              <a:spcBef>
                <a:spcPts val="600"/>
              </a:spcBef>
              <a:buClr>
                <a:schemeClr val="accent1"/>
              </a:buClr>
            </a:pPr>
            <a:r>
              <a:rPr lang="en-US" dirty="0" smtClean="0"/>
              <a:t>Pornography SILENCES women.</a:t>
            </a:r>
            <a:endParaRPr lang="en-US" dirty="0"/>
          </a:p>
        </p:txBody>
      </p:sp>
      <p:sp>
        <p:nvSpPr>
          <p:cNvPr id="9" name="Content Placeholder 8"/>
          <p:cNvSpPr>
            <a:spLocks noGrp="1"/>
          </p:cNvSpPr>
          <p:nvPr>
            <p:ph sz="quarter" idx="4"/>
          </p:nvPr>
        </p:nvSpPr>
        <p:spPr/>
        <p:txBody>
          <a:bodyPr/>
          <a:lstStyle/>
          <a:p>
            <a:pPr marL="274320" lvl="2" indent="-274320">
              <a:spcBef>
                <a:spcPts val="600"/>
              </a:spcBef>
              <a:buClr>
                <a:schemeClr val="accent1"/>
              </a:buClr>
            </a:pPr>
            <a:r>
              <a:rPr lang="en-US" dirty="0" smtClean="0"/>
              <a:t>Although it is possible that pornography could violate a positive right, it does </a:t>
            </a:r>
            <a:r>
              <a:rPr lang="en-US" dirty="0"/>
              <a:t>not deprive others of their negative liberty to </a:t>
            </a:r>
            <a:r>
              <a:rPr lang="en-US" dirty="0" smtClean="0"/>
              <a:t>speak.</a:t>
            </a:r>
            <a:endParaRPr lang="en-US" dirty="0"/>
          </a:p>
        </p:txBody>
      </p:sp>
    </p:spTree>
    <p:extLst>
      <p:ext uri="{BB962C8B-B14F-4D97-AF65-F5344CB8AC3E}">
        <p14:creationId xmlns:p14="http://schemas.microsoft.com/office/powerpoint/2010/main" val="28257116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Dworkin</a:t>
            </a:r>
            <a:r>
              <a:rPr lang="en-US" dirty="0" smtClean="0"/>
              <a:t>: Two Kinds of Liberty </a:t>
            </a:r>
            <a:endParaRPr lang="en-US" dirty="0"/>
          </a:p>
        </p:txBody>
      </p:sp>
      <p:sp>
        <p:nvSpPr>
          <p:cNvPr id="3" name="Content Placeholder 2"/>
          <p:cNvSpPr>
            <a:spLocks noGrp="1"/>
          </p:cNvSpPr>
          <p:nvPr>
            <p:ph sz="quarter" idx="1"/>
          </p:nvPr>
        </p:nvSpPr>
        <p:spPr/>
        <p:txBody>
          <a:bodyPr>
            <a:normAutofit/>
          </a:bodyPr>
          <a:lstStyle/>
          <a:p>
            <a:r>
              <a:rPr lang="en-US" dirty="0" smtClean="0"/>
              <a:t>The </a:t>
            </a:r>
            <a:r>
              <a:rPr lang="en-US" dirty="0"/>
              <a:t>pro-censorship feminist arguments in question can be understood as appealing to women’s positive liberty to participate equally with men in community. </a:t>
            </a:r>
            <a:endParaRPr lang="en-US" dirty="0" smtClean="0"/>
          </a:p>
          <a:p>
            <a:endParaRPr lang="en-US" dirty="0" smtClean="0"/>
          </a:p>
          <a:p>
            <a:r>
              <a:rPr lang="en-US" dirty="0" smtClean="0"/>
              <a:t>The </a:t>
            </a:r>
            <a:r>
              <a:rPr lang="en-US" dirty="0"/>
              <a:t>idea, then, is that the </a:t>
            </a:r>
            <a:r>
              <a:rPr lang="en-US" dirty="0">
                <a:solidFill>
                  <a:srgbClr val="C00000"/>
                </a:solidFill>
              </a:rPr>
              <a:t>positive liberty </a:t>
            </a:r>
            <a:r>
              <a:rPr lang="en-US" dirty="0"/>
              <a:t>in question ought to limit the </a:t>
            </a:r>
            <a:r>
              <a:rPr lang="en-US" dirty="0">
                <a:solidFill>
                  <a:srgbClr val="C00000"/>
                </a:solidFill>
              </a:rPr>
              <a:t>negative liberty </a:t>
            </a:r>
            <a:r>
              <a:rPr lang="en-US" dirty="0"/>
              <a:t>of free speech and expression when it comes to pornography. </a:t>
            </a:r>
            <a:endParaRPr lang="en-US" dirty="0" smtClean="0"/>
          </a:p>
          <a:p>
            <a:endParaRPr lang="en-US" dirty="0" smtClean="0"/>
          </a:p>
          <a:p>
            <a:r>
              <a:rPr lang="en-US" dirty="0" err="1"/>
              <a:t>Dworkin</a:t>
            </a:r>
            <a:r>
              <a:rPr lang="en-US" dirty="0"/>
              <a:t> instead </a:t>
            </a:r>
            <a:r>
              <a:rPr lang="en-US" dirty="0" smtClean="0"/>
              <a:t>argues that </a:t>
            </a:r>
            <a:r>
              <a:rPr lang="en-US" i="1" u="sng" dirty="0">
                <a:solidFill>
                  <a:srgbClr val="C00000"/>
                </a:solidFill>
              </a:rPr>
              <a:t>even if pornography interferes with women’s positive liberty to participate in political processes</a:t>
            </a:r>
            <a:r>
              <a:rPr lang="en-US" dirty="0"/>
              <a:t>, this would not justify censoring pornography. </a:t>
            </a:r>
          </a:p>
        </p:txBody>
      </p:sp>
    </p:spTree>
    <p:extLst>
      <p:ext uri="{BB962C8B-B14F-4D97-AF65-F5344CB8AC3E}">
        <p14:creationId xmlns:p14="http://schemas.microsoft.com/office/powerpoint/2010/main" val="8588663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94601512"/>
              </p:ext>
            </p:extLst>
          </p:nvPr>
        </p:nvGraphicFramePr>
        <p:xfrm>
          <a:off x="0" y="0"/>
          <a:ext cx="12192000" cy="6858000"/>
        </p:xfrm>
        <a:graphic>
          <a:graphicData uri="http://schemas.openxmlformats.org/drawingml/2006/table">
            <a:tbl>
              <a:tblPr firstRow="1" firstCol="1" lastRow="1" lastCol="1" bandRow="1" bandCol="1"/>
              <a:tblGrid>
                <a:gridCol w="2438400"/>
                <a:gridCol w="7924800"/>
                <a:gridCol w="1828800"/>
              </a:tblGrid>
              <a:tr h="299564">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Week</a:t>
                      </a:r>
                      <a:endParaRPr lang="en-US" sz="180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Required Reading</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Assignment</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accent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Course Mechanics, Theory Primer, and Philosophical Argumentation</a:t>
                      </a:r>
                      <a:endParaRPr lang="en-US" sz="1250" dirty="0">
                        <a:effectLst/>
                        <a:latin typeface="+mn-lt"/>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6/23-6/27</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Benjamin Hole, Phil 102 Syllabus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Lewis Vaughn (posted on website), “How to Read an Argument”</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Timmons, “Moral Theory Primer”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WA1</a:t>
                      </a:r>
                      <a:r>
                        <a:rPr lang="en-US" sz="1250" b="1" i="1" dirty="0">
                          <a:effectLst/>
                          <a:latin typeface="+mn-lt"/>
                          <a:ea typeface="Times New Roman" panose="02020603050405020304" pitchFamily="18" charset="0"/>
                        </a:rPr>
                        <a:t>, due 6/27</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8903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Philosophical Writing and 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6/30-7/3</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(Holiday, 7/4)</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B. Woodhouse (posted on website), “How to Write Philosophy”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James </a:t>
                      </a:r>
                      <a:r>
                        <a:rPr lang="en-US" sz="1250" dirty="0" err="1">
                          <a:effectLst/>
                          <a:latin typeface="+mn-lt"/>
                          <a:ea typeface="Times New Roman" panose="02020603050405020304" pitchFamily="18" charset="0"/>
                        </a:rPr>
                        <a:t>Rachels</a:t>
                      </a:r>
                      <a:r>
                        <a:rPr lang="en-US" sz="1250" dirty="0">
                          <a:effectLst/>
                          <a:latin typeface="+mn-lt"/>
                          <a:ea typeface="Times New Roman" panose="02020603050405020304" pitchFamily="18" charset="0"/>
                        </a:rPr>
                        <a:t> (posted on website), “The Challenge of Cultural Relativism”</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Jeremy Bentham (posted on website), “The Principle of Utility”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Robert </a:t>
                      </a:r>
                      <a:r>
                        <a:rPr lang="en-US" sz="1250" dirty="0" err="1">
                          <a:effectLst/>
                          <a:latin typeface="+mn-lt"/>
                          <a:ea typeface="Times New Roman" panose="02020603050405020304" pitchFamily="18" charset="0"/>
                        </a:rPr>
                        <a:t>Nozick</a:t>
                      </a:r>
                      <a:r>
                        <a:rPr lang="en-US" sz="1250" dirty="0">
                          <a:effectLst/>
                          <a:latin typeface="+mn-lt"/>
                          <a:ea typeface="Times New Roman" panose="02020603050405020304" pitchFamily="18" charset="0"/>
                        </a:rPr>
                        <a:t>, “The Experience Machine” (posted on website)</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7/7-7/11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J.S. Mill (</a:t>
                      </a:r>
                      <a:r>
                        <a:rPr lang="en-US" sz="1250" u="sng" dirty="0" smtClean="0">
                          <a:solidFill>
                            <a:srgbClr val="0000FF"/>
                          </a:solidFill>
                          <a:effectLst/>
                          <a:latin typeface="+mn-lt"/>
                          <a:ea typeface="Times New Roman" panose="02020603050405020304" pitchFamily="18" charset="0"/>
                          <a:hlinkClick r:id="rId2"/>
                        </a:rPr>
                        <a:t>electronic</a:t>
                      </a:r>
                      <a:r>
                        <a:rPr lang="en-US" sz="1250" dirty="0" smtClean="0">
                          <a:effectLst/>
                          <a:latin typeface="+mn-lt"/>
                          <a:ea typeface="Times New Roman" panose="02020603050405020304" pitchFamily="18" charset="0"/>
                        </a:rPr>
                        <a:t>), </a:t>
                      </a:r>
                      <a:r>
                        <a:rPr lang="en-US" sz="1250" i="1" dirty="0" smtClean="0">
                          <a:effectLst/>
                          <a:latin typeface="+mn-lt"/>
                          <a:ea typeface="Times New Roman" panose="02020603050405020304" pitchFamily="18" charset="0"/>
                        </a:rPr>
                        <a:t>On Liberty</a:t>
                      </a:r>
                      <a:r>
                        <a:rPr lang="en-US" sz="1250" dirty="0" smtClean="0">
                          <a:effectLst/>
                          <a:latin typeface="+mn-lt"/>
                          <a:ea typeface="Times New Roman" panose="02020603050405020304" pitchFamily="18" charset="0"/>
                        </a:rPr>
                        <a:t>, Chapters 1-2</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Immanuel </a:t>
                      </a:r>
                      <a:r>
                        <a:rPr lang="en-US" sz="1250" dirty="0">
                          <a:effectLst/>
                          <a:latin typeface="+mn-lt"/>
                          <a:ea typeface="Times New Roman" panose="02020603050405020304" pitchFamily="18" charset="0"/>
                        </a:rPr>
                        <a:t>Kant (posted on website), “The Moral Law”</a:t>
                      </a:r>
                    </a:p>
                    <a:p>
                      <a:pPr marL="1409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WA2</a:t>
                      </a:r>
                      <a:r>
                        <a:rPr lang="en-US" sz="1250" b="1" i="1" dirty="0">
                          <a:effectLst/>
                          <a:latin typeface="+mn-lt"/>
                          <a:ea typeface="Times New Roman" panose="02020603050405020304" pitchFamily="18" charset="0"/>
                        </a:rPr>
                        <a:t>, due 7/8</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882921">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Sexual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7/14-7/18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Thomas </a:t>
                      </a:r>
                      <a:r>
                        <a:rPr lang="en-US" sz="1250" dirty="0" err="1" smtClean="0">
                          <a:effectLst/>
                          <a:latin typeface="+mn-lt"/>
                          <a:ea typeface="Times New Roman" panose="02020603050405020304" pitchFamily="18" charset="0"/>
                        </a:rPr>
                        <a:t>Mappes</a:t>
                      </a:r>
                      <a:r>
                        <a:rPr lang="en-US" sz="1250" dirty="0" smtClean="0">
                          <a:effectLst/>
                          <a:latin typeface="+mn-lt"/>
                          <a:ea typeface="Times New Roman" panose="02020603050405020304" pitchFamily="18" charset="0"/>
                        </a:rPr>
                        <a:t>, “A Liberal View of Sexual Morality and the concept of Using Another Person”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The </a:t>
                      </a:r>
                      <a:r>
                        <a:rPr lang="en-US" sz="1250" dirty="0">
                          <a:effectLst/>
                          <a:latin typeface="+mn-lt"/>
                          <a:ea typeface="Times New Roman" panose="02020603050405020304" pitchFamily="18" charset="0"/>
                        </a:rPr>
                        <a:t>Catholic Church, “Vatican Declaration on Some Questions in Sexual Ethics”</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John </a:t>
                      </a:r>
                      <a:r>
                        <a:rPr lang="en-US" sz="1250" dirty="0" err="1">
                          <a:effectLst/>
                          <a:latin typeface="+mn-lt"/>
                          <a:ea typeface="Times New Roman" panose="02020603050405020304" pitchFamily="18" charset="0"/>
                        </a:rPr>
                        <a:t>Corvino</a:t>
                      </a:r>
                      <a:r>
                        <a:rPr lang="en-US" sz="1250" dirty="0">
                          <a:effectLst/>
                          <a:latin typeface="+mn-lt"/>
                          <a:ea typeface="Times New Roman" panose="02020603050405020304" pitchFamily="18" charset="0"/>
                        </a:rPr>
                        <a:t>, “A Defense of Homosexuality”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International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7/21-7/25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Peter Singer, “Famine, Affluence, and Morality” (posted on website)</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Garrett Hardin, “Lifeboat Ethics” (posted on website)</a:t>
                      </a:r>
                    </a:p>
                    <a:p>
                      <a:pPr marL="140970" marR="0" indent="-114300" algn="l">
                        <a:lnSpc>
                          <a:spcPct val="107000"/>
                        </a:lnSpc>
                        <a:spcBef>
                          <a:spcPts val="0"/>
                        </a:spcBef>
                        <a:spcAft>
                          <a:spcPts val="0"/>
                        </a:spcAft>
                        <a:tabLst>
                          <a:tab pos="140970" algn="l"/>
                        </a:tabLs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WA3</a:t>
                      </a:r>
                      <a:r>
                        <a:rPr lang="en-US" sz="1250" b="1" i="1" dirty="0">
                          <a:effectLst/>
                          <a:latin typeface="+mn-lt"/>
                          <a:ea typeface="Times New Roman" panose="02020603050405020304" pitchFamily="18" charset="0"/>
                        </a:rPr>
                        <a:t>, due 7/22</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Social and Political Ethics: Censorship and </a:t>
                      </a:r>
                      <a:r>
                        <a:rPr lang="en-US" sz="1250" b="1" i="1" dirty="0" smtClean="0">
                          <a:effectLst/>
                          <a:latin typeface="+mn-lt"/>
                          <a:ea typeface="Times New Roman" panose="02020603050405020304" pitchFamily="18" charset="0"/>
                          <a:cs typeface="Times New Roman" panose="02020603050405020304" pitchFamily="18" charset="0"/>
                        </a:rPr>
                        <a:t>Pornography</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7/28-8/1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Ronald </a:t>
                      </a:r>
                      <a:r>
                        <a:rPr lang="en-US" sz="1250" dirty="0" err="1">
                          <a:effectLst/>
                          <a:latin typeface="+mn-lt"/>
                          <a:ea typeface="Times New Roman" panose="02020603050405020304" pitchFamily="18" charset="0"/>
                        </a:rPr>
                        <a:t>Dworkin</a:t>
                      </a:r>
                      <a:r>
                        <a:rPr lang="en-US" sz="1250" dirty="0">
                          <a:effectLst/>
                          <a:latin typeface="+mn-lt"/>
                          <a:ea typeface="Times New Roman" panose="02020603050405020304" pitchFamily="18" charset="0"/>
                        </a:rPr>
                        <a:t>, “Liberty and Pornography”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Judith M. Hill, “Pornography and Degradation”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Catharine MacKinnon (posted on website), “Pornography, Civil Rights, and Speech” </a:t>
                      </a:r>
                    </a:p>
                    <a:p>
                      <a:pPr marL="1028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8/4-8/8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Pope John Paul II, “The Unspeakable Crime of Abortion”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Mary Anne Warren, “On the Moral and Legal Status of Abortion”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Don Marquis, “Why Abortion Is Immoral”</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WA4</a:t>
                      </a:r>
                      <a:r>
                        <a:rPr lang="en-US" sz="1250" b="1" i="1" dirty="0">
                          <a:effectLst/>
                          <a:latin typeface="+mn-lt"/>
                          <a:ea typeface="Times New Roman" panose="02020603050405020304" pitchFamily="18" charset="0"/>
                        </a:rPr>
                        <a:t>, due 8/5</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Conference for Final Papers </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8/11-8/15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i="1" dirty="0">
                          <a:effectLst/>
                          <a:latin typeface="+mn-lt"/>
                          <a:ea typeface="Times New Roman" panose="02020603050405020304" pitchFamily="18" charset="0"/>
                        </a:rPr>
                        <a:t>Catch-up if we’ve fallen behind</a:t>
                      </a:r>
                      <a:r>
                        <a:rPr lang="en-US" sz="1250" i="1" dirty="0" smtClean="0">
                          <a:effectLst/>
                          <a:latin typeface="+mn-lt"/>
                          <a:ea typeface="Times New Roman" panose="02020603050405020304" pitchFamily="18" charset="0"/>
                        </a:rPr>
                        <a:t>.</a:t>
                      </a:r>
                      <a:endParaRPr lang="en-US" sz="1250" dirty="0">
                        <a:effectLst/>
                        <a:latin typeface="+mn-lt"/>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b="1" i="1" dirty="0">
                          <a:effectLst/>
                          <a:latin typeface="+mn-lt"/>
                          <a:ea typeface="Times New Roman" panose="02020603050405020304" pitchFamily="18" charset="0"/>
                        </a:rPr>
                        <a:t>Conference for Final Papers: presentations and discussion </a:t>
                      </a:r>
                      <a:endParaRPr lang="en-US" sz="1250" dirty="0">
                        <a:effectLst/>
                        <a:latin typeface="+mn-lt"/>
                        <a:ea typeface="Times New Roman" panose="02020603050405020304" pitchFamily="18" charset="0"/>
                      </a:endParaRPr>
                    </a:p>
                    <a:p>
                      <a:pPr marL="1143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r>
                        <a:rPr lang="en-US" sz="1250" b="1" i="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8/18-8/22</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2">
                        <a:lumMod val="20000"/>
                        <a:lumOff val="80000"/>
                      </a:schemeClr>
                    </a:solid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250" dirty="0">
                          <a:effectLst/>
                          <a:latin typeface="+mn-lt"/>
                          <a:ea typeface="Times New Roman" panose="02020603050405020304" pitchFamily="18" charset="0"/>
                        </a:rPr>
                        <a:t>Judith Jarvis Thomson, “A Defense of Abortion”</a:t>
                      </a:r>
                    </a:p>
                    <a:p>
                      <a:pPr marL="342900" marR="0" lvl="0" indent="-342900" algn="l">
                        <a:lnSpc>
                          <a:spcPct val="107000"/>
                        </a:lnSpc>
                        <a:spcBef>
                          <a:spcPts val="0"/>
                        </a:spcBef>
                        <a:spcAft>
                          <a:spcPts val="0"/>
                        </a:spcAft>
                        <a:buFont typeface="Symbol" panose="05050102010706020507" pitchFamily="18" charset="2"/>
                        <a:buChar char=""/>
                        <a:tabLst>
                          <a:tab pos="83820" algn="l"/>
                        </a:tabLst>
                      </a:pPr>
                      <a:r>
                        <a:rPr lang="en-US" sz="1250" dirty="0">
                          <a:effectLst/>
                          <a:latin typeface="+mn-lt"/>
                          <a:ea typeface="Times New Roman" panose="02020603050405020304" pitchFamily="18" charset="0"/>
                        </a:rPr>
                        <a:t>Rosalind </a:t>
                      </a:r>
                      <a:r>
                        <a:rPr lang="en-US" sz="1250" dirty="0" err="1">
                          <a:effectLst/>
                          <a:latin typeface="+mn-lt"/>
                          <a:ea typeface="Times New Roman" panose="02020603050405020304" pitchFamily="18" charset="0"/>
                        </a:rPr>
                        <a:t>Hursthouse</a:t>
                      </a:r>
                      <a:r>
                        <a:rPr lang="en-US" sz="1250" dirty="0">
                          <a:effectLst/>
                          <a:latin typeface="+mn-lt"/>
                          <a:ea typeface="Times New Roman" panose="02020603050405020304" pitchFamily="18" charset="0"/>
                        </a:rPr>
                        <a:t>, “Virtue Ethics and Abortion”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2">
                        <a:lumMod val="20000"/>
                        <a:lumOff val="80000"/>
                      </a:schemeClr>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WA5</a:t>
                      </a:r>
                      <a:r>
                        <a:rPr lang="en-US" sz="1250" b="1" i="1" dirty="0">
                          <a:effectLst/>
                          <a:latin typeface="+mn-lt"/>
                          <a:ea typeface="Times New Roman" panose="02020603050405020304" pitchFamily="18" charset="0"/>
                        </a:rPr>
                        <a:t>, due 8/19</a:t>
                      </a:r>
                      <a:endParaRPr lang="en-US" sz="1250" dirty="0">
                        <a:effectLst/>
                        <a:latin typeface="+mn-lt"/>
                        <a:ea typeface="Times New Roman" panose="02020603050405020304" pitchFamily="18" charset="0"/>
                      </a:endParaRPr>
                    </a:p>
                    <a:p>
                      <a:pPr marL="10795" marR="0" algn="l">
                        <a:lnSpc>
                          <a:spcPct val="107000"/>
                        </a:lnSpc>
                        <a:spcBef>
                          <a:spcPts val="0"/>
                        </a:spcBef>
                        <a:spcAft>
                          <a:spcPts val="0"/>
                        </a:spcAft>
                      </a:pPr>
                      <a:r>
                        <a:rPr lang="en-US" sz="1250" b="1" i="1" dirty="0">
                          <a:effectLst/>
                          <a:latin typeface="+mn-lt"/>
                          <a:ea typeface="Times New Roman" panose="02020603050405020304" pitchFamily="18" charset="0"/>
                        </a:rPr>
                        <a:t>Final Paper, due 8/21</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2">
                        <a:lumMod val="20000"/>
                        <a:lumOff val="80000"/>
                      </a:schemeClr>
                    </a:solidFill>
                  </a:tcPr>
                </a:tc>
              </a:tr>
            </a:tbl>
          </a:graphicData>
        </a:graphic>
      </p:graphicFrame>
    </p:spTree>
    <p:extLst>
      <p:ext uri="{BB962C8B-B14F-4D97-AF65-F5344CB8AC3E}">
        <p14:creationId xmlns:p14="http://schemas.microsoft.com/office/powerpoint/2010/main" val="9885484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Autofit/>
          </a:bodyPr>
          <a:lstStyle/>
          <a:p>
            <a:r>
              <a:rPr lang="en-US" sz="2400" dirty="0"/>
              <a:t>Even if pornography interferes with women’s positive liberty to participate in political processes, this would not justify censoring pornography.</a:t>
            </a:r>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a:t>Strongly Agree</a:t>
            </a:r>
          </a:p>
          <a:p>
            <a:pPr marL="514350" indent="-514350">
              <a:spcBef>
                <a:spcPct val="20000"/>
              </a:spcBef>
              <a:buFont typeface="Wingdings 3"/>
              <a:buAutoNum type="alphaUcPeriod"/>
            </a:pPr>
            <a:r>
              <a:rPr lang="en-US" sz="3200"/>
              <a:t>Agree</a:t>
            </a:r>
          </a:p>
          <a:p>
            <a:pPr marL="514350" indent="-514350">
              <a:spcBef>
                <a:spcPct val="20000"/>
              </a:spcBef>
              <a:buFont typeface="Wingdings 3"/>
              <a:buAutoNum type="alphaUcPeriod"/>
            </a:pPr>
            <a:r>
              <a:rPr lang="en-US" sz="3200"/>
              <a:t>Somewhat Agree</a:t>
            </a:r>
          </a:p>
          <a:p>
            <a:pPr marL="514350" indent="-514350">
              <a:spcBef>
                <a:spcPct val="20000"/>
              </a:spcBef>
              <a:buFont typeface="Wingdings 3"/>
              <a:buAutoNum type="alphaUcPeriod"/>
            </a:pPr>
            <a:r>
              <a:rPr lang="en-US" sz="3200"/>
              <a:t>Neutral</a:t>
            </a:r>
          </a:p>
          <a:p>
            <a:pPr marL="514350" indent="-514350">
              <a:spcBef>
                <a:spcPct val="20000"/>
              </a:spcBef>
              <a:buFont typeface="Wingdings 3"/>
              <a:buAutoNum type="alphaUcPeriod"/>
            </a:pPr>
            <a:r>
              <a:rPr lang="en-US" sz="3200"/>
              <a:t>Somewhat Disagree</a:t>
            </a:r>
          </a:p>
          <a:p>
            <a:pPr marL="514350" indent="-514350">
              <a:spcBef>
                <a:spcPct val="20000"/>
              </a:spcBef>
              <a:buFont typeface="Wingdings 3"/>
              <a:buAutoNum type="alphaUcPeriod"/>
            </a:pPr>
            <a:r>
              <a:rPr lang="en-US" sz="3200"/>
              <a:t>Disagree</a:t>
            </a:r>
          </a:p>
          <a:p>
            <a:pPr marL="514350" indent="-514350">
              <a:spcBef>
                <a:spcPct val="20000"/>
              </a:spcBef>
              <a:buFont typeface="Wingdings 3"/>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61052024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8202" name="Chart" r:id="rId6" imgW="4572000" imgH="5143470" progId="MSGraph.Chart.8">
                  <p:embed followColorScheme="full"/>
                </p:oleObj>
              </mc:Choice>
              <mc:Fallback>
                <p:oleObj name="Chart" r:id="rId6" imgW="4572000" imgH="514347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9279104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Assignment Four</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Paper Presentations</a:t>
            </a:r>
          </a:p>
          <a:p>
            <a:pPr marL="514350" indent="-514350">
              <a:buFont typeface="+mj-lt"/>
              <a:buAutoNum type="arabicPeriod"/>
            </a:pPr>
            <a:r>
              <a:rPr lang="en-US" dirty="0" smtClean="0"/>
              <a:t>Develop Critical Arguments</a:t>
            </a:r>
          </a:p>
          <a:p>
            <a:pPr marL="514350" indent="-514350">
              <a:buFont typeface="+mj-lt"/>
              <a:buAutoNum type="arabicPeriod"/>
            </a:pPr>
            <a:r>
              <a:rPr lang="en-US" dirty="0" smtClean="0"/>
              <a:t>Self-Assessment of Learning</a:t>
            </a:r>
          </a:p>
          <a:p>
            <a:pPr lvl="2"/>
            <a:r>
              <a:rPr lang="en-US" dirty="0" smtClean="0"/>
              <a:t>Are you </a:t>
            </a:r>
            <a:r>
              <a:rPr lang="en-US" dirty="0" smtClean="0">
                <a:hlinkClick r:id="rId2"/>
              </a:rPr>
              <a:t>self-regulating</a:t>
            </a:r>
            <a:r>
              <a:rPr lang="en-US" dirty="0" smtClean="0"/>
              <a:t> your learning?</a:t>
            </a:r>
          </a:p>
          <a:p>
            <a:pPr lvl="2"/>
            <a:r>
              <a:rPr lang="en-US" dirty="0" smtClean="0"/>
              <a:t>Self-assess your participation.</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771343"/>
            <a:ext cx="6781800" cy="3315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9882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paper (outline) questions?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543" y="1766296"/>
            <a:ext cx="8427647" cy="5091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4180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Conference and Journal Calls for </a:t>
            </a:r>
            <a:r>
              <a:rPr lang="en-US" dirty="0" smtClean="0"/>
              <a:t>Papers</a:t>
            </a:r>
            <a:endParaRPr lang="en-US" dirty="0"/>
          </a:p>
        </p:txBody>
      </p:sp>
      <p:sp>
        <p:nvSpPr>
          <p:cNvPr id="3" name="Content Placeholder 2"/>
          <p:cNvSpPr>
            <a:spLocks noGrp="1"/>
          </p:cNvSpPr>
          <p:nvPr>
            <p:ph sz="quarter" idx="1"/>
          </p:nvPr>
        </p:nvSpPr>
        <p:spPr>
          <a:xfrm>
            <a:off x="1164772" y="2471056"/>
            <a:ext cx="3309257" cy="4147457"/>
          </a:xfrm>
        </p:spPr>
        <p:txBody>
          <a:bodyPr>
            <a:normAutofit/>
          </a:bodyPr>
          <a:lstStyle/>
          <a:p>
            <a:r>
              <a:rPr lang="en-US" dirty="0">
                <a:hlinkClick r:id="rId2"/>
              </a:rPr>
              <a:t>https://canvas.uw.edu/courses/884483/discussion_topics/1913311</a:t>
            </a:r>
          </a:p>
          <a:p>
            <a:r>
              <a:rPr lang="en-US" dirty="0" smtClean="0">
                <a:hlinkClick r:id="rId2"/>
              </a:rPr>
              <a:t>http</a:t>
            </a:r>
            <a:r>
              <a:rPr lang="en-US" dirty="0">
                <a:hlinkClick r:id="rId2"/>
              </a:rPr>
              <a:t>://</a:t>
            </a:r>
            <a:r>
              <a:rPr lang="en-US" dirty="0" smtClean="0">
                <a:hlinkClick r:id="rId2"/>
              </a:rPr>
              <a:t>uwphilosophyundergrads.wordpress.com</a:t>
            </a:r>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1" y="3323724"/>
            <a:ext cx="5181599" cy="282942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7931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Garrett </a:t>
            </a:r>
            <a:r>
              <a:rPr lang="en-US" dirty="0"/>
              <a:t>Hardin, “Lifeboat Ethics” </a:t>
            </a:r>
          </a:p>
        </p:txBody>
      </p:sp>
      <p:sp>
        <p:nvSpPr>
          <p:cNvPr id="3" name="Subtitle 2"/>
          <p:cNvSpPr>
            <a:spLocks noGrp="1"/>
          </p:cNvSpPr>
          <p:nvPr>
            <p:ph type="subTitle" idx="1"/>
          </p:nvPr>
        </p:nvSpPr>
        <p:spPr/>
        <p:txBody>
          <a:bodyPr/>
          <a:lstStyle/>
          <a:p>
            <a:r>
              <a:rPr lang="en-US" dirty="0" smtClean="0"/>
              <a:t>Last thoughts on his argument …. </a:t>
            </a:r>
            <a:endParaRPr lang="en-US" dirty="0"/>
          </a:p>
        </p:txBody>
      </p:sp>
    </p:spTree>
    <p:extLst>
      <p:ext uri="{BB962C8B-B14F-4D97-AF65-F5344CB8AC3E}">
        <p14:creationId xmlns:p14="http://schemas.microsoft.com/office/powerpoint/2010/main" val="24399427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727536" y="197304"/>
            <a:ext cx="8305800" cy="1143000"/>
          </a:xfrm>
        </p:spPr>
        <p:txBody>
          <a:bodyPr>
            <a:noAutofit/>
          </a:bodyPr>
          <a:lstStyle/>
          <a:p>
            <a:pPr eaLnBrk="1" hangingPunct="1"/>
            <a:r>
              <a:rPr lang="en-US" sz="4800" dirty="0"/>
              <a:t>Hardin's Argument </a:t>
            </a:r>
            <a:endParaRPr lang="en-US" sz="7200" dirty="0"/>
          </a:p>
        </p:txBody>
      </p:sp>
      <p:sp>
        <p:nvSpPr>
          <p:cNvPr id="14339" name="Rectangle 3"/>
          <p:cNvSpPr>
            <a:spLocks noGrp="1" noChangeArrowheads="1"/>
          </p:cNvSpPr>
          <p:nvPr>
            <p:ph type="body" idx="1"/>
          </p:nvPr>
        </p:nvSpPr>
        <p:spPr>
          <a:xfrm>
            <a:off x="293913" y="1600200"/>
            <a:ext cx="11767457" cy="4495800"/>
          </a:xfrm>
        </p:spPr>
        <p:txBody>
          <a:bodyPr>
            <a:normAutofit/>
          </a:bodyPr>
          <a:lstStyle/>
          <a:p>
            <a:pPr eaLnBrk="1" hangingPunct="1">
              <a:buFontTx/>
              <a:buNone/>
            </a:pPr>
            <a:endParaRPr lang="en-US" sz="2800" dirty="0"/>
          </a:p>
          <a:p>
            <a:pPr eaLnBrk="1" hangingPunct="1">
              <a:buFontTx/>
              <a:buNone/>
            </a:pPr>
            <a:r>
              <a:rPr lang="en-US" sz="2800" dirty="0" smtClean="0"/>
              <a:t>1</a:t>
            </a:r>
            <a:r>
              <a:rPr lang="en-US" sz="2800" dirty="0"/>
              <a:t>. We should adopt those policies that lead to the best long term benefits for everyone</a:t>
            </a:r>
            <a:r>
              <a:rPr lang="en-US" sz="2800" dirty="0" smtClean="0"/>
              <a:t>.</a:t>
            </a:r>
          </a:p>
          <a:p>
            <a:pPr eaLnBrk="1" hangingPunct="1">
              <a:buFontTx/>
              <a:buNone/>
            </a:pPr>
            <a:endParaRPr lang="en-US" sz="2800" dirty="0"/>
          </a:p>
          <a:p>
            <a:pPr eaLnBrk="1" hangingPunct="1">
              <a:buFontTx/>
              <a:buNone/>
            </a:pPr>
            <a:r>
              <a:rPr lang="en-US" sz="2800" dirty="0" smtClean="0"/>
              <a:t>2</a:t>
            </a:r>
            <a:r>
              <a:rPr lang="en-US" sz="2800" dirty="0"/>
              <a:t>. Helping the poor, in terms of a World Food Bank or liberal immigration policies, would lead to the destruction of the environment and a ruined world for future generations.		</a:t>
            </a:r>
            <a:endParaRPr lang="en-US" sz="2800" dirty="0" smtClean="0"/>
          </a:p>
          <a:p>
            <a:pPr eaLnBrk="1" hangingPunct="1">
              <a:buFontTx/>
              <a:buNone/>
            </a:pPr>
            <a:endParaRPr lang="en-US" sz="2800" dirty="0"/>
          </a:p>
          <a:p>
            <a:pPr eaLnBrk="1" hangingPunct="1">
              <a:buFontTx/>
              <a:buNone/>
            </a:pPr>
            <a:r>
              <a:rPr lang="en-US" sz="2800" dirty="0" smtClean="0"/>
              <a:t>3</a:t>
            </a:r>
            <a:r>
              <a:rPr lang="en-US" sz="2800" dirty="0"/>
              <a:t>. It follows that we should not adopt the aforementioned policies.</a:t>
            </a:r>
          </a:p>
        </p:txBody>
      </p:sp>
      <p:pic>
        <p:nvPicPr>
          <p:cNvPr id="2" name="Picture 1"/>
          <p:cNvPicPr>
            <a:picLocks noChangeAspect="1"/>
          </p:cNvPicPr>
          <p:nvPr/>
        </p:nvPicPr>
        <p:blipFill>
          <a:blip r:embed="rId3"/>
          <a:stretch>
            <a:fillRect/>
          </a:stretch>
        </p:blipFill>
        <p:spPr>
          <a:xfrm>
            <a:off x="121965" y="0"/>
            <a:ext cx="2466975" cy="1847850"/>
          </a:xfrm>
          <a:prstGeom prst="ellipse">
            <a:avLst/>
          </a:prstGeom>
          <a:ln>
            <a:noFill/>
          </a:ln>
          <a:effectLst>
            <a:softEdge rad="112500"/>
          </a:effectLst>
        </p:spPr>
      </p:pic>
    </p:spTree>
    <p:extLst>
      <p:ext uri="{BB962C8B-B14F-4D97-AF65-F5344CB8AC3E}">
        <p14:creationId xmlns:p14="http://schemas.microsoft.com/office/powerpoint/2010/main" val="4060057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024744" cy="1143000"/>
          </a:xfrm>
        </p:spPr>
        <p:txBody>
          <a:bodyPr>
            <a:normAutofit/>
          </a:bodyPr>
          <a:lstStyle/>
          <a:p>
            <a:r>
              <a:rPr lang="en-US" sz="2400" dirty="0"/>
              <a:t>Who has the better argument?</a:t>
            </a:r>
          </a:p>
        </p:txBody>
      </p:sp>
      <p:sp>
        <p:nvSpPr>
          <p:cNvPr id="3" name="TPAnswers"/>
          <p:cNvSpPr>
            <a:spLocks noGrp="1"/>
          </p:cNvSpPr>
          <p:nvPr>
            <p:ph type="body" idx="1"/>
            <p:custDataLst>
              <p:tags r:id="rId3"/>
            </p:custDataLst>
          </p:nvPr>
        </p:nvSpPr>
        <p:spPr>
          <a:xfrm>
            <a:off x="1981200" y="1600201"/>
            <a:ext cx="4114800" cy="3508977"/>
          </a:xfrm>
        </p:spPr>
        <p:txBody>
          <a:bodyPr>
            <a:normAutofit/>
          </a:bodyPr>
          <a:lstStyle/>
          <a:p>
            <a:pPr marL="582930" indent="-514350">
              <a:buFont typeface="+mj-lt"/>
              <a:buAutoNum type="alphaUcPeriod"/>
            </a:pPr>
            <a:r>
              <a:rPr lang="en-US" sz="3200" dirty="0"/>
              <a:t>Hardin</a:t>
            </a:r>
          </a:p>
          <a:p>
            <a:pPr marL="582930" indent="-514350">
              <a:buFont typeface="+mj-lt"/>
              <a:buAutoNum type="alphaUcPeriod"/>
            </a:pPr>
            <a:r>
              <a:rPr lang="en-US" sz="3200" dirty="0"/>
              <a:t>Singer</a:t>
            </a:r>
          </a:p>
          <a:p>
            <a:pPr marL="582930" indent="-514350">
              <a:buFont typeface="+mj-lt"/>
              <a:buAutoNum type="alphaUcPeriod"/>
            </a:pPr>
            <a:r>
              <a:rPr lang="en-US" sz="3200" dirty="0"/>
              <a:t>Neither</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74145139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9225" name="Chart" r:id="rId6" imgW="4572000" imgH="5143470" progId="MSGraph.Chart.8">
                  <p:embed followColorScheme="full"/>
                </p:oleObj>
              </mc:Choice>
              <mc:Fallback>
                <p:oleObj name="Chart" r:id="rId6" imgW="4572000" imgH="514347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103632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WASPOLLED" val="7F745FAC04C4465FA539128212D96F80"/>
  <p:tag name="TPVERSION" val="5"/>
  <p:tag name="TPFULLVERSION" val="5.2.1.3179"/>
  <p:tag name="PPTVERSION" val="14"/>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11.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0EBD6E2053EA473D8ABF7CE7B8911E8F&lt;/guid&gt;&#10;        &lt;description /&gt;&#10;        &lt;date&gt;11/2/2013 4:42:1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68B3E333B254F65B228AF8E2906A63D&lt;/guid&gt;&#10;            &lt;repollguid&gt;585952E5DC724483A76E450A53D16A99&lt;/repollguid&gt;&#10;            &lt;sourceid&gt;C63E7EDA61C648A491DAF164BF90F789&lt;/sourceid&gt;&#10;            &lt;questiontext&gt;The right to vote, according to Dworkin, is an example of:&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5E16EE39A2A48E7BF69C2AAFEF96971&lt;/guid&gt;&#10;                    &lt;answertext&gt;positive liberty&lt;/answertext&gt;&#10;                    &lt;valuetype&gt;0&lt;/valuetype&gt;&#10;                &lt;/answer&gt;&#10;                &lt;answer&gt;&#10;                    &lt;guid&gt;F642C0C9DA4849EBA8D4DECAB0D31BE6&lt;/guid&gt;&#10;                    &lt;answertext&gt;negative liberty&lt;/answertext&gt;&#10;                    &lt;valuetype&gt;0&lt;/valuetype&gt;&#10;                &lt;/answer&gt;&#10;                &lt;answer&gt;&#10;                    &lt;guid&gt;1EC7166E60E44070A463B532953479B2&lt;/guid&gt;&#10;                    &lt;answertext&gt;neutral liberty&lt;/answertext&gt;&#10;                    &lt;valuetype&gt;0&lt;/valuetype&gt;&#10;                &lt;/answer&gt;&#10;                &lt;answer&gt;&#10;                    &lt;guid&gt;C7A4357395C146FE94D7081914227CFA&lt;/guid&gt;&#10;                    &lt;answertext&gt;none of the above&lt;/answertext&gt;&#10;                    &lt;valuetype&gt;0&lt;/valuetype&gt;&#10;                &lt;/answer&gt;&#10;            &lt;/answers&gt;&#10;        &lt;/multichoice&gt;&#10;    &lt;/questions&gt;&#10;&lt;/questionlist&gt;"/>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14.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A2CB68653D134F60B45D5EC3DF0BFDB9&lt;/guid&gt;&#10;        &lt;description /&gt;&#10;        &lt;date&gt;11/2/2013 5:15:1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739815BD2924F9DAFDBB0920EB6C1A7&lt;/guid&gt;&#10;            &lt;repollguid&gt;F78CF692F9B74B6D8F9ABDDAAB6FA91F&lt;/repollguid&gt;&#10;            &lt;sourceid&gt;8372A816ABE840DEAAC4AEE3E96CBE0F&lt;/sourceid&gt;&#10;            &lt;questiontext&gt;The distinction between positive and negative liberti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9C9C80C27CF47A1AE869594DB62078E&lt;/guid&gt;&#10;                    &lt;answertext&gt;Strongly Agree&lt;/answertext&gt;&#10;                    &lt;valuetype&gt;0&lt;/valuetype&gt;&#10;                &lt;/answer&gt;&#10;                &lt;answer&gt;&#10;                    &lt;guid&gt;FE5E26B292FB42E296F021393E1517DE&lt;/guid&gt;&#10;                    &lt;answertext&gt;Agree&lt;/answertext&gt;&#10;                    &lt;valuetype&gt;0&lt;/valuetype&gt;&#10;                &lt;/answer&gt;&#10;                &lt;answer&gt;&#10;                    &lt;guid&gt;E38C9F89C05C45B190F7DE58F7BB0E58&lt;/guid&gt;&#10;                    &lt;answertext&gt;Somewhat Agree&lt;/answertext&gt;&#10;                    &lt;valuetype&gt;0&lt;/valuetype&gt;&#10;                &lt;/answer&gt;&#10;                &lt;answer&gt;&#10;                    &lt;guid&gt;2F924EB7C71A4B1B8944FC68E77E2A3F&lt;/guid&gt;&#10;                    &lt;answertext&gt;Neutral&lt;/answertext&gt;&#10;                    &lt;valuetype&gt;0&lt;/valuetype&gt;&#10;                &lt;/answer&gt;&#10;                &lt;answer&gt;&#10;                    &lt;guid&gt;3312A6C80D614F7DAE1AB258F40DBE43&lt;/guid&gt;&#10;                    &lt;answertext&gt;Somewhat Disagree&lt;/answertext&gt;&#10;                    &lt;valuetype&gt;0&lt;/valuetype&gt;&#10;                &lt;/answer&gt;&#10;                &lt;answer&gt;&#10;                    &lt;guid&gt;21E96F333D1142D8A791FBE15823AA92&lt;/guid&gt;&#10;                    &lt;answertext&gt;Disagree&lt;/answertext&gt;&#10;                    &lt;valuetype&gt;0&lt;/valuetype&gt;&#10;                &lt;/answer&gt;&#10;                &lt;answer&gt;&#10;                    &lt;guid&gt;DF4ABE347D014540917EE4DFC9EFAA07&lt;/guid&gt;&#10;                    &lt;answertext&gt;Strongly Disagree&lt;/answertext&gt;&#10;                    &lt;valuetype&gt;0&lt;/valuetype&gt;&#10;                &lt;/answer&gt;&#10;            &lt;/answers&gt;&#10;        &lt;/multichoice&gt;&#10;    &lt;/questions&gt;&#10;&lt;/questionlist&gt;"/>
  <p:tag name="HASRESULTS"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A2CB68653D134F60B45D5EC3DF0BFDB9&lt;/guid&gt;&#10;        &lt;description /&gt;&#10;        &lt;date&gt;11/2/2013 5:15:1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739815BD2924F9DAFDBB0920EB6C1A7&lt;/guid&gt;&#10;            &lt;repollguid&gt;F78CF692F9B74B6D8F9ABDDAAB6FA91F&lt;/repollguid&gt;&#10;            &lt;sourceid&gt;8372A816ABE840DEAAC4AEE3E96CBE0F&lt;/sourceid&gt;&#10;            &lt;questiontext&gt;The distinction between positive and negative liberti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9C9C80C27CF47A1AE869594DB62078E&lt;/guid&gt;&#10;                    &lt;answertext&gt;Strongly Agree&lt;/answertext&gt;&#10;                    &lt;valuetype&gt;0&lt;/valuetype&gt;&#10;                &lt;/answer&gt;&#10;                &lt;answer&gt;&#10;                    &lt;guid&gt;FE5E26B292FB42E296F021393E1517DE&lt;/guid&gt;&#10;                    &lt;answertext&gt;Agree&lt;/answertext&gt;&#10;                    &lt;valuetype&gt;0&lt;/valuetype&gt;&#10;                &lt;/answer&gt;&#10;                &lt;answer&gt;&#10;                    &lt;guid&gt;E38C9F89C05C45B190F7DE58F7BB0E58&lt;/guid&gt;&#10;                    &lt;answertext&gt;Somewhat Agree&lt;/answertext&gt;&#10;                    &lt;valuetype&gt;0&lt;/valuetype&gt;&#10;                &lt;/answer&gt;&#10;                &lt;answer&gt;&#10;                    &lt;guid&gt;2F924EB7C71A4B1B8944FC68E77E2A3F&lt;/guid&gt;&#10;                    &lt;answertext&gt;Neutral&lt;/answertext&gt;&#10;                    &lt;valuetype&gt;0&lt;/valuetype&gt;&#10;                &lt;/answer&gt;&#10;                &lt;answer&gt;&#10;                    &lt;guid&gt;3312A6C80D614F7DAE1AB258F40DBE43&lt;/guid&gt;&#10;                    &lt;answertext&gt;Somewhat Disagree&lt;/answertext&gt;&#10;                    &lt;valuetype&gt;0&lt;/valuetype&gt;&#10;                &lt;/answer&gt;&#10;                &lt;answer&gt;&#10;                    &lt;guid&gt;21E96F333D1142D8A791FBE15823AA92&lt;/guid&gt;&#10;                    &lt;answertext&gt;Disagree&lt;/answertext&gt;&#10;                    &lt;valuetype&gt;0&lt;/valuetype&gt;&#10;                &lt;/answer&gt;&#10;                &lt;answer&gt;&#10;                    &lt;guid&gt;DF4ABE347D014540917EE4DFC9EFAA07&lt;/guid&gt;&#10;                    &lt;answertext&gt;Strongly Disagree&lt;/answertext&gt;&#10;                    &lt;valuetype&gt;0&lt;/valuetype&gt;&#10;                &lt;/answer&gt;&#10;            &lt;/answers&gt;&#10;        &lt;/multichoice&gt;&#10;    &lt;/questions&gt;&#10;&lt;/questionlist&gt;"/>
  <p:tag name="HASRESULTS"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RESULTS" val="Who has the better argument about aid and population?[;crlf;]24[;]24[;]24[;]False[;]0[;][;crlf;]1.54166666666667[;]2[;]0.498260864295892[;]0.248263888888889[;crlf;]11[;]0[;]Hardin1[;]Hardin[;][;crlf;]13[;]0[;]Singer2[;]Singer[;][;crlf;]0[;]0[;]Neither3[;]Neither[;]"/>
  <p:tag name="HASRESULTS" val="False"/>
  <p:tag name="LIVECHARTING" val="False"/>
  <p:tag name="AUTOOPENPOLL" val="True"/>
  <p:tag name="AUTOFORMATCHART" val="True"/>
  <p:tag name="TYPE" val="MultiChoiceSlide"/>
  <p:tag name="TPQUESTIONXML" val="﻿&lt;?xml version=&quot;1.0&quot; encoding=&quot;utf-8&quot;?&gt;&#10;&lt;questionlist&gt;&#10;    &lt;properties&gt;&#10;        &lt;guid&gt;0D60DA36889E4E95A95D27E69F97E958&lt;/guid&gt;&#10;        &lt;description /&gt;&#10;        &lt;date&gt;10/19/2013 6:23:1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E928CD03E9D4E719B86E46DE9B67059&lt;/guid&gt;&#10;            &lt;repollguid&gt;14C03FD30BF14BD79A8E0DD1DBC4ABEF&lt;/repollguid&gt;&#10;            &lt;sourceid&gt;B794143357964B09926E3F0A032BC791&lt;/sourceid&gt;&#10;            &lt;questiontext&gt;Who has the better argument about aid and popula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0784327C8D141118257AE9FF0E98070&lt;/guid&gt;&#10;                    &lt;answertext&gt;Hardin&lt;/answertext&gt;&#10;                    &lt;valuetype&gt;0&lt;/valuetype&gt;&#10;                &lt;/answer&gt;&#10;                &lt;answer&gt;&#10;                    &lt;guid&gt;D1D71DE9CE7D41ADB67DBCAAEC1D1299&lt;/guid&gt;&#10;                    &lt;answertext&gt;Singer&lt;/answertext&gt;&#10;                    &lt;valuetype&gt;0&lt;/valuetype&gt;&#10;                &lt;/answer&gt;&#10;                &lt;answer&gt;&#10;                    &lt;guid&gt;57F9198DAB4F466A8FA236F79F61F1F5&lt;/guid&gt;&#10;                    &lt;answertext&gt;Neither&lt;/answertext&gt;&#10;                    &lt;valuetype&gt;0&lt;/valuetype&gt;&#10;                &lt;/answer&gt;&#10;            &lt;/answers&gt;&#10;        &lt;/multichoice&gt;&#10;    &lt;/questions&gt;&#10;&lt;/questionlist&gt;"/>
</p:tagLst>
</file>

<file path=ppt/tags/tag20.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4B8172541CF3430392ABE3D195D169D2&lt;/guid&gt;&#10;        &lt;description /&gt;&#10;        &lt;date&gt;11/2/2013 5:28:2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98C025C12664FB893D538C2AB96C9B5&lt;/guid&gt;&#10;            &lt;repollguid&gt;D49FD4607D284A8FB2C9B1042F71FA65&lt;/repollguid&gt;&#10;            &lt;sourceid&gt;69A3B91156A4461AA9DA1C1722DFDE0C&lt;/sourceid&gt;&#10;            &lt;questiontext&gt;Pornography conflicts with equality and women's positive libert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E64779D6DC14045B3ACFDD973434AEC&lt;/guid&gt;&#10;                    &lt;answertext&gt;Strongly Agree&lt;/answertext&gt;&#10;                    &lt;valuetype&gt;0&lt;/valuetype&gt;&#10;                &lt;/answer&gt;&#10;                &lt;answer&gt;&#10;                    &lt;guid&gt;526581D292C94E10A5E06BA2477284A9&lt;/guid&gt;&#10;                    &lt;answertext&gt;Agree&lt;/answertext&gt;&#10;                    &lt;valuetype&gt;0&lt;/valuetype&gt;&#10;                &lt;/answer&gt;&#10;                &lt;answer&gt;&#10;                    &lt;guid&gt;472C35BDD77E4BBA992B18FA0DD576CC&lt;/guid&gt;&#10;                    &lt;answertext&gt;Somewhat Agree&lt;/answertext&gt;&#10;                    &lt;valuetype&gt;0&lt;/valuetype&gt;&#10;                &lt;/answer&gt;&#10;                &lt;answer&gt;&#10;                    &lt;guid&gt;B0919C87ED68427881E9BC971277804F&lt;/guid&gt;&#10;                    &lt;answertext&gt;Neutral&lt;/answertext&gt;&#10;                    &lt;valuetype&gt;0&lt;/valuetype&gt;&#10;                &lt;/answer&gt;&#10;                &lt;answer&gt;&#10;                    &lt;guid&gt;591619050F384132BB2E39110D7CF88A&lt;/guid&gt;&#10;                    &lt;answertext&gt;Somewhat Disagree&lt;/answertext&gt;&#10;                    &lt;valuetype&gt;0&lt;/valuetype&gt;&#10;                &lt;/answer&gt;&#10;                &lt;answer&gt;&#10;                    &lt;guid&gt;B651537E4DA543E49ACEFEBD78AFD02F&lt;/guid&gt;&#10;                    &lt;answertext&gt;Disagree&lt;/answertext&gt;&#10;                    &lt;valuetype&gt;0&lt;/valuetype&gt;&#10;                &lt;/answer&gt;&#10;                &lt;answer&gt;&#10;                    &lt;guid&gt;929138C4F8554228A0201997DE0E0CAB&lt;/guid&gt;&#10;                    &lt;answertext&gt;Strongly Disagree&lt;/answertext&gt;&#10;                    &lt;valuetype&gt;0&lt;/valuetype&gt;&#10;                &lt;/answer&gt;&#10;            &lt;/answers&gt;&#10;        &lt;/multichoice&gt;&#10;    &lt;/questions&gt;&#10;&lt;/questionlist&gt;"/>
  <p:tag name="HASRESULTS" val="False"/>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3.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FE8B1DDB10A546AD906D9DAFD80AF8FF&lt;/guid&gt;&#10;        &lt;description /&gt;&#10;        &lt;date&gt;11/2/2013 5:26:0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B9E0CD34BBD4C808C438452F58C778D&lt;/guid&gt;&#10;            &lt;repollguid&gt;D4CCCF493B4841C8A50AFC4CF884788A&lt;/repollguid&gt;&#10;            &lt;sourceid&gt;06F96B4926204E17AA27874AC46E9BD5&lt;/sourceid&gt;&#10;            &lt;questiontext&gt;Even if pornography interferes with women’s positive liberty to participate in political processes, this would not justify censoring pornograph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27A7E9E7EBF41AC90C908BF737AE65B&lt;/guid&gt;&#10;                    &lt;answertext&gt;Strongly Agree&lt;/answertext&gt;&#10;                    &lt;valuetype&gt;0&lt;/valuetype&gt;&#10;                &lt;/answer&gt;&#10;                &lt;answer&gt;&#10;                    &lt;guid&gt;4C138DC14B454CEAAEBB8E81CD92544F&lt;/guid&gt;&#10;                    &lt;answertext&gt;Agree&lt;/answertext&gt;&#10;                    &lt;valuetype&gt;0&lt;/valuetype&gt;&#10;                &lt;/answer&gt;&#10;                &lt;answer&gt;&#10;                    &lt;guid&gt;1DC3E7F5EE1C46468A61F15E2CD7666C&lt;/guid&gt;&#10;                    &lt;answertext&gt;Somewhat Agree&lt;/answertext&gt;&#10;                    &lt;valuetype&gt;0&lt;/valuetype&gt;&#10;                &lt;/answer&gt;&#10;                &lt;answer&gt;&#10;                    &lt;guid&gt;156FBBD1AE914CADB29057A343FE010C&lt;/guid&gt;&#10;                    &lt;answertext&gt;Neutral&lt;/answertext&gt;&#10;                    &lt;valuetype&gt;0&lt;/valuetype&gt;&#10;                &lt;/answer&gt;&#10;                &lt;answer&gt;&#10;                    &lt;guid&gt;51EBE178768B488E93C4785AB727B3F3&lt;/guid&gt;&#10;                    &lt;answertext&gt;Somewhat Disagree&lt;/answertext&gt;&#10;                    &lt;valuetype&gt;0&lt;/valuetype&gt;&#10;                &lt;/answer&gt;&#10;                &lt;answer&gt;&#10;                    &lt;guid&gt;37A14303117E454FA84B9BF79B694B44&lt;/guid&gt;&#10;                    &lt;answertext&gt;Disagree&lt;/answertext&gt;&#10;                    &lt;valuetype&gt;0&lt;/valuetype&gt;&#10;                &lt;/answer&gt;&#10;                &lt;answer&gt;&#10;                    &lt;guid&gt;56387553CB554A318D8AFDA0BFA23E79&lt;/guid&gt;&#10;                    &lt;answertext&gt;Strongly Disagree&lt;/answertext&gt;&#10;                    &lt;valuetype&gt;0&lt;/valuetype&gt;&#10;                &lt;/answer&gt;&#10;            &lt;/answers&gt;&#10;        &lt;/multichoice&gt;&#10;    &lt;/questions&gt;&#10;&lt;/questionlist&gt;"/>
  <p:tag name="HASRESULTS" val="False"/>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0EBD6E2053EA473D8ABF7CE7B8911E8F&lt;/guid&gt;&#10;        &lt;description /&gt;&#10;        &lt;date&gt;11/2/2013 4:42:1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1DEC515F4454A4E855E96CDD0B4D5D9&lt;/guid&gt;&#10;            &lt;repollguid&gt;585952E5DC724483A76E450A53D16A99&lt;/repollguid&gt;&#10;            &lt;sourceid&gt;C63E7EDA61C648A491DAF164BF90F789&lt;/sourceid&gt;&#10;            &lt;questiontext&gt;Dworkin adopts, from Isaiah Berlin’s famous lecture, “Two Concepts of Libert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5E16EE39A2A48E7BF69C2AAFEF96971&lt;/guid&gt;&#10;                    &lt;answertext&gt;the distinction between positive and negative liberties &lt;/answertext&gt;&#10;                    &lt;valuetype&gt;0&lt;/valuetype&gt;&#10;                &lt;/answer&gt;&#10;                &lt;answer&gt;&#10;                    &lt;guid&gt;F642C0C9DA4849EBA8D4DECAB0D31BE6&lt;/guid&gt;&#10;                    &lt;answertext&gt;the utilitarian harm principle&lt;/answertext&gt;&#10;                    &lt;valuetype&gt;0&lt;/valuetype&gt;&#10;                &lt;/answer&gt;&#10;                &lt;answer&gt;&#10;                    &lt;guid&gt;1EC7166E60E44070A463B532953479B2&lt;/guid&gt;&#10;                    &lt;answertext&gt;utilitarian experiments in living&lt;/answertext&gt;&#10;                    &lt;valuetype&gt;0&lt;/valuetype&gt;&#10;                &lt;/answer&gt;&#10;                &lt;answer&gt;&#10;                    &lt;guid&gt;C7A4357395C146FE94D7081914227CFA&lt;/guid&gt;&#10;                    &lt;answertext&gt;the right not to be degraded by pornography&lt;/answertext&gt;&#10;                    &lt;valuetype&gt;0&lt;/valuetype&gt;&#10;                &lt;/answer&gt;&#10;                &lt;answer&gt;&#10;                    &lt;guid&gt;4323DC264F6F40748789D4D95BC79C3B&lt;/guid&gt;&#10;                    &lt;answertext&gt;A &amp;amp; D&lt;/answertext&gt;&#10;                    &lt;valuetype&gt;0&lt;/valuetype&gt;&#10;                &lt;/answer&gt;&#10;                &lt;answer&gt;&#10;                    &lt;guid&gt;78130545543542D2A5487011D29DB203&lt;/guid&gt;&#10;                    &lt;answertext&gt;none of the above&lt;/answertext&gt;&#10;                    &lt;valuetype&gt;0&lt;/valuetype&gt;&#10;                &lt;/answer&gt;&#10;            &lt;/answers&gt;&#10;        &lt;/multichoice&gt;&#10;    &lt;/questions&gt;&#10;&lt;/questionlist&gt;"/>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8.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0EBD6E2053EA473D8ABF7CE7B8911E8F&lt;/guid&gt;&#10;        &lt;description /&gt;&#10;        &lt;date&gt;11/2/2013 4:42:1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E9E2F6E25874A68BAE508CB60FBB309&lt;/guid&gt;&#10;            &lt;repollguid&gt;585952E5DC724483A76E450A53D16A99&lt;/repollguid&gt;&#10;            &lt;sourceid&gt;C63E7EDA61C648A491DAF164BF90F789&lt;/sourceid&gt;&#10;            &lt;questiontext&gt;The right to free speech, according to Dworkin, is an example of:&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5E16EE39A2A48E7BF69C2AAFEF96971&lt;/guid&gt;&#10;                    &lt;answertext&gt;positive liberty&lt;/answertext&gt;&#10;                    &lt;valuetype&gt;0&lt;/valuetype&gt;&#10;                &lt;/answer&gt;&#10;                &lt;answer&gt;&#10;                    &lt;guid&gt;F642C0C9DA4849EBA8D4DECAB0D31BE6&lt;/guid&gt;&#10;                    &lt;answertext&gt;negative liberty&lt;/answertext&gt;&#10;                    &lt;valuetype&gt;0&lt;/valuetype&gt;&#10;                &lt;/answer&gt;&#10;                &lt;answer&gt;&#10;                    &lt;guid&gt;1EC7166E60E44070A463B532953479B2&lt;/guid&gt;&#10;                    &lt;answertext&gt;neutral liberty&lt;/answertext&gt;&#10;                    &lt;valuetype&gt;0&lt;/valuetype&gt;&#10;                &lt;/answer&gt;&#10;                &lt;answer&gt;&#10;                    &lt;guid&gt;C7A4357395C146FE94D7081914227CFA&lt;/guid&gt;&#10;                    &lt;answertext&gt;none of the above&lt;/answertext&gt;&#10;                    &lt;valuetype&gt;0&lt;/valuetype&gt;&#10;                &lt;/answer&gt;&#10;            &lt;/answers&gt;&#10;        &lt;/multichoice&gt;&#10;    &lt;/questions&gt;&#10;&lt;/questionlist&gt;"/>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TC103090434[[fn=Wood Type]]</Template>
  <TotalTime>28</TotalTime>
  <Words>1405</Words>
  <Application>Microsoft Office PowerPoint</Application>
  <PresentationFormat>Custom</PresentationFormat>
  <Paragraphs>230</Paragraphs>
  <Slides>30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Wood Type</vt:lpstr>
      <vt:lpstr>Microsoft Graph Chart</vt:lpstr>
      <vt:lpstr>Contemporary Moral Problems</vt:lpstr>
      <vt:lpstr>Agenda</vt:lpstr>
      <vt:lpstr>PowerPoint Presentation</vt:lpstr>
      <vt:lpstr>Writing Assignment Four</vt:lpstr>
      <vt:lpstr>Final paper (outline) questions? </vt:lpstr>
      <vt:lpstr>Conference and Journal Calls for Papers</vt:lpstr>
      <vt:lpstr>Garrett Hardin, “Lifeboat Ethics” </vt:lpstr>
      <vt:lpstr>Hardin's Argument </vt:lpstr>
      <vt:lpstr>Who has the better argument?</vt:lpstr>
      <vt:lpstr>Clicker Quiz</vt:lpstr>
      <vt:lpstr>Dworkin adopts, from Isaiah Berlin’s famous lecture, “Two Concepts of Liberty”:</vt:lpstr>
      <vt:lpstr>The right to free speech, according to Dworkin, is an example of:</vt:lpstr>
      <vt:lpstr>The right to vote, according to Dworkin, is an example of:</vt:lpstr>
      <vt:lpstr>Introduction to Censorship and Pornography</vt:lpstr>
      <vt:lpstr>Rights Based Moral Theory</vt:lpstr>
      <vt:lpstr>Freedom of Speech</vt:lpstr>
      <vt:lpstr>Feminism and Freedom of Speech</vt:lpstr>
      <vt:lpstr>Conservative view on pornography</vt:lpstr>
      <vt:lpstr>Conservative view on pornography</vt:lpstr>
      <vt:lpstr>The Moralism Argument for Censorship</vt:lpstr>
      <vt:lpstr>Ronald Dworkin, “Liberty and Pornography”</vt:lpstr>
      <vt:lpstr>Ronald Dworkin, “Liberty and Pornography”</vt:lpstr>
      <vt:lpstr>The distinction between positive and negative liberties</vt:lpstr>
      <vt:lpstr>Ronald Dworkin, “Liberty and Pornography”</vt:lpstr>
      <vt:lpstr>Dworkin: Two Kinds of Liberty </vt:lpstr>
      <vt:lpstr>Dworkin: Two Kinds of Liberty </vt:lpstr>
      <vt:lpstr>Pornography conflicts with equality and women's positive liberty.</vt:lpstr>
      <vt:lpstr>Dworkin: Two Kinds of Liberty </vt:lpstr>
      <vt:lpstr>Dworkin: Two Kinds of Liberty </vt:lpstr>
      <vt:lpstr>Even if pornography interferes with women’s positive liberty to participate in political processes, this would not justify censoring pornography.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Benjamin Hole</cp:lastModifiedBy>
  <cp:revision>8</cp:revision>
  <dcterms:created xsi:type="dcterms:W3CDTF">2014-07-26T19:27:14Z</dcterms:created>
  <dcterms:modified xsi:type="dcterms:W3CDTF">2014-07-28T18:43:09Z</dcterms:modified>
</cp:coreProperties>
</file>