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58" r:id="rId3"/>
    <p:sldId id="259" r:id="rId4"/>
    <p:sldId id="260" r:id="rId5"/>
    <p:sldId id="261" r:id="rId6"/>
    <p:sldId id="262" r:id="rId7"/>
    <p:sldId id="279" r:id="rId8"/>
    <p:sldId id="280" r:id="rId9"/>
    <p:sldId id="278" r:id="rId10"/>
    <p:sldId id="28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78B915-8A16-48D5-9AF8-4CD5B377ED76}"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D2CD0B4-8237-4802-AA54-884B137B6A4C}" type="slidenum">
              <a:rPr lang="en-US" smtClean="0"/>
              <a:t>‹#›</a:t>
            </a:fld>
            <a:endParaRPr lang="en-US"/>
          </a:p>
        </p:txBody>
      </p:sp>
    </p:spTree>
    <p:extLst>
      <p:ext uri="{BB962C8B-B14F-4D97-AF65-F5344CB8AC3E}">
        <p14:creationId xmlns:p14="http://schemas.microsoft.com/office/powerpoint/2010/main" val="4249823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8B915-8A16-48D5-9AF8-4CD5B377ED76}"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CD0B4-8237-4802-AA54-884B137B6A4C}" type="slidenum">
              <a:rPr lang="en-US" smtClean="0"/>
              <a:t>‹#›</a:t>
            </a:fld>
            <a:endParaRPr lang="en-US"/>
          </a:p>
        </p:txBody>
      </p:sp>
    </p:spTree>
    <p:extLst>
      <p:ext uri="{BB962C8B-B14F-4D97-AF65-F5344CB8AC3E}">
        <p14:creationId xmlns:p14="http://schemas.microsoft.com/office/powerpoint/2010/main" val="195749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8B915-8A16-48D5-9AF8-4CD5B377ED76}"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CD0B4-8237-4802-AA54-884B137B6A4C}" type="slidenum">
              <a:rPr lang="en-US" smtClean="0"/>
              <a:t>‹#›</a:t>
            </a:fld>
            <a:endParaRPr lang="en-US"/>
          </a:p>
        </p:txBody>
      </p:sp>
    </p:spTree>
    <p:extLst>
      <p:ext uri="{BB962C8B-B14F-4D97-AF65-F5344CB8AC3E}">
        <p14:creationId xmlns:p14="http://schemas.microsoft.com/office/powerpoint/2010/main" val="248373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41D69-83D3-430A-8907-D01F8898E2A3}" type="datetimeFigureOut">
              <a:rPr lang="en-US" smtClean="0">
                <a:solidFill>
                  <a:srgbClr val="464653"/>
                </a:solidFill>
              </a:rPr>
              <a:pPr/>
              <a:t>7/29/2014</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0E9BE64E-65ED-473B-90E4-80FAB9CC99E0}"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val="3862979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8B915-8A16-48D5-9AF8-4CD5B377ED76}" type="datetimeFigureOut">
              <a:rPr lang="en-US" smtClean="0"/>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CD0B4-8237-4802-AA54-884B137B6A4C}" type="slidenum">
              <a:rPr lang="en-US" smtClean="0"/>
              <a:t>‹#›</a:t>
            </a:fld>
            <a:endParaRPr lang="en-US"/>
          </a:p>
        </p:txBody>
      </p:sp>
    </p:spTree>
    <p:extLst>
      <p:ext uri="{BB962C8B-B14F-4D97-AF65-F5344CB8AC3E}">
        <p14:creationId xmlns:p14="http://schemas.microsoft.com/office/powerpoint/2010/main" val="339528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678B915-8A16-48D5-9AF8-4CD5B377ED76}" type="datetimeFigureOut">
              <a:rPr lang="en-US" smtClean="0"/>
              <a:t>7/29/2014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D2CD0B4-8237-4802-AA54-884B137B6A4C}" type="slidenum">
              <a:rPr lang="en-US" smtClean="0"/>
              <a:t>‹#›</a:t>
            </a:fld>
            <a:endParaRPr lang="en-US"/>
          </a:p>
        </p:txBody>
      </p:sp>
    </p:spTree>
    <p:extLst>
      <p:ext uri="{BB962C8B-B14F-4D97-AF65-F5344CB8AC3E}">
        <p14:creationId xmlns:p14="http://schemas.microsoft.com/office/powerpoint/2010/main" val="87302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78B915-8A16-48D5-9AF8-4CD5B377ED76}" type="datetimeFigureOut">
              <a:rPr lang="en-US" smtClean="0"/>
              <a:t>7/29/2014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CD0B4-8237-4802-AA54-884B137B6A4C}" type="slidenum">
              <a:rPr lang="en-US" smtClean="0"/>
              <a:t>‹#›</a:t>
            </a:fld>
            <a:endParaRPr lang="en-US"/>
          </a:p>
        </p:txBody>
      </p:sp>
    </p:spTree>
    <p:extLst>
      <p:ext uri="{BB962C8B-B14F-4D97-AF65-F5344CB8AC3E}">
        <p14:creationId xmlns:p14="http://schemas.microsoft.com/office/powerpoint/2010/main" val="343631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78B915-8A16-48D5-9AF8-4CD5B377ED76}" type="datetimeFigureOut">
              <a:rPr lang="en-US" smtClean="0"/>
              <a:t>7/29/2014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CD0B4-8237-4802-AA54-884B137B6A4C}" type="slidenum">
              <a:rPr lang="en-US" smtClean="0"/>
              <a:t>‹#›</a:t>
            </a:fld>
            <a:endParaRPr lang="en-US"/>
          </a:p>
        </p:txBody>
      </p:sp>
    </p:spTree>
    <p:extLst>
      <p:ext uri="{BB962C8B-B14F-4D97-AF65-F5344CB8AC3E}">
        <p14:creationId xmlns:p14="http://schemas.microsoft.com/office/powerpoint/2010/main" val="385811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78B915-8A16-48D5-9AF8-4CD5B377ED76}" type="datetimeFigureOut">
              <a:rPr lang="en-US" smtClean="0"/>
              <a:t>7/29/2014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CD0B4-8237-4802-AA54-884B137B6A4C}" type="slidenum">
              <a:rPr lang="en-US" smtClean="0"/>
              <a:t>‹#›</a:t>
            </a:fld>
            <a:endParaRPr lang="en-US"/>
          </a:p>
        </p:txBody>
      </p:sp>
    </p:spTree>
    <p:extLst>
      <p:ext uri="{BB962C8B-B14F-4D97-AF65-F5344CB8AC3E}">
        <p14:creationId xmlns:p14="http://schemas.microsoft.com/office/powerpoint/2010/main" val="46510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78B915-8A16-48D5-9AF8-4CD5B377ED76}" type="datetimeFigureOut">
              <a:rPr lang="en-US" smtClean="0"/>
              <a:t>7/29/2014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CD0B4-8237-4802-AA54-884B137B6A4C}" type="slidenum">
              <a:rPr lang="en-US" smtClean="0"/>
              <a:t>‹#›</a:t>
            </a:fld>
            <a:endParaRPr lang="en-US"/>
          </a:p>
        </p:txBody>
      </p:sp>
    </p:spTree>
    <p:extLst>
      <p:ext uri="{BB962C8B-B14F-4D97-AF65-F5344CB8AC3E}">
        <p14:creationId xmlns:p14="http://schemas.microsoft.com/office/powerpoint/2010/main" val="250062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8B915-8A16-48D5-9AF8-4CD5B377ED76}" type="datetimeFigureOut">
              <a:rPr lang="en-US" smtClean="0"/>
              <a:t>7/29/2014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D2CD0B4-8237-4802-AA54-884B137B6A4C}" type="slidenum">
              <a:rPr lang="en-US" smtClean="0"/>
              <a:t>‹#›</a:t>
            </a:fld>
            <a:endParaRPr lang="en-US"/>
          </a:p>
        </p:txBody>
      </p:sp>
    </p:spTree>
    <p:extLst>
      <p:ext uri="{BB962C8B-B14F-4D97-AF65-F5344CB8AC3E}">
        <p14:creationId xmlns:p14="http://schemas.microsoft.com/office/powerpoint/2010/main" val="419851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8B915-8A16-48D5-9AF8-4CD5B377ED76}" type="datetimeFigureOut">
              <a:rPr lang="en-US" smtClean="0"/>
              <a:t>7/29/2014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D2CD0B4-8237-4802-AA54-884B137B6A4C}" type="slidenum">
              <a:rPr lang="en-US" smtClean="0"/>
              <a:t>‹#›</a:t>
            </a:fld>
            <a:endParaRPr lang="en-US"/>
          </a:p>
        </p:txBody>
      </p:sp>
    </p:spTree>
    <p:extLst>
      <p:ext uri="{BB962C8B-B14F-4D97-AF65-F5344CB8AC3E}">
        <p14:creationId xmlns:p14="http://schemas.microsoft.com/office/powerpoint/2010/main" val="228711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678B915-8A16-48D5-9AF8-4CD5B377ED76}" type="datetimeFigureOut">
              <a:rPr lang="en-US" smtClean="0"/>
              <a:t>7/29/2014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D2CD0B4-8237-4802-AA54-884B137B6A4C}" type="slidenum">
              <a:rPr lang="en-US" smtClean="0"/>
              <a:t>‹#›</a:t>
            </a:fld>
            <a:endParaRPr lang="en-US"/>
          </a:p>
        </p:txBody>
      </p:sp>
    </p:spTree>
    <p:extLst>
      <p:ext uri="{BB962C8B-B14F-4D97-AF65-F5344CB8AC3E}">
        <p14:creationId xmlns:p14="http://schemas.microsoft.com/office/powerpoint/2010/main" val="394440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3.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2.xml"/><Relationship Id="rId4" Type="http://schemas.openxmlformats.org/officeDocument/2006/relationships/tags" Target="../tags/tag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4.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2.xml"/><Relationship Id="rId4" Type="http://schemas.openxmlformats.org/officeDocument/2006/relationships/tags" Target="../tags/tag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5.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2.xml"/><Relationship Id="rId4" Type="http://schemas.openxmlformats.org/officeDocument/2006/relationships/tags" Target="../tags/tag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6.emf"/><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12.xml"/><Relationship Id="rId4" Type="http://schemas.openxmlformats.org/officeDocument/2006/relationships/tags" Target="../tags/tag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7.emf"/><Relationship Id="rId2" Type="http://schemas.openxmlformats.org/officeDocument/2006/relationships/tags" Target="../tags/tag23.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12.xml"/><Relationship Id="rId4"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8.emf"/><Relationship Id="rId2" Type="http://schemas.openxmlformats.org/officeDocument/2006/relationships/tags" Target="../tags/tag26.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Layout" Target="../slideLayouts/slideLayout12.xml"/><Relationship Id="rId4"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7.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8.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MeTuNES82O0"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6170" y="2708476"/>
            <a:ext cx="10199915" cy="1319238"/>
          </a:xfrm>
        </p:spPr>
        <p:txBody>
          <a:bodyPr>
            <a:noAutofit/>
          </a:bodyPr>
          <a:lstStyle/>
          <a:p>
            <a:r>
              <a:rPr lang="en-US" sz="8000" dirty="0"/>
              <a:t>Contemporary Moral Problems</a:t>
            </a:r>
          </a:p>
        </p:txBody>
      </p:sp>
      <p:sp>
        <p:nvSpPr>
          <p:cNvPr id="3" name="Subtitle 2"/>
          <p:cNvSpPr>
            <a:spLocks noGrp="1"/>
          </p:cNvSpPr>
          <p:nvPr>
            <p:ph type="subTitle" idx="1"/>
          </p:nvPr>
        </p:nvSpPr>
        <p:spPr>
          <a:xfrm>
            <a:off x="1069847" y="4389120"/>
            <a:ext cx="8564009" cy="2468880"/>
          </a:xfrm>
        </p:spPr>
        <p:txBody>
          <a:bodyPr>
            <a:normAutofit/>
          </a:bodyPr>
          <a:lstStyle/>
          <a:p>
            <a:r>
              <a:rPr lang="en-US" b="1" dirty="0"/>
              <a:t>M-F12:00-1:00SAV 264</a:t>
            </a:r>
          </a:p>
          <a:p>
            <a:r>
              <a:rPr lang="en-US" b="1" dirty="0"/>
              <a:t>Instructor: Benjamin Hole</a:t>
            </a:r>
          </a:p>
          <a:p>
            <a:r>
              <a:rPr lang="en-US" b="1" dirty="0"/>
              <a:t>Email: bvhole@uw.edu</a:t>
            </a:r>
          </a:p>
          <a:p>
            <a:r>
              <a:rPr lang="en-US" b="1" dirty="0"/>
              <a:t>Office Hours: </a:t>
            </a:r>
            <a:r>
              <a:rPr lang="en-US" sz="5400" b="1" i="1" dirty="0">
                <a:solidFill>
                  <a:schemeClr val="accent2"/>
                </a:solidFill>
              </a:rPr>
              <a:t>everyday after class</a:t>
            </a:r>
          </a:p>
        </p:txBody>
      </p:sp>
    </p:spTree>
    <p:extLst>
      <p:ext uri="{BB962C8B-B14F-4D97-AF65-F5344CB8AC3E}">
        <p14:creationId xmlns:p14="http://schemas.microsoft.com/office/powerpoint/2010/main" val="7188877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Autofit/>
          </a:bodyPr>
          <a:lstStyle/>
          <a:p>
            <a:r>
              <a:rPr lang="en-US" sz="2400" dirty="0"/>
              <a:t>In the absence of some direct harm to a non-consenting </a:t>
            </a:r>
            <a:r>
              <a:rPr lang="en-US" sz="2400" dirty="0" smtClean="0"/>
              <a:t>person</a:t>
            </a:r>
            <a:r>
              <a:rPr lang="en-US" sz="2400" dirty="0"/>
              <a:t>, there is no justification for </a:t>
            </a:r>
            <a:r>
              <a:rPr lang="en-US" sz="2400" dirty="0" smtClean="0"/>
              <a:t>censoring expression of free speech, such as pornography. </a:t>
            </a:r>
            <a:endParaRPr lang="en-US" sz="2400"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286350065"/>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9226"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7184715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Liberty and Pornography</a:t>
            </a:r>
          </a:p>
        </p:txBody>
      </p:sp>
      <p:sp>
        <p:nvSpPr>
          <p:cNvPr id="6" name="Text Placeholder 5"/>
          <p:cNvSpPr>
            <a:spLocks noGrp="1"/>
          </p:cNvSpPr>
          <p:nvPr>
            <p:ph type="body" idx="1"/>
          </p:nvPr>
        </p:nvSpPr>
        <p:spPr/>
        <p:txBody>
          <a:bodyPr/>
          <a:lstStyle/>
          <a:p>
            <a:r>
              <a:rPr lang="en-US" dirty="0">
                <a:solidFill>
                  <a:srgbClr val="002060"/>
                </a:solidFill>
              </a:rPr>
              <a:t>One argument against pornography</a:t>
            </a:r>
          </a:p>
        </p:txBody>
      </p:sp>
      <p:sp>
        <p:nvSpPr>
          <p:cNvPr id="8" name="Text Placeholder 7"/>
          <p:cNvSpPr>
            <a:spLocks noGrp="1"/>
          </p:cNvSpPr>
          <p:nvPr>
            <p:ph type="body" sz="half" idx="3"/>
          </p:nvPr>
        </p:nvSpPr>
        <p:spPr/>
        <p:txBody>
          <a:bodyPr/>
          <a:lstStyle/>
          <a:p>
            <a:r>
              <a:rPr lang="en-US" dirty="0" err="1">
                <a:solidFill>
                  <a:srgbClr val="002060"/>
                </a:solidFill>
              </a:rPr>
              <a:t>Dworkin's</a:t>
            </a:r>
            <a:r>
              <a:rPr lang="en-US" dirty="0">
                <a:solidFill>
                  <a:srgbClr val="002060"/>
                </a:solidFill>
              </a:rPr>
              <a:t> objection</a:t>
            </a:r>
          </a:p>
        </p:txBody>
      </p:sp>
      <p:sp>
        <p:nvSpPr>
          <p:cNvPr id="7" name="Content Placeholder 6"/>
          <p:cNvSpPr>
            <a:spLocks noGrp="1"/>
          </p:cNvSpPr>
          <p:nvPr>
            <p:ph sz="quarter" idx="2"/>
          </p:nvPr>
        </p:nvSpPr>
        <p:spPr/>
        <p:txBody>
          <a:bodyPr/>
          <a:lstStyle/>
          <a:p>
            <a:pPr marL="274320" lvl="1">
              <a:spcBef>
                <a:spcPts val="600"/>
              </a:spcBef>
              <a:buClr>
                <a:schemeClr val="accent1"/>
              </a:buClr>
            </a:pPr>
            <a:r>
              <a:rPr lang="en-US" dirty="0" smtClean="0"/>
              <a:t>It </a:t>
            </a:r>
            <a:r>
              <a:rPr lang="en-US" dirty="0"/>
              <a:t>conflicts with equality and women's positive </a:t>
            </a:r>
            <a:r>
              <a:rPr lang="en-US" dirty="0" smtClean="0"/>
              <a:t>liberty.</a:t>
            </a:r>
            <a:endParaRPr lang="en-US" dirty="0"/>
          </a:p>
          <a:p>
            <a:endParaRPr lang="en-US" dirty="0"/>
          </a:p>
        </p:txBody>
      </p:sp>
      <p:sp>
        <p:nvSpPr>
          <p:cNvPr id="9" name="Content Placeholder 8"/>
          <p:cNvSpPr>
            <a:spLocks noGrp="1"/>
          </p:cNvSpPr>
          <p:nvPr>
            <p:ph sz="quarter" idx="4"/>
          </p:nvPr>
        </p:nvSpPr>
        <p:spPr/>
        <p:txBody>
          <a:bodyPr/>
          <a:lstStyle/>
          <a:p>
            <a:pPr marL="274320" lvl="2" indent="-274320">
              <a:spcBef>
                <a:spcPts val="600"/>
              </a:spcBef>
              <a:buClr>
                <a:schemeClr val="accent1"/>
              </a:buClr>
            </a:pPr>
            <a:r>
              <a:rPr lang="en-US" dirty="0"/>
              <a:t>This is a causal argument, and as such is “strikingly implausible.” Moreover, the negative causal influence of television and other aspects of popular culture is probably much greater than that of pornography.</a:t>
            </a:r>
          </a:p>
          <a:p>
            <a:endParaRPr lang="en-US" dirty="0"/>
          </a:p>
        </p:txBody>
      </p:sp>
    </p:spTree>
    <p:extLst>
      <p:ext uri="{BB962C8B-B14F-4D97-AF65-F5344CB8AC3E}">
        <p14:creationId xmlns:p14="http://schemas.microsoft.com/office/powerpoint/2010/main" val="30253609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Autofit/>
          </a:bodyPr>
          <a:lstStyle/>
          <a:p>
            <a:r>
              <a:rPr lang="en-US" sz="3200" dirty="0" smtClean="0"/>
              <a:t>Pornography </a:t>
            </a:r>
            <a:r>
              <a:rPr lang="en-US" sz="3200" dirty="0"/>
              <a:t>conflicts with equality and women's positive </a:t>
            </a:r>
            <a:r>
              <a:rPr lang="en-US" sz="3200" dirty="0" smtClean="0"/>
              <a:t>liberty.</a:t>
            </a:r>
            <a:endParaRPr lang="en-US" sz="3200"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dirty="0"/>
              <a:t>Strongly Agree</a:t>
            </a:r>
          </a:p>
          <a:p>
            <a:pPr marL="514350" indent="-514350">
              <a:spcBef>
                <a:spcPct val="20000"/>
              </a:spcBef>
              <a:buFont typeface="Wingdings 3"/>
              <a:buAutoNum type="alphaUcPeriod"/>
            </a:pPr>
            <a:r>
              <a:rPr lang="en-US" sz="3200" dirty="0"/>
              <a:t>Agree</a:t>
            </a:r>
          </a:p>
          <a:p>
            <a:pPr marL="514350" indent="-514350">
              <a:spcBef>
                <a:spcPct val="20000"/>
              </a:spcBef>
              <a:buFont typeface="Wingdings 3"/>
              <a:buAutoNum type="alphaUcPeriod"/>
            </a:pPr>
            <a:r>
              <a:rPr lang="en-US" sz="3200" dirty="0"/>
              <a:t>Somewhat Agree</a:t>
            </a:r>
          </a:p>
          <a:p>
            <a:pPr marL="514350" indent="-514350">
              <a:spcBef>
                <a:spcPct val="20000"/>
              </a:spcBef>
              <a:buFont typeface="Wingdings 3"/>
              <a:buAutoNum type="alphaUcPeriod"/>
            </a:pPr>
            <a:r>
              <a:rPr lang="en-US" sz="3200" dirty="0"/>
              <a:t>Neutral</a:t>
            </a:r>
          </a:p>
          <a:p>
            <a:pPr marL="514350" indent="-514350">
              <a:spcBef>
                <a:spcPct val="20000"/>
              </a:spcBef>
              <a:buFont typeface="Wingdings 3"/>
              <a:buAutoNum type="alphaUcPeriod"/>
            </a:pPr>
            <a:r>
              <a:rPr lang="en-US" sz="3200" dirty="0"/>
              <a:t>Somewhat Disagree</a:t>
            </a:r>
          </a:p>
          <a:p>
            <a:pPr marL="514350" indent="-514350">
              <a:spcBef>
                <a:spcPct val="20000"/>
              </a:spcBef>
              <a:buFont typeface="Wingdings 3"/>
              <a:buAutoNum type="alphaUcPeriod"/>
            </a:pPr>
            <a:r>
              <a:rPr lang="en-US" sz="3200" dirty="0"/>
              <a:t>Disagree</a:t>
            </a:r>
          </a:p>
          <a:p>
            <a:pPr marL="514350" indent="-514350">
              <a:spcBef>
                <a:spcPct val="20000"/>
              </a:spcBef>
              <a:buFont typeface="Wingdings 3"/>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239787569"/>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17"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0857785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Liberty and Pornography</a:t>
            </a:r>
          </a:p>
        </p:txBody>
      </p:sp>
      <p:sp>
        <p:nvSpPr>
          <p:cNvPr id="6" name="Text Placeholder 5"/>
          <p:cNvSpPr>
            <a:spLocks noGrp="1"/>
          </p:cNvSpPr>
          <p:nvPr>
            <p:ph type="body" idx="1"/>
          </p:nvPr>
        </p:nvSpPr>
        <p:spPr/>
        <p:txBody>
          <a:bodyPr/>
          <a:lstStyle/>
          <a:p>
            <a:r>
              <a:rPr lang="en-US" dirty="0" smtClean="0">
                <a:solidFill>
                  <a:srgbClr val="002060"/>
                </a:solidFill>
              </a:rPr>
              <a:t>Another argument </a:t>
            </a:r>
            <a:r>
              <a:rPr lang="en-US" dirty="0">
                <a:solidFill>
                  <a:srgbClr val="002060"/>
                </a:solidFill>
              </a:rPr>
              <a:t>against pornography</a:t>
            </a:r>
          </a:p>
        </p:txBody>
      </p:sp>
      <p:sp>
        <p:nvSpPr>
          <p:cNvPr id="8" name="Text Placeholder 7"/>
          <p:cNvSpPr>
            <a:spLocks noGrp="1"/>
          </p:cNvSpPr>
          <p:nvPr>
            <p:ph type="body" sz="half" idx="3"/>
          </p:nvPr>
        </p:nvSpPr>
        <p:spPr/>
        <p:txBody>
          <a:bodyPr/>
          <a:lstStyle/>
          <a:p>
            <a:r>
              <a:rPr lang="en-US" dirty="0" err="1">
                <a:solidFill>
                  <a:srgbClr val="002060"/>
                </a:solidFill>
              </a:rPr>
              <a:t>Dworkin's</a:t>
            </a:r>
            <a:r>
              <a:rPr lang="en-US" dirty="0">
                <a:solidFill>
                  <a:srgbClr val="002060"/>
                </a:solidFill>
              </a:rPr>
              <a:t> objection</a:t>
            </a:r>
          </a:p>
        </p:txBody>
      </p:sp>
      <p:sp>
        <p:nvSpPr>
          <p:cNvPr id="7" name="Content Placeholder 6"/>
          <p:cNvSpPr>
            <a:spLocks noGrp="1"/>
          </p:cNvSpPr>
          <p:nvPr>
            <p:ph sz="quarter" idx="2"/>
          </p:nvPr>
        </p:nvSpPr>
        <p:spPr/>
        <p:txBody>
          <a:bodyPr/>
          <a:lstStyle/>
          <a:p>
            <a:pPr marL="274320" lvl="1">
              <a:spcBef>
                <a:spcPts val="600"/>
              </a:spcBef>
              <a:buClr>
                <a:schemeClr val="accent1"/>
              </a:buClr>
            </a:pPr>
            <a:r>
              <a:rPr lang="en-US" dirty="0"/>
              <a:t>Frank </a:t>
            </a:r>
            <a:r>
              <a:rPr lang="en-US" dirty="0" err="1" smtClean="0"/>
              <a:t>Michelman</a:t>
            </a:r>
            <a:endParaRPr lang="en-US" dirty="0"/>
          </a:p>
          <a:p>
            <a:pPr marL="548640" lvl="2">
              <a:spcBef>
                <a:spcPts val="600"/>
              </a:spcBef>
              <a:buClr>
                <a:schemeClr val="accent1"/>
              </a:buClr>
            </a:pPr>
            <a:r>
              <a:rPr lang="en-US" dirty="0" smtClean="0"/>
              <a:t>Pornography SILENCES women.</a:t>
            </a:r>
            <a:endParaRPr lang="en-US" dirty="0"/>
          </a:p>
        </p:txBody>
      </p:sp>
      <p:sp>
        <p:nvSpPr>
          <p:cNvPr id="9" name="Content Placeholder 8"/>
          <p:cNvSpPr>
            <a:spLocks noGrp="1"/>
          </p:cNvSpPr>
          <p:nvPr>
            <p:ph sz="quarter" idx="4"/>
          </p:nvPr>
        </p:nvSpPr>
        <p:spPr/>
        <p:txBody>
          <a:bodyPr/>
          <a:lstStyle/>
          <a:p>
            <a:pPr marL="274320" lvl="2" indent="-274320">
              <a:spcBef>
                <a:spcPts val="600"/>
              </a:spcBef>
              <a:buClr>
                <a:schemeClr val="accent1"/>
              </a:buClr>
            </a:pPr>
            <a:r>
              <a:rPr lang="en-US" dirty="0" smtClean="0"/>
              <a:t>Although it is possible that pornography could violate a positive right, it does </a:t>
            </a:r>
            <a:r>
              <a:rPr lang="en-US" dirty="0"/>
              <a:t>not deprive others of their negative liberty to </a:t>
            </a:r>
            <a:r>
              <a:rPr lang="en-US" dirty="0" smtClean="0"/>
              <a:t>speak.</a:t>
            </a:r>
            <a:endParaRPr lang="en-US" dirty="0"/>
          </a:p>
        </p:txBody>
      </p:sp>
    </p:spTree>
    <p:extLst>
      <p:ext uri="{BB962C8B-B14F-4D97-AF65-F5344CB8AC3E}">
        <p14:creationId xmlns:p14="http://schemas.microsoft.com/office/powerpoint/2010/main" val="42256507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Liberty and Pornography</a:t>
            </a:r>
          </a:p>
        </p:txBody>
      </p:sp>
      <p:sp>
        <p:nvSpPr>
          <p:cNvPr id="3" name="Content Placeholder 2"/>
          <p:cNvSpPr>
            <a:spLocks noGrp="1"/>
          </p:cNvSpPr>
          <p:nvPr>
            <p:ph sz="quarter" idx="1"/>
          </p:nvPr>
        </p:nvSpPr>
        <p:spPr/>
        <p:txBody>
          <a:bodyPr>
            <a:normAutofit/>
          </a:bodyPr>
          <a:lstStyle/>
          <a:p>
            <a:r>
              <a:rPr lang="en-US" dirty="0" smtClean="0"/>
              <a:t>The </a:t>
            </a:r>
            <a:r>
              <a:rPr lang="en-US" dirty="0"/>
              <a:t>pro-censorship feminist arguments in question can be understood as appealing to women’s positive liberty to participate equally with men in community. </a:t>
            </a:r>
            <a:endParaRPr lang="en-US" dirty="0" smtClean="0"/>
          </a:p>
          <a:p>
            <a:endParaRPr lang="en-US" dirty="0" smtClean="0"/>
          </a:p>
          <a:p>
            <a:r>
              <a:rPr lang="en-US" dirty="0" smtClean="0"/>
              <a:t>The </a:t>
            </a:r>
            <a:r>
              <a:rPr lang="en-US" dirty="0"/>
              <a:t>idea, then, is that the </a:t>
            </a:r>
            <a:r>
              <a:rPr lang="en-US" dirty="0">
                <a:solidFill>
                  <a:srgbClr val="C00000"/>
                </a:solidFill>
              </a:rPr>
              <a:t>positive liberty </a:t>
            </a:r>
            <a:r>
              <a:rPr lang="en-US" dirty="0"/>
              <a:t>in question ought to limit the </a:t>
            </a:r>
            <a:r>
              <a:rPr lang="en-US" dirty="0">
                <a:solidFill>
                  <a:srgbClr val="C00000"/>
                </a:solidFill>
              </a:rPr>
              <a:t>negative liberty </a:t>
            </a:r>
            <a:r>
              <a:rPr lang="en-US" dirty="0"/>
              <a:t>of free speech and expression when it comes to pornography. </a:t>
            </a:r>
            <a:endParaRPr lang="en-US" dirty="0" smtClean="0"/>
          </a:p>
          <a:p>
            <a:endParaRPr lang="en-US" dirty="0" smtClean="0"/>
          </a:p>
          <a:p>
            <a:r>
              <a:rPr lang="en-US" dirty="0" err="1"/>
              <a:t>Dworkin</a:t>
            </a:r>
            <a:r>
              <a:rPr lang="en-US" dirty="0"/>
              <a:t> instead </a:t>
            </a:r>
            <a:r>
              <a:rPr lang="en-US" dirty="0" smtClean="0"/>
              <a:t>argues that </a:t>
            </a:r>
            <a:r>
              <a:rPr lang="en-US" i="1" u="sng" dirty="0">
                <a:solidFill>
                  <a:srgbClr val="C00000"/>
                </a:solidFill>
              </a:rPr>
              <a:t>even if pornography interferes with women’s positive liberty to participate in political processes</a:t>
            </a:r>
            <a:r>
              <a:rPr lang="en-US" dirty="0"/>
              <a:t>, this would not justify censoring pornography. </a:t>
            </a:r>
          </a:p>
        </p:txBody>
      </p:sp>
    </p:spTree>
    <p:extLst>
      <p:ext uri="{BB962C8B-B14F-4D97-AF65-F5344CB8AC3E}">
        <p14:creationId xmlns:p14="http://schemas.microsoft.com/office/powerpoint/2010/main" val="18915765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Autofit/>
          </a:bodyPr>
          <a:lstStyle/>
          <a:p>
            <a:r>
              <a:rPr lang="en-US" sz="2400" dirty="0"/>
              <a:t>Even if pornography interferes with women’s positive liberty to participate in political processes, this would not justify censoring pornography.</a:t>
            </a:r>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484657484"/>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4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9312818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a:t>
            </a:r>
            <a:r>
              <a:rPr lang="en-US" sz="7200" dirty="0"/>
              <a:t>Pornography and Degradation”</a:t>
            </a:r>
          </a:p>
        </p:txBody>
      </p:sp>
      <p:sp>
        <p:nvSpPr>
          <p:cNvPr id="3" name="Subtitle 2"/>
          <p:cNvSpPr>
            <a:spLocks noGrp="1"/>
          </p:cNvSpPr>
          <p:nvPr>
            <p:ph type="subTitle" idx="1"/>
          </p:nvPr>
        </p:nvSpPr>
        <p:spPr/>
        <p:txBody>
          <a:bodyPr>
            <a:normAutofit/>
          </a:bodyPr>
          <a:lstStyle/>
          <a:p>
            <a:r>
              <a:rPr lang="en-US" sz="3600" dirty="0"/>
              <a:t>Judith M. </a:t>
            </a:r>
            <a:r>
              <a:rPr lang="en-US" sz="3600" dirty="0" smtClean="0"/>
              <a:t>Hill</a:t>
            </a:r>
            <a:endParaRPr lang="en-US" sz="3600" dirty="0"/>
          </a:p>
        </p:txBody>
      </p:sp>
    </p:spTree>
    <p:extLst>
      <p:ext uri="{BB962C8B-B14F-4D97-AF65-F5344CB8AC3E}">
        <p14:creationId xmlns:p14="http://schemas.microsoft.com/office/powerpoint/2010/main" val="30983709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“Pornography and Degradation”</a:t>
            </a:r>
          </a:p>
        </p:txBody>
      </p:sp>
      <p:sp>
        <p:nvSpPr>
          <p:cNvPr id="3" name="Content Placeholder 2"/>
          <p:cNvSpPr>
            <a:spLocks noGrp="1"/>
          </p:cNvSpPr>
          <p:nvPr>
            <p:ph sz="quarter" idx="1"/>
          </p:nvPr>
        </p:nvSpPr>
        <p:spPr/>
        <p:txBody>
          <a:bodyPr>
            <a:normAutofit/>
          </a:bodyPr>
          <a:lstStyle/>
          <a:p>
            <a:pPr marL="0" lvl="1" indent="0">
              <a:spcBef>
                <a:spcPts val="600"/>
              </a:spcBef>
              <a:buClr>
                <a:schemeClr val="accent1"/>
              </a:buClr>
              <a:buNone/>
            </a:pPr>
            <a:r>
              <a:rPr lang="en-US" b="1" u="sng" dirty="0" smtClean="0"/>
              <a:t>Victim Pornography </a:t>
            </a:r>
          </a:p>
          <a:p>
            <a:pPr marL="274320" lvl="1">
              <a:spcBef>
                <a:spcPts val="600"/>
              </a:spcBef>
              <a:buClr>
                <a:schemeClr val="accent1"/>
              </a:buClr>
            </a:pPr>
            <a:r>
              <a:rPr lang="en-US" dirty="0" smtClean="0"/>
              <a:t>“</a:t>
            </a:r>
            <a:r>
              <a:rPr lang="en-US" dirty="0"/>
              <a:t>the graphic depiction of situations in which women are degraded by sexual activity”</a:t>
            </a:r>
          </a:p>
          <a:p>
            <a:endParaRPr lang="en-US" dirty="0"/>
          </a:p>
        </p:txBody>
      </p:sp>
      <p:sp>
        <p:nvSpPr>
          <p:cNvPr id="4" name="Content Placeholder 3"/>
          <p:cNvSpPr>
            <a:spLocks noGrp="1"/>
          </p:cNvSpPr>
          <p:nvPr>
            <p:ph sz="quarter" idx="2"/>
          </p:nvPr>
        </p:nvSpPr>
        <p:spPr/>
        <p:txBody>
          <a:bodyPr>
            <a:normAutofit/>
          </a:bodyPr>
          <a:lstStyle/>
          <a:p>
            <a:pPr marL="0" indent="0">
              <a:buNone/>
            </a:pPr>
            <a:r>
              <a:rPr lang="en-US" b="1" u="sng" dirty="0" smtClean="0"/>
              <a:t>Kantian Sexual Ethics </a:t>
            </a:r>
          </a:p>
          <a:p>
            <a:r>
              <a:rPr lang="en-US" b="1" dirty="0"/>
              <a:t>Kant</a:t>
            </a:r>
            <a:r>
              <a:rPr lang="en-US" dirty="0"/>
              <a:t>: “Act so that you treat humanity, whether in your own person or in that of another, always as an end and never as a means only</a:t>
            </a:r>
            <a:r>
              <a:rPr lang="en-US" dirty="0" smtClean="0"/>
              <a:t>.”</a:t>
            </a:r>
          </a:p>
          <a:p>
            <a:endParaRPr lang="en-US" dirty="0"/>
          </a:p>
          <a:p>
            <a:r>
              <a:rPr lang="en-US" b="1" dirty="0" err="1"/>
              <a:t>Mappes</a:t>
            </a:r>
            <a:r>
              <a:rPr lang="en-US" dirty="0"/>
              <a:t>: “It is morally wrong for A to use B </a:t>
            </a:r>
            <a:r>
              <a:rPr lang="en-US" i="1" dirty="0"/>
              <a:t>merely as a means </a:t>
            </a:r>
            <a:r>
              <a:rPr lang="en-US" dirty="0"/>
              <a:t>to achieve A's ends.”</a:t>
            </a:r>
          </a:p>
          <a:p>
            <a:endParaRPr lang="en-US" dirty="0"/>
          </a:p>
        </p:txBody>
      </p:sp>
    </p:spTree>
    <p:extLst>
      <p:ext uri="{BB962C8B-B14F-4D97-AF65-F5344CB8AC3E}">
        <p14:creationId xmlns:p14="http://schemas.microsoft.com/office/powerpoint/2010/main" val="11145938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“Pornography and Degradation”</a:t>
            </a:r>
          </a:p>
        </p:txBody>
      </p:sp>
      <p:sp>
        <p:nvSpPr>
          <p:cNvPr id="3" name="Content Placeholder 2"/>
          <p:cNvSpPr>
            <a:spLocks noGrp="1"/>
          </p:cNvSpPr>
          <p:nvPr>
            <p:ph sz="quarter" idx="1"/>
          </p:nvPr>
        </p:nvSpPr>
        <p:spPr/>
        <p:txBody>
          <a:bodyPr>
            <a:normAutofit/>
          </a:bodyPr>
          <a:lstStyle/>
          <a:p>
            <a:pPr marL="0" lvl="1" indent="0">
              <a:spcBef>
                <a:spcPts val="600"/>
              </a:spcBef>
              <a:buClr>
                <a:schemeClr val="accent1"/>
              </a:buClr>
              <a:buNone/>
            </a:pPr>
            <a:r>
              <a:rPr lang="en-US" b="1" u="sng" dirty="0" smtClean="0"/>
              <a:t>Victim Pornography </a:t>
            </a:r>
          </a:p>
          <a:p>
            <a:pPr marL="274320" lvl="1">
              <a:spcBef>
                <a:spcPts val="600"/>
              </a:spcBef>
              <a:buClr>
                <a:schemeClr val="accent1"/>
              </a:buClr>
            </a:pPr>
            <a:r>
              <a:rPr lang="en-US" dirty="0" smtClean="0"/>
              <a:t>“</a:t>
            </a:r>
            <a:r>
              <a:rPr lang="en-US" dirty="0"/>
              <a:t>the graphic depiction of situations in which women are degraded by sexual activity”</a:t>
            </a:r>
          </a:p>
          <a:p>
            <a:endParaRPr lang="en-US" dirty="0"/>
          </a:p>
        </p:txBody>
      </p:sp>
      <p:sp>
        <p:nvSpPr>
          <p:cNvPr id="4" name="Content Placeholder 3"/>
          <p:cNvSpPr>
            <a:spLocks noGrp="1"/>
          </p:cNvSpPr>
          <p:nvPr>
            <p:ph sz="quarter" idx="2"/>
          </p:nvPr>
        </p:nvSpPr>
        <p:spPr/>
        <p:txBody>
          <a:bodyPr>
            <a:normAutofit/>
          </a:bodyPr>
          <a:lstStyle/>
          <a:p>
            <a:pPr marL="0" indent="0">
              <a:buNone/>
            </a:pPr>
            <a:r>
              <a:rPr lang="en-US" b="1" u="sng" dirty="0" smtClean="0"/>
              <a:t>Hill</a:t>
            </a:r>
          </a:p>
          <a:p>
            <a:pPr marL="0" lvl="1" indent="0">
              <a:spcBef>
                <a:spcPts val="600"/>
              </a:spcBef>
              <a:buClr>
                <a:schemeClr val="accent1"/>
              </a:buClr>
              <a:buNone/>
            </a:pPr>
            <a:r>
              <a:rPr lang="en-US" dirty="0"/>
              <a:t>“A person is degraded when she is publicly, or at least overtly, treated as a means only, as something less than a person. Degradation involves de-grading at least in the sense that it entails a (false) imputation of a lower moral status than persons.”</a:t>
            </a:r>
          </a:p>
          <a:p>
            <a:pPr marL="0" indent="0">
              <a:buNone/>
            </a:pPr>
            <a:endParaRPr lang="en-US" dirty="0"/>
          </a:p>
        </p:txBody>
      </p:sp>
    </p:spTree>
    <p:extLst>
      <p:ext uri="{BB962C8B-B14F-4D97-AF65-F5344CB8AC3E}">
        <p14:creationId xmlns:p14="http://schemas.microsoft.com/office/powerpoint/2010/main" val="13457231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“Pornography and Degradation”</a:t>
            </a:r>
          </a:p>
        </p:txBody>
      </p:sp>
      <p:sp>
        <p:nvSpPr>
          <p:cNvPr id="3" name="Content Placeholder 2"/>
          <p:cNvSpPr>
            <a:spLocks noGrp="1"/>
          </p:cNvSpPr>
          <p:nvPr>
            <p:ph sz="quarter" idx="1"/>
          </p:nvPr>
        </p:nvSpPr>
        <p:spPr/>
        <p:txBody>
          <a:bodyPr>
            <a:normAutofit/>
          </a:bodyPr>
          <a:lstStyle/>
          <a:p>
            <a:pPr marL="0" lvl="1" indent="0">
              <a:spcBef>
                <a:spcPts val="600"/>
              </a:spcBef>
              <a:buClr>
                <a:schemeClr val="accent1"/>
              </a:buClr>
              <a:buNone/>
            </a:pPr>
            <a:r>
              <a:rPr lang="en-US" b="1" u="sng" dirty="0" smtClean="0"/>
              <a:t>Victim Pornography </a:t>
            </a:r>
          </a:p>
          <a:p>
            <a:pPr marL="274320" lvl="1">
              <a:spcBef>
                <a:spcPts val="600"/>
              </a:spcBef>
              <a:buClr>
                <a:schemeClr val="accent1"/>
              </a:buClr>
            </a:pPr>
            <a:r>
              <a:rPr lang="en-US" dirty="0" smtClean="0"/>
              <a:t>“</a:t>
            </a:r>
            <a:r>
              <a:rPr lang="en-US" dirty="0"/>
              <a:t>the graphic depiction of situations in which women are degraded by sexual activity”</a:t>
            </a:r>
          </a:p>
          <a:p>
            <a:endParaRPr lang="en-US" dirty="0"/>
          </a:p>
        </p:txBody>
      </p:sp>
      <p:sp>
        <p:nvSpPr>
          <p:cNvPr id="4" name="Content Placeholder 3"/>
          <p:cNvSpPr>
            <a:spLocks noGrp="1"/>
          </p:cNvSpPr>
          <p:nvPr>
            <p:ph sz="quarter" idx="2"/>
          </p:nvPr>
        </p:nvSpPr>
        <p:spPr/>
        <p:txBody>
          <a:bodyPr>
            <a:normAutofit/>
          </a:bodyPr>
          <a:lstStyle/>
          <a:p>
            <a:pPr marL="0" indent="0">
              <a:buNone/>
            </a:pPr>
            <a:r>
              <a:rPr lang="en-US" b="1" u="sng" dirty="0" smtClean="0"/>
              <a:t>Hill</a:t>
            </a:r>
          </a:p>
          <a:p>
            <a:pPr marL="169863" lvl="2" indent="-169863">
              <a:spcAft>
                <a:spcPts val="1138"/>
              </a:spcAft>
              <a:buFont typeface="Times New Roman" pitchFamily="16"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Note that Hill is not focusing on any harms caused by victim pornography.</a:t>
            </a:r>
          </a:p>
          <a:p>
            <a:pPr marL="0" indent="0">
              <a:buNone/>
            </a:pPr>
            <a:endParaRPr lang="en-US" dirty="0"/>
          </a:p>
        </p:txBody>
      </p:sp>
    </p:spTree>
    <p:extLst>
      <p:ext uri="{BB962C8B-B14F-4D97-AF65-F5344CB8AC3E}">
        <p14:creationId xmlns:p14="http://schemas.microsoft.com/office/powerpoint/2010/main" val="19689437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Clicker Quiz</a:t>
            </a:r>
          </a:p>
          <a:p>
            <a:r>
              <a:rPr lang="en-US" dirty="0" smtClean="0"/>
              <a:t>Finish/discuss </a:t>
            </a:r>
            <a:r>
              <a:rPr lang="en-US" dirty="0" err="1" smtClean="0"/>
              <a:t>Dworkin</a:t>
            </a:r>
            <a:endParaRPr lang="en-US" dirty="0" smtClean="0"/>
          </a:p>
          <a:p>
            <a:r>
              <a:rPr lang="en-US" dirty="0" smtClean="0"/>
              <a:t>Begin Hill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410" y="1458687"/>
            <a:ext cx="4295440" cy="455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586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“Pornography and Degradation”</a:t>
            </a:r>
          </a:p>
        </p:txBody>
      </p:sp>
      <p:sp>
        <p:nvSpPr>
          <p:cNvPr id="3" name="Content Placeholder 2"/>
          <p:cNvSpPr>
            <a:spLocks noGrp="1"/>
          </p:cNvSpPr>
          <p:nvPr>
            <p:ph sz="quarter" idx="1"/>
          </p:nvPr>
        </p:nvSpPr>
        <p:spPr/>
        <p:txBody>
          <a:bodyPr>
            <a:normAutofit lnSpcReduction="10000"/>
          </a:bodyPr>
          <a:lstStyle/>
          <a:p>
            <a:pPr marL="0" lvl="1" indent="0">
              <a:spcBef>
                <a:spcPts val="600"/>
              </a:spcBef>
              <a:buClr>
                <a:schemeClr val="accent1"/>
              </a:buClr>
              <a:buNone/>
            </a:pPr>
            <a:r>
              <a:rPr lang="en-US" b="1" u="sng" dirty="0" smtClean="0"/>
              <a:t>Classic Problems for Kant</a:t>
            </a:r>
          </a:p>
          <a:p>
            <a:pPr marL="274320" lvl="1">
              <a:spcBef>
                <a:spcPts val="600"/>
              </a:spcBef>
              <a:buClr>
                <a:schemeClr val="accent1"/>
              </a:buClr>
            </a:pPr>
            <a:r>
              <a:rPr lang="en-US" dirty="0" err="1" smtClean="0"/>
              <a:t>Rigorism</a:t>
            </a:r>
            <a:endParaRPr lang="en-US" dirty="0" smtClean="0"/>
          </a:p>
          <a:p>
            <a:pPr marL="274320" lvl="1">
              <a:spcBef>
                <a:spcPts val="600"/>
              </a:spcBef>
              <a:buClr>
                <a:schemeClr val="accent1"/>
              </a:buClr>
            </a:pPr>
            <a:r>
              <a:rPr lang="en-US" dirty="0" smtClean="0"/>
              <a:t>Vacuity (Sneaky Maxim Maker)</a:t>
            </a:r>
          </a:p>
          <a:p>
            <a:pPr marL="274320" lvl="1">
              <a:spcBef>
                <a:spcPts val="600"/>
              </a:spcBef>
              <a:buClr>
                <a:schemeClr val="accent1"/>
              </a:buClr>
            </a:pPr>
            <a:r>
              <a:rPr lang="en-US" dirty="0" smtClean="0"/>
              <a:t>Covert Consequentialism</a:t>
            </a:r>
          </a:p>
          <a:p>
            <a:pPr marL="274320" lvl="1">
              <a:spcBef>
                <a:spcPts val="600"/>
              </a:spcBef>
              <a:buClr>
                <a:schemeClr val="accent1"/>
              </a:buClr>
            </a:pPr>
            <a:r>
              <a:rPr lang="en-US" dirty="0" smtClean="0"/>
              <a:t>Moral Standing</a:t>
            </a:r>
          </a:p>
          <a:p>
            <a:pPr marL="274320" lvl="1">
              <a:spcBef>
                <a:spcPts val="600"/>
              </a:spcBef>
              <a:buClr>
                <a:schemeClr val="accent1"/>
              </a:buClr>
            </a:pPr>
            <a:r>
              <a:rPr lang="en-US" smtClean="0"/>
              <a:t>Autonomy </a:t>
            </a:r>
            <a:endParaRPr lang="en-US" dirty="0"/>
          </a:p>
        </p:txBody>
      </p:sp>
      <p:sp>
        <p:nvSpPr>
          <p:cNvPr id="4" name="Content Placeholder 3"/>
          <p:cNvSpPr>
            <a:spLocks noGrp="1"/>
          </p:cNvSpPr>
          <p:nvPr>
            <p:ph sz="quarter" idx="2"/>
          </p:nvPr>
        </p:nvSpPr>
        <p:spPr/>
        <p:txBody>
          <a:bodyPr>
            <a:normAutofit lnSpcReduction="10000"/>
          </a:bodyPr>
          <a:lstStyle/>
          <a:p>
            <a:pPr marL="0" indent="0">
              <a:buNone/>
            </a:pPr>
            <a:r>
              <a:rPr lang="en-US" b="1" u="sng" dirty="0" smtClean="0"/>
              <a:t>Kantian Sexual Ethics </a:t>
            </a:r>
          </a:p>
          <a:p>
            <a:r>
              <a:rPr lang="en-US" b="1" dirty="0"/>
              <a:t>Kant</a:t>
            </a:r>
            <a:r>
              <a:rPr lang="en-US" dirty="0"/>
              <a:t>: “Act so that you treat humanity, whether in your own person or in that of another, always as an end and never as a means only</a:t>
            </a:r>
            <a:r>
              <a:rPr lang="en-US" dirty="0" smtClean="0"/>
              <a:t>.”</a:t>
            </a:r>
          </a:p>
          <a:p>
            <a:endParaRPr lang="en-US" dirty="0"/>
          </a:p>
          <a:p>
            <a:r>
              <a:rPr lang="en-US" b="1" dirty="0" smtClean="0"/>
              <a:t>Hill: </a:t>
            </a:r>
            <a:r>
              <a:rPr lang="en-US" dirty="0" smtClean="0"/>
              <a:t>“A </a:t>
            </a:r>
            <a:r>
              <a:rPr lang="en-US" dirty="0"/>
              <a:t>person is degraded when she is publicly, or at least overtly, treated as a means only, as something less than a person. Degradation involves de-grading at least in the sense that it entails a (false) imputation of a lower moral status than persons.”</a:t>
            </a:r>
          </a:p>
          <a:p>
            <a:endParaRPr lang="en-US" dirty="0"/>
          </a:p>
        </p:txBody>
      </p:sp>
    </p:spTree>
    <p:extLst>
      <p:ext uri="{BB962C8B-B14F-4D97-AF65-F5344CB8AC3E}">
        <p14:creationId xmlns:p14="http://schemas.microsoft.com/office/powerpoint/2010/main" val="1683279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fontScale="90000"/>
          </a:bodyPr>
          <a:lstStyle/>
          <a:p>
            <a:r>
              <a:rPr lang="en-US" dirty="0" smtClean="0"/>
              <a:t>A Kantian approach to pornography</a:t>
            </a:r>
            <a:endParaRPr lang="en-US"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50092104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64"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350679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“Pornography and Degradation”</a:t>
            </a:r>
          </a:p>
        </p:txBody>
      </p:sp>
      <p:sp>
        <p:nvSpPr>
          <p:cNvPr id="3" name="Content Placeholder 2"/>
          <p:cNvSpPr>
            <a:spLocks noGrp="1"/>
          </p:cNvSpPr>
          <p:nvPr>
            <p:ph sz="quarter" idx="1"/>
          </p:nvPr>
        </p:nvSpPr>
        <p:spPr/>
        <p:txBody>
          <a:bodyPr>
            <a:normAutofit/>
          </a:bodyPr>
          <a:lstStyle/>
          <a:p>
            <a:pPr marL="0" lvl="1" indent="0" defTabSz="457200" fontAlgn="base" hangingPunct="0">
              <a:lnSpc>
                <a:spcPct val="93000"/>
              </a:lnSpc>
              <a:spcBef>
                <a:spcPct val="0"/>
              </a:spcBef>
              <a:spcAft>
                <a:spcPts val="1138"/>
              </a:spcAft>
              <a:buClr>
                <a:srgbClr val="000000"/>
              </a:buClr>
              <a:buSzPct val="100000"/>
              <a:buNone/>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1" u="sng" kern="0" dirty="0">
                <a:solidFill>
                  <a:srgbClr val="000000"/>
                </a:solidFill>
                <a:latin typeface="Arial"/>
                <a:ea typeface="MS Gothic"/>
              </a:rPr>
              <a:t>A moral implication: </a:t>
            </a:r>
          </a:p>
          <a:p>
            <a:pPr marL="342900" lvl="1" indent="-342900" defTabSz="457200" fontAlgn="base" hangingPunct="0">
              <a:lnSpc>
                <a:spcPct val="93000"/>
              </a:lnSpc>
              <a:spcBef>
                <a:spcPct val="0"/>
              </a:spcBef>
              <a:spcAft>
                <a:spcPts val="1138"/>
              </a:spcAft>
              <a:buClr>
                <a:srgbClr val="000000"/>
              </a:buClr>
              <a:buSzPct val="10000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kern="0" dirty="0">
                <a:solidFill>
                  <a:srgbClr val="000000"/>
                </a:solidFill>
                <a:latin typeface="Arial"/>
                <a:ea typeface="MS Gothic"/>
              </a:rPr>
              <a:t>Given that it is wrong to treat persons merely as means, and given that victim pornography depicts women as mere means (as “less than persons”), it follows that victim pornography is morally objectionable.</a:t>
            </a:r>
          </a:p>
        </p:txBody>
      </p:sp>
      <p:sp>
        <p:nvSpPr>
          <p:cNvPr id="4" name="Content Placeholder 3"/>
          <p:cNvSpPr>
            <a:spLocks noGrp="1"/>
          </p:cNvSpPr>
          <p:nvPr>
            <p:ph sz="quarter" idx="2"/>
          </p:nvPr>
        </p:nvSpPr>
        <p:spPr/>
        <p:txBody>
          <a:bodyPr>
            <a:normAutofit/>
          </a:bodyPr>
          <a:lstStyle/>
          <a:p>
            <a:pPr marL="0" lvl="1" indent="0">
              <a:buNone/>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1" u="sng" dirty="0"/>
              <a:t>A legal implication: </a:t>
            </a:r>
          </a:p>
          <a:p>
            <a:pPr marL="342900" lvl="1" indent="-34290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dirty="0"/>
              <a:t>Because victim pornography depicts women as less than persons, the pornography industry is guilty of </a:t>
            </a:r>
            <a:r>
              <a:rPr lang="en-US" sz="2000" i="1" dirty="0">
                <a:solidFill>
                  <a:srgbClr val="C00000"/>
                </a:solidFill>
              </a:rPr>
              <a:t>libel</a:t>
            </a:r>
          </a:p>
          <a:p>
            <a:pPr marL="891540" lvl="3" indent="-34290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500" i="1" dirty="0"/>
              <a:t>a false statement that is damaging to a person's reputation.</a:t>
            </a:r>
          </a:p>
          <a:p>
            <a:pPr marL="891540" lvl="3" indent="-34290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1500" i="1" dirty="0"/>
          </a:p>
        </p:txBody>
      </p:sp>
    </p:spTree>
    <p:extLst>
      <p:ext uri="{BB962C8B-B14F-4D97-AF65-F5344CB8AC3E}">
        <p14:creationId xmlns:p14="http://schemas.microsoft.com/office/powerpoint/2010/main" val="30166847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lstStyle/>
          <a:p>
            <a:r>
              <a:rPr lang="en-US" dirty="0" smtClean="0"/>
              <a:t>Moral Implication</a:t>
            </a:r>
            <a:endParaRPr lang="en-US"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58493567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88"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808685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lstStyle/>
          <a:p>
            <a:r>
              <a:rPr lang="en-US" dirty="0" smtClean="0"/>
              <a:t>Legal Implication</a:t>
            </a:r>
            <a:endParaRPr lang="en-US"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16822764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8212"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672825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Autofit/>
          </a:bodyPr>
          <a:lstStyle/>
          <a:p>
            <a:r>
              <a:rPr lang="en-US" sz="3600" dirty="0" smtClean="0"/>
              <a:t>Ronald </a:t>
            </a:r>
            <a:r>
              <a:rPr lang="en-US" sz="3600" dirty="0" err="1" smtClean="0"/>
              <a:t>Dworkin’s</a:t>
            </a:r>
            <a:r>
              <a:rPr lang="en-US" sz="3600" dirty="0" smtClean="0"/>
              <a:t> view on pornography and censorship is best described as:</a:t>
            </a:r>
            <a:endParaRPr lang="en-US" sz="3600"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dirty="0"/>
              <a:t>conservative</a:t>
            </a:r>
          </a:p>
          <a:p>
            <a:pPr marL="514350" indent="-514350">
              <a:spcBef>
                <a:spcPct val="20000"/>
              </a:spcBef>
              <a:buFont typeface="Wingdings 3"/>
              <a:buAutoNum type="alphaUcPeriod"/>
            </a:pPr>
            <a:r>
              <a:rPr lang="en-US" sz="3200" dirty="0"/>
              <a:t>liberal</a:t>
            </a:r>
          </a:p>
          <a:p>
            <a:pPr marL="514350" indent="-514350">
              <a:spcBef>
                <a:spcPct val="20000"/>
              </a:spcBef>
              <a:buFont typeface="Wingdings 3"/>
              <a:buAutoNum type="alphaUcPeriod"/>
            </a:pPr>
            <a:r>
              <a:rPr lang="en-US" sz="3200" dirty="0" smtClean="0"/>
              <a:t>moralist</a:t>
            </a:r>
            <a:endParaRPr lang="en-US" sz="3200" dirty="0"/>
          </a:p>
          <a:p>
            <a:pPr marL="514350" indent="-514350">
              <a:spcBef>
                <a:spcPct val="20000"/>
              </a:spcBef>
              <a:buFont typeface="Wingdings 3"/>
              <a:buAutoNum type="alphaUcPeriod"/>
            </a:pPr>
            <a:r>
              <a:rPr lang="en-US" sz="3200" dirty="0"/>
              <a:t>feminist</a:t>
            </a:r>
          </a:p>
          <a:p>
            <a:pPr marL="514350" indent="-514350">
              <a:spcBef>
                <a:spcPct val="20000"/>
              </a:spcBef>
              <a:buFont typeface="Wingdings 3"/>
              <a:buAutoNum type="alphaUcPeriod"/>
            </a:pPr>
            <a:r>
              <a:rPr lang="en-US" sz="3200" dirty="0"/>
              <a:t>game theoretic </a:t>
            </a:r>
          </a:p>
          <a:p>
            <a:pPr marL="514350" indent="-514350">
              <a:spcBef>
                <a:spcPct val="20000"/>
              </a:spcBef>
              <a:buFont typeface="Wingdings 3"/>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641142931"/>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4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0591934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Autofit/>
          </a:bodyPr>
          <a:lstStyle/>
          <a:p>
            <a:r>
              <a:rPr lang="en-US" sz="4000" dirty="0"/>
              <a:t>Hill’s article is best seen as an application of what </a:t>
            </a:r>
            <a:r>
              <a:rPr lang="en-US" sz="4000" dirty="0" smtClean="0"/>
              <a:t>ethical theory</a:t>
            </a:r>
            <a:r>
              <a:rPr lang="en-US" sz="4000" dirty="0"/>
              <a:t>?</a:t>
            </a:r>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buFont typeface="+mj-lt"/>
              <a:buAutoNum type="alphaUcPeriod"/>
            </a:pPr>
            <a:r>
              <a:rPr lang="en-US" sz="3200" dirty="0"/>
              <a:t>consequentialism</a:t>
            </a:r>
          </a:p>
          <a:p>
            <a:pPr marL="514350" indent="-514350">
              <a:buFont typeface="+mj-lt"/>
              <a:buAutoNum type="alphaUcPeriod"/>
            </a:pPr>
            <a:r>
              <a:rPr lang="en-US" sz="3200" dirty="0"/>
              <a:t>utilitarianism</a:t>
            </a:r>
          </a:p>
          <a:p>
            <a:pPr marL="514350" indent="-514350">
              <a:buFont typeface="+mj-lt"/>
              <a:buAutoNum type="alphaUcPeriod"/>
            </a:pPr>
            <a:r>
              <a:rPr lang="en-US" sz="3200" dirty="0"/>
              <a:t>virtue ethics</a:t>
            </a:r>
          </a:p>
          <a:p>
            <a:pPr marL="514350" indent="-514350">
              <a:buFont typeface="+mj-lt"/>
              <a:buAutoNum type="alphaUcPeriod"/>
            </a:pPr>
            <a:r>
              <a:rPr lang="en-US" sz="3200" dirty="0"/>
              <a:t>Kantian ethics</a:t>
            </a:r>
          </a:p>
          <a:p>
            <a:pPr marL="514350" indent="-514350">
              <a:buFont typeface="+mj-lt"/>
              <a:buAutoNum type="alphaUcPeriod"/>
            </a:pPr>
            <a:r>
              <a:rPr lang="en-US" sz="3200" dirty="0"/>
              <a:t>natural law theory</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9967296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425041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Autofit/>
          </a:bodyPr>
          <a:lstStyle/>
          <a:p>
            <a:r>
              <a:rPr lang="en-US" sz="3200" dirty="0"/>
              <a:t>Which of the following is </a:t>
            </a:r>
            <a:r>
              <a:rPr lang="en-US" sz="3200" i="1" dirty="0"/>
              <a:t>not</a:t>
            </a:r>
            <a:r>
              <a:rPr lang="en-US" sz="3200" dirty="0"/>
              <a:t> a central claim in Hill’s argument against pornography?</a:t>
            </a:r>
          </a:p>
        </p:txBody>
      </p:sp>
      <p:sp>
        <p:nvSpPr>
          <p:cNvPr id="3" name="TPAnswers"/>
          <p:cNvSpPr>
            <a:spLocks noGrp="1"/>
          </p:cNvSpPr>
          <p:nvPr>
            <p:ph type="body" idx="1"/>
            <p:custDataLst>
              <p:tags r:id="rId3"/>
            </p:custDataLst>
          </p:nvPr>
        </p:nvSpPr>
        <p:spPr>
          <a:xfrm>
            <a:off x="1981200" y="1600200"/>
            <a:ext cx="4114800" cy="4910328"/>
          </a:xfrm>
        </p:spPr>
        <p:txBody>
          <a:bodyPr>
            <a:normAutofit fontScale="62500" lnSpcReduction="20000"/>
          </a:bodyPr>
          <a:lstStyle/>
          <a:p>
            <a:pPr marL="514350" indent="-514350">
              <a:buFont typeface="+mj-lt"/>
              <a:buAutoNum type="alphaUcPeriod"/>
            </a:pPr>
            <a:r>
              <a:rPr lang="en-US" sz="3200" dirty="0"/>
              <a:t>Some pornography </a:t>
            </a:r>
            <a:r>
              <a:rPr lang="en-US" sz="3200" i="1" u="sng" dirty="0">
                <a:solidFill>
                  <a:schemeClr val="accent2"/>
                </a:solidFill>
              </a:rPr>
              <a:t>causes</a:t>
            </a:r>
            <a:r>
              <a:rPr lang="en-US" sz="3200" i="1" u="sng" dirty="0"/>
              <a:t> </a:t>
            </a:r>
            <a:r>
              <a:rPr lang="en-US" sz="3200" dirty="0"/>
              <a:t>violence and/or discrimination against women</a:t>
            </a:r>
          </a:p>
          <a:p>
            <a:pPr marL="514350" indent="-514350">
              <a:buFont typeface="+mj-lt"/>
              <a:buAutoNum type="alphaUcPeriod"/>
            </a:pPr>
            <a:r>
              <a:rPr lang="en-US" sz="3200" dirty="0"/>
              <a:t>The pornography industry </a:t>
            </a:r>
            <a:r>
              <a:rPr lang="en-US" sz="3200" i="1" u="sng" dirty="0">
                <a:solidFill>
                  <a:schemeClr val="accent2"/>
                </a:solidFill>
              </a:rPr>
              <a:t>lies</a:t>
            </a:r>
            <a:r>
              <a:rPr lang="en-US" sz="3200" dirty="0">
                <a:solidFill>
                  <a:schemeClr val="accent2"/>
                </a:solidFill>
              </a:rPr>
              <a:t> </a:t>
            </a:r>
            <a:r>
              <a:rPr lang="en-US" sz="3200" dirty="0"/>
              <a:t>about the nature of women for its own financial gain</a:t>
            </a:r>
          </a:p>
          <a:p>
            <a:pPr marL="514350" indent="-514350">
              <a:buFont typeface="+mj-lt"/>
              <a:buAutoNum type="alphaUcPeriod"/>
            </a:pPr>
            <a:r>
              <a:rPr lang="en-US" sz="3200" dirty="0"/>
              <a:t>Some pornography </a:t>
            </a:r>
            <a:r>
              <a:rPr lang="en-US" sz="3200" i="1" u="sng" dirty="0">
                <a:solidFill>
                  <a:schemeClr val="accent2"/>
                </a:solidFill>
              </a:rPr>
              <a:t>presents</a:t>
            </a:r>
            <a:r>
              <a:rPr lang="en-US" sz="3200" dirty="0">
                <a:solidFill>
                  <a:schemeClr val="accent2"/>
                </a:solidFill>
              </a:rPr>
              <a:t> </a:t>
            </a:r>
            <a:r>
              <a:rPr lang="en-US" sz="3200" dirty="0"/>
              <a:t>women as having less moral value than persons</a:t>
            </a:r>
          </a:p>
          <a:p>
            <a:pPr marL="514350" indent="-514350">
              <a:buFont typeface="+mj-lt"/>
              <a:buAutoNum type="alphaUcPeriod"/>
            </a:pPr>
            <a:r>
              <a:rPr lang="en-US" sz="3200" dirty="0"/>
              <a:t>One </a:t>
            </a:r>
            <a:r>
              <a:rPr lang="en-US" sz="3200" i="1" u="sng" dirty="0">
                <a:solidFill>
                  <a:schemeClr val="accent2"/>
                </a:solidFill>
              </a:rPr>
              <a:t>need not rely </a:t>
            </a:r>
            <a:r>
              <a:rPr lang="en-US" sz="3200" dirty="0"/>
              <a:t>on empirical studies about the effects of pornography to show that it is often morally objectionable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629900701"/>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9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102792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4038600" cy="5895976"/>
          </a:xfrm>
        </p:spPr>
        <p:txBody>
          <a:bodyPr>
            <a:normAutofit/>
          </a:bodyPr>
          <a:lstStyle/>
          <a:p>
            <a:r>
              <a:rPr lang="en-US" sz="4000" dirty="0"/>
              <a:t>Ronald </a:t>
            </a:r>
            <a:r>
              <a:rPr lang="en-US" sz="4000" dirty="0" err="1"/>
              <a:t>Dworkin</a:t>
            </a:r>
            <a:r>
              <a:rPr lang="en-US" sz="4000" dirty="0"/>
              <a:t>, “Liberty and Pornography”</a:t>
            </a:r>
          </a:p>
        </p:txBody>
      </p:sp>
      <p:pic>
        <p:nvPicPr>
          <p:cNvPr id="5122" name="Picture 2" descr="http://t1.gstatic.com/images?q=tbn:ANd9GcSB6CJn_P2Dvd3PrYVB2NJZ7ZzG6qDOW60n0nf6uFmIv-NClEm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622982"/>
            <a:ext cx="3371850" cy="450159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8" y="5018315"/>
            <a:ext cx="2638425" cy="17335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72201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Ronald </a:t>
            </a:r>
            <a:r>
              <a:rPr lang="en-US" dirty="0" err="1"/>
              <a:t>Dworkin</a:t>
            </a:r>
            <a:r>
              <a:rPr lang="en-US" dirty="0"/>
              <a:t>, “Liberty and Pornography</a:t>
            </a:r>
            <a:r>
              <a:rPr lang="en-US" dirty="0" smtClean="0"/>
              <a:t>”</a:t>
            </a:r>
            <a:endParaRPr lang="en-US" dirty="0"/>
          </a:p>
        </p:txBody>
      </p:sp>
      <p:sp>
        <p:nvSpPr>
          <p:cNvPr id="4" name="Content Placeholder 3"/>
          <p:cNvSpPr>
            <a:spLocks noGrp="1"/>
          </p:cNvSpPr>
          <p:nvPr>
            <p:ph sz="quarter" idx="1"/>
          </p:nvPr>
        </p:nvSpPr>
        <p:spPr/>
        <p:txBody>
          <a:bodyPr>
            <a:normAutofit/>
          </a:bodyPr>
          <a:lstStyle/>
          <a:p>
            <a:pPr marL="342900" lvl="1" indent="-34290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dirty="0" smtClean="0"/>
          </a:p>
          <a:p>
            <a:pPr marL="342900" lvl="1" indent="-34290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dirty="0" smtClean="0"/>
              <a:t>Discussion </a:t>
            </a:r>
            <a:r>
              <a:rPr lang="en-US" dirty="0"/>
              <a:t>of Isaiah Berlin's “Two Concepts of Liberty</a:t>
            </a:r>
            <a:r>
              <a:rPr lang="en-US" dirty="0" smtClean="0"/>
              <a:t>”</a:t>
            </a:r>
          </a:p>
          <a:p>
            <a:pPr marL="342900" lvl="1" indent="-34290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dirty="0"/>
          </a:p>
          <a:p>
            <a:pPr marL="274320" lvl="3" indent="0">
              <a:buNone/>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u="sng" dirty="0" smtClean="0"/>
              <a:t>Two kinds </a:t>
            </a:r>
            <a:r>
              <a:rPr lang="en-US" u="sng" dirty="0"/>
              <a:t>of liberty:</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i="1" dirty="0"/>
              <a:t>Negative liberty</a:t>
            </a:r>
            <a:r>
              <a:rPr lang="en-US" dirty="0"/>
              <a:t>: liberty to not be obstructed by others in doing what one wishes to do</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i="1" dirty="0"/>
              <a:t>Positive liberty:</a:t>
            </a:r>
            <a:r>
              <a:rPr lang="en-US" dirty="0"/>
              <a:t> power to control or participate in public </a:t>
            </a:r>
            <a:r>
              <a:rPr lang="en-US" dirty="0" smtClean="0"/>
              <a:t>decisions</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dirty="0"/>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dirty="0" smtClean="0"/>
          </a:p>
          <a:p>
            <a:pPr marL="274320" lvl="3" indent="0">
              <a:buNone/>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u="sng" dirty="0"/>
              <a:t>The complexity of political value</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i="1" dirty="0"/>
              <a:t>The “Platonic ideal”</a:t>
            </a:r>
            <a:r>
              <a:rPr lang="en-US" dirty="0"/>
              <a:t>: all the political virtues can be realized in a single political structure</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dirty="0"/>
              <a:t>Platonic ideal “a seductive myth”; some freedoms conflict with others</a:t>
            </a:r>
          </a:p>
          <a:p>
            <a:pPr marL="834390" lvl="5" indent="-285750">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US" dirty="0"/>
          </a:p>
          <a:p>
            <a:endParaRPr lang="en-US" dirty="0"/>
          </a:p>
        </p:txBody>
      </p:sp>
    </p:spTree>
    <p:extLst>
      <p:ext uri="{BB962C8B-B14F-4D97-AF65-F5344CB8AC3E}">
        <p14:creationId xmlns:p14="http://schemas.microsoft.com/office/powerpoint/2010/main" val="36724459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Dworkin</a:t>
            </a:r>
            <a:r>
              <a:rPr lang="en-US" dirty="0"/>
              <a:t>: Two Kinds of Liberty </a:t>
            </a:r>
          </a:p>
        </p:txBody>
      </p:sp>
      <p:sp>
        <p:nvSpPr>
          <p:cNvPr id="3" name="Content Placeholder 2"/>
          <p:cNvSpPr>
            <a:spLocks noGrp="1"/>
          </p:cNvSpPr>
          <p:nvPr>
            <p:ph sz="quarter" idx="1"/>
          </p:nvPr>
        </p:nvSpPr>
        <p:spPr/>
        <p:txBody>
          <a:bodyPr/>
          <a:lstStyle/>
          <a:p>
            <a:r>
              <a:rPr lang="en-US" sz="2400" b="1" u="sng" dirty="0"/>
              <a:t>Mill’s Harm Principle</a:t>
            </a:r>
            <a:r>
              <a:rPr lang="en-US" sz="2400" b="1" dirty="0"/>
              <a:t>:  </a:t>
            </a:r>
            <a:r>
              <a:rPr lang="en-US" sz="2400" dirty="0"/>
              <a:t>In the absence of some direct harm to a non-consenting other person, there is no justification for coercion. </a:t>
            </a:r>
          </a:p>
          <a:p>
            <a:endParaRPr lang="en-US" dirty="0" smtClean="0"/>
          </a:p>
          <a:p>
            <a:pPr marL="0" indent="0">
              <a:buNone/>
            </a:pPr>
            <a:r>
              <a:rPr lang="en-US" u="sng" dirty="0" smtClean="0"/>
              <a:t>Freedom of speech is a negative right.</a:t>
            </a:r>
          </a:p>
          <a:p>
            <a:pPr lvl="1"/>
            <a:r>
              <a:rPr lang="en-US" dirty="0" smtClean="0"/>
              <a:t>Most speech, including most forms of pornography, does not directly harm a non-consenting other person.</a:t>
            </a:r>
          </a:p>
          <a:p>
            <a:pPr lvl="1"/>
            <a:r>
              <a:rPr lang="en-US" dirty="0" smtClean="0"/>
              <a:t>Given a liberal perspective, such as the harm principle, negative rights trump positive rights. </a:t>
            </a:r>
            <a:endParaRPr lang="en-US" dirty="0"/>
          </a:p>
        </p:txBody>
      </p:sp>
    </p:spTree>
    <p:extLst>
      <p:ext uri="{BB962C8B-B14F-4D97-AF65-F5344CB8AC3E}">
        <p14:creationId xmlns:p14="http://schemas.microsoft.com/office/powerpoint/2010/main" val="363147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a:t>People vs. Larry </a:t>
            </a:r>
            <a:r>
              <a:rPr lang="en-US" dirty="0" err="1" smtClean="0"/>
              <a:t>Flynt</a:t>
            </a:r>
            <a:r>
              <a:rPr lang="en-US" dirty="0" smtClean="0"/>
              <a:t>,” </a:t>
            </a:r>
            <a:r>
              <a:rPr lang="en-US" sz="1200" dirty="0" smtClean="0"/>
              <a:t>Movie </a:t>
            </a:r>
            <a:r>
              <a:rPr lang="en-US" sz="1200" dirty="0"/>
              <a:t>CLIP - The Supreme Court (1996</a:t>
            </a:r>
            <a:r>
              <a:rPr lang="en-US" sz="1200" dirty="0" smtClean="0"/>
              <a:t>)</a:t>
            </a:r>
            <a:endParaRPr lang="en-US" sz="1200"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www.youtube.com/watch?v=MeTuNES82O0</a:t>
            </a:r>
            <a:r>
              <a:rPr lang="en-US" dirty="0" smtClean="0"/>
              <a:t> </a:t>
            </a:r>
            <a:endParaRPr lang="en-US" dirty="0"/>
          </a:p>
        </p:txBody>
      </p:sp>
      <p:pic>
        <p:nvPicPr>
          <p:cNvPr id="4" name="Picture 3"/>
          <p:cNvPicPr>
            <a:picLocks noChangeAspect="1"/>
          </p:cNvPicPr>
          <p:nvPr/>
        </p:nvPicPr>
        <p:blipFill>
          <a:blip r:embed="rId3"/>
          <a:stretch>
            <a:fillRect/>
          </a:stretch>
        </p:blipFill>
        <p:spPr>
          <a:xfrm>
            <a:off x="8833076" y="3567112"/>
            <a:ext cx="1819275" cy="2505075"/>
          </a:xfrm>
          <a:prstGeom prst="rect">
            <a:avLst/>
          </a:prstGeom>
        </p:spPr>
      </p:pic>
      <p:pic>
        <p:nvPicPr>
          <p:cNvPr id="5" name="Picture 4"/>
          <p:cNvPicPr>
            <a:picLocks noChangeAspect="1"/>
          </p:cNvPicPr>
          <p:nvPr/>
        </p:nvPicPr>
        <p:blipFill>
          <a:blip r:embed="rId4"/>
          <a:stretch>
            <a:fillRect/>
          </a:stretch>
        </p:blipFill>
        <p:spPr>
          <a:xfrm>
            <a:off x="1472972" y="3529012"/>
            <a:ext cx="1800225" cy="2543175"/>
          </a:xfrm>
          <a:prstGeom prst="rect">
            <a:avLst/>
          </a:prstGeom>
        </p:spPr>
      </p:pic>
    </p:spTree>
    <p:extLst>
      <p:ext uri="{BB962C8B-B14F-4D97-AF65-F5344CB8AC3E}">
        <p14:creationId xmlns:p14="http://schemas.microsoft.com/office/powerpoint/2010/main" val="28069800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9666B4451B164BC8B514EEF6A6323F57"/>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RESULTS" val="In the absence of some direct harm to a non-consenting person, there is no justification for censoring expression of free speech, such as pornography. [;crlf;]9[;]9[;]9[;]False[;]0[;][;crlf;]3.77777777777778[;]4[;]1.61780219761789[;]2.61728395061728[;crlf;]1[;]0[;]Strongly Agree1[;]Strongly Agree[;][;crlf;]1[;]0[;]Agree2[;]Agree[;][;crlf;]2[;]0[;]Somewhat Agree3[;]Somewhat Agree[;][;crlf;]2[;]0[;]Neutral4[;]Neutral[;][;crlf;]1[;]0[;]Somewhat Disagree5[;]Somewhat Disagree[;][;crlf;]2[;]0[;]Disagree6[;]Disagree[;][;crlf;]0[;]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FE8B1DDB10A546AD906D9DAFD80AF8FF&lt;/guid&gt;&#10;        &lt;description /&gt;&#10;        &lt;date&gt;11/2/2013 5:26:0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99847BE8AF84EBBAB639D0E93073879&lt;/guid&gt;&#10;            &lt;repollguid&gt;D4CCCF493B4841C8A50AFC4CF884788A&lt;/repollguid&gt;&#10;            &lt;sourceid&gt;06F96B4926204E17AA27874AC46E9BD5&lt;/sourceid&gt;&#10;            &lt;questiontext&gt;In the absence of some direct harm to a non-consenting person, there is no justification for censoring expression of free speech, such as pornography.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27A7E9E7EBF41AC90C908BF737AE65B&lt;/guid&gt;&#10;                    &lt;answertext&gt;Strongly Agree&lt;/answertext&gt;&#10;                    &lt;valuetype&gt;0&lt;/valuetype&gt;&#10;                &lt;/answer&gt;&#10;                &lt;answer&gt;&#10;                    &lt;guid&gt;4C138DC14B454CEAAEBB8E81CD92544F&lt;/guid&gt;&#10;                    &lt;answertext&gt;Agree&lt;/answertext&gt;&#10;                    &lt;valuetype&gt;0&lt;/valuetype&gt;&#10;                &lt;/answer&gt;&#10;                &lt;answer&gt;&#10;                    &lt;guid&gt;1DC3E7F5EE1C46468A61F15E2CD7666C&lt;/guid&gt;&#10;                    &lt;answertext&gt;Somewhat Agree&lt;/answertext&gt;&#10;                    &lt;valuetype&gt;0&lt;/valuetype&gt;&#10;                &lt;/answer&gt;&#10;                &lt;answer&gt;&#10;                    &lt;guid&gt;156FBBD1AE914CADB29057A343FE010C&lt;/guid&gt;&#10;                    &lt;answertext&gt;Neutral&lt;/answertext&gt;&#10;                    &lt;valuetype&gt;0&lt;/valuetype&gt;&#10;                &lt;/answer&gt;&#10;                &lt;answer&gt;&#10;                    &lt;guid&gt;51EBE178768B488E93C4785AB727B3F3&lt;/guid&gt;&#10;                    &lt;answertext&gt;Somewhat Disagree&lt;/answertext&gt;&#10;                    &lt;valuetype&gt;0&lt;/valuetype&gt;&#10;                &lt;/answer&gt;&#10;                &lt;answer&gt;&#10;                    &lt;guid&gt;37A14303117E454FA84B9BF79B694B44&lt;/guid&gt;&#10;                    &lt;answertext&gt;Disagree&lt;/answertext&gt;&#10;                    &lt;valuetype&gt;0&lt;/valuetype&gt;&#10;                &lt;/answer&gt;&#10;                &lt;answer&gt;&#10;                    &lt;guid&gt;56387553CB554A318D8AFDA0BFA23E79&lt;/guid&gt;&#10;                    &lt;answertext&gt;Strongly Disagree&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RESULTS" val="Pornography conflicts with equality and women's positive liberty.[;crlf;]9[;]9[;]9[;]False[;]0[;][;crlf;]4.66666666666667[;]4[;]1.49071198499986[;]2.22222222222222[;crlf;]0[;]0[;]Strongly Agree1[;]Strongly Agree[;][;crlf;]0[;]0[;]Agree2[;]Agree[;][;crlf;]2[;]0[;]Somewhat Agree3[;]Somewhat Agree[;][;crlf;]4[;]0[;]Neutral4[;]Neutral[;][;crlf;]0[;]0[;]Somewhat Disagree5[;]Somewhat Disagree[;][;crlf;]1[;]0[;]Disagree6[;]Disagree[;][;crlf;]2[;]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4B8172541CF3430392ABE3D195D169D2&lt;/guid&gt;&#10;        &lt;description /&gt;&#10;        &lt;date&gt;11/2/2013 5:28:2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98C025C12664FB893D538C2AB96C9B5&lt;/guid&gt;&#10;            &lt;repollguid&gt;D49FD4607D284A8FB2C9B1042F71FA65&lt;/repollguid&gt;&#10;            &lt;sourceid&gt;69A3B91156A4461AA9DA1C1722DFDE0C&lt;/sourceid&gt;&#10;            &lt;questiontext&gt;Pornography conflicts with equality and women's positive libert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E64779D6DC14045B3ACFDD973434AEC&lt;/guid&gt;&#10;                    &lt;answertext&gt;Strongly Agree&lt;/answertext&gt;&#10;                    &lt;valuetype&gt;0&lt;/valuetype&gt;&#10;                &lt;/answer&gt;&#10;                &lt;answer&gt;&#10;                    &lt;guid&gt;526581D292C94E10A5E06BA2477284A9&lt;/guid&gt;&#10;                    &lt;answertext&gt;Agree&lt;/answertext&gt;&#10;                    &lt;valuetype&gt;0&lt;/valuetype&gt;&#10;                &lt;/answer&gt;&#10;                &lt;answer&gt;&#10;                    &lt;guid&gt;472C35BDD77E4BBA992B18FA0DD576CC&lt;/guid&gt;&#10;                    &lt;answertext&gt;Somewhat Agree&lt;/answertext&gt;&#10;                    &lt;valuetype&gt;0&lt;/valuetype&gt;&#10;                &lt;/answer&gt;&#10;                &lt;answer&gt;&#10;                    &lt;guid&gt;B0919C87ED68427881E9BC971277804F&lt;/guid&gt;&#10;                    &lt;answertext&gt;Neutral&lt;/answertext&gt;&#10;                    &lt;valuetype&gt;0&lt;/valuetype&gt;&#10;                &lt;/answer&gt;&#10;                &lt;answer&gt;&#10;                    &lt;guid&gt;591619050F384132BB2E39110D7CF88A&lt;/guid&gt;&#10;                    &lt;answertext&gt;Somewhat Disagree&lt;/answertext&gt;&#10;                    &lt;valuetype&gt;0&lt;/valuetype&gt;&#10;                &lt;/answer&gt;&#10;                &lt;answer&gt;&#10;                    &lt;guid&gt;B651537E4DA543E49ACEFEBD78AFD02F&lt;/guid&gt;&#10;                    &lt;answertext&gt;Disagree&lt;/answertext&gt;&#10;                    &lt;valuetype&gt;0&lt;/valuetype&gt;&#10;                &lt;/answer&gt;&#10;                &lt;answer&gt;&#10;                    &lt;guid&gt;929138C4F8554228A0201997DE0E0CAB&lt;/guid&gt;&#10;                    &lt;answertext&gt;Strongly Disagree&lt;/answertext&gt;&#10;                    &lt;valuetype&gt;0&lt;/valuetype&gt;&#10;                &lt;/answer&gt;&#10;            &lt;/answers&gt;&#10;        &lt;/multichoice&gt;&#10;    &lt;/questions&gt;&#10;&lt;/questionlist&gt;"/>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FE8B1DDB10A546AD906D9DAFD80AF8FF&lt;/guid&gt;&#10;        &lt;description /&gt;&#10;        &lt;date&gt;11/2/2013 5:26:0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B9E0CD34BBD4C808C438452F58C778D&lt;/guid&gt;&#10;            &lt;repollguid&gt;D4CCCF493B4841C8A50AFC4CF884788A&lt;/repollguid&gt;&#10;            &lt;sourceid&gt;06F96B4926204E17AA27874AC46E9BD5&lt;/sourceid&gt;&#10;            &lt;questiontext&gt;Even if pornography interferes with women’s positive liberty to participate in political processes, this would not justify censoring pornograph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27A7E9E7EBF41AC90C908BF737AE65B&lt;/guid&gt;&#10;                    &lt;answertext&gt;Strongly Agree&lt;/answertext&gt;&#10;                    &lt;valuetype&gt;0&lt;/valuetype&gt;&#10;                &lt;/answer&gt;&#10;                &lt;answer&gt;&#10;                    &lt;guid&gt;4C138DC14B454CEAAEBB8E81CD92544F&lt;/guid&gt;&#10;                    &lt;answertext&gt;Agree&lt;/answertext&gt;&#10;                    &lt;valuetype&gt;0&lt;/valuetype&gt;&#10;                &lt;/answer&gt;&#10;                &lt;answer&gt;&#10;                    &lt;guid&gt;1DC3E7F5EE1C46468A61F15E2CD7666C&lt;/guid&gt;&#10;                    &lt;answertext&gt;Somewhat Agree&lt;/answertext&gt;&#10;                    &lt;valuetype&gt;0&lt;/valuetype&gt;&#10;                &lt;/answer&gt;&#10;                &lt;answer&gt;&#10;                    &lt;guid&gt;156FBBD1AE914CADB29057A343FE010C&lt;/guid&gt;&#10;                    &lt;answertext&gt;Neutral&lt;/answertext&gt;&#10;                    &lt;valuetype&gt;0&lt;/valuetype&gt;&#10;                &lt;/answer&gt;&#10;                &lt;answer&gt;&#10;                    &lt;guid&gt;51EBE178768B488E93C4785AB727B3F3&lt;/guid&gt;&#10;                    &lt;answertext&gt;Somewhat Disagree&lt;/answertext&gt;&#10;                    &lt;valuetype&gt;0&lt;/valuetype&gt;&#10;                &lt;/answer&gt;&#10;                &lt;answer&gt;&#10;                    &lt;guid&gt;37A14303117E454FA84B9BF79B694B44&lt;/guid&gt;&#10;                    &lt;answertext&gt;Disagree&lt;/answertext&gt;&#10;                    &lt;valuetype&gt;0&lt;/valuetype&gt;&#10;                &lt;/answer&gt;&#10;                &lt;answer&gt;&#10;                    &lt;guid&gt;56387553CB554A318D8AFDA0BFA23E79&lt;/guid&gt;&#10;                    &lt;answertext&gt;Strongly Disagree&lt;/answertext&gt;&#10;                    &lt;valuetype&gt;0&lt;/valuetype&gt;&#10;                &lt;/answer&gt;&#10;            &lt;/answers&gt;&#10;        &lt;/multichoice&gt;&#10;    &lt;/questions&gt;&#10;&lt;/questionlist&gt;"/>
  <p:tag name="RESULTS" val="Even if pornography interferes with women’s positive liberty to participate in political processes, this would not justify censoring pornography.[;crlf;]9[;]9[;]9[;]False[;]0[;][;crlf;]2.88888888888889[;]3[;]1.36986977843755[;]1.87654320987654[;crlf;]2[;]0[;]Strongly Agree1[;]Strongly Agree[;][;crlf;]2[;]0[;]Agree2[;]Agree[;][;crlf;]1[;]0[;]Somewhat Agree3[;]Somewhat Agree[;][;crlf;]3[;]0[;]Neutral4[;]Neutral[;][;crlf;]1[;]0[;]Somewhat Disagree5[;]Somewhat Disagree[;][;crlf;]0[;]0[;]Disagree6[;]Disagree[;][;crlf;]0[;]0[;]Strongly Disagree7[;]Strongly Disagree[;]"/>
  <p:tag name="HASRESULTS" val="Tru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F417CB6C44C6447CB446D6B2B4A7E2F2&lt;/guid&gt;&#10;        &lt;description /&gt;&#10;        &lt;date&gt;11/3/2013 2:29:5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FE11C546D1248339188E4F02F8987AF&lt;/guid&gt;&#10;            &lt;repollguid&gt;CAA3F4F3F26843A1927AB80CBA9F8FDA&lt;/repollguid&gt;&#10;            &lt;sourceid&gt;982FC1B8BAAF468193CD40A827664520&lt;/sourceid&gt;&#10;            &lt;questiontext&gt;Ronald Dworkin’s view on pornography and censorship is best described a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3A91AA25980427BBFD49DC9F34E7A6C&lt;/guid&gt;&#10;                    &lt;answertext&gt;conservative&lt;/answertext&gt;&#10;                    &lt;valuetype&gt;-1&lt;/valuetype&gt;&#10;                &lt;/answer&gt;&#10;                &lt;answer&gt;&#10;                    &lt;guid&gt;97043B18613947FB83661F8B97779FB0&lt;/guid&gt;&#10;                    &lt;answertext&gt;liberal&lt;/answertext&gt;&#10;                    &lt;valuetype&gt;1&lt;/valuetype&gt;&#10;                &lt;/answer&gt;&#10;                &lt;answer&gt;&#10;                    &lt;guid&gt;5BC5E29CC88F47708F04F9A95C13F38B&lt;/guid&gt;&#10;                    &lt;answertext&gt;moralist&lt;/answertext&gt;&#10;                    &lt;valuetype&gt;-1&lt;/valuetype&gt;&#10;                &lt;/answer&gt;&#10;                &lt;answer&gt;&#10;                    &lt;guid&gt;F25A9D5D670942DDBF846FD4F020048A&lt;/guid&gt;&#10;                    &lt;answertext&gt;utilitarian&lt;/answertext&gt;&#10;                    &lt;valuetype&gt;-1&lt;/valuetype&gt;&#10;                &lt;/answer&gt;&#10;                &lt;answer&gt;&#10;                    &lt;guid&gt;BF805C79D42C4921B42C954A89856D02&lt;/guid&gt;&#10;                    &lt;answertext&gt;feminist&lt;/answertext&gt;&#10;                    &lt;valuetype&gt;-1&lt;/valuetype&gt;&#10;                &lt;/answer&gt;&#10;                &lt;answer&gt;&#10;                    &lt;guid&gt;4B4CF197B9B1420D8A181F9BA16707BA&lt;/guid&gt;&#10;                    &lt;answertext&gt;game theoretic &lt;/answertext&gt;&#10;                    &lt;valuetype&gt;-1&lt;/valuetype&gt;&#10;                &lt;/answer&gt;&#10;            &lt;/answers&gt;&#10;        &lt;/multichoice&gt;&#10;    &lt;/questions&gt;&#10;&lt;/questionlist&gt;"/>
  <p:tag name="RESULTS" val="Ronald Dworkin’s view on pornography and censorship is best described as:[;crlf;]9[;]9[;]9[;]False[;]8[;][;crlf;]1.88888888888889[;]2[;]0.314269680527354[;]0.0987654320987654[;crlf;]1[;]-1[;]conservative1[;]conservative[;][;crlf;]8[;]1[;]liberal2[;]liberal[;][;crlf;]0[;]-1[;]moralist3[;]moralist[;][;crlf;]0[;]-1[;]feminist4[;]feminist[;][;crlf;]0[;]-1[;]game theoretic 5[;]game theoretic [;][;crlf;]0[;]-1[;]none of the above6[;]none of the above[;]"/>
  <p:tag name="HASRESULTS" val="True"/>
</p:tagLst>
</file>

<file path=ppt/tags/tag20.xml><?xml version="1.0" encoding="utf-8"?>
<p:tagLst xmlns:a="http://schemas.openxmlformats.org/drawingml/2006/main" xmlns:r="http://schemas.openxmlformats.org/officeDocument/2006/relationships" xmlns:p="http://schemas.openxmlformats.org/presentationml/2006/main">
  <p:tag name="RESULTS" val="A Kantian approach to pornography[;crlf;]22[;]22[;]22[;]False[;]0[;][;crlf;]4.63636363636364[;]5[;]1.4630433581301[;]2.1404958677686[;crlf;]0[;]0[;]Strongly Agree1[;]Strongly Agree[;][;crlf;]2[;]0[;]Agree2[;]Agree[;][;crlf;]5[;]0[;]Somewhat Agree3[;]Somewhat Agree[;][;crlf;]1[;]0[;]Neutral4[;]Neutral[;][;crlf;]6[;]0[;]Somewhat Disagree5[;]Somewhat Disagree[;][;crlf;]7[;]0[;]Disagree6[;]Disagree[;][;crlf;]1[;]0[;]Strongly Disagree7[;]Strongly Disagree[;]"/>
  <p:tag name="HASRESULTS" val="False"/>
  <p:tag name="LIVECHARTING" val="False"/>
  <p:tag name="AUTOOPENPOLL" val="True"/>
  <p:tag name="AUTOFORMATCHART" val="True"/>
  <p:tag name="TYPE" val="MultiChoiceSlide"/>
  <p:tag name="TPQUESTIONXML" val="﻿&lt;?xml version=&quot;1.0&quot; encoding=&quot;utf-8&quot;?&gt;&#10;&lt;questionlist&gt;&#10;    &lt;properties&gt;&#10;        &lt;guid&gt;7911DAAB34374DBF8A58633231971011&lt;/guid&gt;&#10;        &lt;description /&gt;&#10;        &lt;date&gt;11/2/2013 5:45:5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065801A372E4CBBA024FC7D51AC1DDC&lt;/guid&gt;&#10;            &lt;repollguid&gt;51F056CA134649CDB0302114B8179C00&lt;/repollguid&gt;&#10;            &lt;sourceid&gt;3979C654BAA54D8F9644F6C690E1CF60&lt;/sourceid&gt;&#10;            &lt;questiontext&gt;A Kantian approach to pornograph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405C7CD20CD44B2AB458F7F39368621&lt;/guid&gt;&#10;                    &lt;answertext&gt;Strongly Agree&lt;/answertext&gt;&#10;                    &lt;valuetype&gt;0&lt;/valuetype&gt;&#10;                &lt;/answer&gt;&#10;                &lt;answer&gt;&#10;                    &lt;guid&gt;F66E7AA21B764FA696AFC4BE4CE5D406&lt;/guid&gt;&#10;                    &lt;answertext&gt;Agree&lt;/answertext&gt;&#10;                    &lt;valuetype&gt;0&lt;/valuetype&gt;&#10;                &lt;/answer&gt;&#10;                &lt;answer&gt;&#10;                    &lt;guid&gt;B2DAF41F78634B53AF18AABEF1898F3B&lt;/guid&gt;&#10;                    &lt;answertext&gt;Somewhat Agree&lt;/answertext&gt;&#10;                    &lt;valuetype&gt;0&lt;/valuetype&gt;&#10;                &lt;/answer&gt;&#10;                &lt;answer&gt;&#10;                    &lt;guid&gt;5BD87551592E4859AF5D4B24B8655453&lt;/guid&gt;&#10;                    &lt;answertext&gt;Neutral&lt;/answertext&gt;&#10;                    &lt;valuetype&gt;0&lt;/valuetype&gt;&#10;                &lt;/answer&gt;&#10;                &lt;answer&gt;&#10;                    &lt;guid&gt;6FE33E9B4A004F2BBF8600520E2B49A7&lt;/guid&gt;&#10;                    &lt;answertext&gt;Somewhat Disagree&lt;/answertext&gt;&#10;                    &lt;valuetype&gt;0&lt;/valuetype&gt;&#10;                &lt;/answer&gt;&#10;                &lt;answer&gt;&#10;                    &lt;guid&gt;AB9EDB4F58AD407FA6793DDBC3540ACB&lt;/guid&gt;&#10;                    &lt;answertext&gt;Disagree&lt;/answertext&gt;&#10;                    &lt;valuetype&gt;0&lt;/valuetype&gt;&#10;                &lt;/answer&gt;&#10;                &lt;answer&gt;&#10;                    &lt;guid&gt;E6E4885D1E584B20B5C9A10D4CF962ED&lt;/guid&gt;&#10;                    &lt;answertext&gt;Strongly Disagree&lt;/answertext&gt;&#10;                    &lt;valuetype&gt;0&lt;/valuetype&gt;&#10;                &lt;/answer&gt;&#10;            &lt;/answers&gt;&#10;        &lt;/multichoice&gt;&#10;    &lt;/questions&gt;&#10;&lt;/questionlist&gt;"/>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3.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7911DAAB34374DBF8A58633231971011&lt;/guid&gt;&#10;        &lt;description /&gt;&#10;        &lt;date&gt;11/2/2013 5:45:5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065801A372E4CBBA024FC7D51AC1DDC&lt;/guid&gt;&#10;            &lt;repollguid&gt;51F056CA134649CDB0302114B8179C00&lt;/repollguid&gt;&#10;            &lt;sourceid&gt;3979C654BAA54D8F9644F6C690E1CF60&lt;/sourceid&gt;&#10;            &lt;questiontext&gt;A Kantian approach to pornograph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405C7CD20CD44B2AB458F7F39368621&lt;/guid&gt;&#10;                    &lt;answertext&gt;Strongly Agree&lt;/answertext&gt;&#10;                    &lt;valuetype&gt;0&lt;/valuetype&gt;&#10;                &lt;/answer&gt;&#10;                &lt;answer&gt;&#10;                    &lt;guid&gt;F66E7AA21B764FA696AFC4BE4CE5D406&lt;/guid&gt;&#10;                    &lt;answertext&gt;Agree&lt;/answertext&gt;&#10;                    &lt;valuetype&gt;0&lt;/valuetype&gt;&#10;                &lt;/answer&gt;&#10;                &lt;answer&gt;&#10;                    &lt;guid&gt;B2DAF41F78634B53AF18AABEF1898F3B&lt;/guid&gt;&#10;                    &lt;answertext&gt;Somewhat Agree&lt;/answertext&gt;&#10;                    &lt;valuetype&gt;0&lt;/valuetype&gt;&#10;                &lt;/answer&gt;&#10;                &lt;answer&gt;&#10;                    &lt;guid&gt;5BD87551592E4859AF5D4B24B8655453&lt;/guid&gt;&#10;                    &lt;answertext&gt;Neutral&lt;/answertext&gt;&#10;                    &lt;valuetype&gt;0&lt;/valuetype&gt;&#10;                &lt;/answer&gt;&#10;                &lt;answer&gt;&#10;                    &lt;guid&gt;6FE33E9B4A004F2BBF8600520E2B49A7&lt;/guid&gt;&#10;                    &lt;answertext&gt;Somewhat Disagree&lt;/answertext&gt;&#10;                    &lt;valuetype&gt;0&lt;/valuetype&gt;&#10;                &lt;/answer&gt;&#10;                &lt;answer&gt;&#10;                    &lt;guid&gt;AB9EDB4F58AD407FA6793DDBC3540ACB&lt;/guid&gt;&#10;                    &lt;answertext&gt;Disagree&lt;/answertext&gt;&#10;                    &lt;valuetype&gt;0&lt;/valuetype&gt;&#10;                &lt;/answer&gt;&#10;                &lt;answer&gt;&#10;                    &lt;guid&gt;E6E4885D1E584B20B5C9A10D4CF962ED&lt;/guid&gt;&#10;                    &lt;answertext&gt;Strongly Disagree&lt;/answertext&gt;&#10;                    &lt;valuetype&gt;0&lt;/valuetype&gt;&#10;                &lt;/answer&gt;&#10;            &lt;/answers&gt;&#10;        &lt;/multichoice&gt;&#10;    &lt;/questions&gt;&#10;&lt;/questionlist&gt;"/>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6.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7911DAAB34374DBF8A58633231971011&lt;/guid&gt;&#10;        &lt;description /&gt;&#10;        &lt;date&gt;11/2/2013 5:45:5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065801A372E4CBBA024FC7D51AC1DDC&lt;/guid&gt;&#10;            &lt;repollguid&gt;51F056CA134649CDB0302114B8179C00&lt;/repollguid&gt;&#10;            &lt;sourceid&gt;3979C654BAA54D8F9644F6C690E1CF60&lt;/sourceid&gt;&#10;            &lt;questiontext&gt;A Kantian approach to pornograph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405C7CD20CD44B2AB458F7F39368621&lt;/guid&gt;&#10;                    &lt;answertext&gt;Strongly Agree&lt;/answertext&gt;&#10;                    &lt;valuetype&gt;0&lt;/valuetype&gt;&#10;                &lt;/answer&gt;&#10;                &lt;answer&gt;&#10;                    &lt;guid&gt;F66E7AA21B764FA696AFC4BE4CE5D406&lt;/guid&gt;&#10;                    &lt;answertext&gt;Agree&lt;/answertext&gt;&#10;                    &lt;valuetype&gt;0&lt;/valuetype&gt;&#10;                &lt;/answer&gt;&#10;                &lt;answer&gt;&#10;                    &lt;guid&gt;B2DAF41F78634B53AF18AABEF1898F3B&lt;/guid&gt;&#10;                    &lt;answertext&gt;Somewhat Agree&lt;/answertext&gt;&#10;                    &lt;valuetype&gt;0&lt;/valuetype&gt;&#10;                &lt;/answer&gt;&#10;                &lt;answer&gt;&#10;                    &lt;guid&gt;5BD87551592E4859AF5D4B24B8655453&lt;/guid&gt;&#10;                    &lt;answertext&gt;Neutral&lt;/answertext&gt;&#10;                    &lt;valuetype&gt;0&lt;/valuetype&gt;&#10;                &lt;/answer&gt;&#10;                &lt;answer&gt;&#10;                    &lt;guid&gt;6FE33E9B4A004F2BBF8600520E2B49A7&lt;/guid&gt;&#10;                    &lt;answertext&gt;Somewhat Disagree&lt;/answertext&gt;&#10;                    &lt;valuetype&gt;0&lt;/valuetype&gt;&#10;                &lt;/answer&gt;&#10;                &lt;answer&gt;&#10;                    &lt;guid&gt;AB9EDB4F58AD407FA6793DDBC3540ACB&lt;/guid&gt;&#10;                    &lt;answertext&gt;Disagree&lt;/answertext&gt;&#10;                    &lt;valuetype&gt;0&lt;/valuetype&gt;&#10;                &lt;/answer&gt;&#10;                &lt;answer&gt;&#10;                    &lt;guid&gt;E6E4885D1E584B20B5C9A10D4CF962ED&lt;/guid&gt;&#10;                    &lt;answertext&gt;Strongly Disagree&lt;/answertext&gt;&#10;                    &lt;valuetype&gt;0&lt;/valuetype&gt;&#10;                &lt;/answer&gt;&#10;            &lt;/answers&gt;&#10;        &lt;/multichoice&gt;&#10;    &lt;/questions&gt;&#10;&lt;/questionlist&gt;"/>
</p:tagLst>
</file>

<file path=ppt/tags/tag27.xml><?xml version="1.0" encoding="utf-8"?>
<p:tagLst xmlns:a="http://schemas.openxmlformats.org/drawingml/2006/main" xmlns:r="http://schemas.openxmlformats.org/officeDocument/2006/relationships" xmlns:p="http://schemas.openxmlformats.org/presentationml/2006/main">
  <p:tag name="ZEROBASED" val="False"/>
</p:tagLst>
</file>

<file path=ppt/tags/tag28.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13C348306D4248FE9986B2CC1D166D6D&lt;/guid&gt;&#10;        &lt;description /&gt;&#10;        &lt;date&gt;11/3/2013 2:27:1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D4F85F670E04724A5A69BCE77102DB1&lt;/guid&gt;&#10;            &lt;repollguid&gt;95A57732C2C441F488021EAA54909CF2&lt;/repollguid&gt;&#10;            &lt;sourceid&gt;42FE98EE58F243698C9E70615D2418FB&lt;/sourceid&gt;&#10;            &lt;questiontext&gt;Hill’s article is best seen as an application of what ethical theor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902D285AE1347AA8253BAF51266F138&lt;/guid&gt;&#10;                    &lt;answertext&gt;consequentialism&lt;/answertext&gt;&#10;                    &lt;valuetype&gt;-1&lt;/valuetype&gt;&#10;                &lt;/answer&gt;&#10;                &lt;answer&gt;&#10;                    &lt;guid&gt;9D554818A9B64676BFF34B3DABA155A4&lt;/guid&gt;&#10;                    &lt;answertext&gt;utilitarianism&lt;/answertext&gt;&#10;                    &lt;valuetype&gt;-1&lt;/valuetype&gt;&#10;                &lt;/answer&gt;&#10;                &lt;answer&gt;&#10;                    &lt;guid&gt;5EDF3154299044A2A00A24349B59B5A9&lt;/guid&gt;&#10;                    &lt;answertext&gt;virtue ethics&lt;/answertext&gt;&#10;                    &lt;valuetype&gt;-1&lt;/valuetype&gt;&#10;                &lt;/answer&gt;&#10;                &lt;answer&gt;&#10;                    &lt;guid&gt;68A914C4422B43E9A6EBC5828E4D5144&lt;/guid&gt;&#10;                    &lt;answertext&gt;Kantian ethics&lt;/answertext&gt;&#10;                    &lt;valuetype&gt;1&lt;/valuetype&gt;&#10;                &lt;/answer&gt;&#10;                &lt;answer&gt;&#10;                    &lt;guid&gt;B2C3D1505CCF4613B6070FC33F507CFB&lt;/guid&gt;&#10;                    &lt;answertext&gt;natural law theory&lt;/answertext&gt;&#10;                    &lt;valuetype&gt;-1&lt;/valuetype&gt;&#10;                &lt;/answer&gt;&#10;                &lt;answer&gt;&#10;                    &lt;guid&gt;75BDE768F97C403EA241F37B1794F9BB&lt;/guid&gt;&#10;                    &lt;answertext&gt;none of the above&lt;/answertext&gt;&#10;                    &lt;valuetype&gt;-1&lt;/valuetype&gt;&#10;                &lt;/answer&gt;&#10;            &lt;/answers&gt;&#10;        &lt;/multichoice&gt;&#10;    &lt;/questions&gt;&#10;&lt;/questionlist&gt;"/>
  <p:tag name="RESULTS" val="Hill’s article is best seen as an application of what ethical theory?[;crlf;]9[;]9[;]9[;]False[;]3[;][;crlf;]2.44444444444444[;]3[;]1.34256066373273[;]1.80246913580247[;crlf;]4[;]-1[;]consequentialism1[;]consequentialism[;][;crlf;]0[;]-1[;]utilitarianism2[;]utilitarianism[;][;crlf;]2[;]-1[;]virtue ethics3[;]virtue ethics[;][;crlf;]3[;]1[;]Kantian ethics4[;]Kantian ethics[;][;crlf;]0[;]-1[;]natural law theory5[;]natural law theory[;][;crlf;]0[;]-1[;]none of the above6[;]none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RESULTS" val="Which of the following is not a central claim in Hill’s argument against pornography?[;crlf;]9[;]9[;]9[;]False[;]6[;][;crlf;]1.77777777777778[;]1[;]1.13311544746506[;]1.28395061728395[;crlf;]6[;]1[;]Some pornography causes violence and/or discrimination against women1[;]Some pornography causes violence and/or discrimination against women[;][;crlf;]0[;]-1[;]The pornography industry lies about the nature of women for its own financial gain2[;]The pornography industry lies about the nature of women for its own financial gain[;][;crlf;]2[;]-1[;]Some pornography presents women as having less moral value than persons3[;]Some pornography presents women as having less moral value than persons[;][;crlf;]1[;]-1[;]One need not rely on empirical studies about the effects of pornography to show that it is often morally objectionable4[;]One need not rely on empirical studies about the effects of pornography to show that it is often morally objectionable[;][;crlf;]0[;]-1[;]None of the above5[;]None of the above[;]"/>
  <p:tag name="HASRESULTS" val="True"/>
  <p:tag name="LIVECHARTING" val="False"/>
  <p:tag name="AUTOOPENPOLL" val="True"/>
  <p:tag name="AUTOFORMATCHART" val="True"/>
  <p:tag name="TYPE" val="MultiChoiceSlide"/>
  <p:tag name="TPQUESTIONXML" val="﻿&lt;?xml version=&quot;1.0&quot; encoding=&quot;utf-8&quot;?&gt;&#10;&lt;questionlist&gt;&#10;    &lt;properties&gt;&#10;        &lt;guid&gt;81D01BB055D34A3590488A2AAEAC2357&lt;/guid&gt;&#10;        &lt;description /&gt;&#10;        &lt;date&gt;11/3/2013 2:28:4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2B77B5AAB7240A0B2A7BD8294FD968C&lt;/guid&gt;&#10;            &lt;repollguid&gt;E75C09A0DA8E4B13BD938234F1A7330C&lt;/repollguid&gt;&#10;            &lt;sourceid&gt;39DF9B5908D74043A783D078B828ECFA&lt;/sourceid&gt;&#10;            &lt;questiontext&gt;Which of the following is not a central claim in Hill’s argument against pornograph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548F1B494504227B2428D4D63B21E01&lt;/guid&gt;&#10;                    &lt;answertext&gt;Some pornography causes violence and/or discrimination against women&lt;/answertext&gt;&#10;                    &lt;valuetype&gt;1&lt;/valuetype&gt;&#10;                &lt;/answer&gt;&#10;                &lt;answer&gt;&#10;                    &lt;guid&gt;6C77D9D457934AC389C499EF67CE2015&lt;/guid&gt;&#10;                    &lt;answertext&gt;The pornography industry lies about the nature of women for its own financial gain&lt;/answertext&gt;&#10;                    &lt;valuetype&gt;-1&lt;/valuetype&gt;&#10;                &lt;/answer&gt;&#10;                &lt;answer&gt;&#10;                    &lt;guid&gt;6F92C75A841B418BA7A0BBA9C6291F4B&lt;/guid&gt;&#10;                    &lt;answertext&gt;Some pornography presents women as having less moral value than persons&lt;/answertext&gt;&#10;                    &lt;valuetype&gt;-1&lt;/valuetype&gt;&#10;                &lt;/answer&gt;&#10;                &lt;answer&gt;&#10;                    &lt;guid&gt;53704943A2004F8DB094362C14EBED5E&lt;/guid&gt;&#10;                    &lt;answertext&gt;One need not rely on empirical studies about the effects of pornography to show that it is often morally objectionable&lt;/answertext&gt;&#10;                    &lt;valuetype&gt;-1&lt;/valuetype&gt;&#10;                &lt;/answer&gt;&#10;                &lt;answer&gt;&#10;                    &lt;guid&gt;6691A16554C24F17B6ACF53D62735F53&lt;/guid&gt;&#10;                    &lt;answertext&gt;None of the above&lt;/answertext&gt;&#10;                    &lt;valuetype&gt;-1&lt;/valuetype&gt;&#10;                &lt;/answer&gt;&#10;            &lt;/answers&gt;&#10;        &lt;/multichoice&gt;&#10;    &lt;/questions&gt;&#10;&lt;/questionlist&gt;"/>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TC103090434[[fn=Wood Type]]</Template>
  <TotalTime>149</TotalTime>
  <Words>1022</Words>
  <Application>Microsoft Office PowerPoint</Application>
  <PresentationFormat>Widescreen</PresentationFormat>
  <Paragraphs>151</Paragraphs>
  <Slides>24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4" baseType="lpstr">
      <vt:lpstr>MS Gothic</vt:lpstr>
      <vt:lpstr>Arial</vt:lpstr>
      <vt:lpstr>Rockwell</vt:lpstr>
      <vt:lpstr>Rockwell Condensed</vt:lpstr>
      <vt:lpstr>Times New Roman</vt:lpstr>
      <vt:lpstr>Wingdings</vt:lpstr>
      <vt:lpstr>Wingdings 3</vt:lpstr>
      <vt:lpstr>Wood Type</vt:lpstr>
      <vt:lpstr>Microsoft Graph Chart</vt:lpstr>
      <vt:lpstr>Chart</vt:lpstr>
      <vt:lpstr>Contemporary Moral Problems</vt:lpstr>
      <vt:lpstr>Agenda</vt:lpstr>
      <vt:lpstr>Ronald Dworkin’s view on pornography and censorship is best described as:</vt:lpstr>
      <vt:lpstr>Hill’s article is best seen as an application of what ethical theory?</vt:lpstr>
      <vt:lpstr>Which of the following is not a central claim in Hill’s argument against pornography?</vt:lpstr>
      <vt:lpstr>Ronald Dworkin, “Liberty and Pornography”</vt:lpstr>
      <vt:lpstr>Ronald Dworkin, “Liberty and Pornography”</vt:lpstr>
      <vt:lpstr>Dworkin: Two Kinds of Liberty </vt:lpstr>
      <vt:lpstr>“The People vs. Larry Flynt,” Movie CLIP - The Supreme Court (1996)</vt:lpstr>
      <vt:lpstr>In the absence of some direct harm to a non-consenting person, there is no justification for censoring expression of free speech, such as pornography. </vt:lpstr>
      <vt:lpstr>Liberty and Pornography</vt:lpstr>
      <vt:lpstr>Pornography conflicts with equality and women's positive liberty.</vt:lpstr>
      <vt:lpstr>Liberty and Pornography</vt:lpstr>
      <vt:lpstr>Liberty and Pornography</vt:lpstr>
      <vt:lpstr>Even if pornography interferes with women’s positive liberty to participate in political processes, this would not justify censoring pornography.</vt:lpstr>
      <vt:lpstr>“Pornography and Degradation”</vt:lpstr>
      <vt:lpstr>“Pornography and Degradation”</vt:lpstr>
      <vt:lpstr>“Pornography and Degradation”</vt:lpstr>
      <vt:lpstr>“Pornography and Degradation”</vt:lpstr>
      <vt:lpstr>“Pornography and Degradation”</vt:lpstr>
      <vt:lpstr>A Kantian approach to pornography</vt:lpstr>
      <vt:lpstr>“Pornography and Degradation”</vt:lpstr>
      <vt:lpstr>Moral Implication</vt:lpstr>
      <vt:lpstr>Legal Implication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Benjamin Hole</cp:lastModifiedBy>
  <cp:revision>20</cp:revision>
  <dcterms:created xsi:type="dcterms:W3CDTF">2014-07-26T19:52:30Z</dcterms:created>
  <dcterms:modified xsi:type="dcterms:W3CDTF">2014-07-29T20:00:56Z</dcterms:modified>
</cp:coreProperties>
</file>