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3" r:id="rId2"/>
    <p:sldId id="257" r:id="rId3"/>
    <p:sldId id="258" r:id="rId4"/>
    <p:sldId id="274" r:id="rId5"/>
    <p:sldId id="275" r:id="rId6"/>
    <p:sldId id="259" r:id="rId7"/>
    <p:sldId id="260" r:id="rId8"/>
    <p:sldId id="261" r:id="rId9"/>
    <p:sldId id="262" r:id="rId10"/>
    <p:sldId id="263" r:id="rId11"/>
    <p:sldId id="271" r:id="rId12"/>
    <p:sldId id="264" r:id="rId13"/>
    <p:sldId id="265" r:id="rId14"/>
    <p:sldId id="266" r:id="rId15"/>
    <p:sldId id="267" r:id="rId16"/>
    <p:sldId id="268" r:id="rId17"/>
    <p:sldId id="276" r:id="rId18"/>
    <p:sldId id="269" r:id="rId19"/>
    <p:sldId id="270"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A83D8-267D-40F7-B567-B4FEFBB75262}" type="datetimeFigureOut">
              <a:rPr lang="en-US" smtClean="0"/>
              <a:t>7/30/2014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BFBE8-5D87-46E9-B9FD-626583DB9C01}" type="slidenum">
              <a:rPr lang="en-US" smtClean="0"/>
              <a:t>‹#›</a:t>
            </a:fld>
            <a:endParaRPr lang="en-US"/>
          </a:p>
        </p:txBody>
      </p:sp>
    </p:spTree>
    <p:extLst>
      <p:ext uri="{BB962C8B-B14F-4D97-AF65-F5344CB8AC3E}">
        <p14:creationId xmlns:p14="http://schemas.microsoft.com/office/powerpoint/2010/main" val="629535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354582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56C35D7-F049-470B-98DE-EA1965CAC46F}" type="datetimeFigureOut">
              <a:rPr lang="en-US" smtClean="0"/>
              <a:t>7/30/2014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4113155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C35D7-F049-470B-98DE-EA1965CAC46F}" type="datetimeFigureOut">
              <a:rPr lang="en-US" smtClean="0"/>
              <a:t>7/30/2014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428659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C35D7-F049-470B-98DE-EA1965CAC46F}"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262648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C35D7-F049-470B-98DE-EA1965CAC46F}"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4141735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C35D7-F049-470B-98DE-EA1965CAC46F}"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37183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C35D7-F049-470B-98DE-EA1965CAC46F}"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322444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C35D7-F049-470B-98DE-EA1965CAC46F}"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472647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6C35D7-F049-470B-98DE-EA1965CAC46F}"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A415D-516C-4471-8DAF-2BAA18F1758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330897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6C35D7-F049-470B-98DE-EA1965CAC46F}"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2092008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41D69-83D3-430A-8907-D01F8898E2A3}" type="datetimeFigureOut">
              <a:rPr lang="en-US" smtClean="0">
                <a:solidFill>
                  <a:srgbClr val="464653"/>
                </a:solidFill>
              </a:rPr>
              <a:pPr/>
              <a:t>7/30/2014</a:t>
            </a:fld>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0E9BE64E-65ED-473B-90E4-80FAB9CC99E0}"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val="309701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6C35D7-F049-470B-98DE-EA1965CAC46F}"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270508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6C35D7-F049-470B-98DE-EA1965CAC46F}"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372229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6C35D7-F049-470B-98DE-EA1965CAC46F}" type="datetimeFigureOut">
              <a:rPr lang="en-US" smtClean="0"/>
              <a:t>7/30/2014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187895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6C35D7-F049-470B-98DE-EA1965CAC46F}" type="datetimeFigureOut">
              <a:rPr lang="en-US" smtClean="0"/>
              <a:t>7/30/2014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310552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6C35D7-F049-470B-98DE-EA1965CAC46F}" type="datetimeFigureOut">
              <a:rPr lang="en-US" smtClean="0"/>
              <a:t>7/30/2014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218075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56C35D7-F049-470B-98DE-EA1965CAC46F}" type="datetimeFigureOut">
              <a:rPr lang="en-US" smtClean="0"/>
              <a:t>7/30/2014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4155182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C35D7-F049-470B-98DE-EA1965CAC46F}" type="datetimeFigureOut">
              <a:rPr lang="en-US" smtClean="0"/>
              <a:t>7/30/2014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392762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C35D7-F049-470B-98DE-EA1965CAC46F}" type="datetimeFigureOut">
              <a:rPr lang="en-US" smtClean="0"/>
              <a:t>7/30/2014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A415D-516C-4471-8DAF-2BAA18F17584}" type="slidenum">
              <a:rPr lang="en-US" smtClean="0"/>
              <a:t>‹#›</a:t>
            </a:fld>
            <a:endParaRPr lang="en-US"/>
          </a:p>
        </p:txBody>
      </p:sp>
    </p:spTree>
    <p:extLst>
      <p:ext uri="{BB962C8B-B14F-4D97-AF65-F5344CB8AC3E}">
        <p14:creationId xmlns:p14="http://schemas.microsoft.com/office/powerpoint/2010/main" val="126712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6C35D7-F049-470B-98DE-EA1965CAC46F}" type="datetimeFigureOut">
              <a:rPr lang="en-US" smtClean="0"/>
              <a:t>7/30/2014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4A415D-516C-4471-8DAF-2BAA18F17584}" type="slidenum">
              <a:rPr lang="en-US" smtClean="0"/>
              <a:t>‹#›</a:t>
            </a:fld>
            <a:endParaRPr lang="en-US"/>
          </a:p>
        </p:txBody>
      </p:sp>
    </p:spTree>
    <p:extLst>
      <p:ext uri="{BB962C8B-B14F-4D97-AF65-F5344CB8AC3E}">
        <p14:creationId xmlns:p14="http://schemas.microsoft.com/office/powerpoint/2010/main" val="13581552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mG3_ZP6Drn0"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1.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8.xml"/><Relationship Id="rId4"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2.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8.xml"/><Relationship Id="rId4"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hyperlink" Target="http://on.aol.com/video/catharine-mackinnon--the-pornography-phenomenon-517647554"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4.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8.xml"/><Relationship Id="rId4"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8.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9.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0.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5802" y="609600"/>
            <a:ext cx="9274628" cy="1456267"/>
          </a:xfrm>
        </p:spPr>
        <p:txBody>
          <a:bodyPr>
            <a:normAutofit/>
          </a:bodyPr>
          <a:lstStyle/>
          <a:p>
            <a:r>
              <a:rPr lang="en-US" dirty="0"/>
              <a:t>Carol Gilligan on 'In A Different Voice'</a:t>
            </a:r>
            <a:br>
              <a:rPr lang="en-US" dirty="0"/>
            </a:br>
            <a:r>
              <a:rPr lang="en-US" sz="1400" dirty="0">
                <a:hlinkClick r:id="rId2"/>
              </a:rPr>
              <a:t>https://</a:t>
            </a:r>
            <a:r>
              <a:rPr lang="en-US" sz="1400" dirty="0" smtClean="0">
                <a:hlinkClick r:id="rId2"/>
              </a:rPr>
              <a:t>www.youtube.com/watch?v=mG3_ZP6Drn0</a:t>
            </a:r>
            <a:endParaRPr lang="en-US" sz="1400" dirty="0"/>
          </a:p>
        </p:txBody>
      </p:sp>
      <p:sp>
        <p:nvSpPr>
          <p:cNvPr id="4" name="Text Placeholder 3"/>
          <p:cNvSpPr>
            <a:spLocks noGrp="1"/>
          </p:cNvSpPr>
          <p:nvPr>
            <p:ph idx="1"/>
          </p:nvPr>
        </p:nvSpPr>
        <p:spPr>
          <a:xfrm>
            <a:off x="685802" y="2142068"/>
            <a:ext cx="6444342" cy="1918304"/>
          </a:xfrm>
        </p:spPr>
        <p:txBody>
          <a:bodyPr/>
          <a:lstStyle/>
          <a:p>
            <a:r>
              <a:rPr lang="en-US" dirty="0" smtClean="0"/>
              <a:t>“Carol </a:t>
            </a:r>
            <a:r>
              <a:rPr lang="en-US" dirty="0"/>
              <a:t>Gilligan </a:t>
            </a:r>
            <a:r>
              <a:rPr lang="en-US" dirty="0" smtClean="0"/>
              <a:t>… has </a:t>
            </a:r>
            <a:r>
              <a:rPr lang="en-US" dirty="0"/>
              <a:t>authored many books and papers including her landmark work, </a:t>
            </a:r>
            <a:r>
              <a:rPr lang="en-US" i="1" dirty="0">
                <a:solidFill>
                  <a:schemeClr val="accent6"/>
                </a:solidFill>
              </a:rPr>
              <a:t>In A Different Voice: Psychological Theory and Women’s Development</a:t>
            </a:r>
            <a:r>
              <a:rPr lang="en-US" dirty="0"/>
              <a:t>, which transformed psychological theory and feminist thinking</a:t>
            </a:r>
            <a:r>
              <a:rPr lang="en-US" dirty="0" smtClean="0"/>
              <a:t>.”</a:t>
            </a:r>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8665029" y="3993447"/>
            <a:ext cx="3210850" cy="2581524"/>
          </a:xfrm>
          <a:prstGeom prst="rect">
            <a:avLst/>
          </a:prstGeom>
          <a:ln>
            <a:noFill/>
          </a:ln>
          <a:effectLst>
            <a:softEdge rad="112500"/>
          </a:effectLst>
        </p:spPr>
      </p:pic>
      <p:pic>
        <p:nvPicPr>
          <p:cNvPr id="7" name="Picture 6"/>
          <p:cNvPicPr>
            <a:picLocks noChangeAspect="1"/>
          </p:cNvPicPr>
          <p:nvPr/>
        </p:nvPicPr>
        <p:blipFill>
          <a:blip r:embed="rId4"/>
          <a:stretch>
            <a:fillRect/>
          </a:stretch>
        </p:blipFill>
        <p:spPr>
          <a:xfrm>
            <a:off x="5638799" y="4504211"/>
            <a:ext cx="1072697" cy="1619165"/>
          </a:xfrm>
          <a:prstGeom prst="rect">
            <a:avLst/>
          </a:prstGeom>
        </p:spPr>
      </p:pic>
    </p:spTree>
    <p:extLst>
      <p:ext uri="{BB962C8B-B14F-4D97-AF65-F5344CB8AC3E}">
        <p14:creationId xmlns:p14="http://schemas.microsoft.com/office/powerpoint/2010/main" val="3082091570"/>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“Pornography and Degradation”</a:t>
            </a:r>
          </a:p>
        </p:txBody>
      </p:sp>
      <p:sp>
        <p:nvSpPr>
          <p:cNvPr id="3" name="Content Placeholder 2"/>
          <p:cNvSpPr>
            <a:spLocks noGrp="1"/>
          </p:cNvSpPr>
          <p:nvPr>
            <p:ph sz="quarter" idx="1"/>
          </p:nvPr>
        </p:nvSpPr>
        <p:spPr/>
        <p:txBody>
          <a:bodyPr>
            <a:normAutofit/>
          </a:bodyPr>
          <a:lstStyle/>
          <a:p>
            <a:pPr marL="0" lvl="1" indent="0">
              <a:spcBef>
                <a:spcPts val="600"/>
              </a:spcBef>
              <a:buClr>
                <a:schemeClr val="accent1"/>
              </a:buClr>
              <a:buNone/>
            </a:pPr>
            <a:r>
              <a:rPr lang="en-US" sz="2000" b="1" u="sng" dirty="0" smtClean="0"/>
              <a:t>Victim Pornography </a:t>
            </a:r>
          </a:p>
          <a:p>
            <a:pPr marL="274320" lvl="1">
              <a:spcBef>
                <a:spcPts val="600"/>
              </a:spcBef>
              <a:buClr>
                <a:schemeClr val="accent1"/>
              </a:buClr>
            </a:pPr>
            <a:r>
              <a:rPr lang="en-US" sz="2000" dirty="0" smtClean="0"/>
              <a:t>“</a:t>
            </a:r>
            <a:r>
              <a:rPr lang="en-US" sz="2000" dirty="0"/>
              <a:t>the graphic depiction of situations in which women are degraded by sexual activity”</a:t>
            </a:r>
          </a:p>
          <a:p>
            <a:endParaRPr lang="en-US" dirty="0"/>
          </a:p>
        </p:txBody>
      </p:sp>
      <p:sp>
        <p:nvSpPr>
          <p:cNvPr id="4" name="Content Placeholder 3"/>
          <p:cNvSpPr>
            <a:spLocks noGrp="1"/>
          </p:cNvSpPr>
          <p:nvPr>
            <p:ph sz="quarter" idx="2"/>
          </p:nvPr>
        </p:nvSpPr>
        <p:spPr/>
        <p:txBody>
          <a:bodyPr>
            <a:normAutofit/>
          </a:bodyPr>
          <a:lstStyle/>
          <a:p>
            <a:pPr marL="0" indent="0">
              <a:buNone/>
            </a:pPr>
            <a:r>
              <a:rPr lang="en-US" sz="2400" b="1" u="sng" dirty="0" smtClean="0"/>
              <a:t>Hill</a:t>
            </a:r>
          </a:p>
          <a:p>
            <a:pPr marL="0" lvl="1" indent="0">
              <a:spcBef>
                <a:spcPts val="600"/>
              </a:spcBef>
              <a:buClr>
                <a:schemeClr val="accent1"/>
              </a:buClr>
              <a:buNone/>
            </a:pPr>
            <a:r>
              <a:rPr lang="en-US" sz="2000" dirty="0"/>
              <a:t>“A person is degraded when she is publicly, or at least overtly, treated as a means only, as something less than a person. Degradation involves de-grading at least in the sense that it entails a (false) imputation of a lower moral status than persons.”</a:t>
            </a:r>
          </a:p>
          <a:p>
            <a:pPr marL="0" indent="0">
              <a:buNone/>
            </a:pPr>
            <a:endParaRPr lang="en-US" dirty="0"/>
          </a:p>
        </p:txBody>
      </p:sp>
    </p:spTree>
    <p:extLst>
      <p:ext uri="{BB962C8B-B14F-4D97-AF65-F5344CB8AC3E}">
        <p14:creationId xmlns:p14="http://schemas.microsoft.com/office/powerpoint/2010/main" val="69412042"/>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“Pornography and Degradation”</a:t>
            </a:r>
          </a:p>
        </p:txBody>
      </p:sp>
      <p:sp>
        <p:nvSpPr>
          <p:cNvPr id="3" name="Content Placeholder 2"/>
          <p:cNvSpPr>
            <a:spLocks noGrp="1"/>
          </p:cNvSpPr>
          <p:nvPr>
            <p:ph sz="quarter" idx="1"/>
          </p:nvPr>
        </p:nvSpPr>
        <p:spPr/>
        <p:txBody>
          <a:bodyPr>
            <a:normAutofit/>
          </a:bodyPr>
          <a:lstStyle/>
          <a:p>
            <a:pPr marL="0" lvl="1" indent="0">
              <a:spcBef>
                <a:spcPts val="600"/>
              </a:spcBef>
              <a:buClr>
                <a:schemeClr val="accent1"/>
              </a:buClr>
              <a:buNone/>
            </a:pPr>
            <a:r>
              <a:rPr lang="en-US" b="1" u="sng" dirty="0" smtClean="0"/>
              <a:t>Classic Problems for Kant</a:t>
            </a:r>
          </a:p>
          <a:p>
            <a:pPr marL="274320" lvl="1">
              <a:spcBef>
                <a:spcPts val="600"/>
              </a:spcBef>
              <a:buClr>
                <a:schemeClr val="accent1"/>
              </a:buClr>
            </a:pPr>
            <a:r>
              <a:rPr lang="en-US" dirty="0" err="1" smtClean="0"/>
              <a:t>Rigorism</a:t>
            </a:r>
            <a:endParaRPr lang="en-US" dirty="0" smtClean="0"/>
          </a:p>
          <a:p>
            <a:pPr marL="274320" lvl="1">
              <a:spcBef>
                <a:spcPts val="600"/>
              </a:spcBef>
              <a:buClr>
                <a:schemeClr val="accent1"/>
              </a:buClr>
            </a:pPr>
            <a:r>
              <a:rPr lang="en-US" dirty="0" smtClean="0"/>
              <a:t>Vacuity (Sneaky Maxim Maker)</a:t>
            </a:r>
          </a:p>
          <a:p>
            <a:pPr marL="274320" lvl="1">
              <a:spcBef>
                <a:spcPts val="600"/>
              </a:spcBef>
              <a:buClr>
                <a:schemeClr val="accent1"/>
              </a:buClr>
            </a:pPr>
            <a:r>
              <a:rPr lang="en-US" dirty="0" smtClean="0"/>
              <a:t>Covert Consequentialism</a:t>
            </a:r>
          </a:p>
          <a:p>
            <a:pPr marL="274320" lvl="1">
              <a:spcBef>
                <a:spcPts val="600"/>
              </a:spcBef>
              <a:buClr>
                <a:schemeClr val="accent1"/>
              </a:buClr>
            </a:pPr>
            <a:r>
              <a:rPr lang="en-US" dirty="0" smtClean="0"/>
              <a:t>Moral Standing</a:t>
            </a:r>
          </a:p>
          <a:p>
            <a:pPr marL="274320" lvl="1">
              <a:spcBef>
                <a:spcPts val="600"/>
              </a:spcBef>
              <a:buClr>
                <a:schemeClr val="accent1"/>
              </a:buClr>
            </a:pPr>
            <a:r>
              <a:rPr lang="en-US" dirty="0" smtClean="0"/>
              <a:t>Autonomy </a:t>
            </a:r>
            <a:endParaRPr lang="en-US" dirty="0"/>
          </a:p>
        </p:txBody>
      </p:sp>
      <p:sp>
        <p:nvSpPr>
          <p:cNvPr id="4" name="Content Placeholder 3"/>
          <p:cNvSpPr>
            <a:spLocks noGrp="1"/>
          </p:cNvSpPr>
          <p:nvPr>
            <p:ph sz="quarter" idx="2"/>
          </p:nvPr>
        </p:nvSpPr>
        <p:spPr/>
        <p:txBody>
          <a:bodyPr>
            <a:normAutofit/>
          </a:bodyPr>
          <a:lstStyle/>
          <a:p>
            <a:pPr marL="0" indent="0">
              <a:buNone/>
            </a:pPr>
            <a:r>
              <a:rPr lang="en-US" sz="2400" b="1" u="sng" dirty="0"/>
              <a:t>Hill</a:t>
            </a:r>
          </a:p>
          <a:p>
            <a:pPr marL="0" lvl="1" indent="0">
              <a:spcBef>
                <a:spcPts val="600"/>
              </a:spcBef>
              <a:buClr>
                <a:schemeClr val="accent1"/>
              </a:buClr>
              <a:buNone/>
            </a:pPr>
            <a:r>
              <a:rPr lang="en-US" sz="2000" dirty="0"/>
              <a:t>“A person is degraded when she is publicly, or at least overtly, treated as a means only, as something less than a person. Degradation involves de-grading at least in the sense that it entails a (false) imputation of a lower moral status than persons.”</a:t>
            </a:r>
          </a:p>
          <a:p>
            <a:endParaRPr lang="en-US" dirty="0"/>
          </a:p>
        </p:txBody>
      </p:sp>
    </p:spTree>
    <p:extLst>
      <p:ext uri="{BB962C8B-B14F-4D97-AF65-F5344CB8AC3E}">
        <p14:creationId xmlns:p14="http://schemas.microsoft.com/office/powerpoint/2010/main" val="1360901255"/>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“Pornography and Degradation”</a:t>
            </a:r>
          </a:p>
        </p:txBody>
      </p:sp>
      <p:sp>
        <p:nvSpPr>
          <p:cNvPr id="3" name="Content Placeholder 2"/>
          <p:cNvSpPr>
            <a:spLocks noGrp="1"/>
          </p:cNvSpPr>
          <p:nvPr>
            <p:ph sz="quarter" idx="1"/>
          </p:nvPr>
        </p:nvSpPr>
        <p:spPr/>
        <p:txBody>
          <a:bodyPr>
            <a:normAutofit/>
          </a:bodyPr>
          <a:lstStyle/>
          <a:p>
            <a:pPr marL="0" lvl="1" indent="0" fontAlgn="base" hangingPunct="0">
              <a:lnSpc>
                <a:spcPct val="93000"/>
              </a:lnSpc>
              <a:spcBef>
                <a:spcPct val="0"/>
              </a:spcBef>
              <a:spcAft>
                <a:spcPts val="1138"/>
              </a:spcAft>
              <a:buClr>
                <a:srgbClr val="000000"/>
              </a:buClr>
              <a:buNone/>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1" u="sng" kern="0" dirty="0">
                <a:latin typeface="Arial"/>
                <a:ea typeface="MS Gothic"/>
              </a:rPr>
              <a:t>A moral implication: </a:t>
            </a:r>
          </a:p>
          <a:p>
            <a:pPr marL="342900" lvl="1" indent="-342900" fontAlgn="base" hangingPunct="0">
              <a:lnSpc>
                <a:spcPct val="93000"/>
              </a:lnSpc>
              <a:spcBef>
                <a:spcPct val="0"/>
              </a:spcBef>
              <a:spcAft>
                <a:spcPts val="1138"/>
              </a:spcAft>
              <a:buClr>
                <a:srgbClr val="000000"/>
              </a:buCl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kern="0" dirty="0">
                <a:latin typeface="Arial"/>
                <a:ea typeface="MS Gothic"/>
              </a:rPr>
              <a:t>Given that it is wrong to treat persons merely as means, and given that victim pornography depicts women as mere means (as “less than persons”), it follows that victim pornography is morally objectionable.</a:t>
            </a:r>
          </a:p>
        </p:txBody>
      </p:sp>
      <p:sp>
        <p:nvSpPr>
          <p:cNvPr id="4" name="Content Placeholder 3"/>
          <p:cNvSpPr>
            <a:spLocks noGrp="1"/>
          </p:cNvSpPr>
          <p:nvPr>
            <p:ph sz="quarter" idx="2"/>
          </p:nvPr>
        </p:nvSpPr>
        <p:spPr/>
        <p:txBody>
          <a:bodyPr>
            <a:normAutofit/>
          </a:bodyPr>
          <a:lstStyle/>
          <a:p>
            <a:pPr marL="0" lvl="1" indent="0">
              <a:buNone/>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1" u="sng" dirty="0"/>
              <a:t>A legal implication: </a:t>
            </a:r>
          </a:p>
          <a:p>
            <a:pPr marL="342900" lvl="1" indent="-34290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dirty="0"/>
              <a:t>Because victim pornography depicts women as less than persons, the pornography industry is guilty of </a:t>
            </a:r>
            <a:r>
              <a:rPr lang="en-US" sz="2000" i="1" dirty="0">
                <a:solidFill>
                  <a:srgbClr val="FFFF00"/>
                </a:solidFill>
              </a:rPr>
              <a:t>libel</a:t>
            </a:r>
          </a:p>
          <a:p>
            <a:pPr marL="891540" lvl="3" indent="-34290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500" i="1" dirty="0"/>
              <a:t>a false statement that is damaging to a person's reputation.</a:t>
            </a:r>
          </a:p>
          <a:p>
            <a:pPr marL="891540" lvl="3" indent="-34290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1500" i="1" dirty="0"/>
          </a:p>
        </p:txBody>
      </p:sp>
    </p:spTree>
    <p:extLst>
      <p:ext uri="{BB962C8B-B14F-4D97-AF65-F5344CB8AC3E}">
        <p14:creationId xmlns:p14="http://schemas.microsoft.com/office/powerpoint/2010/main" val="861427298"/>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lstStyle/>
          <a:p>
            <a:r>
              <a:rPr lang="en-US" dirty="0" smtClean="0"/>
              <a:t>Hill’s Moral Implication</a:t>
            </a:r>
            <a:endParaRPr lang="en-US"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49698125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22"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12200808"/>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lstStyle/>
          <a:p>
            <a:r>
              <a:rPr lang="en-US" dirty="0"/>
              <a:t>Hill’s Legal </a:t>
            </a:r>
            <a:r>
              <a:rPr lang="en-US" dirty="0" smtClean="0"/>
              <a:t>Implication</a:t>
            </a:r>
            <a:endParaRPr lang="en-US"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185198754"/>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46"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78218348"/>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“Pornography, Civil Rights, and Speech”</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706" y="71034"/>
            <a:ext cx="3856495" cy="242564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19800" y="152400"/>
            <a:ext cx="4267200" cy="923330"/>
          </a:xfrm>
          <a:prstGeom prst="rect">
            <a:avLst/>
          </a:prstGeom>
          <a:noFill/>
        </p:spPr>
        <p:txBody>
          <a:bodyPr wrap="square" rtlCol="0">
            <a:spAutoFit/>
          </a:bodyPr>
          <a:lstStyle/>
          <a:p>
            <a:r>
              <a:rPr lang="en-US" dirty="0">
                <a:hlinkClick r:id="rId3"/>
              </a:rPr>
              <a:t>http://on.aol.com/video/catharine-mackinnon--the-pornography-phenomenon-517647554</a:t>
            </a:r>
            <a:endParaRPr lang="en-US" dirty="0"/>
          </a:p>
        </p:txBody>
      </p:sp>
    </p:spTree>
    <p:extLst>
      <p:ext uri="{BB962C8B-B14F-4D97-AF65-F5344CB8AC3E}">
        <p14:creationId xmlns:p14="http://schemas.microsoft.com/office/powerpoint/2010/main" val="3206603933"/>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2743200"/>
            <a:ext cx="8229600" cy="3413760"/>
          </a:xfrm>
        </p:spPr>
        <p:txBody>
          <a:bodyPr/>
          <a:lstStyle/>
          <a:p>
            <a:pPr>
              <a:lnSpc>
                <a:spcPct val="90000"/>
              </a:lnSpc>
            </a:pPr>
            <a:r>
              <a:rPr lang="en-US" sz="2400" dirty="0"/>
              <a:t>Legal theorist and activist</a:t>
            </a:r>
          </a:p>
          <a:p>
            <a:pPr>
              <a:lnSpc>
                <a:spcPct val="90000"/>
              </a:lnSpc>
            </a:pPr>
            <a:endParaRPr lang="en-US" sz="2400" dirty="0"/>
          </a:p>
          <a:p>
            <a:pPr>
              <a:lnSpc>
                <a:spcPct val="90000"/>
              </a:lnSpc>
            </a:pPr>
            <a:r>
              <a:rPr lang="en-US" sz="2400" dirty="0"/>
              <a:t>Responsible for the modern concept of sexual harassment</a:t>
            </a:r>
          </a:p>
          <a:p>
            <a:pPr>
              <a:lnSpc>
                <a:spcPct val="90000"/>
              </a:lnSpc>
            </a:pPr>
            <a:endParaRPr lang="en-US" sz="2400" dirty="0"/>
          </a:p>
          <a:p>
            <a:pPr>
              <a:lnSpc>
                <a:spcPct val="90000"/>
              </a:lnSpc>
            </a:pPr>
            <a:r>
              <a:rPr lang="en-US" sz="2400" dirty="0"/>
              <a:t>Responsible for revision of anti-pornography law in several jurisdictions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706" y="71034"/>
            <a:ext cx="3856495" cy="242564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22724"/>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The principle of charity</a:t>
            </a:r>
            <a:endParaRPr lang="en-US" u="sng" dirty="0"/>
          </a:p>
        </p:txBody>
      </p:sp>
      <p:sp>
        <p:nvSpPr>
          <p:cNvPr id="3" name="Content Placeholder 2"/>
          <p:cNvSpPr>
            <a:spLocks noGrp="1"/>
          </p:cNvSpPr>
          <p:nvPr>
            <p:ph type="subTitle" idx="1"/>
          </p:nvPr>
        </p:nvSpPr>
        <p:spPr>
          <a:prstGeom prst="rect">
            <a:avLst/>
          </a:prstGeom>
        </p:spPr>
        <p:txBody>
          <a:bodyPr>
            <a:normAutofit fontScale="85000" lnSpcReduction="20000"/>
          </a:bodyPr>
          <a:lstStyle/>
          <a:p>
            <a:r>
              <a:rPr lang="en-US" sz="3500" dirty="0" smtClean="0"/>
              <a:t>“in various versions, it </a:t>
            </a:r>
            <a:r>
              <a:rPr lang="en-US" sz="3500" dirty="0"/>
              <a:t>constrains the interpreter to maximize the truth or rationality in the subject's sayings</a:t>
            </a:r>
            <a:r>
              <a:rPr lang="en-US" sz="3500" dirty="0" smtClean="0"/>
              <a:t>.“ </a:t>
            </a:r>
            <a:r>
              <a:rPr lang="en-US" sz="1500" dirty="0" smtClean="0"/>
              <a:t>(Simon Blackburn, Diction of Philosophy, </a:t>
            </a:r>
            <a:r>
              <a:rPr lang="en-US" sz="1500" dirty="0" err="1" smtClean="0"/>
              <a:t>oup</a:t>
            </a:r>
            <a:r>
              <a:rPr lang="en-US" sz="1500" dirty="0" smtClean="0"/>
              <a:t>, 1994, </a:t>
            </a:r>
            <a:r>
              <a:rPr lang="en-US" sz="1000" dirty="0" smtClean="0"/>
              <a:t>32)</a:t>
            </a:r>
            <a:endParaRPr lang="en-US" sz="1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706" y="71034"/>
            <a:ext cx="3856495" cy="242564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517041"/>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2743200"/>
            <a:ext cx="9383486" cy="3413760"/>
          </a:xfrm>
        </p:spPr>
        <p:txBody>
          <a:bodyPr>
            <a:normAutofit/>
          </a:bodyPr>
          <a:lstStyle/>
          <a:p>
            <a:r>
              <a:rPr lang="en-US" sz="2400" dirty="0"/>
              <a:t>For Mackinnon, what is wrong about pornography is </a:t>
            </a:r>
            <a:r>
              <a:rPr lang="en-US" sz="2400" b="1" u="sng" dirty="0">
                <a:solidFill>
                  <a:srgbClr val="FFFF00"/>
                </a:solidFill>
              </a:rPr>
              <a:t>subordination</a:t>
            </a:r>
            <a:r>
              <a:rPr lang="en-US" sz="2400" dirty="0"/>
              <a:t>, i.e., that it promotes immoral power dynamics by </a:t>
            </a:r>
            <a:r>
              <a:rPr lang="en-US" sz="2400" dirty="0" smtClean="0"/>
              <a:t>perpetuating </a:t>
            </a:r>
            <a:r>
              <a:rPr lang="en-US" sz="2400" dirty="0"/>
              <a:t>the degradation or marginalization of women. </a:t>
            </a:r>
          </a:p>
          <a:p>
            <a:endParaRPr lang="en-US" sz="2400" dirty="0"/>
          </a:p>
          <a:p>
            <a:r>
              <a:rPr lang="en-US" sz="2400" dirty="0"/>
              <a:t>Social identity is not something that is innate, but constructed, and pornography perpetuates oppressive </a:t>
            </a:r>
            <a:r>
              <a:rPr lang="en-US" sz="2400" dirty="0" err="1"/>
              <a:t>hetereo</a:t>
            </a:r>
            <a:r>
              <a:rPr lang="en-US" sz="2400" dirty="0"/>
              <a:t>-normative gender roles.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706" y="71034"/>
            <a:ext cx="3856495" cy="242564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852174"/>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fontScale="90000"/>
          </a:bodyPr>
          <a:lstStyle/>
          <a:p>
            <a:r>
              <a:rPr lang="en-US" dirty="0" smtClean="0"/>
              <a:t>Pornography is wrong because it subordinates</a:t>
            </a:r>
            <a:endParaRPr lang="en-US" dirty="0"/>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14350" indent="-514350">
              <a:spcBef>
                <a:spcPct val="20000"/>
              </a:spcBef>
              <a:buFont typeface="Wingdings 3"/>
              <a:buAutoNum type="alphaUcPeriod"/>
            </a:pPr>
            <a:r>
              <a:rPr lang="en-US" sz="3200"/>
              <a:t>Strongly Agree</a:t>
            </a:r>
          </a:p>
          <a:p>
            <a:pPr marL="514350" indent="-514350">
              <a:spcBef>
                <a:spcPct val="20000"/>
              </a:spcBef>
              <a:buFont typeface="Wingdings 3"/>
              <a:buAutoNum type="alphaUcPeriod"/>
            </a:pPr>
            <a:r>
              <a:rPr lang="en-US" sz="3200"/>
              <a:t>Agree</a:t>
            </a:r>
          </a:p>
          <a:p>
            <a:pPr marL="514350" indent="-514350">
              <a:spcBef>
                <a:spcPct val="20000"/>
              </a:spcBef>
              <a:buFont typeface="Wingdings 3"/>
              <a:buAutoNum type="alphaUcPeriod"/>
            </a:pPr>
            <a:r>
              <a:rPr lang="en-US" sz="3200"/>
              <a:t>Somewhat Agree</a:t>
            </a:r>
          </a:p>
          <a:p>
            <a:pPr marL="514350" indent="-514350">
              <a:spcBef>
                <a:spcPct val="20000"/>
              </a:spcBef>
              <a:buFont typeface="Wingdings 3"/>
              <a:buAutoNum type="alphaUcPeriod"/>
            </a:pPr>
            <a:r>
              <a:rPr lang="en-US" sz="3200"/>
              <a:t>Neutral</a:t>
            </a:r>
          </a:p>
          <a:p>
            <a:pPr marL="514350" indent="-514350">
              <a:spcBef>
                <a:spcPct val="20000"/>
              </a:spcBef>
              <a:buFont typeface="Wingdings 3"/>
              <a:buAutoNum type="alphaUcPeriod"/>
            </a:pPr>
            <a:r>
              <a:rPr lang="en-US" sz="3200"/>
              <a:t>Somewhat Disagree</a:t>
            </a:r>
          </a:p>
          <a:p>
            <a:pPr marL="514350" indent="-514350">
              <a:spcBef>
                <a:spcPct val="20000"/>
              </a:spcBef>
              <a:buFont typeface="Wingdings 3"/>
              <a:buAutoNum type="alphaUcPeriod"/>
            </a:pPr>
            <a:r>
              <a:rPr lang="en-US" sz="3200"/>
              <a:t>Disagree</a:t>
            </a:r>
          </a:p>
          <a:p>
            <a:pPr marL="514350" indent="-514350">
              <a:spcBef>
                <a:spcPct val="20000"/>
              </a:spcBef>
              <a:buFont typeface="Wingdings 3"/>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730291975"/>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6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76640247"/>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6170" y="2708476"/>
            <a:ext cx="10199915" cy="1319238"/>
          </a:xfrm>
        </p:spPr>
        <p:txBody>
          <a:bodyPr>
            <a:normAutofit/>
          </a:bodyPr>
          <a:lstStyle/>
          <a:p>
            <a:r>
              <a:rPr lang="en-US" dirty="0"/>
              <a:t>Contemporary Moral Problems</a:t>
            </a:r>
          </a:p>
        </p:txBody>
      </p:sp>
      <p:sp>
        <p:nvSpPr>
          <p:cNvPr id="3" name="Subtitle 2"/>
          <p:cNvSpPr>
            <a:spLocks noGrp="1"/>
          </p:cNvSpPr>
          <p:nvPr>
            <p:ph type="subTitle" idx="1"/>
          </p:nvPr>
        </p:nvSpPr>
        <p:spPr>
          <a:xfrm>
            <a:off x="4212771" y="4389120"/>
            <a:ext cx="5421085" cy="2468880"/>
          </a:xfrm>
        </p:spPr>
        <p:txBody>
          <a:bodyPr>
            <a:normAutofit/>
          </a:bodyPr>
          <a:lstStyle/>
          <a:p>
            <a:pPr algn="l"/>
            <a:r>
              <a:rPr lang="en-US" b="1" dirty="0"/>
              <a:t>M-F12:00-1:00SAV 264</a:t>
            </a:r>
          </a:p>
          <a:p>
            <a:pPr algn="l"/>
            <a:r>
              <a:rPr lang="en-US" b="1" dirty="0"/>
              <a:t>Instructor: Benjamin Hole</a:t>
            </a:r>
          </a:p>
          <a:p>
            <a:pPr algn="l"/>
            <a:r>
              <a:rPr lang="en-US" b="1" dirty="0"/>
              <a:t>Email: bvhole@uw.edu</a:t>
            </a:r>
          </a:p>
          <a:p>
            <a:pPr algn="l"/>
            <a:r>
              <a:rPr lang="en-US" b="1" dirty="0"/>
              <a:t>Office Hours:</a:t>
            </a:r>
            <a:r>
              <a:rPr lang="en-US" b="1" dirty="0">
                <a:solidFill>
                  <a:srgbClr val="FFFF00"/>
                </a:solidFill>
              </a:rPr>
              <a:t> </a:t>
            </a:r>
            <a:r>
              <a:rPr lang="en-US" sz="2400" b="1" i="1" dirty="0">
                <a:solidFill>
                  <a:srgbClr val="FFFF00"/>
                </a:solidFill>
              </a:rPr>
              <a:t>everyday after class</a:t>
            </a:r>
            <a:endParaRPr lang="en-US" sz="5400" b="1" i="1" dirty="0">
              <a:solidFill>
                <a:srgbClr val="FFFF00"/>
              </a:solidFill>
            </a:endParaRPr>
          </a:p>
        </p:txBody>
      </p:sp>
    </p:spTree>
    <p:extLst>
      <p:ext uri="{BB962C8B-B14F-4D97-AF65-F5344CB8AC3E}">
        <p14:creationId xmlns:p14="http://schemas.microsoft.com/office/powerpoint/2010/main" val="2110084266"/>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2800" dirty="0" smtClean="0"/>
              <a:t>Check-in on final papers</a:t>
            </a:r>
          </a:p>
          <a:p>
            <a:pPr marL="514350" indent="-514350">
              <a:buFont typeface="+mj-lt"/>
              <a:buAutoNum type="arabicPeriod"/>
            </a:pPr>
            <a:r>
              <a:rPr lang="en-US" sz="2800" dirty="0" smtClean="0"/>
              <a:t>Clicker Quiz</a:t>
            </a:r>
          </a:p>
          <a:p>
            <a:pPr marL="514350" indent="-514350">
              <a:buFont typeface="+mj-lt"/>
              <a:buAutoNum type="arabicPeriod"/>
            </a:pPr>
            <a:r>
              <a:rPr lang="en-US" sz="2800" dirty="0" smtClean="0"/>
              <a:t>Finish/discuss Hill</a:t>
            </a:r>
          </a:p>
          <a:p>
            <a:pPr marL="514350" indent="-514350">
              <a:buFont typeface="+mj-lt"/>
              <a:buAutoNum type="arabicPeriod"/>
            </a:pPr>
            <a:r>
              <a:rPr lang="en-US" sz="2800" dirty="0" smtClean="0"/>
              <a:t>Begin MacKinnon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856" y="1337733"/>
            <a:ext cx="3978614" cy="4215871"/>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051861"/>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Check-in on final papers</a:t>
            </a:r>
            <a:br>
              <a:rPr lang="en-US" dirty="0"/>
            </a:br>
            <a:endParaRPr lang="en-US" dirty="0"/>
          </a:p>
        </p:txBody>
      </p:sp>
      <p:sp>
        <p:nvSpPr>
          <p:cNvPr id="3" name="Content Placeholder 2"/>
          <p:cNvSpPr>
            <a:spLocks noGrp="1"/>
          </p:cNvSpPr>
          <p:nvPr>
            <p:ph sz="quarter" idx="4294967295"/>
          </p:nvPr>
        </p:nvSpPr>
        <p:spPr>
          <a:xfrm>
            <a:off x="685800" y="2063396"/>
            <a:ext cx="5856514" cy="4676617"/>
          </a:xfrm>
          <a:prstGeom prst="rect">
            <a:avLst/>
          </a:prstGeom>
        </p:spPr>
        <p:txBody>
          <a:bodyPr>
            <a:normAutofit fontScale="85000" lnSpcReduction="20000"/>
          </a:bodyPr>
          <a:lstStyle/>
          <a:p>
            <a:pPr marL="0" indent="0">
              <a:buNone/>
            </a:pPr>
            <a:r>
              <a:rPr lang="en-US" sz="3000" dirty="0" smtClean="0"/>
              <a:t>Tell 1-2 people next to where you are at with your final papers</a:t>
            </a:r>
          </a:p>
          <a:p>
            <a:pPr marL="800100" lvl="1" indent="-342900">
              <a:buFont typeface="+mj-lt"/>
              <a:buAutoNum type="arabicPeriod"/>
            </a:pPr>
            <a:r>
              <a:rPr lang="en-US" sz="3000" dirty="0" smtClean="0"/>
              <a:t>Have you outlined a good argumentative structure?</a:t>
            </a:r>
          </a:p>
          <a:p>
            <a:pPr marL="800100" lvl="1" indent="-342900">
              <a:buFont typeface="+mj-lt"/>
              <a:buAutoNum type="arabicPeriod"/>
            </a:pPr>
            <a:r>
              <a:rPr lang="en-US" sz="3000" dirty="0" smtClean="0"/>
              <a:t>Are you comfortable explaining that structure to the class for critical examination?</a:t>
            </a:r>
          </a:p>
          <a:p>
            <a:pPr marL="800100" lvl="1" indent="-342900">
              <a:buFont typeface="+mj-lt"/>
              <a:buAutoNum type="arabicPeriod"/>
            </a:pPr>
            <a:r>
              <a:rPr lang="en-US" sz="3000" dirty="0" smtClean="0"/>
              <a:t>Any questions about the outlines/presentations?</a:t>
            </a:r>
          </a:p>
          <a:p>
            <a:pPr marL="800100" lvl="1" indent="-342900">
              <a:buFont typeface="+mj-lt"/>
              <a:buAutoNum type="arabicPeriod"/>
            </a:pPr>
            <a:r>
              <a:rPr lang="en-US" sz="3000" dirty="0" smtClean="0"/>
              <a:t>Which part of the outline do you expect to be the most difficult part to write-up for your final paper?</a:t>
            </a:r>
          </a:p>
          <a:p>
            <a:endParaRPr lang="en-US" dirty="0"/>
          </a:p>
        </p:txBody>
      </p:sp>
      <p:sp>
        <p:nvSpPr>
          <p:cNvPr id="4" name="Content Placeholder 3"/>
          <p:cNvSpPr>
            <a:spLocks noGrp="1"/>
          </p:cNvSpPr>
          <p:nvPr>
            <p:ph sz="quarter" idx="4294967295"/>
          </p:nvPr>
        </p:nvSpPr>
        <p:spPr>
          <a:xfrm>
            <a:off x="6716485" y="2063396"/>
            <a:ext cx="4558393" cy="3311189"/>
          </a:xfrm>
          <a:prstGeom prst="rect">
            <a:avLst/>
          </a:prstGeom>
        </p:spPr>
        <p:txBody>
          <a:bodyPr>
            <a:normAutofit lnSpcReduction="10000"/>
          </a:bodyPr>
          <a:lstStyle/>
          <a:p>
            <a:pPr marL="0" indent="0">
              <a:buNone/>
            </a:pPr>
            <a:r>
              <a:rPr lang="en-US" dirty="0" smtClean="0">
                <a:solidFill>
                  <a:srgbClr val="FFFF00"/>
                </a:solidFill>
              </a:rPr>
              <a:t>“The </a:t>
            </a:r>
            <a:r>
              <a:rPr lang="en-US" dirty="0">
                <a:solidFill>
                  <a:srgbClr val="FFFF00"/>
                </a:solidFill>
              </a:rPr>
              <a:t>point of the paper is for you to demonstrate that you are familiar with a major view in ethical theory and are able to critically evaluate that view with philosophical rigor. Your critical evaluation is an opportunity for you to demonstrate your mastery of the philosophical skills you have practiced throughout the quarter. Therefore, the paper will be assessed on the basis of </a:t>
            </a:r>
            <a:r>
              <a:rPr lang="en-US" i="1" dirty="0">
                <a:solidFill>
                  <a:srgbClr val="FFFF00"/>
                </a:solidFill>
              </a:rPr>
              <a:t>Interpretation and Analysis</a:t>
            </a:r>
            <a:r>
              <a:rPr lang="en-US" dirty="0">
                <a:solidFill>
                  <a:srgbClr val="FFFF00"/>
                </a:solidFill>
              </a:rPr>
              <a:t>, </a:t>
            </a:r>
            <a:r>
              <a:rPr lang="en-US" i="1" dirty="0">
                <a:solidFill>
                  <a:srgbClr val="FFFF00"/>
                </a:solidFill>
              </a:rPr>
              <a:t>Argumentation</a:t>
            </a:r>
            <a:r>
              <a:rPr lang="en-US" dirty="0">
                <a:solidFill>
                  <a:srgbClr val="FFFF00"/>
                </a:solidFill>
              </a:rPr>
              <a:t>, </a:t>
            </a:r>
            <a:r>
              <a:rPr lang="en-US" i="1" dirty="0">
                <a:solidFill>
                  <a:srgbClr val="FFFF00"/>
                </a:solidFill>
              </a:rPr>
              <a:t>Philosophical Knowledge and Methodology</a:t>
            </a:r>
            <a:r>
              <a:rPr lang="en-US" dirty="0">
                <a:solidFill>
                  <a:srgbClr val="FFFF00"/>
                </a:solidFill>
              </a:rPr>
              <a:t>, and </a:t>
            </a:r>
            <a:r>
              <a:rPr lang="en-US" i="1" dirty="0">
                <a:solidFill>
                  <a:srgbClr val="FFFF00"/>
                </a:solidFill>
              </a:rPr>
              <a:t>Communication</a:t>
            </a:r>
            <a:r>
              <a:rPr lang="en-US" dirty="0" smtClean="0">
                <a:solidFill>
                  <a:srgbClr val="FFFF00"/>
                </a:solidFill>
              </a:rPr>
              <a:t>.” </a:t>
            </a:r>
            <a:endParaRPr lang="en-US" dirty="0">
              <a:solidFill>
                <a:srgbClr val="FFFF00"/>
              </a:solidFill>
            </a:endParaRPr>
          </a:p>
          <a:p>
            <a:pPr marL="0" indent="0">
              <a:buNone/>
            </a:pPr>
            <a:endParaRPr lang="en-US" dirty="0"/>
          </a:p>
        </p:txBody>
      </p:sp>
    </p:spTree>
    <p:extLst>
      <p:ext uri="{BB962C8B-B14F-4D97-AF65-F5344CB8AC3E}">
        <p14:creationId xmlns:p14="http://schemas.microsoft.com/office/powerpoint/2010/main" val="168912312"/>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icker.jpg"/>
          <p:cNvPicPr>
            <a:picLocks noChangeAspect="1"/>
          </p:cNvPicPr>
          <p:nvPr/>
        </p:nvPicPr>
        <p:blipFill>
          <a:blip r:embed="rId3"/>
          <a:stretch>
            <a:fillRect/>
          </a:stretch>
        </p:blipFill>
        <p:spPr>
          <a:xfrm>
            <a:off x="6411686" y="0"/>
            <a:ext cx="2928723" cy="440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Content Placeholder 1"/>
          <p:cNvSpPr txBox="1">
            <a:spLocks/>
          </p:cNvSpPr>
          <p:nvPr/>
        </p:nvSpPr>
        <p:spPr>
          <a:xfrm>
            <a:off x="468085" y="990600"/>
            <a:ext cx="5442858" cy="4724400"/>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114300">
              <a:buClr>
                <a:srgbClr val="B80E0F"/>
              </a:buClr>
            </a:pPr>
            <a:r>
              <a:rPr lang="en-US" sz="4000" dirty="0" smtClean="0"/>
              <a:t>Please set your Turning Technology Clicker to channel 41</a:t>
            </a:r>
          </a:p>
          <a:p>
            <a:pPr>
              <a:buClr>
                <a:srgbClr val="B80E0F"/>
              </a:buClr>
            </a:pPr>
            <a:endParaRPr lang="en-US" sz="4000" dirty="0" smtClean="0"/>
          </a:p>
          <a:p>
            <a:pPr marL="228600" lvl="1" indent="0">
              <a:buClr>
                <a:srgbClr val="B80E0F"/>
              </a:buClr>
              <a:buFont typeface="Arial" panose="020B0604020202020204" pitchFamily="34" charset="0"/>
              <a:buNone/>
            </a:pPr>
            <a:r>
              <a:rPr lang="en-US" sz="3600" dirty="0" smtClean="0"/>
              <a:t>Press “</a:t>
            </a:r>
            <a:r>
              <a:rPr lang="en-US" sz="3600" dirty="0" err="1" smtClean="0"/>
              <a:t>Ch</a:t>
            </a:r>
            <a:r>
              <a:rPr lang="en-US" sz="3600" dirty="0" smtClean="0"/>
              <a:t>”, then “41”, then “</a:t>
            </a:r>
            <a:r>
              <a:rPr lang="en-US" sz="3600" dirty="0" err="1" smtClean="0"/>
              <a:t>Ch</a:t>
            </a:r>
            <a:r>
              <a:rPr lang="en-US" sz="3600" dirty="0" smtClean="0"/>
              <a:t>”</a:t>
            </a:r>
          </a:p>
          <a:p>
            <a:pPr>
              <a:buClr>
                <a:srgbClr val="B80E0F"/>
              </a:buClr>
            </a:pPr>
            <a:endParaRPr lang="en-US" b="1" dirty="0" smtClean="0"/>
          </a:p>
        </p:txBody>
      </p:sp>
      <p:sp>
        <p:nvSpPr>
          <p:cNvPr id="2" name="TextBox 1"/>
          <p:cNvSpPr txBox="1"/>
          <p:nvPr/>
        </p:nvSpPr>
        <p:spPr>
          <a:xfrm rot="21415298">
            <a:off x="7321402" y="4697841"/>
            <a:ext cx="5724835" cy="1200329"/>
          </a:xfrm>
          <a:prstGeom prst="rect">
            <a:avLst/>
          </a:prstGeom>
          <a:noFill/>
        </p:spPr>
        <p:txBody>
          <a:bodyPr wrap="square" rtlCol="0">
            <a:spAutoFit/>
          </a:bodyPr>
          <a:lstStyle/>
          <a:p>
            <a:r>
              <a:rPr lang="en-US" sz="7200" dirty="0">
                <a:solidFill>
                  <a:schemeClr val="accent6"/>
                </a:solidFill>
              </a:rPr>
              <a:t>Clicker Quiz</a:t>
            </a:r>
          </a:p>
        </p:txBody>
      </p:sp>
    </p:spTree>
    <p:extLst>
      <p:ext uri="{BB962C8B-B14F-4D97-AF65-F5344CB8AC3E}">
        <p14:creationId xmlns:p14="http://schemas.microsoft.com/office/powerpoint/2010/main" val="1871532370"/>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fontScale="90000"/>
          </a:bodyPr>
          <a:lstStyle/>
          <a:p>
            <a:r>
              <a:rPr lang="en-US" sz="2400" dirty="0"/>
              <a:t>According to Hill, the de-grading involved in degradation is most importantly a lowering of what kind of status?</a:t>
            </a:r>
          </a:p>
        </p:txBody>
      </p:sp>
      <p:sp>
        <p:nvSpPr>
          <p:cNvPr id="3" name="TPAnswers"/>
          <p:cNvSpPr>
            <a:spLocks noGrp="1"/>
          </p:cNvSpPr>
          <p:nvPr>
            <p:ph type="body" idx="1"/>
            <p:custDataLst>
              <p:tags r:id="rId3"/>
            </p:custDataLst>
          </p:nvPr>
        </p:nvSpPr>
        <p:spPr>
          <a:xfrm>
            <a:off x="1981200" y="1600200"/>
            <a:ext cx="4114800" cy="4910328"/>
          </a:xfrm>
        </p:spPr>
        <p:txBody>
          <a:bodyPr>
            <a:normAutofit/>
          </a:bodyPr>
          <a:lstStyle/>
          <a:p>
            <a:pPr marL="571500" indent="-571500">
              <a:buFont typeface="+mj-lt"/>
              <a:buAutoNum type="alphaUcPeriod"/>
            </a:pPr>
            <a:r>
              <a:rPr lang="en-US" sz="3200" dirty="0" smtClean="0"/>
              <a:t>physical</a:t>
            </a:r>
            <a:endParaRPr lang="en-US" sz="3200" dirty="0"/>
          </a:p>
          <a:p>
            <a:pPr marL="571500" indent="-571500">
              <a:buFont typeface="+mj-lt"/>
              <a:buAutoNum type="alphaUcPeriod"/>
            </a:pPr>
            <a:r>
              <a:rPr lang="en-US" sz="3200" dirty="0"/>
              <a:t>economic</a:t>
            </a:r>
          </a:p>
          <a:p>
            <a:pPr marL="571500" indent="-571500">
              <a:buFont typeface="+mj-lt"/>
              <a:buAutoNum type="alphaUcPeriod"/>
            </a:pPr>
            <a:r>
              <a:rPr lang="en-US" sz="3200" dirty="0"/>
              <a:t>moral</a:t>
            </a:r>
          </a:p>
          <a:p>
            <a:pPr marL="571500" indent="-57150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70634268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4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87849676"/>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400" dirty="0"/>
              <a:t>According to Hill, which of the following is a legal implication of her view about victim pornography?</a:t>
            </a:r>
          </a:p>
        </p:txBody>
      </p:sp>
      <p:sp>
        <p:nvSpPr>
          <p:cNvPr id="3" name="TPAnswers"/>
          <p:cNvSpPr>
            <a:spLocks noGrp="1"/>
          </p:cNvSpPr>
          <p:nvPr>
            <p:ph type="body" idx="1"/>
            <p:custDataLst>
              <p:tags r:id="rId3"/>
            </p:custDataLst>
          </p:nvPr>
        </p:nvSpPr>
        <p:spPr>
          <a:xfrm>
            <a:off x="1981200" y="1600200"/>
            <a:ext cx="4114800" cy="4910328"/>
          </a:xfrm>
        </p:spPr>
        <p:txBody>
          <a:bodyPr>
            <a:normAutofit fontScale="85000" lnSpcReduction="10000"/>
          </a:bodyPr>
          <a:lstStyle/>
          <a:p>
            <a:pPr marL="514350" indent="-514350">
              <a:buFont typeface="+mj-lt"/>
              <a:buAutoNum type="alphaUcPeriod"/>
            </a:pPr>
            <a:r>
              <a:rPr lang="en-US" sz="3200" dirty="0"/>
              <a:t>All pornography violates the First Amendment</a:t>
            </a:r>
          </a:p>
          <a:p>
            <a:pPr marL="514350" indent="-514350">
              <a:buFont typeface="+mj-lt"/>
              <a:buAutoNum type="alphaUcPeriod"/>
            </a:pPr>
            <a:r>
              <a:rPr lang="en-US" sz="3200" dirty="0"/>
              <a:t>Censoring pornography is a violation of the First Amendment</a:t>
            </a:r>
          </a:p>
          <a:p>
            <a:pPr marL="514350" indent="-514350">
              <a:buFont typeface="+mj-lt"/>
              <a:buAutoNum type="alphaUcPeriod"/>
            </a:pPr>
            <a:r>
              <a:rPr lang="en-US" sz="3200" dirty="0"/>
              <a:t>Victim pornography is an exchange of ideas</a:t>
            </a:r>
          </a:p>
          <a:p>
            <a:pPr marL="514350" indent="-514350">
              <a:buFont typeface="+mj-lt"/>
              <a:buAutoNum type="alphaUcPeriod"/>
            </a:pPr>
            <a:r>
              <a:rPr lang="en-US" sz="3200" dirty="0"/>
              <a:t>Victim pornography is a kind of </a:t>
            </a:r>
            <a:r>
              <a:rPr lang="en-US" sz="3200" dirty="0" smtClean="0"/>
              <a:t>“libel”</a:t>
            </a:r>
            <a:endParaRPr lang="en-US" sz="3200" dirty="0"/>
          </a:p>
          <a:p>
            <a:pPr marL="514350" indent="-514350">
              <a:buFont typeface="+mj-lt"/>
              <a:buAutoNum type="alphaUcPeriod"/>
            </a:pPr>
            <a:r>
              <a:rPr lang="en-US" sz="3200" dirty="0"/>
              <a:t>None of the above </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57267980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7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41871656"/>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fontScale="90000"/>
          </a:bodyPr>
          <a:lstStyle/>
          <a:p>
            <a:r>
              <a:rPr lang="en-US" dirty="0"/>
              <a:t>MacKinnon argues that pornography </a:t>
            </a:r>
            <a:r>
              <a:rPr lang="en-US" dirty="0" smtClean="0"/>
              <a:t>is:</a:t>
            </a:r>
            <a:endParaRPr lang="en-US" dirty="0"/>
          </a:p>
        </p:txBody>
      </p:sp>
      <p:sp>
        <p:nvSpPr>
          <p:cNvPr id="3" name="TPAnswers"/>
          <p:cNvSpPr>
            <a:spLocks noGrp="1"/>
          </p:cNvSpPr>
          <p:nvPr>
            <p:ph type="body" idx="1"/>
            <p:custDataLst>
              <p:tags r:id="rId3"/>
            </p:custDataLst>
          </p:nvPr>
        </p:nvSpPr>
        <p:spPr>
          <a:xfrm>
            <a:off x="1981200" y="1600200"/>
            <a:ext cx="4114800" cy="4910328"/>
          </a:xfrm>
        </p:spPr>
        <p:txBody>
          <a:bodyPr>
            <a:normAutofit fontScale="92500" lnSpcReduction="20000"/>
          </a:bodyPr>
          <a:lstStyle/>
          <a:p>
            <a:pPr marL="514350" indent="-514350">
              <a:spcBef>
                <a:spcPct val="20000"/>
              </a:spcBef>
              <a:buFont typeface="Wingdings 3"/>
              <a:buAutoNum type="alphaUcPeriod"/>
            </a:pPr>
            <a:r>
              <a:rPr lang="en-US" sz="3200" dirty="0"/>
              <a:t>an inviolable expression of the right to free speech</a:t>
            </a:r>
          </a:p>
          <a:p>
            <a:pPr marL="514350" indent="-514350">
              <a:spcBef>
                <a:spcPct val="20000"/>
              </a:spcBef>
              <a:buFont typeface="Wingdings 3"/>
              <a:buAutoNum type="alphaUcPeriod"/>
            </a:pPr>
            <a:r>
              <a:rPr lang="en-US" sz="3200" dirty="0"/>
              <a:t>a violation of Kant’s humanity formulation</a:t>
            </a:r>
          </a:p>
          <a:p>
            <a:pPr marL="514350" indent="-514350">
              <a:spcBef>
                <a:spcPct val="20000"/>
              </a:spcBef>
              <a:buFont typeface="Wingdings 3"/>
              <a:buAutoNum type="alphaUcPeriod"/>
            </a:pPr>
            <a:r>
              <a:rPr lang="en-US" sz="3200" dirty="0"/>
              <a:t>a map that pretends to be a mirror</a:t>
            </a:r>
          </a:p>
          <a:p>
            <a:pPr marL="514350" indent="-514350">
              <a:spcBef>
                <a:spcPct val="20000"/>
              </a:spcBef>
              <a:buFont typeface="Wingdings 3"/>
              <a:buAutoNum type="alphaUcPeriod"/>
            </a:pPr>
            <a:r>
              <a:rPr lang="en-US" sz="3200" dirty="0"/>
              <a:t>a violation of </a:t>
            </a:r>
            <a:r>
              <a:rPr lang="en-US" sz="3200" dirty="0" smtClean="0"/>
              <a:t>Mill’s harm </a:t>
            </a:r>
            <a:r>
              <a:rPr lang="en-US" sz="3200" dirty="0"/>
              <a:t>principle</a:t>
            </a:r>
          </a:p>
          <a:p>
            <a:pPr marL="514350" indent="-514350">
              <a:spcBef>
                <a:spcPct val="20000"/>
              </a:spcBef>
              <a:buFont typeface="Wingdings 3"/>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806740157"/>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97"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86770706"/>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t>
            </a:r>
            <a:r>
              <a:rPr lang="en-US" dirty="0"/>
              <a:t>Pornography and Degradation”</a:t>
            </a:r>
          </a:p>
        </p:txBody>
      </p:sp>
      <p:sp>
        <p:nvSpPr>
          <p:cNvPr id="3" name="Subtitle 2"/>
          <p:cNvSpPr>
            <a:spLocks noGrp="1"/>
          </p:cNvSpPr>
          <p:nvPr>
            <p:ph type="subTitle" idx="1"/>
          </p:nvPr>
        </p:nvSpPr>
        <p:spPr/>
        <p:txBody>
          <a:bodyPr/>
          <a:lstStyle/>
          <a:p>
            <a:r>
              <a:rPr lang="en-US" dirty="0"/>
              <a:t>Judith M. </a:t>
            </a:r>
            <a:r>
              <a:rPr lang="en-US" dirty="0" smtClean="0"/>
              <a:t>Hill</a:t>
            </a:r>
            <a:endParaRPr lang="en-US" dirty="0"/>
          </a:p>
        </p:txBody>
      </p:sp>
    </p:spTree>
    <p:extLst>
      <p:ext uri="{BB962C8B-B14F-4D97-AF65-F5344CB8AC3E}">
        <p14:creationId xmlns:p14="http://schemas.microsoft.com/office/powerpoint/2010/main" val="783673098"/>
      </p:ext>
    </p:extLst>
  </p:cSld>
  <p:clrMapOvr>
    <a:masterClrMapping/>
  </p:clrMapOvr>
  <mc:AlternateContent xmlns:mc="http://schemas.openxmlformats.org/markup-compatibility/2006">
    <mc:Choice xmlns:p14="http://schemas.microsoft.com/office/powerpoint/2010/main" Requires="p14">
      <p:transition spd="slow" p14:dur="1600">
        <p14:prism dir="d" isContent="1"/>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FD1A774867204A97A22223C6C17BECEC"/>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RESULTS" val="Hill’s Moral Implication[;crlf;]7[;]7[;]7[;]False[;]0[;][;crlf;]4[;]4[;]1.0690449676497[;]1.14285714285714[;crlf;]0[;]0[;]Strongly Agree1[;]Strongly Agree[;][;crlf;]0[;]0[;]Agree2[;]Agree[;][;crlf;]3[;]0[;]Somewhat Agree3[;]Somewhat Agree[;][;crlf;]2[;]0[;]Neutral4[;]Neutral[;][;crlf;]1[;]0[;]Somewhat Disagree5[;]Somewhat Disagree[;][;crlf;]1[;]0[;]Disagree6[;]Disagree[;][;crlf;]0[;]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7911DAAB34374DBF8A58633231971011&lt;/guid&gt;&#10;        &lt;description /&gt;&#10;        &lt;date&gt;11/2/2013 5:45:5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065801A372E4CBBA024FC7D51AC1DDC&lt;/guid&gt;&#10;            &lt;repollguid&gt;51F056CA134649CDB0302114B8179C00&lt;/repollguid&gt;&#10;            &lt;sourceid&gt;3979C654BAA54D8F9644F6C690E1CF60&lt;/sourceid&gt;&#10;            &lt;questiontext&gt;Hill’s Moral Implica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405C7CD20CD44B2AB458F7F39368621&lt;/guid&gt;&#10;                    &lt;answertext&gt;Strongly Agree&lt;/answertext&gt;&#10;                    &lt;valuetype&gt;0&lt;/valuetype&gt;&#10;                &lt;/answer&gt;&#10;                &lt;answer&gt;&#10;                    &lt;guid&gt;F66E7AA21B764FA696AFC4BE4CE5D406&lt;/guid&gt;&#10;                    &lt;answertext&gt;Agree&lt;/answertext&gt;&#10;                    &lt;valuetype&gt;0&lt;/valuetype&gt;&#10;                &lt;/answer&gt;&#10;                &lt;answer&gt;&#10;                    &lt;guid&gt;B2DAF41F78634B53AF18AABEF1898F3B&lt;/guid&gt;&#10;                    &lt;answertext&gt;Somewhat Agree&lt;/answertext&gt;&#10;                    &lt;valuetype&gt;0&lt;/valuetype&gt;&#10;                &lt;/answer&gt;&#10;                &lt;answer&gt;&#10;                    &lt;guid&gt;5BD87551592E4859AF5D4B24B8655453&lt;/guid&gt;&#10;                    &lt;answertext&gt;Neutral&lt;/answertext&gt;&#10;                    &lt;valuetype&gt;0&lt;/valuetype&gt;&#10;                &lt;/answer&gt;&#10;                &lt;answer&gt;&#10;                    &lt;guid&gt;6FE33E9B4A004F2BBF8600520E2B49A7&lt;/guid&gt;&#10;                    &lt;answertext&gt;Somewhat Disagree&lt;/answertext&gt;&#10;                    &lt;valuetype&gt;0&lt;/valuetype&gt;&#10;                &lt;/answer&gt;&#10;                &lt;answer&gt;&#10;                    &lt;guid&gt;AB9EDB4F58AD407FA6793DDBC3540ACB&lt;/guid&gt;&#10;                    &lt;answertext&gt;Disagree&lt;/answertext&gt;&#10;                    &lt;valuetype&gt;0&lt;/valuetype&gt;&#10;                &lt;/answer&gt;&#10;                &lt;answer&gt;&#10;                    &lt;guid&gt;E6E4885D1E584B20B5C9A10D4CF962ED&lt;/guid&gt;&#10;                    &lt;answertext&gt;Strongly Disagree&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RESULTS" val="Hill’s Legal Implication[;crlf;]7[;]7[;]7[;]False[;]0[;][;crlf;]4.85714285714286[;]5[;]0.989743318610787[;]0.979591836734694[;crlf;]0[;]0[;]Strongly Agree1[;]Strongly Agree[;][;crlf;]0[;]0[;]Agree2[;]Agree[;][;crlf;]1[;]0[;]Somewhat Agree3[;]Somewhat Agree[;][;crlf;]1[;]0[;]Neutral4[;]Neutral[;][;crlf;]3[;]0[;]Somewhat Disagree5[;]Somewhat Disagree[;][;crlf;]2[;]0[;]Disagree6[;]Disagree[;][;crlf;]0[;]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7911DAAB34374DBF8A58633231971011&lt;/guid&gt;&#10;        &lt;description /&gt;&#10;        &lt;date&gt;11/2/2013 5:45:5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065801A372E4CBBA024FC7D51AC1DDC&lt;/guid&gt;&#10;            &lt;repollguid&gt;51F056CA134649CDB0302114B8179C00&lt;/repollguid&gt;&#10;            &lt;sourceid&gt;3979C654BAA54D8F9644F6C690E1CF60&lt;/sourceid&gt;&#10;            &lt;questiontext&gt;Hill’s Legal Implica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405C7CD20CD44B2AB458F7F39368621&lt;/guid&gt;&#10;                    &lt;answertext&gt;Strongly Agree&lt;/answertext&gt;&#10;                    &lt;valuetype&gt;0&lt;/valuetype&gt;&#10;                &lt;/answer&gt;&#10;                &lt;answer&gt;&#10;                    &lt;guid&gt;F66E7AA21B764FA696AFC4BE4CE5D406&lt;/guid&gt;&#10;                    &lt;answertext&gt;Agree&lt;/answertext&gt;&#10;                    &lt;valuetype&gt;0&lt;/valuetype&gt;&#10;                &lt;/answer&gt;&#10;                &lt;answer&gt;&#10;                    &lt;guid&gt;B2DAF41F78634B53AF18AABEF1898F3B&lt;/guid&gt;&#10;                    &lt;answertext&gt;Somewhat Agree&lt;/answertext&gt;&#10;                    &lt;valuetype&gt;0&lt;/valuetype&gt;&#10;                &lt;/answer&gt;&#10;                &lt;answer&gt;&#10;                    &lt;guid&gt;5BD87551592E4859AF5D4B24B8655453&lt;/guid&gt;&#10;                    &lt;answertext&gt;Neutral&lt;/answertext&gt;&#10;                    &lt;valuetype&gt;0&lt;/valuetype&gt;&#10;                &lt;/answer&gt;&#10;                &lt;answer&gt;&#10;                    &lt;guid&gt;6FE33E9B4A004F2BBF8600520E2B49A7&lt;/guid&gt;&#10;                    &lt;answertext&gt;Somewhat Disagree&lt;/answertext&gt;&#10;                    &lt;valuetype&gt;0&lt;/valuetype&gt;&#10;                &lt;/answer&gt;&#10;                &lt;answer&gt;&#10;                    &lt;guid&gt;AB9EDB4F58AD407FA6793DDBC3540ACB&lt;/guid&gt;&#10;                    &lt;answertext&gt;Disagree&lt;/answertext&gt;&#10;                    &lt;valuetype&gt;0&lt;/valuetype&gt;&#10;                &lt;/answer&gt;&#10;                &lt;answer&gt;&#10;                    &lt;guid&gt;E6E4885D1E584B20B5C9A10D4CF962ED&lt;/guid&gt;&#10;                    &lt;answertext&gt;Strongly Disagree&lt;/answertext&gt;&#10;                    &lt;valuetype&gt;0&lt;/valuetype&gt;&#10;                &lt;/answer&gt;&#10;            &lt;/answers&gt;&#10;        &lt;/multichoice&gt;&#10;    &lt;/questions&gt;&#10;&lt;/questionlist&gt;"/>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A9806616CEA04C739855E8B737FE8E10&lt;/guid&gt;&#10;        &lt;description /&gt;&#10;        &lt;date&gt;11/3/2013 2:43:5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1300491C3A44BF28DCA043EA30C1657&lt;/guid&gt;&#10;            &lt;repollguid&gt;4D08F5DF9FAB40FA975CA3F1EBDD22AF&lt;/repollguid&gt;&#10;            &lt;sourceid&gt;35BC7E2E6A364F8EAEDB935DF708245B&lt;/sourceid&gt;&#10;            &lt;questiontext&gt;Pornography is wrong because it subordinat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41939041F944DCEB3189371FF0FE102&lt;/guid&gt;&#10;                    &lt;answertext&gt;Strongly Agree&lt;/answertext&gt;&#10;                    &lt;valuetype&gt;0&lt;/valuetype&gt;&#10;                &lt;/answer&gt;&#10;                &lt;answer&gt;&#10;                    &lt;guid&gt;EA8EFCC0ABC64537A8383AD3B3B56064&lt;/guid&gt;&#10;                    &lt;answertext&gt;Agree&lt;/answertext&gt;&#10;                    &lt;valuetype&gt;0&lt;/valuetype&gt;&#10;                &lt;/answer&gt;&#10;                &lt;answer&gt;&#10;                    &lt;guid&gt;2804B287C56544BE92FBD63777161DD9&lt;/guid&gt;&#10;                    &lt;answertext&gt;Somewhat Agree&lt;/answertext&gt;&#10;                    &lt;valuetype&gt;0&lt;/valuetype&gt;&#10;                &lt;/answer&gt;&#10;                &lt;answer&gt;&#10;                    &lt;guid&gt;8B1F5BACD8B249939C0744F3235B1CB2&lt;/guid&gt;&#10;                    &lt;answertext&gt;Neutral&lt;/answertext&gt;&#10;                    &lt;valuetype&gt;0&lt;/valuetype&gt;&#10;                &lt;/answer&gt;&#10;                &lt;answer&gt;&#10;                    &lt;guid&gt;323124503BA54986B79DB811A26075BC&lt;/guid&gt;&#10;                    &lt;answertext&gt;Somewhat Disagree&lt;/answertext&gt;&#10;                    &lt;valuetype&gt;0&lt;/valuetype&gt;&#10;                &lt;/answer&gt;&#10;                &lt;answer&gt;&#10;                    &lt;guid&gt;2C8676EAAC4D4F92BCF4E7DF6EF6E7DE&lt;/guid&gt;&#10;                    &lt;answertext&gt;Disagree&lt;/answertext&gt;&#10;                    &lt;valuetype&gt;0&lt;/valuetype&gt;&#10;                &lt;/answer&gt;&#10;                &lt;answer&gt;&#10;                    &lt;guid&gt;0FC9ABEE926741BC8F36C767748D6A2D&lt;/guid&gt;&#10;                    &lt;answertext&gt;Strongly Disagree&lt;/answertext&gt;&#10;                    &lt;valuetype&gt;0&lt;/valuetype&gt;&#10;                &lt;/answer&gt;&#10;            &lt;/answers&gt;&#10;        &lt;/multichoice&gt;&#10;    &lt;/questions&gt;&#10;&lt;/questionlist&gt;"/>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C724E6ADBB754CE98435E8F955B3198C&lt;/guid&gt;&#10;        &lt;description /&gt;&#10;        &lt;date&gt;11/3/2013 2:36:5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9BE968E7B394E0D9867D62D40927C6A&lt;/guid&gt;&#10;            &lt;repollguid&gt;0B515CDB18904691A876EB87C0F810BF&lt;/repollguid&gt;&#10;            &lt;sourceid&gt;91DE47A4DE7B4EECAEE8521499A590DE&lt;/sourceid&gt;&#10;            &lt;questiontext&gt;According to Hill, the de-grading involved in degradation is most importantly a lowering of what kind of statu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CF2536063AC4FCA9906D393A14AB33B&lt;/guid&gt;&#10;                    &lt;answertext&gt;social&lt;/answertext&gt;&#10;                    &lt;valuetype&gt;-1&lt;/valuetype&gt;&#10;                &lt;/answer&gt;&#10;                &lt;answer&gt;&#10;                    &lt;guid&gt;8DB6722DAC4842A199B1B4854D806B33&lt;/guid&gt;&#10;                    &lt;answertext&gt;economic&lt;/answertext&gt;&#10;                    &lt;valuetype&gt;-1&lt;/valuetype&gt;&#10;                &lt;/answer&gt;&#10;                &lt;answer&gt;&#10;                    &lt;guid&gt;45D7E7CE389E4C8395A464E124A81E89&lt;/guid&gt;&#10;                    &lt;answertext&gt;moral&lt;/answertext&gt;&#10;                    &lt;valuetype&gt;1&lt;/valuetype&gt;&#10;                &lt;/answer&gt;&#10;                &lt;answer&gt;&#10;                    &lt;guid&gt;43F8283E67D142A59536D11BE215423C&lt;/guid&gt;&#10;                    &lt;answertext&gt;none of the above&lt;/answertext&gt;&#10;                    &lt;valuetype&gt;-1&lt;/valuetype&gt;&#10;                &lt;/answer&gt;&#10;            &lt;/answers&gt;&#10;        &lt;/multichoice&gt;&#10;    &lt;/questions&gt;&#10;&lt;/questionlist&gt;"/>
  <p:tag name="RESULTS" val="According to Hill, the de-grading involved in degradation is most importantly a lowering of what kind of status?[;crlf;]7[;]7[;]7[;]False[;]4[;][;crlf;]2.71428571428571[;]3[;]0.880630571852711[;]0.775510204081633[;crlf;]1[;]-1[;]physical1[;]physical[;][;crlf;]1[;]-1[;]economic2[;]economic[;][;crlf;]4[;]1[;]moral3[;]moral[;][;crlf;]1[;]-1[;]none of the above4[;]none of the above[;]"/>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D4D3B9753D114DB9BBDD52069E642C84&lt;/guid&gt;&#10;        &lt;description /&gt;&#10;        &lt;date&gt;11/3/2013 2:35:0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B8D42B2103A4E2582CB095EABB382A4&lt;/guid&gt;&#10;            &lt;repollguid&gt;A0F2780E46E94B88A4763C4C0AF3288A&lt;/repollguid&gt;&#10;            &lt;sourceid&gt;9BF95BA3A1AE48578597E2BA18F4875C&lt;/sourceid&gt;&#10;            &lt;questiontext&gt;According to Hill, which of the following is a legal implication of her view about victim pornograph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B8A62CC808242C79DEAC86AE41D7594&lt;/guid&gt;&#10;                    &lt;answertext&gt;All pornography violates the First Amendment&lt;/answertext&gt;&#10;                    &lt;valuetype&gt;-1&lt;/valuetype&gt;&#10;                &lt;/answer&gt;&#10;                &lt;answer&gt;&#10;                    &lt;guid&gt;2280044F54F5465B9799656829C211CE&lt;/guid&gt;&#10;                    &lt;answertext&gt;Censoring pornography is a violation of the First Amendment&lt;/answertext&gt;&#10;                    &lt;valuetype&gt;-1&lt;/valuetype&gt;&#10;                &lt;/answer&gt;&#10;                &lt;answer&gt;&#10;                    &lt;guid&gt;2A28809A9DE14837A7894695D7F8AECD&lt;/guid&gt;&#10;                    &lt;answertext&gt;Victim pornography is an exchange of ideas&lt;/answertext&gt;&#10;                    &lt;valuetype&gt;-1&lt;/valuetype&gt;&#10;                &lt;/answer&gt;&#10;                &lt;answer&gt;&#10;                    &lt;guid&gt;847BB398E10844CF8213526FFC5A6D5B&lt;/guid&gt;&#10;                    &lt;answertext&gt;Victim pornography is a kind of libel&lt;/answertext&gt;&#10;                    &lt;valuetype&gt;1&lt;/valuetype&gt;&#10;                &lt;/answer&gt;&#10;                &lt;answer&gt;&#10;                    &lt;guid&gt;2143E9C0A52445EE915051E93C3621B6&lt;/guid&gt;&#10;                    &lt;answertext&gt;None of the above &lt;/answertext&gt;&#10;                    &lt;valuetype&gt;-1&lt;/valuetype&gt;&#10;                &lt;/answer&gt;&#10;            &lt;/answers&gt;&#10;        &lt;/multichoice&gt;&#10;    &lt;/questions&gt;&#10;&lt;/questionlist&gt;"/>
  <p:tag name="RESULTS" val="According to Hill, which of the following is a legal implication of her view about victim pornography?[;crlf;]7[;]7[;]7[;]False[;]5[;][;crlf;]3.42857142857143[;]4[;]0.903507902905251[;]0.816326530612245[;crlf;]0[;]-1[;]All pornography violates the First Amendment1[;]All pornography violates the First Amendment[;][;crlf;]2[;]-1[;]Censoring pornography is a violation of the First Amendment2[;]Censoring pornography is a violation of the First Amendment[;][;crlf;]0[;]-1[;]Victim pornography is an exchange of ideas3[;]Victim pornography is an exchange of ideas[;][;crlf;]5[;]1[;]Victim pornography is a kind of “libel”4[;]Victim pornography is a kind of “libel”[;][;crlf;]0[;]-1[;]None of the above 5[;]None of the above [;]"/>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F33AC9751EA9438BB105CA322B327832&lt;/guid&gt;&#10;        &lt;description /&gt;&#10;        &lt;date&gt;11/3/2013 2:38:4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7CB8BC85991429995912885AAEECA95&lt;/guid&gt;&#10;            &lt;repollguid&gt;BA5684953AC948E0ABAC1875DADAA5E6&lt;/repollguid&gt;&#10;            &lt;sourceid&gt;206584C5B04B495EA8D2D966B74A0352&lt;/sourceid&gt;&#10;            &lt;questiontext&gt;MacKinnon argues that pornography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3A7F08297DB4E54AE4F152E56CD6938&lt;/guid&gt;&#10;                    &lt;answertext&gt;an inviolable expression of the right to free speech&lt;/answertext&gt;&#10;                    &lt;valuetype&gt;-1&lt;/valuetype&gt;&#10;                &lt;/answer&gt;&#10;                &lt;answer&gt;&#10;                    &lt;guid&gt;14D2001C18754C179C2E9AB8173DC334&lt;/guid&gt;&#10;                    &lt;answertext&gt;a violation of Kant’s humanity formulation&lt;/answertext&gt;&#10;                    &lt;valuetype&gt;-1&lt;/valuetype&gt;&#10;                &lt;/answer&gt;&#10;                &lt;answer&gt;&#10;                    &lt;guid&gt;FD9DD685DE914EA7A8B897D3CA39805D&lt;/guid&gt;&#10;                    &lt;answertext&gt;a map that pretends to be a mirror&lt;/answertext&gt;&#10;                    &lt;valuetype&gt;1&lt;/valuetype&gt;&#10;                &lt;/answer&gt;&#10;                &lt;answer&gt;&#10;                    &lt;guid&gt;2C3D3609F0684ED4B5866E6DFB5EA49A&lt;/guid&gt;&#10;                    &lt;answertext&gt;a violation of positive liberty &lt;/answertext&gt;&#10;                    &lt;valuetype&gt;-1&lt;/valuetype&gt;&#10;                &lt;/answer&gt;&#10;                &lt;answer&gt;&#10;                    &lt;guid&gt;32E8C8E67DD0452BB63E6D66C915B61C&lt;/guid&gt;&#10;                    &lt;answertext&gt;none of the above&lt;/answertext&gt;&#10;                    &lt;valuetype&gt;-1&lt;/valuetype&gt;&#10;                &lt;/answer&gt;&#10;            &lt;/answers&gt;&#10;        &lt;/multichoice&gt;&#10;    &lt;/questions&gt;&#10;&lt;/questionlist&gt;"/>
  <p:tag name="RESULTS" val="MacKinnon argues that pornography is:[;crlf;]7[;]7[;]7[;]False[;]0[;][;crlf;]1.57142857142857[;]1[;]1.04978131833565[;]1.10204081632653[;crlf;]5[;]-1[;]an inviolable expression of the right to free speech1[;]an inviolable expression of the right to free speech[;][;crlf;]1[;]-1[;]a violation of Kant’s humanity formulation2[;]a violation of Kant’s humanity formulation[;][;crlf;]0[;]1[;]a map that pretends to be a mirror3[;]a map that pretends to be a mirror[;][;crlf;]1[;]-1[;]a violation of Mill’s harm principle4[;]a violation of Mill’s harm principle[;][;crlf;]0[;]-1[;]none of the above5[;]none of the above[;]"/>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TC103457452[[fn=Celestial]]</Template>
  <TotalTime>425</TotalTime>
  <Words>762</Words>
  <Application>Microsoft Office PowerPoint</Application>
  <PresentationFormat>Widescreen</PresentationFormat>
  <Paragraphs>99</Paragraphs>
  <Slides>19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MS Gothic</vt:lpstr>
      <vt:lpstr>Arial</vt:lpstr>
      <vt:lpstr>Calibri</vt:lpstr>
      <vt:lpstr>Calibri Light</vt:lpstr>
      <vt:lpstr>Wingdings 3</vt:lpstr>
      <vt:lpstr>Celestial</vt:lpstr>
      <vt:lpstr>Microsoft Graph Chart</vt:lpstr>
      <vt:lpstr>Carol Gilligan on 'In A Different Voice' https://www.youtube.com/watch?v=mG3_ZP6Drn0</vt:lpstr>
      <vt:lpstr>Contemporary Moral Problems</vt:lpstr>
      <vt:lpstr>Agenda</vt:lpstr>
      <vt:lpstr>Check-in on final papers </vt:lpstr>
      <vt:lpstr>PowerPoint Presentation</vt:lpstr>
      <vt:lpstr>According to Hill, the de-grading involved in degradation is most importantly a lowering of what kind of status?</vt:lpstr>
      <vt:lpstr>According to Hill, which of the following is a legal implication of her view about victim pornography?</vt:lpstr>
      <vt:lpstr>MacKinnon argues that pornography is:</vt:lpstr>
      <vt:lpstr>“Pornography and Degradation”</vt:lpstr>
      <vt:lpstr>“Pornography and Degradation”</vt:lpstr>
      <vt:lpstr>“Pornography and Degradation”</vt:lpstr>
      <vt:lpstr>“Pornography and Degradation”</vt:lpstr>
      <vt:lpstr>Hill’s Moral Implication</vt:lpstr>
      <vt:lpstr>Hill’s Legal Implication</vt:lpstr>
      <vt:lpstr>“Pornography, Civil Rights, and Speech”</vt:lpstr>
      <vt:lpstr>PowerPoint Presentation</vt:lpstr>
      <vt:lpstr>The principle of charity</vt:lpstr>
      <vt:lpstr>PowerPoint Presentation</vt:lpstr>
      <vt:lpstr>Pornography is wrong because it subordinates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Benjamin Hole</cp:lastModifiedBy>
  <cp:revision>23</cp:revision>
  <dcterms:created xsi:type="dcterms:W3CDTF">2014-07-26T19:58:06Z</dcterms:created>
  <dcterms:modified xsi:type="dcterms:W3CDTF">2014-07-30T20:01:50Z</dcterms:modified>
</cp:coreProperties>
</file>