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sldIdLst>
    <p:sldId id="257" r:id="rId2"/>
    <p:sldId id="258" r:id="rId3"/>
    <p:sldId id="260" r:id="rId4"/>
    <p:sldId id="261" r:id="rId5"/>
    <p:sldId id="259" r:id="rId6"/>
    <p:sldId id="276" r:id="rId7"/>
    <p:sldId id="278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5B7DBD6-7269-448F-844C-7009D266773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34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838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D69-83D3-430A-8907-D01F8898E2A3}" type="datetimeFigureOut">
              <a:rPr lang="en-US" smtClean="0">
                <a:solidFill>
                  <a:srgbClr val="464653"/>
                </a:solidFill>
              </a:rPr>
              <a:pPr/>
              <a:t>7/30/2014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E64E-65ED-473B-90E4-80FAB9CC99E0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9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8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7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0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7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7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6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DBD6-7269-448F-844C-7009D266773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AE53-B338-4F63-9C20-87BC87888E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9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B7DBD6-7269-448F-844C-7009D266773F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CDAE53-B338-4F63-9C20-87BC87888EC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7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8.emf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9.emf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0.emf"/><Relationship Id="rId2" Type="http://schemas.openxmlformats.org/officeDocument/2006/relationships/tags" Target="../tags/tag1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kers.com/moments/working-andrea-dwork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11.emf"/><Relationship Id="rId2" Type="http://schemas.openxmlformats.org/officeDocument/2006/relationships/tags" Target="../tags/tag1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2.emf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4.emf"/><Relationship Id="rId2" Type="http://schemas.openxmlformats.org/officeDocument/2006/relationships/tags" Target="../tags/tag2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5.emf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n.aol.com/video/catharine-mackinnon--the-pornography-phenomenon-51764755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asproject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Contemporary Moral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6"/>
            <a:ext cx="3581400" cy="1897863"/>
          </a:xfrm>
        </p:spPr>
        <p:txBody>
          <a:bodyPr>
            <a:normAutofit/>
          </a:bodyPr>
          <a:lstStyle/>
          <a:p>
            <a:r>
              <a:rPr lang="en-US" b="1" dirty="0"/>
              <a:t>M-F12:00-1:00SAV 264</a:t>
            </a:r>
          </a:p>
          <a:p>
            <a:r>
              <a:rPr lang="en-US" b="1" dirty="0"/>
              <a:t>Instructor: Benjamin Hole</a:t>
            </a:r>
          </a:p>
          <a:p>
            <a:r>
              <a:rPr lang="en-US" b="1" dirty="0"/>
              <a:t>Email: bvhole@uw.edu</a:t>
            </a:r>
          </a:p>
          <a:p>
            <a:r>
              <a:rPr lang="en-US" b="1" dirty="0"/>
              <a:t>Office Hours: </a:t>
            </a:r>
            <a:r>
              <a:rPr lang="en-US" sz="2000" b="1" i="1" dirty="0">
                <a:solidFill>
                  <a:schemeClr val="accent1"/>
                </a:solidFill>
              </a:rPr>
              <a:t>everyday after class</a:t>
            </a:r>
          </a:p>
        </p:txBody>
      </p:sp>
    </p:spTree>
    <p:extLst>
      <p:ext uri="{BB962C8B-B14F-4D97-AF65-F5344CB8AC3E}">
        <p14:creationId xmlns:p14="http://schemas.microsoft.com/office/powerpoint/2010/main" val="309415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is wrong about pornography is </a:t>
            </a:r>
            <a:r>
              <a:rPr lang="en-US" b="1" dirty="0" smtClean="0"/>
              <a:t>subordination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910328"/>
          </a:xfrm>
        </p:spPr>
        <p:txBody>
          <a:bodyPr>
            <a:normAutofit/>
          </a:bodyPr>
          <a:lstStyle/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Strongly 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Somewhat 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Neutral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Somewhat Disagree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Disagree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Strongly Disagree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5505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“Feminism is the discovery that women do not live in this world [of relative equality], that the person occupying this realm is a man, so much more a man if he is white and wealthy.” </a:t>
            </a:r>
          </a:p>
          <a:p>
            <a:endParaRPr lang="en-US" dirty="0"/>
          </a:p>
          <a:p>
            <a:pPr lvl="1"/>
            <a:r>
              <a:rPr lang="en-US" dirty="0" smtClean="0"/>
              <a:t>The world is structured by privilege</a:t>
            </a:r>
          </a:p>
          <a:p>
            <a:pPr lvl="1"/>
            <a:r>
              <a:rPr lang="en-US" dirty="0" smtClean="0"/>
              <a:t>“Male” is the privileged gender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Women do not live in a world of equality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910328"/>
          </a:xfrm>
        </p:spPr>
        <p:txBody>
          <a:bodyPr>
            <a:normAutofit/>
          </a:bodyPr>
          <a:lstStyle/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Strongly 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Somewhat 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Neutral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Somewhat Disagree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Disagree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Strongly Disagree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6924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“It happens to men too” is a legitimate criticism of MacKinnon’s feminism.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910328"/>
          </a:xfrm>
        </p:spPr>
        <p:txBody>
          <a:bodyPr>
            <a:normAutofit/>
          </a:bodyPr>
          <a:lstStyle/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Strongly 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Somewhat 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Neutral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Somewhat Disagree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Disagree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Strongly Disagree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380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“… sexualizes rape, battery, sexual harassment, prostitution, and child abuse; it thereby celebrates, promotes, and authorizes them.”</a:t>
            </a:r>
          </a:p>
          <a:p>
            <a:endParaRPr lang="en-US" dirty="0" smtClean="0"/>
          </a:p>
          <a:p>
            <a:r>
              <a:rPr lang="en-US" dirty="0" smtClean="0"/>
              <a:t>“Through this process, pornography constructs what a woman is as what men want from sex.”</a:t>
            </a:r>
          </a:p>
          <a:p>
            <a:endParaRPr lang="en-US" dirty="0" smtClean="0"/>
          </a:p>
          <a:p>
            <a:pPr lvl="2"/>
            <a:r>
              <a:rPr lang="en-US" sz="3600" dirty="0" smtClean="0">
                <a:solidFill>
                  <a:srgbClr val="FF0000"/>
                </a:solidFill>
              </a:rPr>
              <a:t>“Women’s desire to be </a:t>
            </a:r>
            <a:r>
              <a:rPr lang="en-US" sz="3600" i="1" u="sng" dirty="0" smtClean="0">
                <a:solidFill>
                  <a:srgbClr val="FF0000"/>
                </a:solidFill>
              </a:rPr>
              <a:t>fucked</a:t>
            </a:r>
            <a:r>
              <a:rPr lang="en-US" sz="3600" dirty="0" smtClean="0">
                <a:solidFill>
                  <a:srgbClr val="FF0000"/>
                </a:solidFill>
              </a:rPr>
              <a:t> is equal to men’s desire to </a:t>
            </a:r>
            <a:r>
              <a:rPr lang="en-US" sz="3600" i="1" u="sng" dirty="0" smtClean="0">
                <a:solidFill>
                  <a:srgbClr val="FF0000"/>
                </a:solidFill>
              </a:rPr>
              <a:t>fuck</a:t>
            </a:r>
            <a:r>
              <a:rPr lang="en-US" sz="3600" dirty="0" smtClean="0">
                <a:solidFill>
                  <a:srgbClr val="FF0000"/>
                </a:solidFill>
              </a:rPr>
              <a:t> women.”</a:t>
            </a:r>
          </a:p>
          <a:p>
            <a:endParaRPr lang="en-US" dirty="0"/>
          </a:p>
          <a:p>
            <a:r>
              <a:rPr lang="en-US" dirty="0" smtClean="0"/>
              <a:t>“It eroticizes hierarchy, it sexualizes inequality.”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2286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http://www.makers.com/moments/working-andrea-dworkin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Pornography sexualizes inequality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910328"/>
          </a:xfrm>
        </p:spPr>
        <p:txBody>
          <a:bodyPr>
            <a:normAutofit/>
          </a:bodyPr>
          <a:lstStyle/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Strongly 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Somewhat 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Neutral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Somewhat Disagree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Disagree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Strongly Disagree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2924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Harm of Pornography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“… is the harm of civil liberty of the sexes made invisible as harm because it has become accepted as the sex difference.”</a:t>
            </a:r>
          </a:p>
          <a:p>
            <a:endParaRPr lang="en-US" dirty="0"/>
          </a:p>
          <a:p>
            <a:pPr lvl="1"/>
            <a:r>
              <a:rPr lang="en-US" dirty="0" smtClean="0"/>
              <a:t>“If you see Black people as different there is no harm in segregation; it is merely a recognition of that difference.”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Harm of Pornography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“If we see that men relate to women in a pattern of who they see women as being, and that forms a pattern of inequality, it becomes important to ask where that view came from or, minimally speaking, how it is perpetuated or escalated.”</a:t>
            </a:r>
          </a:p>
          <a:p>
            <a:endParaRPr lang="en-US" dirty="0"/>
          </a:p>
          <a:p>
            <a:r>
              <a:rPr lang="en-US" dirty="0" smtClean="0"/>
              <a:t>“Recent experimental research on pornography shows … measurable harm to women through increasing men’s attitudes and behaviors of discrimination in both violent and nonviolent forms.”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Harm of Pornography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For Mackinnon, what is wrong about pornography is </a:t>
            </a:r>
            <a:r>
              <a:rPr lang="en-US" sz="2400" b="1" u="sng" dirty="0">
                <a:solidFill>
                  <a:srgbClr val="002060"/>
                </a:solidFill>
              </a:rPr>
              <a:t>subordination</a:t>
            </a:r>
            <a:r>
              <a:rPr lang="en-US" sz="2400" dirty="0"/>
              <a:t>, i.e., that it promotes immoral power dynamics by perpetuating the degradation or marginalization of women. </a:t>
            </a:r>
          </a:p>
          <a:p>
            <a:endParaRPr lang="en-US" sz="2400" dirty="0"/>
          </a:p>
          <a:p>
            <a:r>
              <a:rPr lang="en-US" sz="2400" dirty="0"/>
              <a:t>Social identity is not something that is innate, but constructed, and pornography perpetuates oppressive </a:t>
            </a:r>
            <a:r>
              <a:rPr lang="en-US" sz="2400" dirty="0" err="1"/>
              <a:t>hetereonormative</a:t>
            </a:r>
            <a:r>
              <a:rPr lang="en-US" sz="2400" dirty="0"/>
              <a:t> gender roles.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The Harm of Pornography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910328"/>
          </a:xfrm>
        </p:spPr>
        <p:txBody>
          <a:bodyPr>
            <a:normAutofit/>
          </a:bodyPr>
          <a:lstStyle/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Strongly 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Somewhat 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Neutral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Somewhat Disagree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Disagree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Strongly Disagree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6248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Clicker Quiz</a:t>
            </a:r>
          </a:p>
          <a:p>
            <a:r>
              <a:rPr lang="en-US" dirty="0" smtClean="0"/>
              <a:t>Finish MacKinnon</a:t>
            </a:r>
          </a:p>
        </p:txBody>
      </p:sp>
      <p:pic>
        <p:nvPicPr>
          <p:cNvPr id="1026" name="Picture 2" descr="https://encrypted-tbn0.gstatic.com/images?q=tbn:ANd9GcSyOnvqlY5z1ffZw1ldSJFqKLqfFSTWnoKmxKCl6VUuMTHXwtv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0893" flipH="1">
            <a:off x="8094133" y="4343400"/>
            <a:ext cx="1084579" cy="16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5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Speech Objection?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Ronald </a:t>
            </a:r>
            <a:r>
              <a:rPr lang="en-US" u="sng" dirty="0" err="1" smtClean="0"/>
              <a:t>Dworkin</a:t>
            </a:r>
            <a:r>
              <a:rPr lang="en-US" u="sng" dirty="0"/>
              <a:t>: Two Kinds of Liberty </a:t>
            </a:r>
            <a:endParaRPr lang="en-US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pro-censorship feminist arguments in question can be understood as appealing to women’s positive liberty to participate equally with men in community.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idea, then, is that the </a:t>
            </a:r>
            <a:r>
              <a:rPr lang="en-US" dirty="0">
                <a:solidFill>
                  <a:srgbClr val="C00000"/>
                </a:solidFill>
              </a:rPr>
              <a:t>positive liberty </a:t>
            </a:r>
            <a:r>
              <a:rPr lang="en-US" dirty="0"/>
              <a:t>in question ought to limit the </a:t>
            </a:r>
            <a:r>
              <a:rPr lang="en-US" dirty="0">
                <a:solidFill>
                  <a:srgbClr val="C00000"/>
                </a:solidFill>
              </a:rPr>
              <a:t>negative liberty </a:t>
            </a:r>
            <a:r>
              <a:rPr lang="en-US" dirty="0"/>
              <a:t>of free speech and expression when it comes to pornography.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Dworkin</a:t>
            </a:r>
            <a:r>
              <a:rPr lang="en-US" dirty="0"/>
              <a:t> instead argues that </a:t>
            </a:r>
            <a:r>
              <a:rPr lang="en-US" i="1" u="sng" dirty="0">
                <a:solidFill>
                  <a:srgbClr val="C00000"/>
                </a:solidFill>
              </a:rPr>
              <a:t>even if pornography interferes with women’s positive liberty to participate in political processes</a:t>
            </a:r>
            <a:r>
              <a:rPr lang="en-US" dirty="0"/>
              <a:t>, this would not justify censoring pornography.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52400"/>
            <a:ext cx="2133600" cy="2133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7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Speech Objection?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MacKinnon’s Response</a:t>
            </a:r>
          </a:p>
          <a:p>
            <a:r>
              <a:rPr lang="en-US" sz="3200" dirty="0" smtClean="0"/>
              <a:t>“Any system of freedom that does not address a problem where the free speech of men silences the free speech of women … is not serious about securing freedom of expression in this country.” </a:t>
            </a:r>
          </a:p>
          <a:p>
            <a:endParaRPr lang="en-US" sz="3200" dirty="0" smtClean="0"/>
          </a:p>
          <a:p>
            <a:pPr lvl="3"/>
            <a:r>
              <a:rPr lang="en-US" sz="2400" dirty="0" smtClean="0"/>
              <a:t>“Pornography is not free speech for women, it is the silence of women.”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52400"/>
            <a:ext cx="2133600" cy="2133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3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 you agree with MacKinnon that </a:t>
            </a:r>
            <a:r>
              <a:rPr lang="en-US" sz="2000" b="1" i="1" u="sng" dirty="0"/>
              <a:t>not</a:t>
            </a:r>
            <a:r>
              <a:rPr lang="en-US" sz="2000" dirty="0"/>
              <a:t> censoring pornography is harmful to free </a:t>
            </a:r>
            <a:r>
              <a:rPr lang="en-US" sz="2000" dirty="0" smtClean="0"/>
              <a:t>speech?</a:t>
            </a:r>
            <a:endParaRPr lang="en-US" sz="20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Strongly 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Somewhat 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Neutral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Somewhat Disagree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Disagree</a:t>
            </a:r>
          </a:p>
          <a:p>
            <a:pPr marL="514350" indent="-514350">
              <a:spcBef>
                <a:spcPct val="20000"/>
              </a:spcBef>
              <a:buFont typeface="Wingdings 3"/>
              <a:buAutoNum type="alphaUcPeriod"/>
            </a:pPr>
            <a:r>
              <a:rPr lang="en-US" sz="3200"/>
              <a:t>Strongly Disagree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1692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MacKinnon’s holds that pornography harms: 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9103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men only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women only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men and women, in all the same ways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men and women, in different ways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none of the above 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1144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MacKinnon’s states that pornography sexualizes: 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9103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rape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battery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prostitution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child sexual abuse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sexual harassment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all of the above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none of the above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4565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her view, MacKinnon’s argument about pornography </a:t>
            </a:r>
            <a:r>
              <a:rPr lang="en-US" sz="2400" dirty="0"/>
              <a:t>would be best described as in line with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49103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Liberalism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err="1"/>
              <a:t>Conservativism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Moralism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Feminism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A &amp; D</a:t>
            </a:r>
            <a:endParaRPr lang="en-US" sz="3200" dirty="0"/>
          </a:p>
          <a:p>
            <a:pPr marL="514350" indent="-514350">
              <a:buFont typeface="+mj-lt"/>
              <a:buAutoNum type="alphaUcPeriod"/>
            </a:pPr>
            <a:r>
              <a:rPr lang="en-US" sz="3200" dirty="0" smtClean="0"/>
              <a:t>All </a:t>
            </a:r>
            <a:r>
              <a:rPr lang="en-US" sz="3200" dirty="0"/>
              <a:t>of the above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None of the above </a:t>
            </a:r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8412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“Pornography, Civil Rights, and Speech”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06" y="71034"/>
            <a:ext cx="3856495" cy="24256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56171" y="5399314"/>
            <a:ext cx="345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http://on.aol.com/video/catharine-mackinnon--the-pornography-phenomenon-517647554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51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The principle of charity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en-US" sz="3500" dirty="0" smtClean="0"/>
              <a:t>“in various versions, it </a:t>
            </a:r>
            <a:r>
              <a:rPr lang="en-US" sz="3500" dirty="0"/>
              <a:t>constrains the interpreter to maximize the truth or rationality in the subject's sayings</a:t>
            </a:r>
            <a:r>
              <a:rPr lang="en-US" sz="3300" dirty="0" smtClean="0"/>
              <a:t>.” </a:t>
            </a:r>
            <a:r>
              <a:rPr lang="en-US" sz="1300" dirty="0" smtClean="0"/>
              <a:t>(Simon Blackburn, Diction of Philosophy, </a:t>
            </a:r>
            <a:r>
              <a:rPr lang="en-US" sz="1300" dirty="0" err="1" smtClean="0"/>
              <a:t>oup</a:t>
            </a:r>
            <a:r>
              <a:rPr lang="en-US" sz="1300" dirty="0" smtClean="0"/>
              <a:t>, 1994, </a:t>
            </a:r>
            <a:r>
              <a:rPr lang="en-US" sz="900" dirty="0" smtClean="0"/>
              <a:t>32)</a:t>
            </a:r>
            <a:endParaRPr lang="en-US" sz="1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06" y="71034"/>
            <a:ext cx="3856495" cy="24256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19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2743200"/>
            <a:ext cx="8229600" cy="34137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Legal theorist and activist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Responsible for the modern concept of sexual harassment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Responsible for revision of anti-pornography law in several jurisdictions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06" y="71034"/>
            <a:ext cx="3856495" cy="24256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84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3413760"/>
          </a:xfrm>
        </p:spPr>
        <p:txBody>
          <a:bodyPr>
            <a:normAutofit/>
          </a:bodyPr>
          <a:lstStyle/>
          <a:p>
            <a:r>
              <a:rPr lang="en-US" sz="2400" dirty="0"/>
              <a:t>For Mackinnon, what is wrong about pornography is </a:t>
            </a:r>
            <a:r>
              <a:rPr lang="en-US" sz="2400" b="1" u="sng" dirty="0">
                <a:solidFill>
                  <a:schemeClr val="accent1"/>
                </a:solidFill>
              </a:rPr>
              <a:t>subordination</a:t>
            </a:r>
            <a:r>
              <a:rPr lang="en-US" sz="2400" dirty="0"/>
              <a:t>, i.e., that it promotes immoral power dynamics by perpetuating the degradation or marginalization of women. </a:t>
            </a:r>
          </a:p>
          <a:p>
            <a:endParaRPr lang="en-US" sz="2400" dirty="0"/>
          </a:p>
          <a:p>
            <a:r>
              <a:rPr lang="en-US" sz="2400" dirty="0"/>
              <a:t>Social identity is not something that is innate, but constructed, and pornography perpetuates oppressive </a:t>
            </a:r>
            <a:r>
              <a:rPr lang="en-US" sz="2400" dirty="0" err="1"/>
              <a:t>hetereo</a:t>
            </a:r>
            <a:r>
              <a:rPr lang="en-US" sz="2400" dirty="0"/>
              <a:t>-normative gender roles. 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0"/>
            <a:ext cx="4163203" cy="26343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91201" y="381000"/>
            <a:ext cx="323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http://www.biasproject.org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D4D3B9753D114DB9BBDD52069E642C84&lt;/guid&gt;&#10;        &lt;description /&gt;&#10;        &lt;date&gt;11/3/2013 2:35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B8D42B2103A4E2582CB095EABB382A4&lt;/guid&gt;&#10;            &lt;repollguid&gt;A0F2780E46E94B88A4763C4C0AF3288A&lt;/repollguid&gt;&#10;            &lt;sourceid&gt;9BF95BA3A1AE48578597E2BA18F4875C&lt;/sourceid&gt;&#10;            &lt;questiontext&gt;According to Hill, which of the following is a legal implication of her view about victim pornography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0B8A62CC808242C79DEAC86AE41D7594&lt;/guid&gt;&#10;                    &lt;answertext&gt;All pornography violates the First Amendment&lt;/answertext&gt;&#10;                    &lt;valuetype&gt;0&lt;/valuetype&gt;&#10;                &lt;/answer&gt;&#10;                &lt;answer&gt;&#10;                    &lt;guid&gt;2280044F54F5465B9799656829C211CE&lt;/guid&gt;&#10;                    &lt;answertext&gt;Censoring pornography is a violation of the First Amendment&lt;/answertext&gt;&#10;                    &lt;valuetype&gt;0&lt;/valuetype&gt;&#10;                &lt;/answer&gt;&#10;                &lt;answer&gt;&#10;                    &lt;guid&gt;2A28809A9DE14837A7894695D7F8AECD&lt;/guid&gt;&#10;                    &lt;answertext&gt;Victim pornography is an exchange of ideas&lt;/answertext&gt;&#10;                    &lt;valuetype&gt;0&lt;/valuetype&gt;&#10;                &lt;/answer&gt;&#10;                &lt;answer&gt;&#10;                    &lt;guid&gt;847BB398E10844CF8213526FFC5A6D5B&lt;/guid&gt;&#10;                    &lt;answertext&gt;Victim pornography is a kind of libel&lt;/answertext&gt;&#10;                    &lt;valuetype&gt;0&lt;/valuetype&gt;&#10;                &lt;/answer&gt;&#10;                &lt;answer&gt;&#10;                    &lt;guid&gt;2143E9C0A52445EE915051E93C3621B6&lt;/guid&gt;&#10;                    &lt;answertext&gt;None of the above 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A9806616CEA04C739855E8B737FE8E10&lt;/guid&gt;&#10;        &lt;description /&gt;&#10;        &lt;date&gt;11/3/2013 2:43:5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1300491C3A44BF28DCA043EA30C1657&lt;/guid&gt;&#10;            &lt;repollguid&gt;4D08F5DF9FAB40FA975CA3F1EBDD22AF&lt;/repollguid&gt;&#10;            &lt;sourceid&gt;35BC7E2E6A364F8EAEDB935DF708245B&lt;/sourceid&gt;&#10;            &lt;questiontext&gt;What is wrong about pornography is subordination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41939041F944DCEB3189371FF0FE102&lt;/guid&gt;&#10;                    &lt;answertext&gt;Strongly Agree&lt;/answertext&gt;&#10;                    &lt;valuetype&gt;0&lt;/valuetype&gt;&#10;                &lt;/answer&gt;&#10;                &lt;answer&gt;&#10;                    &lt;guid&gt;EA8EFCC0ABC64537A8383AD3B3B56064&lt;/guid&gt;&#10;                    &lt;answertext&gt;Agree&lt;/answertext&gt;&#10;                    &lt;valuetype&gt;0&lt;/valuetype&gt;&#10;                &lt;/answer&gt;&#10;                &lt;answer&gt;&#10;                    &lt;guid&gt;2804B287C56544BE92FBD63777161DD9&lt;/guid&gt;&#10;                    &lt;answertext&gt;Somewhat Agree&lt;/answertext&gt;&#10;                    &lt;valuetype&gt;0&lt;/valuetype&gt;&#10;                &lt;/answer&gt;&#10;                &lt;answer&gt;&#10;                    &lt;guid&gt;8B1F5BACD8B249939C0744F3235B1CB2&lt;/guid&gt;&#10;                    &lt;answertext&gt;Neutral&lt;/answertext&gt;&#10;                    &lt;valuetype&gt;0&lt;/valuetype&gt;&#10;                &lt;/answer&gt;&#10;                &lt;answer&gt;&#10;                    &lt;guid&gt;323124503BA54986B79DB811A26075BC&lt;/guid&gt;&#10;                    &lt;answertext&gt;Somewhat Disagree&lt;/answertext&gt;&#10;                    &lt;valuetype&gt;0&lt;/valuetype&gt;&#10;                &lt;/answer&gt;&#10;                &lt;answer&gt;&#10;                    &lt;guid&gt;2C8676EAAC4D4F92BCF4E7DF6EF6E7DE&lt;/guid&gt;&#10;                    &lt;answertext&gt;Disagree&lt;/answertext&gt;&#10;                    &lt;valuetype&gt;0&lt;/valuetype&gt;&#10;                &lt;/answer&gt;&#10;                &lt;answer&gt;&#10;                    &lt;guid&gt;0FC9ABEE926741BC8F36C767748D6A2D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A9806616CEA04C739855E8B737FE8E10&lt;/guid&gt;&#10;        &lt;description /&gt;&#10;        &lt;date&gt;11/3/2013 2:43:5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1300491C3A44BF28DCA043EA30C1657&lt;/guid&gt;&#10;            &lt;repollguid&gt;4D08F5DF9FAB40FA975CA3F1EBDD22AF&lt;/repollguid&gt;&#10;            &lt;sourceid&gt;35BC7E2E6A364F8EAEDB935DF708245B&lt;/sourceid&gt;&#10;            &lt;questiontext&gt;What is wrong about pornography is subordination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41939041F944DCEB3189371FF0FE102&lt;/guid&gt;&#10;                    &lt;answertext&gt;Strongly Agree&lt;/answertext&gt;&#10;                    &lt;valuetype&gt;0&lt;/valuetype&gt;&#10;                &lt;/answer&gt;&#10;                &lt;answer&gt;&#10;                    &lt;guid&gt;EA8EFCC0ABC64537A8383AD3B3B56064&lt;/guid&gt;&#10;                    &lt;answertext&gt;Agree&lt;/answertext&gt;&#10;                    &lt;valuetype&gt;0&lt;/valuetype&gt;&#10;                &lt;/answer&gt;&#10;                &lt;answer&gt;&#10;                    &lt;guid&gt;2804B287C56544BE92FBD63777161DD9&lt;/guid&gt;&#10;                    &lt;answertext&gt;Somewhat Agree&lt;/answertext&gt;&#10;                    &lt;valuetype&gt;0&lt;/valuetype&gt;&#10;                &lt;/answer&gt;&#10;                &lt;answer&gt;&#10;                    &lt;guid&gt;8B1F5BACD8B249939C0744F3235B1CB2&lt;/guid&gt;&#10;                    &lt;answertext&gt;Neutral&lt;/answertext&gt;&#10;                    &lt;valuetype&gt;0&lt;/valuetype&gt;&#10;                &lt;/answer&gt;&#10;                &lt;answer&gt;&#10;                    &lt;guid&gt;323124503BA54986B79DB811A26075BC&lt;/guid&gt;&#10;                    &lt;answertext&gt;Somewhat Disagree&lt;/answertext&gt;&#10;                    &lt;valuetype&gt;0&lt;/valuetype&gt;&#10;                &lt;/answer&gt;&#10;                &lt;answer&gt;&#10;                    &lt;guid&gt;2C8676EAAC4D4F92BCF4E7DF6EF6E7DE&lt;/guid&gt;&#10;                    &lt;answertext&gt;Disagree&lt;/answertext&gt;&#10;                    &lt;valuetype&gt;0&lt;/valuetype&gt;&#10;                &lt;/answer&gt;&#10;                &lt;answer&gt;&#10;                    &lt;guid&gt;0FC9ABEE926741BC8F36C767748D6A2D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A9806616CEA04C739855E8B737FE8E10&lt;/guid&gt;&#10;        &lt;description /&gt;&#10;        &lt;date&gt;11/3/2013 2:43:5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1300491C3A44BF28DCA043EA30C1657&lt;/guid&gt;&#10;            &lt;repollguid&gt;4D08F5DF9FAB40FA975CA3F1EBDD22AF&lt;/repollguid&gt;&#10;            &lt;sourceid&gt;35BC7E2E6A364F8EAEDB935DF708245B&lt;/sourceid&gt;&#10;            &lt;questiontext&gt;What is wrong about pornography is subordination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41939041F944DCEB3189371FF0FE102&lt;/guid&gt;&#10;                    &lt;answertext&gt;Strongly Agree&lt;/answertext&gt;&#10;                    &lt;valuetype&gt;0&lt;/valuetype&gt;&#10;                &lt;/answer&gt;&#10;                &lt;answer&gt;&#10;                    &lt;guid&gt;EA8EFCC0ABC64537A8383AD3B3B56064&lt;/guid&gt;&#10;                    &lt;answertext&gt;Agree&lt;/answertext&gt;&#10;                    &lt;valuetype&gt;0&lt;/valuetype&gt;&#10;                &lt;/answer&gt;&#10;                &lt;answer&gt;&#10;                    &lt;guid&gt;2804B287C56544BE92FBD63777161DD9&lt;/guid&gt;&#10;                    &lt;answertext&gt;Somewhat Agree&lt;/answertext&gt;&#10;                    &lt;valuetype&gt;0&lt;/valuetype&gt;&#10;                &lt;/answer&gt;&#10;                &lt;answer&gt;&#10;                    &lt;guid&gt;8B1F5BACD8B249939C0744F3235B1CB2&lt;/guid&gt;&#10;                    &lt;answertext&gt;Neutral&lt;/answertext&gt;&#10;                    &lt;valuetype&gt;0&lt;/valuetype&gt;&#10;                &lt;/answer&gt;&#10;                &lt;answer&gt;&#10;                    &lt;guid&gt;323124503BA54986B79DB811A26075BC&lt;/guid&gt;&#10;                    &lt;answertext&gt;Somewhat Disagree&lt;/answertext&gt;&#10;                    &lt;valuetype&gt;0&lt;/valuetype&gt;&#10;                &lt;/answer&gt;&#10;                &lt;answer&gt;&#10;                    &lt;guid&gt;2C8676EAAC4D4F92BCF4E7DF6EF6E7DE&lt;/guid&gt;&#10;                    &lt;answertext&gt;Disagree&lt;/answertext&gt;&#10;                    &lt;valuetype&gt;0&lt;/valuetype&gt;&#10;                &lt;/answer&gt;&#10;                &lt;answer&gt;&#10;                    &lt;guid&gt;0FC9ABEE926741BC8F36C767748D6A2D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A9806616CEA04C739855E8B737FE8E10&lt;/guid&gt;&#10;        &lt;description /&gt;&#10;        &lt;date&gt;11/3/2013 2:43:5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1300491C3A44BF28DCA043EA30C1657&lt;/guid&gt;&#10;            &lt;repollguid&gt;4D08F5DF9FAB40FA975CA3F1EBDD22AF&lt;/repollguid&gt;&#10;            &lt;sourceid&gt;35BC7E2E6A364F8EAEDB935DF708245B&lt;/sourceid&gt;&#10;            &lt;questiontext&gt;What is wrong about pornography is subordination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41939041F944DCEB3189371FF0FE102&lt;/guid&gt;&#10;                    &lt;answertext&gt;Strongly Agree&lt;/answertext&gt;&#10;                    &lt;valuetype&gt;0&lt;/valuetype&gt;&#10;                &lt;/answer&gt;&#10;                &lt;answer&gt;&#10;                    &lt;guid&gt;EA8EFCC0ABC64537A8383AD3B3B56064&lt;/guid&gt;&#10;                    &lt;answertext&gt;Agree&lt;/answertext&gt;&#10;                    &lt;valuetype&gt;0&lt;/valuetype&gt;&#10;                &lt;/answer&gt;&#10;                &lt;answer&gt;&#10;                    &lt;guid&gt;2804B287C56544BE92FBD63777161DD9&lt;/guid&gt;&#10;                    &lt;answertext&gt;Somewhat Agree&lt;/answertext&gt;&#10;                    &lt;valuetype&gt;0&lt;/valuetype&gt;&#10;                &lt;/answer&gt;&#10;                &lt;answer&gt;&#10;                    &lt;guid&gt;8B1F5BACD8B249939C0744F3235B1CB2&lt;/guid&gt;&#10;                    &lt;answertext&gt;Neutral&lt;/answertext&gt;&#10;                    &lt;valuetype&gt;0&lt;/valuetype&gt;&#10;                &lt;/answer&gt;&#10;                &lt;answer&gt;&#10;                    &lt;guid&gt;323124503BA54986B79DB811A26075BC&lt;/guid&gt;&#10;                    &lt;answertext&gt;Somewhat Disagree&lt;/answertext&gt;&#10;                    &lt;valuetype&gt;0&lt;/valuetype&gt;&#10;                &lt;/answer&gt;&#10;                &lt;answer&gt;&#10;                    &lt;guid&gt;2C8676EAAC4D4F92BCF4E7DF6EF6E7DE&lt;/guid&gt;&#10;                    &lt;answertext&gt;Disagree&lt;/answertext&gt;&#10;                    &lt;valuetype&gt;0&lt;/valuetype&gt;&#10;                &lt;/answer&gt;&#10;                &lt;answer&gt;&#10;                    &lt;guid&gt;0FC9ABEE926741BC8F36C767748D6A2D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A9806616CEA04C739855E8B737FE8E10&lt;/guid&gt;&#10;        &lt;description /&gt;&#10;        &lt;date&gt;11/3/2013 2:43:5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1300491C3A44BF28DCA043EA30C1657&lt;/guid&gt;&#10;            &lt;repollguid&gt;4D08F5DF9FAB40FA975CA3F1EBDD22AF&lt;/repollguid&gt;&#10;            &lt;sourceid&gt;35BC7E2E6A364F8EAEDB935DF708245B&lt;/sourceid&gt;&#10;            &lt;questiontext&gt;What is wrong about pornography is subordination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41939041F944DCEB3189371FF0FE102&lt;/guid&gt;&#10;                    &lt;answertext&gt;Strongly Agree&lt;/answertext&gt;&#10;                    &lt;valuetype&gt;0&lt;/valuetype&gt;&#10;                &lt;/answer&gt;&#10;                &lt;answer&gt;&#10;                    &lt;guid&gt;EA8EFCC0ABC64537A8383AD3B3B56064&lt;/guid&gt;&#10;                    &lt;answertext&gt;Agree&lt;/answertext&gt;&#10;                    &lt;valuetype&gt;0&lt;/valuetype&gt;&#10;                &lt;/answer&gt;&#10;                &lt;answer&gt;&#10;                    &lt;guid&gt;2804B287C56544BE92FBD63777161DD9&lt;/guid&gt;&#10;                    &lt;answertext&gt;Somewhat Agree&lt;/answertext&gt;&#10;                    &lt;valuetype&gt;0&lt;/valuetype&gt;&#10;                &lt;/answer&gt;&#10;                &lt;answer&gt;&#10;                    &lt;guid&gt;8B1F5BACD8B249939C0744F3235B1CB2&lt;/guid&gt;&#10;                    &lt;answertext&gt;Neutral&lt;/answertext&gt;&#10;                    &lt;valuetype&gt;0&lt;/valuetype&gt;&#10;                &lt;/answer&gt;&#10;                &lt;answer&gt;&#10;                    &lt;guid&gt;323124503BA54986B79DB811A26075BC&lt;/guid&gt;&#10;                    &lt;answertext&gt;Somewhat Disagree&lt;/answertext&gt;&#10;                    &lt;valuetype&gt;0&lt;/valuetype&gt;&#10;                &lt;/answer&gt;&#10;                &lt;answer&gt;&#10;                    &lt;guid&gt;2C8676EAAC4D4F92BCF4E7DF6EF6E7DE&lt;/guid&gt;&#10;                    &lt;answertext&gt;Disagree&lt;/answertext&gt;&#10;                    &lt;valuetype&gt;0&lt;/valuetype&gt;&#10;                &lt;/answer&gt;&#10;                &lt;answer&gt;&#10;                    &lt;guid&gt;0FC9ABEE926741BC8F36C767748D6A2D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A9806616CEA04C739855E8B737FE8E10&lt;/guid&gt;&#10;        &lt;description /&gt;&#10;        &lt;date&gt;11/3/2013 2:43:5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1300491C3A44BF28DCA043EA30C1657&lt;/guid&gt;&#10;            &lt;repollguid&gt;4D08F5DF9FAB40FA975CA3F1EBDD22AF&lt;/repollguid&gt;&#10;            &lt;sourceid&gt;35BC7E2E6A364F8EAEDB935DF708245B&lt;/sourceid&gt;&#10;            &lt;questiontext&gt;What is wrong about pornography is subordination.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41939041F944DCEB3189371FF0FE102&lt;/guid&gt;&#10;                    &lt;answertext&gt;Strongly Agree&lt;/answertext&gt;&#10;                    &lt;valuetype&gt;0&lt;/valuetype&gt;&#10;                &lt;/answer&gt;&#10;                &lt;answer&gt;&#10;                    &lt;guid&gt;EA8EFCC0ABC64537A8383AD3B3B56064&lt;/guid&gt;&#10;                    &lt;answertext&gt;Agree&lt;/answertext&gt;&#10;                    &lt;valuetype&gt;0&lt;/valuetype&gt;&#10;                &lt;/answer&gt;&#10;                &lt;answer&gt;&#10;                    &lt;guid&gt;2804B287C56544BE92FBD63777161DD9&lt;/guid&gt;&#10;                    &lt;answertext&gt;Somewhat Agree&lt;/answertext&gt;&#10;                    &lt;valuetype&gt;0&lt;/valuetype&gt;&#10;                &lt;/answer&gt;&#10;                &lt;answer&gt;&#10;                    &lt;guid&gt;8B1F5BACD8B249939C0744F3235B1CB2&lt;/guid&gt;&#10;                    &lt;answertext&gt;Neutral&lt;/answertext&gt;&#10;                    &lt;valuetype&gt;0&lt;/valuetype&gt;&#10;                &lt;/answer&gt;&#10;                &lt;answer&gt;&#10;                    &lt;guid&gt;323124503BA54986B79DB811A26075BC&lt;/guid&gt;&#10;                    &lt;answertext&gt;Somewhat Disagree&lt;/answertext&gt;&#10;                    &lt;valuetype&gt;0&lt;/valuetype&gt;&#10;                &lt;/answer&gt;&#10;                &lt;answer&gt;&#10;                    &lt;guid&gt;2C8676EAAC4D4F92BCF4E7DF6EF6E7DE&lt;/guid&gt;&#10;                    &lt;answertext&gt;Disagree&lt;/answertext&gt;&#10;                    &lt;valuetype&gt;0&lt;/valuetype&gt;&#10;                &lt;/answer&gt;&#10;                &lt;answer&gt;&#10;                    &lt;guid&gt;0FC9ABEE926741BC8F36C767748D6A2D&lt;/guid&gt;&#10;                    &lt;answertext&gt;Strongly Disagree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D4D3B9753D114DB9BBDD52069E642C84&lt;/guid&gt;&#10;        &lt;description /&gt;&#10;        &lt;date&gt;11/3/2013 2:35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B8D42B2103A4E2582CB095EABB382A4&lt;/guid&gt;&#10;            &lt;repollguid&gt;A0F2780E46E94B88A4763C4C0AF3288A&lt;/repollguid&gt;&#10;            &lt;sourceid&gt;9BF95BA3A1AE48578597E2BA18F4875C&lt;/sourceid&gt;&#10;            &lt;questiontext&gt;According to Hill, which of the following is a legal implication of her view about victim pornography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0B8A62CC808242C79DEAC86AE41D7594&lt;/guid&gt;&#10;                    &lt;answertext&gt;All pornography violates the First Amendment&lt;/answertext&gt;&#10;                    &lt;valuetype&gt;0&lt;/valuetype&gt;&#10;                &lt;/answer&gt;&#10;                &lt;answer&gt;&#10;                    &lt;guid&gt;2280044F54F5465B9799656829C211CE&lt;/guid&gt;&#10;                    &lt;answertext&gt;Censoring pornography is a violation of the First Amendment&lt;/answertext&gt;&#10;                    &lt;valuetype&gt;0&lt;/valuetype&gt;&#10;                &lt;/answer&gt;&#10;                &lt;answer&gt;&#10;                    &lt;guid&gt;2A28809A9DE14837A7894695D7F8AECD&lt;/guid&gt;&#10;                    &lt;answertext&gt;Victim pornography is an exchange of ideas&lt;/answertext&gt;&#10;                    &lt;valuetype&gt;0&lt;/valuetype&gt;&#10;                &lt;/answer&gt;&#10;                &lt;answer&gt;&#10;                    &lt;guid&gt;847BB398E10844CF8213526FFC5A6D5B&lt;/guid&gt;&#10;                    &lt;answertext&gt;Victim pornography is a kind of libel&lt;/answertext&gt;&#10;                    &lt;valuetype&gt;0&lt;/valuetype&gt;&#10;                &lt;/answer&gt;&#10;                &lt;answer&gt;&#10;                    &lt;guid&gt;2143E9C0A52445EE915051E93C3621B6&lt;/guid&gt;&#10;                    &lt;answertext&gt;None of the above 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D4D3B9753D114DB9BBDD52069E642C84&lt;/guid&gt;&#10;        &lt;description /&gt;&#10;        &lt;date&gt;11/3/2013 2:35:0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B8D42B2103A4E2582CB095EABB382A4&lt;/guid&gt;&#10;            &lt;repollguid&gt;A0F2780E46E94B88A4763C4C0AF3288A&lt;/repollguid&gt;&#10;            &lt;sourceid&gt;9BF95BA3A1AE48578597E2BA18F4875C&lt;/sourceid&gt;&#10;            &lt;questiontext&gt;According to Hill, which of the following is a legal implication of her view about victim pornography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0B8A62CC808242C79DEAC86AE41D7594&lt;/guid&gt;&#10;                    &lt;answertext&gt;All pornography violates the First Amendment&lt;/answertext&gt;&#10;                    &lt;valuetype&gt;0&lt;/valuetype&gt;&#10;                &lt;/answer&gt;&#10;                &lt;answer&gt;&#10;                    &lt;guid&gt;2280044F54F5465B9799656829C211CE&lt;/guid&gt;&#10;                    &lt;answertext&gt;Censoring pornography is a violation of the First Amendment&lt;/answertext&gt;&#10;                    &lt;valuetype&gt;0&lt;/valuetype&gt;&#10;                &lt;/answer&gt;&#10;                &lt;answer&gt;&#10;                    &lt;guid&gt;2A28809A9DE14837A7894695D7F8AECD&lt;/guid&gt;&#10;                    &lt;answertext&gt;Victim pornography is an exchange of ideas&lt;/answertext&gt;&#10;                    &lt;valuetype&gt;0&lt;/valuetype&gt;&#10;                &lt;/answer&gt;&#10;                &lt;answer&gt;&#10;                    &lt;guid&gt;847BB398E10844CF8213526FFC5A6D5B&lt;/guid&gt;&#10;                    &lt;answertext&gt;Victim pornography is a kind of libel&lt;/answertext&gt;&#10;                    &lt;valuetype&gt;0&lt;/valuetype&gt;&#10;                &lt;/answer&gt;&#10;                &lt;answer&gt;&#10;                    &lt;guid&gt;2143E9C0A52445EE915051E93C3621B6&lt;/guid&gt;&#10;                    &lt;answertext&gt;None of the above &lt;/answertext&gt;&#10;                    &lt;valuetype&gt;0&lt;/valuetype&gt;&#10;                &lt;/answer&gt;&#10;            &lt;/answers&gt;&#10;        &lt;/multichoice&gt;&#10;    &lt;/questions&gt;&#10;&lt;/questionlist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</TotalTime>
  <Words>803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Tw Cen MT</vt:lpstr>
      <vt:lpstr>Tw Cen MT Condensed</vt:lpstr>
      <vt:lpstr>Wingdings 3</vt:lpstr>
      <vt:lpstr>Integral</vt:lpstr>
      <vt:lpstr>Chart</vt:lpstr>
      <vt:lpstr>Contemporary Moral Problems</vt:lpstr>
      <vt:lpstr>Agenda</vt:lpstr>
      <vt:lpstr>MacKinnon’s holds that pornography harms: </vt:lpstr>
      <vt:lpstr>MacKinnon’s states that pornography sexualizes: </vt:lpstr>
      <vt:lpstr>In her view, MacKinnon’s argument about pornography would be best described as in line with</vt:lpstr>
      <vt:lpstr>“Pornography, Civil Rights, and Speech”</vt:lpstr>
      <vt:lpstr>The principle of charity</vt:lpstr>
      <vt:lpstr>PowerPoint Presentation</vt:lpstr>
      <vt:lpstr>PowerPoint Presentation</vt:lpstr>
      <vt:lpstr>What is wrong about pornography is subordination.</vt:lpstr>
      <vt:lpstr>Feminism</vt:lpstr>
      <vt:lpstr>Women do not live in a world of equality</vt:lpstr>
      <vt:lpstr>“It happens to men too” is a legitimate criticism of MacKinnon’s feminism.</vt:lpstr>
      <vt:lpstr>Pornography</vt:lpstr>
      <vt:lpstr>Pornography sexualizes inequality</vt:lpstr>
      <vt:lpstr>The Harm of Pornography</vt:lpstr>
      <vt:lpstr>The Harm of Pornography</vt:lpstr>
      <vt:lpstr>The Harm of Pornography</vt:lpstr>
      <vt:lpstr>The Harm of Pornography</vt:lpstr>
      <vt:lpstr>Free Speech Objection?</vt:lpstr>
      <vt:lpstr>Free Speech Objection?</vt:lpstr>
      <vt:lpstr>Do you agree with MacKinnon that not censoring pornography is harmful to free speech?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Moral Problems</dc:title>
  <dc:creator>Ben</dc:creator>
  <cp:lastModifiedBy>Ben</cp:lastModifiedBy>
  <cp:revision>5</cp:revision>
  <dcterms:created xsi:type="dcterms:W3CDTF">2014-07-26T20:08:26Z</dcterms:created>
  <dcterms:modified xsi:type="dcterms:W3CDTF">2014-07-30T20:14:57Z</dcterms:modified>
</cp:coreProperties>
</file>