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73" r:id="rId5"/>
    <p:sldId id="272" r:id="rId6"/>
    <p:sldId id="262" r:id="rId7"/>
    <p:sldId id="263" r:id="rId8"/>
    <p:sldId id="264" r:id="rId9"/>
    <p:sldId id="265" r:id="rId10"/>
    <p:sldId id="266" r:id="rId11"/>
    <p:sldId id="276" r:id="rId12"/>
    <p:sldId id="270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3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8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3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D69-83D3-430A-8907-D01F8898E2A3}" type="datetimeFigureOut">
              <a:rPr lang="en-US" smtClean="0">
                <a:solidFill>
                  <a:srgbClr val="464653"/>
                </a:solidFill>
              </a:rPr>
              <a:pPr/>
              <a:t>8/1/2014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E64E-65ED-473B-90E4-80FAB9CC99E0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2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2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B7DBD6-7269-448F-844C-7009D266773F}" type="datetimeFigureOut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8/1/2014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CDAE53-B338-4F63-9C20-87BC87888ECB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asprojec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s.huffingtonpost.com/women/catharine-mackinnon-turning-point-51764755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6"/>
            <a:ext cx="3581400" cy="1897863"/>
          </a:xfrm>
        </p:spPr>
        <p:txBody>
          <a:bodyPr>
            <a:normAutofit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sz="2000" b="1" i="1" dirty="0">
                <a:solidFill>
                  <a:schemeClr val="accent1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9244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Harm of Pornography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58775585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93815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Ronald </a:t>
            </a:r>
            <a:r>
              <a:rPr lang="en-US" dirty="0" err="1" smtClean="0"/>
              <a:t>Dworkin</a:t>
            </a:r>
            <a:r>
              <a:rPr lang="en-US" dirty="0" smtClean="0"/>
              <a:t>: “Two Kinds of Liberty”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pro-censorship feminist arguments in question can be understood as appealing to women’s positive liberty to participate equally with men in community.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idea, then, is that the </a:t>
            </a:r>
            <a:r>
              <a:rPr lang="en-US" dirty="0">
                <a:solidFill>
                  <a:srgbClr val="C00000"/>
                </a:solidFill>
              </a:rPr>
              <a:t>positive liberty </a:t>
            </a:r>
            <a:r>
              <a:rPr lang="en-US" dirty="0"/>
              <a:t>in question ought to limit the </a:t>
            </a:r>
            <a:r>
              <a:rPr lang="en-US" dirty="0">
                <a:solidFill>
                  <a:srgbClr val="C00000"/>
                </a:solidFill>
              </a:rPr>
              <a:t>negative liberty </a:t>
            </a:r>
            <a:r>
              <a:rPr lang="en-US" dirty="0"/>
              <a:t>of free speech and expression when it comes to pornography.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R. </a:t>
            </a:r>
            <a:r>
              <a:rPr lang="en-US" dirty="0" err="1" smtClean="0"/>
              <a:t>Dworkin</a:t>
            </a:r>
            <a:r>
              <a:rPr lang="en-US" dirty="0" smtClean="0"/>
              <a:t> </a:t>
            </a:r>
            <a:r>
              <a:rPr lang="en-US" dirty="0"/>
              <a:t>instead </a:t>
            </a:r>
            <a:r>
              <a:rPr lang="en-US" dirty="0" smtClean="0"/>
              <a:t>argues that </a:t>
            </a:r>
            <a:r>
              <a:rPr lang="en-US" i="1" u="sng" dirty="0">
                <a:solidFill>
                  <a:srgbClr val="C00000"/>
                </a:solidFill>
              </a:rPr>
              <a:t>even if pornography interferes with women’s positive liberty to participate in political processes</a:t>
            </a:r>
            <a:r>
              <a:rPr lang="en-US" dirty="0"/>
              <a:t>, this would not justify censoring pornography. </a:t>
            </a:r>
          </a:p>
        </p:txBody>
      </p:sp>
    </p:spTree>
    <p:extLst>
      <p:ext uri="{BB962C8B-B14F-4D97-AF65-F5344CB8AC3E}">
        <p14:creationId xmlns:p14="http://schemas.microsoft.com/office/powerpoint/2010/main" val="9083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Speech Objection?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 smtClean="0"/>
              <a:t>MacKinnon’s Response</a:t>
            </a:r>
          </a:p>
          <a:p>
            <a:r>
              <a:rPr lang="en-US" sz="3200" dirty="0" smtClean="0"/>
              <a:t>“Any system of freedom that does not address a problem where the free speech of men silences the free speech of women … is not serious about securing freedom of expression in this country.” </a:t>
            </a:r>
          </a:p>
          <a:p>
            <a:endParaRPr lang="en-US" sz="3200" dirty="0" smtClean="0"/>
          </a:p>
          <a:p>
            <a:pPr lvl="3"/>
            <a:r>
              <a:rPr lang="en-US" sz="2400" dirty="0" smtClean="0">
                <a:solidFill>
                  <a:schemeClr val="accent1"/>
                </a:solidFill>
              </a:rPr>
              <a:t>“Pornography is not free speech for women, it is the silence of women.”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33600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No Clicker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Discuss MacKinnon</a:t>
            </a:r>
          </a:p>
          <a:p>
            <a:pPr marL="576263" indent="-347663">
              <a:buFont typeface="Wingdings" panose="05000000000000000000" pitchFamily="2" charset="2"/>
              <a:buChar char="v"/>
            </a:pPr>
            <a:r>
              <a:rPr lang="en-US" dirty="0" smtClean="0"/>
              <a:t>Finish main argument </a:t>
            </a:r>
          </a:p>
          <a:p>
            <a:pPr marL="576263" indent="-347663">
              <a:buFont typeface="Wingdings" panose="05000000000000000000" pitchFamily="2" charset="2"/>
              <a:buChar char="v"/>
            </a:pPr>
            <a:r>
              <a:rPr lang="en-US" dirty="0" smtClean="0"/>
              <a:t>Discuss MacKinnon and Freedom of Speech (Objection/Response)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3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</a:t>
            </a:r>
            <a:r>
              <a:rPr lang="en-US" sz="2400" dirty="0"/>
              <a:t>Pornography, Civil Rights, and Speech”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Catharine MacKinnon</a:t>
            </a:r>
          </a:p>
        </p:txBody>
      </p:sp>
    </p:spTree>
    <p:extLst>
      <p:ext uri="{BB962C8B-B14F-4D97-AF65-F5344CB8AC3E}">
        <p14:creationId xmlns:p14="http://schemas.microsoft.com/office/powerpoint/2010/main" val="1745739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3722913"/>
            <a:ext cx="8839200" cy="302622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Mackinnon, what is wrong about pornography is </a:t>
            </a:r>
            <a:r>
              <a:rPr lang="en-US" sz="2400" b="1" u="sng" dirty="0">
                <a:solidFill>
                  <a:schemeClr val="accent1"/>
                </a:solidFill>
              </a:rPr>
              <a:t>subordination</a:t>
            </a:r>
            <a:r>
              <a:rPr lang="en-US" sz="2400" dirty="0"/>
              <a:t>, i.e., that it promotes immoral power dynamics by perpetuating the degradation or marginalization of women. </a:t>
            </a:r>
          </a:p>
          <a:p>
            <a:endParaRPr lang="en-US" sz="2400" dirty="0"/>
          </a:p>
          <a:p>
            <a:r>
              <a:rPr lang="en-US" sz="2400" dirty="0"/>
              <a:t>Social identity is not something that is innate, but constructed, and pornography perpetuates oppressive </a:t>
            </a:r>
            <a:r>
              <a:rPr lang="en-US" sz="2400" dirty="0" smtClean="0"/>
              <a:t>hetero-normative </a:t>
            </a:r>
            <a:r>
              <a:rPr lang="en-US" sz="2400" dirty="0"/>
              <a:t>gender roles. 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3" y="304800"/>
            <a:ext cx="4163203" cy="26343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1" y="381000"/>
            <a:ext cx="2702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http://www.biasproject.org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014" y="2834640"/>
            <a:ext cx="5311358" cy="4023360"/>
          </a:xfrm>
        </p:spPr>
        <p:txBody>
          <a:bodyPr/>
          <a:lstStyle/>
          <a:p>
            <a:r>
              <a:rPr lang="en-US" dirty="0" smtClean="0"/>
              <a:t>“Feminism is the discovery that women do not live in this world [of relative equality], that the person occupying this realm is a man, so much more a man if he is white and wealthy.” </a:t>
            </a:r>
          </a:p>
          <a:p>
            <a:endParaRPr lang="en-US" dirty="0"/>
          </a:p>
          <a:p>
            <a:pPr lvl="1"/>
            <a:r>
              <a:rPr lang="en-US" dirty="0" smtClean="0"/>
              <a:t>The world is structured by privilege</a:t>
            </a:r>
          </a:p>
          <a:p>
            <a:pPr lvl="1"/>
            <a:r>
              <a:rPr lang="en-US" dirty="0" smtClean="0"/>
              <a:t>“Male” is the privileged gender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6" y="2732315"/>
            <a:ext cx="4430606" cy="27867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“… sexualizes rape, battery, sexual harassment, prostitution, and child abuse; it thereby celebrates, promotes, and authorizes them.”</a:t>
            </a:r>
          </a:p>
          <a:p>
            <a:endParaRPr lang="en-US" dirty="0" smtClean="0"/>
          </a:p>
          <a:p>
            <a:r>
              <a:rPr lang="en-US" dirty="0" smtClean="0"/>
              <a:t>“Through this process, pornography constructs what a woman is as what men want from sex.”</a:t>
            </a:r>
          </a:p>
          <a:p>
            <a:endParaRPr lang="en-US" dirty="0" smtClean="0"/>
          </a:p>
          <a:p>
            <a:pPr marL="128016" lvl="1" indent="0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“Women’s desire to be </a:t>
            </a:r>
            <a:r>
              <a:rPr lang="en-US" sz="4400" i="1" u="sng" dirty="0" smtClean="0">
                <a:solidFill>
                  <a:srgbClr val="FF0000"/>
                </a:solidFill>
              </a:rPr>
              <a:t>fucked</a:t>
            </a:r>
            <a:r>
              <a:rPr lang="en-US" sz="4400" dirty="0" smtClean="0">
                <a:solidFill>
                  <a:srgbClr val="FF0000"/>
                </a:solidFill>
              </a:rPr>
              <a:t> is equal to men’s desire to </a:t>
            </a:r>
            <a:r>
              <a:rPr lang="en-US" sz="4400" i="1" u="sng" dirty="0" smtClean="0">
                <a:solidFill>
                  <a:srgbClr val="FF0000"/>
                </a:solidFill>
              </a:rPr>
              <a:t>fuck</a:t>
            </a:r>
            <a:r>
              <a:rPr lang="en-US" sz="4400" dirty="0" smtClean="0">
                <a:solidFill>
                  <a:srgbClr val="FF0000"/>
                </a:solidFill>
              </a:rPr>
              <a:t> women.”</a:t>
            </a:r>
          </a:p>
          <a:p>
            <a:endParaRPr lang="en-US" dirty="0"/>
          </a:p>
          <a:p>
            <a:r>
              <a:rPr lang="en-US" dirty="0" smtClean="0"/>
              <a:t>“It eroticizes hierarchy, it sexualizes inequality.”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Pornography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7487" y="228601"/>
            <a:ext cx="873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http://videos.huffingtonpost.com/women/catharine-mackinnon-turning-point-517647556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1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Pornography sexualizes inequality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6947987"/>
              </p:ext>
            </p:ext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hart" r:id="rId6" imgW="4572034" imgH="5143584" progId="MSGraph.Chart.8">
                  <p:embed followColorScheme="full"/>
                </p:oleObj>
              </mc:Choice>
              <mc:Fallback>
                <p:oleObj name="Chart" r:id="rId6" imgW="4572034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24090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Harm of Pornography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“If we see that men relate to women in a pattern of who they see women as being, and that forms a pattern of inequality, it becomes important to ask where that view came from or, minimally speaking, how it is perpetuated or escalated.”</a:t>
            </a:r>
          </a:p>
          <a:p>
            <a:endParaRPr lang="en-US" dirty="0"/>
          </a:p>
          <a:p>
            <a:r>
              <a:rPr lang="en-US" dirty="0" smtClean="0"/>
              <a:t>“Recent experimental research on pornography shows … measurable harm to women through increasing men’s attitudes and behaviors of discrimination in both violent and nonviolent forms.”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21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Harm of Pornography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“… is the harm of civil liberty of the sexes made invisible as harm because it has become accepted as the sex difference.”</a:t>
            </a:r>
          </a:p>
          <a:p>
            <a:endParaRPr lang="en-US" dirty="0"/>
          </a:p>
          <a:p>
            <a:pPr lvl="1"/>
            <a:r>
              <a:rPr lang="en-US" dirty="0" smtClean="0"/>
              <a:t>“If you see Black people as different there is no harm in segregation; it is merely a recognition of that difference.”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9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F6E0C21744804FEA9047177271CF6CBA"/>
  <p:tag name="TPVERSION" val="5"/>
  <p:tag name="TPFULLVERSION" val="5.2.1.3179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S" val="Pornography sexualizes inequality[;crlf;]8[;]8[;]8[;]False[;]0[;][;crlf;]4.125[;]3.5[;]1.61535599791501[;]2.609375[;crlf;]0[;]0[;]Strongly Agree1[;]Strongly Agree[;][;crlf;]1[;]0[;]Agree2[;]Agree[;][;crlf;]3[;]0[;]Somewhat Agree3[;]Somewhat Agree[;][;crlf;]1[;]0[;]Neutral4[;]Neutral[;][;crlf;]1[;]0[;]Somewhat Disagree5[;]Somewhat Disagree[;][;crlf;]1[;]0[;]Disagree6[;]Disagree[;][;crlf;]1[;]0[;]Strongly Disagree7[;]Strongly Disagree[;]"/>
  <p:tag name="HASRESULTS" val="True"/>
  <p:tag name="AUTOOPENPOLL" val="True"/>
  <p:tag name="AUTOFORMATCHART" val="True"/>
  <p:tag name="LIVECHARTING" val="Fals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Pornography sexualizes inequality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The Harm of Pornography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528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Tw Cen MT</vt:lpstr>
      <vt:lpstr>Tw Cen MT Condensed</vt:lpstr>
      <vt:lpstr>Wingdings</vt:lpstr>
      <vt:lpstr>Wingdings 3</vt:lpstr>
      <vt:lpstr>Integral</vt:lpstr>
      <vt:lpstr>Microsoft Graph Chart</vt:lpstr>
      <vt:lpstr>Contemporary Moral Problems</vt:lpstr>
      <vt:lpstr>agenda</vt:lpstr>
      <vt:lpstr>“Pornography, Civil Rights, and Speech”</vt:lpstr>
      <vt:lpstr>PowerPoint Presentation</vt:lpstr>
      <vt:lpstr>Feminism</vt:lpstr>
      <vt:lpstr>Pornography</vt:lpstr>
      <vt:lpstr>Pornography sexualizes inequality</vt:lpstr>
      <vt:lpstr>The Harm of Pornography</vt:lpstr>
      <vt:lpstr>The Harm of Pornography</vt:lpstr>
      <vt:lpstr>The Harm of Pornography</vt:lpstr>
      <vt:lpstr>Ronald Dworkin: “Two Kinds of Liberty” </vt:lpstr>
      <vt:lpstr>Free Speech Objection?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Benjamin Hole</cp:lastModifiedBy>
  <cp:revision>25</cp:revision>
  <dcterms:created xsi:type="dcterms:W3CDTF">2014-07-26T20:26:54Z</dcterms:created>
  <dcterms:modified xsi:type="dcterms:W3CDTF">2014-08-01T20:04:37Z</dcterms:modified>
</cp:coreProperties>
</file>