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8" r:id="rId2"/>
  </p:sldMasterIdLst>
  <p:notesMasterIdLst>
    <p:notesMasterId r:id="rId33"/>
  </p:notesMasterIdLst>
  <p:sldIdLst>
    <p:sldId id="269" r:id="rId3"/>
    <p:sldId id="257" r:id="rId4"/>
    <p:sldId id="290" r:id="rId5"/>
    <p:sldId id="272" r:id="rId6"/>
    <p:sldId id="277" r:id="rId7"/>
    <p:sldId id="278" r:id="rId8"/>
    <p:sldId id="273" r:id="rId9"/>
    <p:sldId id="280" r:id="rId10"/>
    <p:sldId id="274" r:id="rId11"/>
    <p:sldId id="279" r:id="rId12"/>
    <p:sldId id="292" r:id="rId13"/>
    <p:sldId id="293" r:id="rId14"/>
    <p:sldId id="294" r:id="rId15"/>
    <p:sldId id="271" r:id="rId16"/>
    <p:sldId id="261" r:id="rId17"/>
    <p:sldId id="262" r:id="rId18"/>
    <p:sldId id="263" r:id="rId19"/>
    <p:sldId id="265" r:id="rId20"/>
    <p:sldId id="291" r:id="rId21"/>
    <p:sldId id="281" r:id="rId22"/>
    <p:sldId id="282" r:id="rId23"/>
    <p:sldId id="288" r:id="rId24"/>
    <p:sldId id="266" r:id="rId25"/>
    <p:sldId id="267" r:id="rId26"/>
    <p:sldId id="268" r:id="rId27"/>
    <p:sldId id="283" r:id="rId28"/>
    <p:sldId id="284" r:id="rId29"/>
    <p:sldId id="285" r:id="rId30"/>
    <p:sldId id="286" r:id="rId31"/>
    <p:sldId id="287" r:id="rId32"/>
  </p:sldIdLst>
  <p:sldSz cx="12192000"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5" d="100"/>
          <a:sy n="65" d="100"/>
        </p:scale>
        <p:origin x="6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1A0D1-96E6-4F96-BEF0-548D1E278EA4}" type="datetimeFigureOut">
              <a:rPr lang="en-US" smtClean="0"/>
              <a:t>8/4/2014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129E5E-1556-47F9-BED1-4DC71AB8E9E5}" type="slidenum">
              <a:rPr lang="en-US" smtClean="0"/>
              <a:t>‹#›</a:t>
            </a:fld>
            <a:endParaRPr lang="en-US"/>
          </a:p>
        </p:txBody>
      </p:sp>
    </p:spTree>
    <p:extLst>
      <p:ext uri="{BB962C8B-B14F-4D97-AF65-F5344CB8AC3E}">
        <p14:creationId xmlns:p14="http://schemas.microsoft.com/office/powerpoint/2010/main" val="779196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045251-640B-204A-B3E4-79AFC30630D8}" type="slidenum">
              <a:rPr lang="en-US">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967694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D0F8526-B75E-4BC1-B7B1-73357AAD995C}" type="datetimeFigureOut">
              <a:rPr lang="en-US" smtClean="0"/>
              <a:t>8/4/2014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E975201D-8084-432B-A9CF-ECE5410D1DF3}" type="slidenum">
              <a:rPr lang="en-US" smtClean="0"/>
              <a:t>‹#›</a:t>
            </a:fld>
            <a:endParaRPr lang="en-US"/>
          </a:p>
        </p:txBody>
      </p:sp>
    </p:spTree>
    <p:extLst>
      <p:ext uri="{BB962C8B-B14F-4D97-AF65-F5344CB8AC3E}">
        <p14:creationId xmlns:p14="http://schemas.microsoft.com/office/powerpoint/2010/main" val="3585339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0F8526-B75E-4BC1-B7B1-73357AAD995C}" type="datetimeFigureOut">
              <a:rPr lang="en-US" smtClean="0"/>
              <a:t>8/4/2014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5201D-8084-432B-A9CF-ECE5410D1DF3}" type="slidenum">
              <a:rPr lang="en-US" smtClean="0"/>
              <a:t>‹#›</a:t>
            </a:fld>
            <a:endParaRPr lang="en-US"/>
          </a:p>
        </p:txBody>
      </p:sp>
    </p:spTree>
    <p:extLst>
      <p:ext uri="{BB962C8B-B14F-4D97-AF65-F5344CB8AC3E}">
        <p14:creationId xmlns:p14="http://schemas.microsoft.com/office/powerpoint/2010/main" val="2956997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D0F8526-B75E-4BC1-B7B1-73357AAD995C}" type="datetimeFigureOut">
              <a:rPr lang="en-US" smtClean="0"/>
              <a:t>8/4/2014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975201D-8084-432B-A9CF-ECE5410D1DF3}" type="slidenum">
              <a:rPr lang="en-US" smtClean="0"/>
              <a:t>‹#›</a:t>
            </a:fld>
            <a:endParaRPr lang="en-US"/>
          </a:p>
        </p:txBody>
      </p:sp>
    </p:spTree>
    <p:extLst>
      <p:ext uri="{BB962C8B-B14F-4D97-AF65-F5344CB8AC3E}">
        <p14:creationId xmlns:p14="http://schemas.microsoft.com/office/powerpoint/2010/main" val="1106697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D0F8526-B75E-4BC1-B7B1-73357AAD995C}" type="datetimeFigureOut">
              <a:rPr lang="en-US" smtClean="0"/>
              <a:t>8/4/2014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975201D-8084-432B-A9CF-ECE5410D1DF3}"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37921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D0F8526-B75E-4BC1-B7B1-73357AAD995C}" type="datetimeFigureOut">
              <a:rPr lang="en-US" smtClean="0"/>
              <a:t>8/4/2014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975201D-8084-432B-A9CF-ECE5410D1DF3}" type="slidenum">
              <a:rPr lang="en-US" smtClean="0"/>
              <a:t>‹#›</a:t>
            </a:fld>
            <a:endParaRPr lang="en-US"/>
          </a:p>
        </p:txBody>
      </p:sp>
    </p:spTree>
    <p:extLst>
      <p:ext uri="{BB962C8B-B14F-4D97-AF65-F5344CB8AC3E}">
        <p14:creationId xmlns:p14="http://schemas.microsoft.com/office/powerpoint/2010/main" val="357546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D0F8526-B75E-4BC1-B7B1-73357AAD995C}" type="datetimeFigureOut">
              <a:rPr lang="en-US" smtClean="0"/>
              <a:t>8/4/2014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75201D-8084-432B-A9CF-ECE5410D1DF3}" type="slidenum">
              <a:rPr lang="en-US" smtClean="0"/>
              <a:t>‹#›</a:t>
            </a:fld>
            <a:endParaRPr lang="en-US"/>
          </a:p>
        </p:txBody>
      </p:sp>
    </p:spTree>
    <p:extLst>
      <p:ext uri="{BB962C8B-B14F-4D97-AF65-F5344CB8AC3E}">
        <p14:creationId xmlns:p14="http://schemas.microsoft.com/office/powerpoint/2010/main" val="3756461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D0F8526-B75E-4BC1-B7B1-73357AAD995C}" type="datetimeFigureOut">
              <a:rPr lang="en-US" smtClean="0"/>
              <a:t>8/4/2014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75201D-8084-432B-A9CF-ECE5410D1DF3}" type="slidenum">
              <a:rPr lang="en-US" smtClean="0"/>
              <a:t>‹#›</a:t>
            </a:fld>
            <a:endParaRPr lang="en-US"/>
          </a:p>
        </p:txBody>
      </p:sp>
    </p:spTree>
    <p:extLst>
      <p:ext uri="{BB962C8B-B14F-4D97-AF65-F5344CB8AC3E}">
        <p14:creationId xmlns:p14="http://schemas.microsoft.com/office/powerpoint/2010/main" val="609850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0F8526-B75E-4BC1-B7B1-73357AAD995C}" type="datetimeFigureOut">
              <a:rPr lang="en-US" smtClean="0"/>
              <a:t>8/4/2014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5201D-8084-432B-A9CF-ECE5410D1DF3}" type="slidenum">
              <a:rPr lang="en-US" smtClean="0"/>
              <a:t>‹#›</a:t>
            </a:fld>
            <a:endParaRPr lang="en-US"/>
          </a:p>
        </p:txBody>
      </p:sp>
    </p:spTree>
    <p:extLst>
      <p:ext uri="{BB962C8B-B14F-4D97-AF65-F5344CB8AC3E}">
        <p14:creationId xmlns:p14="http://schemas.microsoft.com/office/powerpoint/2010/main" val="3366511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D0F8526-B75E-4BC1-B7B1-73357AAD995C}" type="datetimeFigureOut">
              <a:rPr lang="en-US" smtClean="0"/>
              <a:t>8/4/2014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975201D-8084-432B-A9CF-ECE5410D1DF3}" type="slidenum">
              <a:rPr lang="en-US" smtClean="0"/>
              <a:t>‹#›</a:t>
            </a:fld>
            <a:endParaRPr lang="en-US"/>
          </a:p>
        </p:txBody>
      </p:sp>
    </p:spTree>
    <p:extLst>
      <p:ext uri="{BB962C8B-B14F-4D97-AF65-F5344CB8AC3E}">
        <p14:creationId xmlns:p14="http://schemas.microsoft.com/office/powerpoint/2010/main" val="871241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57B03F-8268-41FC-90BD-23DD44C94836}" type="datetimeFigureOut">
              <a:rPr lang="en-US" smtClean="0"/>
              <a:t>8/4/2014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359F5-9F26-4407-9CC4-88AEEAF6678B}" type="slidenum">
              <a:rPr lang="en-US" smtClean="0"/>
              <a:t>‹#›</a:t>
            </a:fld>
            <a:endParaRPr lang="en-US"/>
          </a:p>
        </p:txBody>
      </p:sp>
    </p:spTree>
    <p:extLst>
      <p:ext uri="{BB962C8B-B14F-4D97-AF65-F5344CB8AC3E}">
        <p14:creationId xmlns:p14="http://schemas.microsoft.com/office/powerpoint/2010/main" val="42441640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ounded Rectangle 9"/>
          <p:cNvSpPr/>
          <p:nvPr/>
        </p:nvSpPr>
        <p:spPr>
          <a:xfrm rot="20707748">
            <a:off x="-823385" y="-652551"/>
            <a:ext cx="8886141" cy="3942692"/>
          </a:xfrm>
          <a:custGeom>
            <a:avLst/>
            <a:gdLst/>
            <a:ahLst/>
            <a:cxnLst/>
            <a:rect l="l" t="t" r="r" b="b"/>
            <a:pathLst>
              <a:path w="6664606" h="3942692">
                <a:moveTo>
                  <a:pt x="1046923" y="0"/>
                </a:moveTo>
                <a:lnTo>
                  <a:pt x="6664606" y="1491692"/>
                </a:lnTo>
                <a:lnTo>
                  <a:pt x="6664606" y="3860602"/>
                </a:lnTo>
                <a:cubicBezTo>
                  <a:pt x="6664606" y="3905939"/>
                  <a:pt x="6627853" y="3942692"/>
                  <a:pt x="6582516" y="3942692"/>
                </a:cubicBezTo>
                <a:lnTo>
                  <a:pt x="0" y="3942692"/>
                </a:lnTo>
                <a:close/>
              </a:path>
            </a:pathLst>
          </a:cu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2" name="Rounded Rectangle 11"/>
          <p:cNvSpPr/>
          <p:nvPr/>
        </p:nvSpPr>
        <p:spPr>
          <a:xfrm rot="20707748">
            <a:off x="8224204" y="-441831"/>
            <a:ext cx="4168680" cy="2426476"/>
          </a:xfrm>
          <a:custGeom>
            <a:avLst/>
            <a:gdLst/>
            <a:ahLst/>
            <a:cxnLst/>
            <a:rect l="l" t="t" r="r" b="b"/>
            <a:pathLst>
              <a:path w="3126510" h="2426476">
                <a:moveTo>
                  <a:pt x="0" y="0"/>
                </a:moveTo>
                <a:lnTo>
                  <a:pt x="3126510" y="830198"/>
                </a:lnTo>
                <a:lnTo>
                  <a:pt x="2702642" y="2426476"/>
                </a:lnTo>
                <a:lnTo>
                  <a:pt x="82091" y="2426476"/>
                </a:lnTo>
                <a:cubicBezTo>
                  <a:pt x="36754" y="2426475"/>
                  <a:pt x="1" y="2389722"/>
                  <a:pt x="1" y="2344385"/>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 name="Rounded Rectangle 10"/>
          <p:cNvSpPr/>
          <p:nvPr/>
        </p:nvSpPr>
        <p:spPr>
          <a:xfrm rot="20707748">
            <a:off x="9525465" y="2001565"/>
            <a:ext cx="3572607" cy="4946037"/>
          </a:xfrm>
          <a:custGeom>
            <a:avLst/>
            <a:gdLst/>
            <a:ahLst/>
            <a:cxnLst/>
            <a:rect l="l" t="t" r="r" b="b"/>
            <a:pathLst>
              <a:path w="2679455" h="4946037">
                <a:moveTo>
                  <a:pt x="2679455" y="0"/>
                </a:moveTo>
                <a:lnTo>
                  <a:pt x="1366108" y="4946037"/>
                </a:lnTo>
                <a:lnTo>
                  <a:pt x="0" y="4583288"/>
                </a:lnTo>
                <a:lnTo>
                  <a:pt x="0" y="82090"/>
                </a:lnTo>
                <a:cubicBezTo>
                  <a:pt x="0" y="36753"/>
                  <a:pt x="36753" y="0"/>
                  <a:pt x="82090" y="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 name="Rounded Rectangle 8"/>
          <p:cNvSpPr/>
          <p:nvPr/>
        </p:nvSpPr>
        <p:spPr>
          <a:xfrm rot="20707748">
            <a:off x="-274161" y="3323292"/>
            <a:ext cx="9837431" cy="4557796"/>
          </a:xfrm>
          <a:custGeom>
            <a:avLst/>
            <a:gdLst/>
            <a:ahLst/>
            <a:cxnLst/>
            <a:rect l="l" t="t" r="r" b="b"/>
            <a:pathLst>
              <a:path w="7378073" h="4557796">
                <a:moveTo>
                  <a:pt x="7327936" y="6451"/>
                </a:moveTo>
                <a:cubicBezTo>
                  <a:pt x="7357400" y="18913"/>
                  <a:pt x="7378073" y="48087"/>
                  <a:pt x="7378073" y="82090"/>
                </a:cubicBezTo>
                <a:lnTo>
                  <a:pt x="7378073" y="4557796"/>
                </a:lnTo>
                <a:lnTo>
                  <a:pt x="0" y="2598658"/>
                </a:lnTo>
                <a:lnTo>
                  <a:pt x="690034" y="0"/>
                </a:lnTo>
                <a:lnTo>
                  <a:pt x="7295983" y="0"/>
                </a:lnTo>
                <a:cubicBezTo>
                  <a:pt x="7307317" y="0"/>
                  <a:pt x="7318115" y="2297"/>
                  <a:pt x="7327936"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ctrTitle"/>
          </p:nvPr>
        </p:nvSpPr>
        <p:spPr>
          <a:xfrm rot="-900000">
            <a:off x="730446" y="3632676"/>
            <a:ext cx="7980212" cy="1606102"/>
          </a:xfrm>
        </p:spPr>
        <p:txBody>
          <a:bodyPr>
            <a:normAutofit/>
          </a:bodyPr>
          <a:lstStyle>
            <a:lvl1pPr>
              <a:lnSpc>
                <a:spcPts val="6000"/>
              </a:lnSpc>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rot="-900000">
            <a:off x="2934861" y="5027231"/>
            <a:ext cx="6207063" cy="1128495"/>
          </a:xfrm>
        </p:spPr>
        <p:txBody>
          <a:bodyPr>
            <a:normAutofit/>
          </a:bodyPr>
          <a:lstStyle>
            <a:lvl1pPr marL="0" indent="0" algn="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900000">
            <a:off x="8988620" y="2313286"/>
            <a:ext cx="2032000" cy="365125"/>
          </a:xfrm>
        </p:spPr>
        <p:txBody>
          <a:bodyPr/>
          <a:lstStyle>
            <a:lvl1pPr algn="l">
              <a:defRPr sz="1800">
                <a:solidFill>
                  <a:schemeClr val="tx1"/>
                </a:solidFill>
              </a:defRPr>
            </a:lvl1pPr>
          </a:lstStyle>
          <a:p>
            <a:fld id="{92333A98-CE00-4C5F-922F-F1F818479A81}" type="datetimeFigureOut">
              <a:rPr lang="en-US" smtClean="0">
                <a:solidFill>
                  <a:prstClr val="white"/>
                </a:solidFill>
              </a:rPr>
              <a:pPr/>
              <a:t>8/4/2014</a:t>
            </a:fld>
            <a:endParaRPr lang="en-US">
              <a:solidFill>
                <a:prstClr val="white"/>
              </a:solidFill>
            </a:endParaRPr>
          </a:p>
        </p:txBody>
      </p:sp>
      <p:sp>
        <p:nvSpPr>
          <p:cNvPr id="5" name="Footer Placeholder 4"/>
          <p:cNvSpPr>
            <a:spLocks noGrp="1"/>
          </p:cNvSpPr>
          <p:nvPr>
            <p:ph type="ftr" sz="quarter" idx="11"/>
          </p:nvPr>
        </p:nvSpPr>
        <p:spPr>
          <a:xfrm rot="-900000">
            <a:off x="8735057" y="1528630"/>
            <a:ext cx="3287983" cy="365125"/>
          </a:xfrm>
        </p:spPr>
        <p:txBody>
          <a:bodyPr/>
          <a:lstStyle>
            <a:lvl1pPr>
              <a:defRPr>
                <a:solidFill>
                  <a:schemeClr val="tx1"/>
                </a:solidFill>
              </a:defRPr>
            </a:lvl1pPr>
          </a:lstStyle>
          <a:p>
            <a:endParaRPr lang="en-US">
              <a:solidFill>
                <a:prstClr val="white"/>
              </a:solidFill>
            </a:endParaRPr>
          </a:p>
        </p:txBody>
      </p:sp>
      <p:sp>
        <p:nvSpPr>
          <p:cNvPr id="6" name="Slide Number Placeholder 5"/>
          <p:cNvSpPr>
            <a:spLocks noGrp="1"/>
          </p:cNvSpPr>
          <p:nvPr>
            <p:ph type="sldNum" sz="quarter" idx="12"/>
          </p:nvPr>
        </p:nvSpPr>
        <p:spPr>
          <a:xfrm rot="-900000">
            <a:off x="8602292" y="1162062"/>
            <a:ext cx="2844800" cy="421038"/>
          </a:xfrm>
        </p:spPr>
        <p:txBody>
          <a:bodyPr anchor="ctr"/>
          <a:lstStyle>
            <a:lvl1pPr algn="l">
              <a:defRPr sz="2400">
                <a:solidFill>
                  <a:schemeClr val="tx1"/>
                </a:solidFill>
              </a:defRPr>
            </a:lvl1pPr>
          </a:lstStyle>
          <a:p>
            <a:fld id="{876F8A55-DDDF-4EF6-98A5-282B2801E17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08296339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0F8526-B75E-4BC1-B7B1-73357AAD995C}" type="datetimeFigureOut">
              <a:rPr lang="en-US" smtClean="0"/>
              <a:t>8/4/2014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5201D-8084-432B-A9CF-ECE5410D1DF3}" type="slidenum">
              <a:rPr lang="en-US" smtClean="0"/>
              <a:t>‹#›</a:t>
            </a:fld>
            <a:endParaRPr lang="en-US"/>
          </a:p>
        </p:txBody>
      </p:sp>
    </p:spTree>
    <p:extLst>
      <p:ext uri="{BB962C8B-B14F-4D97-AF65-F5344CB8AC3E}">
        <p14:creationId xmlns:p14="http://schemas.microsoft.com/office/powerpoint/2010/main" val="4049487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ounded Rectangle 8"/>
          <p:cNvSpPr/>
          <p:nvPr/>
        </p:nvSpPr>
        <p:spPr>
          <a:xfrm rot="907748">
            <a:off x="-1153919" y="850599"/>
            <a:ext cx="4820588"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3" name="Rounded Rectangle 12"/>
          <p:cNvSpPr/>
          <p:nvPr/>
        </p:nvSpPr>
        <p:spPr>
          <a:xfrm rot="907748">
            <a:off x="23666" y="-511509"/>
            <a:ext cx="4980525"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4" name="Rounded Rectangle 13"/>
          <p:cNvSpPr/>
          <p:nvPr/>
        </p:nvSpPr>
        <p:spPr>
          <a:xfrm rot="907748">
            <a:off x="2862402" y="6590199"/>
            <a:ext cx="2641367"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5" name="Rounded Rectangle 14"/>
          <p:cNvSpPr/>
          <p:nvPr/>
        </p:nvSpPr>
        <p:spPr>
          <a:xfrm rot="907748">
            <a:off x="4246855" y="-553633"/>
            <a:ext cx="9043908"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title"/>
          </p:nvPr>
        </p:nvSpPr>
        <p:spPr>
          <a:xfrm rot="-4500000">
            <a:off x="-1033" y="2639384"/>
            <a:ext cx="5064953" cy="2260841"/>
          </a:xfrm>
        </p:spPr>
        <p:txBody>
          <a:bodyPr/>
          <a:lstStyle/>
          <a:p>
            <a:r>
              <a:rPr lang="en-US" smtClean="0"/>
              <a:t>Click to edit Master title style</a:t>
            </a:r>
            <a:endParaRPr lang="en-US"/>
          </a:p>
        </p:txBody>
      </p:sp>
      <p:sp>
        <p:nvSpPr>
          <p:cNvPr id="3" name="Content Placeholder 2"/>
          <p:cNvSpPr>
            <a:spLocks noGrp="1"/>
          </p:cNvSpPr>
          <p:nvPr>
            <p:ph idx="1"/>
          </p:nvPr>
        </p:nvSpPr>
        <p:spPr>
          <a:xfrm rot="900000">
            <a:off x="4638705" y="959717"/>
            <a:ext cx="6211647" cy="5077623"/>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rot="900000">
            <a:off x="2254651" y="608315"/>
            <a:ext cx="2385807" cy="365125"/>
          </a:xfrm>
        </p:spPr>
        <p:txBody>
          <a:bodyPr/>
          <a:lstStyle/>
          <a:p>
            <a:fld id="{92333A98-CE00-4C5F-922F-F1F818479A81}" type="datetimeFigureOut">
              <a:rPr lang="en-US" smtClean="0">
                <a:solidFill>
                  <a:prstClr val="white">
                    <a:tint val="75000"/>
                  </a:prstClr>
                </a:solidFill>
              </a:rPr>
              <a:pPr/>
              <a:t>8/4/2014</a:t>
            </a:fld>
            <a:endParaRPr lang="en-US">
              <a:solidFill>
                <a:prstClr val="white">
                  <a:tint val="75000"/>
                </a:prstClr>
              </a:solidFill>
            </a:endParaRPr>
          </a:p>
        </p:txBody>
      </p:sp>
      <p:sp>
        <p:nvSpPr>
          <p:cNvPr id="5" name="Footer Placeholder 4"/>
          <p:cNvSpPr>
            <a:spLocks noGrp="1"/>
          </p:cNvSpPr>
          <p:nvPr>
            <p:ph type="ftr" sz="quarter" idx="11"/>
          </p:nvPr>
        </p:nvSpPr>
        <p:spPr>
          <a:xfrm rot="900000">
            <a:off x="4138161" y="6177547"/>
            <a:ext cx="3189649" cy="365125"/>
          </a:xfr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rot="900000">
            <a:off x="1687161" y="300798"/>
            <a:ext cx="3049759" cy="365125"/>
          </a:xfrm>
        </p:spPr>
        <p:txBody>
          <a:bodyPr/>
          <a:lstStyle/>
          <a:p>
            <a:fld id="{876F8A55-DDDF-4EF6-98A5-282B2801E17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052591332"/>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ounded Rectangle 16"/>
          <p:cNvSpPr/>
          <p:nvPr/>
        </p:nvSpPr>
        <p:spPr>
          <a:xfrm rot="900000">
            <a:off x="-76288" y="-1017685"/>
            <a:ext cx="9881903" cy="3438177"/>
          </a:xfrm>
          <a:custGeom>
            <a:avLst/>
            <a:gdLst/>
            <a:ahLst/>
            <a:cxnLst/>
            <a:rect l="l" t="t" r="r" b="b"/>
            <a:pathLst>
              <a:path w="7411427" h="3438177">
                <a:moveTo>
                  <a:pt x="0" y="1985886"/>
                </a:moveTo>
                <a:lnTo>
                  <a:pt x="7411427" y="0"/>
                </a:lnTo>
                <a:lnTo>
                  <a:pt x="7411427" y="3356087"/>
                </a:lnTo>
                <a:cubicBezTo>
                  <a:pt x="7411427" y="3401424"/>
                  <a:pt x="7374674" y="3438177"/>
                  <a:pt x="7329337" y="3438177"/>
                </a:cubicBezTo>
                <a:lnTo>
                  <a:pt x="389140" y="3438177"/>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8" name="Rounded Rectangle 17"/>
          <p:cNvSpPr/>
          <p:nvPr/>
        </p:nvSpPr>
        <p:spPr>
          <a:xfrm rot="900000">
            <a:off x="-1035521" y="2417821"/>
            <a:ext cx="9331153" cy="5080081"/>
          </a:xfrm>
          <a:custGeom>
            <a:avLst/>
            <a:gdLst/>
            <a:ahLst/>
            <a:cxnLst/>
            <a:rect l="l" t="t" r="r" b="b"/>
            <a:pathLst>
              <a:path w="6998365" h="5080081">
                <a:moveTo>
                  <a:pt x="0" y="0"/>
                </a:moveTo>
                <a:lnTo>
                  <a:pt x="6916275" y="0"/>
                </a:lnTo>
                <a:cubicBezTo>
                  <a:pt x="6961612" y="0"/>
                  <a:pt x="6998365" y="36753"/>
                  <a:pt x="6998365" y="82090"/>
                </a:cubicBezTo>
                <a:lnTo>
                  <a:pt x="6998365" y="3569608"/>
                </a:lnTo>
                <a:lnTo>
                  <a:pt x="1361203" y="5080081"/>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9" name="Rounded Rectangle 18"/>
          <p:cNvSpPr/>
          <p:nvPr/>
        </p:nvSpPr>
        <p:spPr>
          <a:xfrm rot="900000">
            <a:off x="8450757" y="3775813"/>
            <a:ext cx="4136367" cy="3544033"/>
          </a:xfrm>
          <a:custGeom>
            <a:avLst/>
            <a:gdLst/>
            <a:ahLst/>
            <a:cxnLst/>
            <a:rect l="l" t="t" r="r" b="b"/>
            <a:pathLst>
              <a:path w="3102275" h="3544033">
                <a:moveTo>
                  <a:pt x="50137" y="6451"/>
                </a:moveTo>
                <a:cubicBezTo>
                  <a:pt x="59958" y="2297"/>
                  <a:pt x="70756" y="0"/>
                  <a:pt x="82090" y="0"/>
                </a:cubicBezTo>
                <a:lnTo>
                  <a:pt x="2375388" y="0"/>
                </a:lnTo>
                <a:lnTo>
                  <a:pt x="3102275" y="2712781"/>
                </a:lnTo>
                <a:lnTo>
                  <a:pt x="0" y="3544033"/>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0" name="Rounded Rectangle 19"/>
          <p:cNvSpPr/>
          <p:nvPr/>
        </p:nvSpPr>
        <p:spPr>
          <a:xfrm rot="900000">
            <a:off x="9770506" y="-104312"/>
            <a:ext cx="3134169" cy="3820866"/>
          </a:xfrm>
          <a:custGeom>
            <a:avLst/>
            <a:gdLst/>
            <a:ahLst/>
            <a:cxnLst/>
            <a:rect l="l" t="t" r="r" b="b"/>
            <a:pathLst>
              <a:path w="2350627" h="3820866">
                <a:moveTo>
                  <a:pt x="1" y="355523"/>
                </a:moveTo>
                <a:lnTo>
                  <a:pt x="1326829" y="0"/>
                </a:lnTo>
                <a:lnTo>
                  <a:pt x="2350627" y="3820866"/>
                </a:lnTo>
                <a:lnTo>
                  <a:pt x="82091" y="3820866"/>
                </a:lnTo>
                <a:cubicBezTo>
                  <a:pt x="36754" y="3820866"/>
                  <a:pt x="1" y="3784113"/>
                  <a:pt x="0" y="373877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title"/>
          </p:nvPr>
        </p:nvSpPr>
        <p:spPr>
          <a:xfrm rot="900000">
            <a:off x="713315" y="2921829"/>
            <a:ext cx="7587807" cy="1570680"/>
          </a:xfrm>
        </p:spPr>
        <p:txBody>
          <a:bodyPr anchor="b">
            <a:noAutofit/>
          </a:bodyPr>
          <a:lstStyle>
            <a:lvl1pPr algn="r">
              <a:defRPr sz="48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rot="900000">
            <a:off x="717132" y="4494202"/>
            <a:ext cx="7028725" cy="1500187"/>
          </a:xfrm>
        </p:spPr>
        <p:txBody>
          <a:bodyPr anchor="t">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rot="900000">
            <a:off x="9171157" y="3761386"/>
            <a:ext cx="2032000" cy="365125"/>
          </a:xfrm>
        </p:spPr>
        <p:txBody>
          <a:bodyPr/>
          <a:lstStyle>
            <a:lvl1pPr algn="l">
              <a:defRPr/>
            </a:lvl1pPr>
          </a:lstStyle>
          <a:p>
            <a:fld id="{92333A98-CE00-4C5F-922F-F1F818479A81}" type="datetimeFigureOut">
              <a:rPr lang="en-US" smtClean="0">
                <a:solidFill>
                  <a:prstClr val="white">
                    <a:tint val="75000"/>
                  </a:prstClr>
                </a:solidFill>
              </a:rPr>
              <a:pPr/>
              <a:t>8/4/2014</a:t>
            </a:fld>
            <a:endParaRPr lang="en-US">
              <a:solidFill>
                <a:prstClr val="white">
                  <a:tint val="75000"/>
                </a:prstClr>
              </a:solidFill>
            </a:endParaRPr>
          </a:p>
        </p:txBody>
      </p:sp>
      <p:sp>
        <p:nvSpPr>
          <p:cNvPr id="5" name="Footer Placeholder 4"/>
          <p:cNvSpPr>
            <a:spLocks noGrp="1"/>
          </p:cNvSpPr>
          <p:nvPr>
            <p:ph type="ftr" sz="quarter" idx="11"/>
          </p:nvPr>
        </p:nvSpPr>
        <p:spPr>
          <a:xfrm rot="900000">
            <a:off x="9409287" y="3170796"/>
            <a:ext cx="2568407" cy="365125"/>
          </a:xfr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rot="900000" flipH="1">
            <a:off x="9568485" y="2661158"/>
            <a:ext cx="911972" cy="365125"/>
          </a:xfrm>
        </p:spPr>
        <p:txBody>
          <a:bodyPr/>
          <a:lstStyle>
            <a:lvl1pPr algn="l">
              <a:defRPr/>
            </a:lvl1pPr>
          </a:lstStyle>
          <a:p>
            <a:fld id="{876F8A55-DDDF-4EF6-98A5-282B2801E17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633720938"/>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7" name="Rounded Rectangle 16"/>
          <p:cNvSpPr/>
          <p:nvPr/>
        </p:nvSpPr>
        <p:spPr>
          <a:xfrm rot="20707748">
            <a:off x="-1177633" y="-625990"/>
            <a:ext cx="9919876"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8" name="Rounded Rectangle 17"/>
          <p:cNvSpPr/>
          <p:nvPr/>
        </p:nvSpPr>
        <p:spPr>
          <a:xfrm rot="20707748">
            <a:off x="4316717" y="6275496"/>
            <a:ext cx="5849860"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9" name="Rounded Rectangle 18"/>
          <p:cNvSpPr/>
          <p:nvPr/>
        </p:nvSpPr>
        <p:spPr>
          <a:xfrm rot="20707748">
            <a:off x="10214264" y="5462350"/>
            <a:ext cx="2278699"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0" name="Rounded Rectangle 19"/>
          <p:cNvSpPr/>
          <p:nvPr/>
        </p:nvSpPr>
        <p:spPr>
          <a:xfrm rot="20707748">
            <a:off x="8890593" y="-490547"/>
            <a:ext cx="4085777"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title"/>
          </p:nvPr>
        </p:nvSpPr>
        <p:spPr>
          <a:xfrm rot="4500000">
            <a:off x="7699242" y="1991665"/>
            <a:ext cx="4820301" cy="1914879"/>
          </a:xfrm>
        </p:spPr>
        <p:txBody>
          <a:bodyPr/>
          <a:lstStyle/>
          <a:p>
            <a:r>
              <a:rPr lang="en-US" smtClean="0"/>
              <a:t>Click to edit Master title style</a:t>
            </a:r>
            <a:endParaRPr lang="en-US"/>
          </a:p>
        </p:txBody>
      </p:sp>
      <p:sp>
        <p:nvSpPr>
          <p:cNvPr id="3" name="Content Placeholder 2"/>
          <p:cNvSpPr>
            <a:spLocks noGrp="1"/>
          </p:cNvSpPr>
          <p:nvPr>
            <p:ph sz="half" idx="1"/>
          </p:nvPr>
        </p:nvSpPr>
        <p:spPr>
          <a:xfrm rot="-900000">
            <a:off x="1352585" y="1335061"/>
            <a:ext cx="3438144" cy="4839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rot="-900000">
            <a:off x="4934710" y="618005"/>
            <a:ext cx="3440013" cy="4837176"/>
          </a:xfrm>
        </p:spPr>
        <p:txBody>
          <a:bodyPr anchor="t"/>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rot="-900000">
            <a:off x="10341226" y="5887413"/>
            <a:ext cx="1655973" cy="365125"/>
          </a:xfrm>
        </p:spPr>
        <p:txBody>
          <a:bodyPr/>
          <a:lstStyle>
            <a:lvl1pPr algn="l">
              <a:defRPr/>
            </a:lvl1pPr>
          </a:lstStyle>
          <a:p>
            <a:fld id="{92333A98-CE00-4C5F-922F-F1F818479A81}" type="datetimeFigureOut">
              <a:rPr lang="en-US" smtClean="0">
                <a:solidFill>
                  <a:prstClr val="white">
                    <a:tint val="75000"/>
                  </a:prstClr>
                </a:solidFill>
              </a:rPr>
              <a:pPr/>
              <a:t>8/4/2014</a:t>
            </a:fld>
            <a:endParaRPr lang="en-US">
              <a:solidFill>
                <a:prstClr val="white">
                  <a:tint val="75000"/>
                </a:prstClr>
              </a:solidFill>
            </a:endParaRPr>
          </a:p>
        </p:txBody>
      </p:sp>
      <p:sp>
        <p:nvSpPr>
          <p:cNvPr id="6" name="Footer Placeholder 5"/>
          <p:cNvSpPr>
            <a:spLocks noGrp="1"/>
          </p:cNvSpPr>
          <p:nvPr>
            <p:ph type="ftr" sz="quarter" idx="11"/>
          </p:nvPr>
        </p:nvSpPr>
        <p:spPr>
          <a:xfrm rot="-900000">
            <a:off x="5406211" y="5494375"/>
            <a:ext cx="4165600" cy="365125"/>
          </a:xfrm>
        </p:spPr>
        <p:txBody>
          <a:bodyPr/>
          <a:lstStyle>
            <a:lvl1pPr algn="r">
              <a:defRPr/>
            </a:lvl1pPr>
          </a:lstStyle>
          <a:p>
            <a:endParaRPr lang="en-US">
              <a:solidFill>
                <a:prstClr val="white">
                  <a:tint val="75000"/>
                </a:prstClr>
              </a:solidFill>
            </a:endParaRPr>
          </a:p>
        </p:txBody>
      </p:sp>
      <p:sp>
        <p:nvSpPr>
          <p:cNvPr id="7" name="Slide Number Placeholder 6"/>
          <p:cNvSpPr>
            <a:spLocks noGrp="1"/>
          </p:cNvSpPr>
          <p:nvPr>
            <p:ph type="sldNum" sz="quarter" idx="12"/>
          </p:nvPr>
        </p:nvSpPr>
        <p:spPr>
          <a:xfrm rot="-900000">
            <a:off x="10253553" y="5643111"/>
            <a:ext cx="1655591" cy="365125"/>
          </a:xfrm>
        </p:spPr>
        <p:txBody>
          <a:bodyPr/>
          <a:lstStyle>
            <a:lvl1pPr algn="l">
              <a:defRPr/>
            </a:lvl1pPr>
          </a:lstStyle>
          <a:p>
            <a:fld id="{876F8A55-DDDF-4EF6-98A5-282B2801E17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552358605"/>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53" name="Rounded Rectangle 52"/>
          <p:cNvSpPr/>
          <p:nvPr/>
        </p:nvSpPr>
        <p:spPr>
          <a:xfrm rot="20707748">
            <a:off x="-1177633" y="-625990"/>
            <a:ext cx="9919876"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4" name="Rounded Rectangle 53"/>
          <p:cNvSpPr/>
          <p:nvPr/>
        </p:nvSpPr>
        <p:spPr>
          <a:xfrm rot="20707748">
            <a:off x="4316717" y="6275496"/>
            <a:ext cx="5849860"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5" name="Rounded Rectangle 54"/>
          <p:cNvSpPr/>
          <p:nvPr/>
        </p:nvSpPr>
        <p:spPr>
          <a:xfrm rot="20707748">
            <a:off x="10214264" y="5462350"/>
            <a:ext cx="2278699"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6" name="Rounded Rectangle 55"/>
          <p:cNvSpPr/>
          <p:nvPr/>
        </p:nvSpPr>
        <p:spPr>
          <a:xfrm rot="20707748">
            <a:off x="8890593" y="-490547"/>
            <a:ext cx="4085777"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title"/>
          </p:nvPr>
        </p:nvSpPr>
        <p:spPr>
          <a:xfrm rot="4500000">
            <a:off x="7703820" y="1991868"/>
            <a:ext cx="4818888" cy="1914144"/>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rot="-900000">
            <a:off x="1139681" y="1406870"/>
            <a:ext cx="2950864" cy="759866"/>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rot="-900000">
            <a:off x="1494024" y="2227895"/>
            <a:ext cx="3438144" cy="3938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rot="-900000">
            <a:off x="4714279" y="687504"/>
            <a:ext cx="2953004" cy="753043"/>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rot="-900000">
            <a:off x="5077997" y="1495882"/>
            <a:ext cx="3438144" cy="395590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rot="-900000">
            <a:off x="10338816" y="5888737"/>
            <a:ext cx="1658112" cy="365125"/>
          </a:xfrm>
        </p:spPr>
        <p:txBody>
          <a:bodyPr/>
          <a:lstStyle>
            <a:lvl1pPr algn="l">
              <a:defRPr/>
            </a:lvl1pPr>
          </a:lstStyle>
          <a:p>
            <a:fld id="{92333A98-CE00-4C5F-922F-F1F818479A81}" type="datetimeFigureOut">
              <a:rPr lang="en-US" smtClean="0">
                <a:solidFill>
                  <a:prstClr val="white">
                    <a:tint val="75000"/>
                  </a:prstClr>
                </a:solidFill>
              </a:rPr>
              <a:pPr/>
              <a:t>8/4/2014</a:t>
            </a:fld>
            <a:endParaRPr lang="en-US">
              <a:solidFill>
                <a:prstClr val="white">
                  <a:tint val="75000"/>
                </a:prstClr>
              </a:solidFill>
            </a:endParaRPr>
          </a:p>
        </p:txBody>
      </p:sp>
      <p:sp>
        <p:nvSpPr>
          <p:cNvPr id="8" name="Footer Placeholder 7"/>
          <p:cNvSpPr>
            <a:spLocks noGrp="1"/>
          </p:cNvSpPr>
          <p:nvPr>
            <p:ph type="ftr" sz="quarter" idx="11"/>
          </p:nvPr>
        </p:nvSpPr>
        <p:spPr>
          <a:xfrm rot="-900000">
            <a:off x="5401056" y="5495545"/>
            <a:ext cx="4165600" cy="365125"/>
          </a:xfrm>
        </p:spPr>
        <p:txBody>
          <a:bodyPr/>
          <a:lstStyle>
            <a:lvl1pPr algn="r">
              <a:defRPr/>
            </a:lvl1pPr>
          </a:lstStyle>
          <a:p>
            <a:endParaRPr lang="en-US">
              <a:solidFill>
                <a:prstClr val="white">
                  <a:tint val="75000"/>
                </a:prstClr>
              </a:solidFill>
            </a:endParaRPr>
          </a:p>
        </p:txBody>
      </p:sp>
      <p:sp>
        <p:nvSpPr>
          <p:cNvPr id="9" name="Slide Number Placeholder 8"/>
          <p:cNvSpPr>
            <a:spLocks noGrp="1"/>
          </p:cNvSpPr>
          <p:nvPr>
            <p:ph type="sldNum" sz="quarter" idx="12"/>
          </p:nvPr>
        </p:nvSpPr>
        <p:spPr>
          <a:xfrm rot="-900000">
            <a:off x="10253472" y="5641849"/>
            <a:ext cx="1658112" cy="365125"/>
          </a:xfrm>
        </p:spPr>
        <p:txBody>
          <a:bodyPr/>
          <a:lstStyle>
            <a:lvl1pPr algn="l">
              <a:defRPr/>
            </a:lvl1pPr>
          </a:lstStyle>
          <a:p>
            <a:fld id="{876F8A55-DDDF-4EF6-98A5-282B2801E17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677604899"/>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Rounded Rectangle 20"/>
          <p:cNvSpPr/>
          <p:nvPr/>
        </p:nvSpPr>
        <p:spPr>
          <a:xfrm rot="907748">
            <a:off x="-1153919" y="850599"/>
            <a:ext cx="4820588"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2" name="Rounded Rectangle 21"/>
          <p:cNvSpPr/>
          <p:nvPr/>
        </p:nvSpPr>
        <p:spPr>
          <a:xfrm rot="907748">
            <a:off x="23666" y="-511509"/>
            <a:ext cx="4980525"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3" name="Rounded Rectangle 22"/>
          <p:cNvSpPr/>
          <p:nvPr/>
        </p:nvSpPr>
        <p:spPr>
          <a:xfrm rot="907748">
            <a:off x="2862402" y="6590199"/>
            <a:ext cx="2641367"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4" name="Rounded Rectangle 23"/>
          <p:cNvSpPr/>
          <p:nvPr/>
        </p:nvSpPr>
        <p:spPr>
          <a:xfrm rot="907748">
            <a:off x="4246855" y="-553633"/>
            <a:ext cx="9043908"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title"/>
          </p:nvPr>
        </p:nvSpPr>
        <p:spPr>
          <a:xfrm rot="-4500000">
            <a:off x="3048" y="2644140"/>
            <a:ext cx="5065776" cy="2255520"/>
          </a:xfrm>
        </p:spPr>
        <p:txBody>
          <a:bodyPr/>
          <a:lstStyle/>
          <a:p>
            <a:r>
              <a:rPr lang="en-US" smtClean="0"/>
              <a:t>Click to edit Master title style</a:t>
            </a:r>
            <a:endParaRPr lang="en-US"/>
          </a:p>
        </p:txBody>
      </p:sp>
      <p:sp>
        <p:nvSpPr>
          <p:cNvPr id="3" name="Date Placeholder 2"/>
          <p:cNvSpPr>
            <a:spLocks noGrp="1"/>
          </p:cNvSpPr>
          <p:nvPr>
            <p:ph type="dt" sz="half" idx="10"/>
          </p:nvPr>
        </p:nvSpPr>
        <p:spPr>
          <a:xfrm rot="900000">
            <a:off x="2255520" y="612649"/>
            <a:ext cx="2389632" cy="365125"/>
          </a:xfrm>
        </p:spPr>
        <p:txBody>
          <a:bodyPr/>
          <a:lstStyle/>
          <a:p>
            <a:fld id="{92333A98-CE00-4C5F-922F-F1F818479A81}" type="datetimeFigureOut">
              <a:rPr lang="en-US" smtClean="0">
                <a:solidFill>
                  <a:prstClr val="white">
                    <a:tint val="75000"/>
                  </a:prstClr>
                </a:solidFill>
              </a:rPr>
              <a:pPr/>
              <a:t>8/4/2014</a:t>
            </a:fld>
            <a:endParaRPr lang="en-US">
              <a:solidFill>
                <a:prstClr val="white">
                  <a:tint val="75000"/>
                </a:prstClr>
              </a:solidFill>
            </a:endParaRPr>
          </a:p>
        </p:txBody>
      </p:sp>
      <p:sp>
        <p:nvSpPr>
          <p:cNvPr id="4" name="Footer Placeholder 3"/>
          <p:cNvSpPr>
            <a:spLocks noGrp="1"/>
          </p:cNvSpPr>
          <p:nvPr>
            <p:ph type="ftr" sz="quarter" idx="11"/>
          </p:nvPr>
        </p:nvSpPr>
        <p:spPr>
          <a:xfrm rot="900000">
            <a:off x="3324962" y="6101034"/>
            <a:ext cx="4069484" cy="365125"/>
          </a:xfrm>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a:xfrm rot="900000">
            <a:off x="1682496" y="301753"/>
            <a:ext cx="3048000" cy="365125"/>
          </a:xfrm>
        </p:spPr>
        <p:txBody>
          <a:bodyPr/>
          <a:lstStyle/>
          <a:p>
            <a:fld id="{876F8A55-DDDF-4EF6-98A5-282B2801E17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616803959"/>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ounded Rectangle 11"/>
          <p:cNvSpPr/>
          <p:nvPr/>
        </p:nvSpPr>
        <p:spPr>
          <a:xfrm rot="900000">
            <a:off x="-496330" y="-1218153"/>
            <a:ext cx="11437271" cy="6344114"/>
          </a:xfrm>
          <a:custGeom>
            <a:avLst/>
            <a:gdLst/>
            <a:ahLst/>
            <a:cxnLst/>
            <a:rect l="l" t="t" r="r" b="b"/>
            <a:pathLst>
              <a:path w="8577953" h="6344114">
                <a:moveTo>
                  <a:pt x="0" y="2298455"/>
                </a:moveTo>
                <a:lnTo>
                  <a:pt x="8577953" y="0"/>
                </a:lnTo>
                <a:lnTo>
                  <a:pt x="8577953" y="6262024"/>
                </a:lnTo>
                <a:cubicBezTo>
                  <a:pt x="8577953" y="6307361"/>
                  <a:pt x="8541200" y="6344113"/>
                  <a:pt x="8495863" y="6344113"/>
                </a:cubicBezTo>
                <a:lnTo>
                  <a:pt x="1084031" y="634411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3" name="Rounded Rectangle 12"/>
          <p:cNvSpPr/>
          <p:nvPr/>
        </p:nvSpPr>
        <p:spPr>
          <a:xfrm rot="900000">
            <a:off x="-598761" y="5207890"/>
            <a:ext cx="9960000" cy="2486713"/>
          </a:xfrm>
          <a:custGeom>
            <a:avLst/>
            <a:gdLst/>
            <a:ahLst/>
            <a:cxnLst/>
            <a:rect l="l" t="t" r="r" b="b"/>
            <a:pathLst>
              <a:path w="7470000" h="2486713">
                <a:moveTo>
                  <a:pt x="0" y="0"/>
                </a:moveTo>
                <a:lnTo>
                  <a:pt x="7387910" y="0"/>
                </a:lnTo>
                <a:cubicBezTo>
                  <a:pt x="7433247" y="0"/>
                  <a:pt x="7470000" y="36753"/>
                  <a:pt x="7470000" y="82090"/>
                </a:cubicBezTo>
                <a:lnTo>
                  <a:pt x="7470000" y="663670"/>
                </a:lnTo>
                <a:lnTo>
                  <a:pt x="666313" y="2486713"/>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4" name="Rounded Rectangle 13"/>
          <p:cNvSpPr/>
          <p:nvPr/>
        </p:nvSpPr>
        <p:spPr>
          <a:xfrm rot="900000">
            <a:off x="9589747" y="6483326"/>
            <a:ext cx="2577112" cy="635630"/>
          </a:xfrm>
          <a:custGeom>
            <a:avLst/>
            <a:gdLst/>
            <a:ahLst/>
            <a:cxnLst/>
            <a:rect l="l" t="t" r="r" b="b"/>
            <a:pathLst>
              <a:path w="1932834" h="635630">
                <a:moveTo>
                  <a:pt x="50137" y="6451"/>
                </a:moveTo>
                <a:cubicBezTo>
                  <a:pt x="59958" y="2297"/>
                  <a:pt x="70756" y="0"/>
                  <a:pt x="82090" y="0"/>
                </a:cubicBezTo>
                <a:lnTo>
                  <a:pt x="1901288" y="0"/>
                </a:lnTo>
                <a:lnTo>
                  <a:pt x="1932834" y="117729"/>
                </a:lnTo>
                <a:lnTo>
                  <a:pt x="0" y="635630"/>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5" name="Rounded Rectangle 14"/>
          <p:cNvSpPr/>
          <p:nvPr/>
        </p:nvSpPr>
        <p:spPr>
          <a:xfrm rot="900000">
            <a:off x="10836113" y="92393"/>
            <a:ext cx="2505321" cy="6414233"/>
          </a:xfrm>
          <a:custGeom>
            <a:avLst/>
            <a:gdLst/>
            <a:ahLst/>
            <a:cxnLst/>
            <a:rect l="l" t="t" r="r" b="b"/>
            <a:pathLst>
              <a:path w="1878991" h="6414233">
                <a:moveTo>
                  <a:pt x="0" y="42953"/>
                </a:moveTo>
                <a:lnTo>
                  <a:pt x="160303" y="0"/>
                </a:lnTo>
                <a:lnTo>
                  <a:pt x="1878991" y="6414233"/>
                </a:lnTo>
                <a:lnTo>
                  <a:pt x="82090" y="6414233"/>
                </a:lnTo>
                <a:cubicBezTo>
                  <a:pt x="36753" y="6414233"/>
                  <a:pt x="0" y="6377480"/>
                  <a:pt x="0" y="633214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Date Placeholder 1"/>
          <p:cNvSpPr>
            <a:spLocks noGrp="1"/>
          </p:cNvSpPr>
          <p:nvPr>
            <p:ph type="dt" sz="half" idx="10"/>
          </p:nvPr>
        </p:nvSpPr>
        <p:spPr>
          <a:xfrm rot="900000">
            <a:off x="10029251" y="5927117"/>
            <a:ext cx="2032000" cy="365125"/>
          </a:xfrm>
        </p:spPr>
        <p:txBody>
          <a:bodyPr/>
          <a:lstStyle>
            <a:lvl1pPr algn="l">
              <a:defRPr/>
            </a:lvl1pPr>
          </a:lstStyle>
          <a:p>
            <a:fld id="{92333A98-CE00-4C5F-922F-F1F818479A81}" type="datetimeFigureOut">
              <a:rPr lang="en-US" smtClean="0">
                <a:solidFill>
                  <a:prstClr val="white">
                    <a:tint val="75000"/>
                  </a:prstClr>
                </a:solidFill>
              </a:rPr>
              <a:pPr/>
              <a:t>8/4/2014</a:t>
            </a:fld>
            <a:endParaRPr lang="en-US">
              <a:solidFill>
                <a:prstClr val="white">
                  <a:tint val="75000"/>
                </a:prstClr>
              </a:solidFill>
            </a:endParaRPr>
          </a:p>
        </p:txBody>
      </p:sp>
      <p:sp>
        <p:nvSpPr>
          <p:cNvPr id="3" name="Footer Placeholder 2"/>
          <p:cNvSpPr>
            <a:spLocks noGrp="1"/>
          </p:cNvSpPr>
          <p:nvPr>
            <p:ph type="ftr" sz="quarter" idx="11"/>
          </p:nvPr>
        </p:nvSpPr>
        <p:spPr>
          <a:xfrm rot="900000">
            <a:off x="5189715" y="5987296"/>
            <a:ext cx="4165600" cy="295162"/>
          </a:xfrm>
        </p:spPr>
        <p:txBody>
          <a:bodyPr/>
          <a:lstStyle>
            <a:lvl1pPr algn="r">
              <a:defRPr/>
            </a:lvl1pPr>
          </a:lstStyle>
          <a:p>
            <a:endParaRPr lang="en-US">
              <a:solidFill>
                <a:prstClr val="white">
                  <a:tint val="75000"/>
                </a:prstClr>
              </a:solidFill>
            </a:endParaRPr>
          </a:p>
        </p:txBody>
      </p:sp>
      <p:sp>
        <p:nvSpPr>
          <p:cNvPr id="4" name="Slide Number Placeholder 3"/>
          <p:cNvSpPr>
            <a:spLocks noGrp="1"/>
          </p:cNvSpPr>
          <p:nvPr>
            <p:ph type="sldNum" sz="quarter" idx="12"/>
          </p:nvPr>
        </p:nvSpPr>
        <p:spPr>
          <a:xfrm rot="900000">
            <a:off x="10132062" y="5570111"/>
            <a:ext cx="954941" cy="365125"/>
          </a:xfrm>
        </p:spPr>
        <p:txBody>
          <a:bodyPr/>
          <a:lstStyle>
            <a:lvl1pPr algn="l">
              <a:defRPr/>
            </a:lvl1pPr>
          </a:lstStyle>
          <a:p>
            <a:fld id="{876F8A55-DDDF-4EF6-98A5-282B2801E17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90796254"/>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3" name="Rounded Rectangle 12"/>
          <p:cNvSpPr/>
          <p:nvPr/>
        </p:nvSpPr>
        <p:spPr>
          <a:xfrm rot="20707748">
            <a:off x="-1196347" y="-624538"/>
            <a:ext cx="9715928" cy="6041338"/>
          </a:xfrm>
          <a:custGeom>
            <a:avLst/>
            <a:gdLst/>
            <a:ahLst/>
            <a:cxnLst/>
            <a:rect l="l" t="t" r="r" b="b"/>
            <a:pathLst>
              <a:path w="7286946" h="6041338">
                <a:moveTo>
                  <a:pt x="1604186" y="0"/>
                </a:moveTo>
                <a:lnTo>
                  <a:pt x="7286946" y="1508972"/>
                </a:lnTo>
                <a:lnTo>
                  <a:pt x="7286946" y="5959247"/>
                </a:lnTo>
                <a:cubicBezTo>
                  <a:pt x="7286946" y="6004584"/>
                  <a:pt x="7250193" y="6041337"/>
                  <a:pt x="7204856" y="6041337"/>
                </a:cubicBezTo>
                <a:lnTo>
                  <a:pt x="0" y="6041338"/>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4" name="Rounded Rectangle 13"/>
          <p:cNvSpPr/>
          <p:nvPr/>
        </p:nvSpPr>
        <p:spPr>
          <a:xfrm rot="20707748">
            <a:off x="86409" y="5378154"/>
            <a:ext cx="9924201" cy="2476431"/>
          </a:xfrm>
          <a:custGeom>
            <a:avLst/>
            <a:gdLst/>
            <a:ahLst/>
            <a:cxnLst/>
            <a:rect l="l" t="t" r="r" b="b"/>
            <a:pathLst>
              <a:path w="7443151" h="2476431">
                <a:moveTo>
                  <a:pt x="7393013" y="6452"/>
                </a:moveTo>
                <a:cubicBezTo>
                  <a:pt x="7422477" y="18914"/>
                  <a:pt x="7443150" y="48087"/>
                  <a:pt x="7443150" y="82090"/>
                </a:cubicBezTo>
                <a:lnTo>
                  <a:pt x="7443151" y="2476431"/>
                </a:lnTo>
                <a:lnTo>
                  <a:pt x="0" y="500014"/>
                </a:lnTo>
                <a:lnTo>
                  <a:pt x="132771" y="1"/>
                </a:lnTo>
                <a:lnTo>
                  <a:pt x="7361060" y="1"/>
                </a:lnTo>
                <a:cubicBezTo>
                  <a:pt x="7372394" y="0"/>
                  <a:pt x="7383192" y="2298"/>
                  <a:pt x="7393013" y="6452"/>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5" name="Rounded Rectangle 14"/>
          <p:cNvSpPr/>
          <p:nvPr/>
        </p:nvSpPr>
        <p:spPr>
          <a:xfrm rot="20707748">
            <a:off x="10214660" y="5459931"/>
            <a:ext cx="2278697" cy="1538302"/>
          </a:xfrm>
          <a:custGeom>
            <a:avLst/>
            <a:gdLst/>
            <a:ahLst/>
            <a:cxnLst/>
            <a:rect l="l" t="t" r="r" b="b"/>
            <a:pathLst>
              <a:path w="1709023" h="1538302">
                <a:moveTo>
                  <a:pt x="1709023" y="0"/>
                </a:moveTo>
                <a:lnTo>
                  <a:pt x="1300550" y="1538302"/>
                </a:lnTo>
                <a:lnTo>
                  <a:pt x="0" y="119296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6" name="Rounded Rectangle 15"/>
          <p:cNvSpPr/>
          <p:nvPr/>
        </p:nvSpPr>
        <p:spPr>
          <a:xfrm rot="20707748">
            <a:off x="8897481" y="-489836"/>
            <a:ext cx="4078825" cy="5809409"/>
          </a:xfrm>
          <a:custGeom>
            <a:avLst/>
            <a:gdLst/>
            <a:ahLst/>
            <a:cxnLst/>
            <a:rect l="l" t="t" r="r" b="b"/>
            <a:pathLst>
              <a:path w="3059119" h="5809409">
                <a:moveTo>
                  <a:pt x="0" y="0"/>
                </a:moveTo>
                <a:lnTo>
                  <a:pt x="3059119" y="812303"/>
                </a:lnTo>
                <a:lnTo>
                  <a:pt x="1732212" y="5809409"/>
                </a:lnTo>
                <a:lnTo>
                  <a:pt x="82090" y="5809409"/>
                </a:lnTo>
                <a:cubicBezTo>
                  <a:pt x="36753" y="5809409"/>
                  <a:pt x="0" y="5772656"/>
                  <a:pt x="0" y="5727319"/>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title"/>
          </p:nvPr>
        </p:nvSpPr>
        <p:spPr>
          <a:xfrm rot="4500000">
            <a:off x="7703820" y="1991868"/>
            <a:ext cx="4818888" cy="1914144"/>
          </a:xfrm>
        </p:spPr>
        <p:txBody>
          <a:bodyPr anchor="b"/>
          <a:lstStyle>
            <a:lvl1pPr algn="r">
              <a:defRPr sz="4400" b="0"/>
            </a:lvl1pPr>
          </a:lstStyle>
          <a:p>
            <a:r>
              <a:rPr lang="en-US" smtClean="0"/>
              <a:t>Click to edit Master title style</a:t>
            </a:r>
            <a:endParaRPr lang="en-US" dirty="0"/>
          </a:p>
        </p:txBody>
      </p:sp>
      <p:sp>
        <p:nvSpPr>
          <p:cNvPr id="3" name="Content Placeholder 2"/>
          <p:cNvSpPr>
            <a:spLocks noGrp="1"/>
          </p:cNvSpPr>
          <p:nvPr>
            <p:ph idx="1"/>
          </p:nvPr>
        </p:nvSpPr>
        <p:spPr>
          <a:xfrm rot="-900000">
            <a:off x="1126464" y="997933"/>
            <a:ext cx="7124133" cy="3888220"/>
          </a:xfrm>
        </p:spPr>
        <p:txBody>
          <a:bodyPr anchor="b"/>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900000">
            <a:off x="4288765" y="5144590"/>
            <a:ext cx="5240500" cy="988131"/>
          </a:xfrm>
        </p:spPr>
        <p:txBody>
          <a:bodyPr>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900000">
            <a:off x="10338816" y="5888737"/>
            <a:ext cx="1658112" cy="365125"/>
          </a:xfrm>
        </p:spPr>
        <p:txBody>
          <a:bodyPr/>
          <a:lstStyle>
            <a:lvl1pPr algn="l">
              <a:defRPr/>
            </a:lvl1pPr>
          </a:lstStyle>
          <a:p>
            <a:fld id="{92333A98-CE00-4C5F-922F-F1F818479A81}" type="datetimeFigureOut">
              <a:rPr lang="en-US" smtClean="0">
                <a:solidFill>
                  <a:prstClr val="white">
                    <a:tint val="75000"/>
                  </a:prstClr>
                </a:solidFill>
              </a:rPr>
              <a:pPr/>
              <a:t>8/4/2014</a:t>
            </a:fld>
            <a:endParaRPr lang="en-US">
              <a:solidFill>
                <a:prstClr val="white">
                  <a:tint val="75000"/>
                </a:prstClr>
              </a:solidFill>
            </a:endParaRPr>
          </a:p>
        </p:txBody>
      </p:sp>
      <p:sp>
        <p:nvSpPr>
          <p:cNvPr id="6" name="Footer Placeholder 5"/>
          <p:cNvSpPr>
            <a:spLocks noGrp="1"/>
          </p:cNvSpPr>
          <p:nvPr>
            <p:ph type="ftr" sz="quarter" idx="11"/>
          </p:nvPr>
        </p:nvSpPr>
        <p:spPr>
          <a:xfrm rot="-900000">
            <a:off x="5685289" y="6099105"/>
            <a:ext cx="4084063" cy="365125"/>
          </a:xfrm>
        </p:spPr>
        <p:txBody>
          <a:bodyPr/>
          <a:lstStyle>
            <a:lvl1pPr algn="r">
              <a:defRPr/>
            </a:lvl1pPr>
          </a:lstStyle>
          <a:p>
            <a:endParaRPr lang="en-US">
              <a:solidFill>
                <a:prstClr val="white">
                  <a:tint val="75000"/>
                </a:prstClr>
              </a:solidFill>
            </a:endParaRPr>
          </a:p>
        </p:txBody>
      </p:sp>
      <p:sp>
        <p:nvSpPr>
          <p:cNvPr id="7" name="Slide Number Placeholder 6"/>
          <p:cNvSpPr>
            <a:spLocks noGrp="1"/>
          </p:cNvSpPr>
          <p:nvPr>
            <p:ph type="sldNum" sz="quarter" idx="12"/>
          </p:nvPr>
        </p:nvSpPr>
        <p:spPr>
          <a:xfrm rot="-900000">
            <a:off x="10253472" y="5641849"/>
            <a:ext cx="1658112" cy="365125"/>
          </a:xfrm>
        </p:spPr>
        <p:txBody>
          <a:bodyPr/>
          <a:lstStyle>
            <a:lvl1pPr algn="l">
              <a:defRPr/>
            </a:lvl1pPr>
          </a:lstStyle>
          <a:p>
            <a:fld id="{876F8A55-DDDF-4EF6-98A5-282B2801E17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20863737"/>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rot="900000">
            <a:off x="-711601" y="-979752"/>
            <a:ext cx="8897160" cy="6821601"/>
          </a:xfrm>
          <a:custGeom>
            <a:avLst/>
            <a:gdLst/>
            <a:ahLst/>
            <a:cxnLst/>
            <a:rect l="l" t="t" r="r" b="b"/>
            <a:pathLst>
              <a:path w="6672870" h="6821601">
                <a:moveTo>
                  <a:pt x="0" y="1787990"/>
                </a:moveTo>
                <a:lnTo>
                  <a:pt x="6672870" y="0"/>
                </a:lnTo>
                <a:lnTo>
                  <a:pt x="6672870" y="6739511"/>
                </a:lnTo>
                <a:cubicBezTo>
                  <a:pt x="6672870" y="6784848"/>
                  <a:pt x="6636117" y="6821601"/>
                  <a:pt x="6590780" y="6821601"/>
                </a:cubicBezTo>
                <a:lnTo>
                  <a:pt x="1348753" y="6821601"/>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6" name="Rounded Rectangle 15"/>
          <p:cNvSpPr/>
          <p:nvPr/>
        </p:nvSpPr>
        <p:spPr>
          <a:xfrm rot="900000">
            <a:off x="-378528" y="5969722"/>
            <a:ext cx="7067325" cy="1495954"/>
          </a:xfrm>
          <a:custGeom>
            <a:avLst/>
            <a:gdLst/>
            <a:ahLst/>
            <a:cxnLst/>
            <a:rect l="l" t="t" r="r" b="b"/>
            <a:pathLst>
              <a:path w="5300494" h="1495954">
                <a:moveTo>
                  <a:pt x="0" y="0"/>
                </a:moveTo>
                <a:lnTo>
                  <a:pt x="5218404" y="0"/>
                </a:lnTo>
                <a:cubicBezTo>
                  <a:pt x="5263741" y="0"/>
                  <a:pt x="5300494" y="36753"/>
                  <a:pt x="5300494" y="82090"/>
                </a:cubicBezTo>
                <a:lnTo>
                  <a:pt x="5300494" y="183095"/>
                </a:lnTo>
                <a:lnTo>
                  <a:pt x="400840" y="149595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7" name="Rounded Rectangle 16"/>
          <p:cNvSpPr/>
          <p:nvPr/>
        </p:nvSpPr>
        <p:spPr>
          <a:xfrm rot="900000">
            <a:off x="9240390" y="-242630"/>
            <a:ext cx="3245647" cy="1383623"/>
          </a:xfrm>
          <a:custGeom>
            <a:avLst/>
            <a:gdLst/>
            <a:ahLst/>
            <a:cxnLst/>
            <a:rect l="l" t="t" r="r" b="b"/>
            <a:pathLst>
              <a:path w="2434235" h="1383623">
                <a:moveTo>
                  <a:pt x="0" y="552912"/>
                </a:moveTo>
                <a:lnTo>
                  <a:pt x="2063495" y="0"/>
                </a:lnTo>
                <a:lnTo>
                  <a:pt x="2434235" y="1383623"/>
                </a:lnTo>
                <a:lnTo>
                  <a:pt x="82090" y="1383622"/>
                </a:lnTo>
                <a:cubicBezTo>
                  <a:pt x="36754" y="1383622"/>
                  <a:pt x="0" y="1346869"/>
                  <a:pt x="0" y="130153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8" name="Rounded Rectangle 17"/>
          <p:cNvSpPr/>
          <p:nvPr/>
        </p:nvSpPr>
        <p:spPr>
          <a:xfrm rot="900000">
            <a:off x="7866376" y="1282101"/>
            <a:ext cx="5123656" cy="6178450"/>
          </a:xfrm>
          <a:custGeom>
            <a:avLst/>
            <a:gdLst/>
            <a:ahLst/>
            <a:cxnLst/>
            <a:rect l="l" t="t" r="r" b="b"/>
            <a:pathLst>
              <a:path w="3842742" h="6178450">
                <a:moveTo>
                  <a:pt x="50137" y="6451"/>
                </a:moveTo>
                <a:cubicBezTo>
                  <a:pt x="59958" y="2297"/>
                  <a:pt x="70756" y="0"/>
                  <a:pt x="82090" y="0"/>
                </a:cubicBezTo>
                <a:lnTo>
                  <a:pt x="2463128" y="0"/>
                </a:lnTo>
                <a:lnTo>
                  <a:pt x="3842742" y="5148790"/>
                </a:lnTo>
                <a:lnTo>
                  <a:pt x="0" y="6178450"/>
                </a:lnTo>
                <a:lnTo>
                  <a:pt x="0" y="82090"/>
                </a:lnTo>
                <a:cubicBezTo>
                  <a:pt x="0" y="48087"/>
                  <a:pt x="20674" y="18913"/>
                  <a:pt x="5013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title"/>
          </p:nvPr>
        </p:nvSpPr>
        <p:spPr>
          <a:xfrm rot="-4500000">
            <a:off x="6943762" y="2412080"/>
            <a:ext cx="5036383" cy="2662841"/>
          </a:xfrm>
        </p:spPr>
        <p:txBody>
          <a:bodyPr anchor="t">
            <a:normAutofit/>
          </a:bodyPr>
          <a:lstStyle>
            <a:lvl1pPr algn="r">
              <a:defRPr sz="4400" b="0"/>
            </a:lvl1pPr>
          </a:lstStyle>
          <a:p>
            <a:r>
              <a:rPr lang="en-US" smtClean="0"/>
              <a:t>Click to edit Master title style</a:t>
            </a:r>
            <a:endParaRPr lang="en-US"/>
          </a:p>
        </p:txBody>
      </p:sp>
      <p:sp>
        <p:nvSpPr>
          <p:cNvPr id="3" name="Picture Placeholder 2"/>
          <p:cNvSpPr>
            <a:spLocks noGrp="1"/>
          </p:cNvSpPr>
          <p:nvPr>
            <p:ph type="pic" idx="1"/>
          </p:nvPr>
        </p:nvSpPr>
        <p:spPr>
          <a:xfrm rot="900000">
            <a:off x="2010039" y="615731"/>
            <a:ext cx="5764672" cy="3294418"/>
          </a:xfrm>
          <a:prstGeom prst="roundRect">
            <a:avLst>
              <a:gd name="adj" fmla="val 4992"/>
            </a:avLst>
          </a:prstGeom>
          <a:ln w="19050">
            <a:solidFill>
              <a:schemeClr val="tx1"/>
            </a:solidFill>
          </a:ln>
          <a:effectLst>
            <a:innerShdw blurRad="101600" dir="13500000">
              <a:prstClr val="black">
                <a:alpha val="70000"/>
              </a:prstClr>
            </a:inn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900000">
            <a:off x="1097053" y="4161126"/>
            <a:ext cx="5747887" cy="1203540"/>
          </a:xfrm>
        </p:spPr>
        <p:txBody>
          <a:bodyPr anchor="t">
            <a:normAutofit/>
          </a:bodyPr>
          <a:lstStyle>
            <a:lvl1pPr marL="0" indent="0" algn="ctr">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900000">
            <a:off x="9323193" y="571256"/>
            <a:ext cx="2032000" cy="365125"/>
          </a:xfrm>
        </p:spPr>
        <p:txBody>
          <a:bodyPr/>
          <a:lstStyle>
            <a:lvl1pPr algn="l">
              <a:defRPr/>
            </a:lvl1pPr>
          </a:lstStyle>
          <a:p>
            <a:fld id="{92333A98-CE00-4C5F-922F-F1F818479A81}" type="datetimeFigureOut">
              <a:rPr lang="en-US" smtClean="0">
                <a:solidFill>
                  <a:prstClr val="white">
                    <a:tint val="75000"/>
                  </a:prstClr>
                </a:solidFill>
              </a:rPr>
              <a:pPr/>
              <a:t>8/4/2014</a:t>
            </a:fld>
            <a:endParaRPr lang="en-US">
              <a:solidFill>
                <a:prstClr val="white">
                  <a:tint val="75000"/>
                </a:prstClr>
              </a:solidFill>
            </a:endParaRPr>
          </a:p>
        </p:txBody>
      </p:sp>
      <p:sp>
        <p:nvSpPr>
          <p:cNvPr id="6" name="Footer Placeholder 5"/>
          <p:cNvSpPr>
            <a:spLocks noGrp="1"/>
          </p:cNvSpPr>
          <p:nvPr>
            <p:ph type="ftr" sz="quarter" idx="11"/>
          </p:nvPr>
        </p:nvSpPr>
        <p:spPr>
          <a:xfrm rot="900000">
            <a:off x="863057" y="5162532"/>
            <a:ext cx="3969937" cy="365125"/>
          </a:xfrm>
        </p:spPr>
        <p:txBody>
          <a:bodyPr/>
          <a:lstStyle>
            <a:lvl1pPr algn="l">
              <a:defRPr/>
            </a:lvl1pPr>
          </a:lstStyle>
          <a:p>
            <a:endParaRPr lang="en-US">
              <a:solidFill>
                <a:prstClr val="white">
                  <a:tint val="75000"/>
                </a:prstClr>
              </a:solidFill>
            </a:endParaRPr>
          </a:p>
        </p:txBody>
      </p:sp>
      <p:sp>
        <p:nvSpPr>
          <p:cNvPr id="7" name="Slide Number Placeholder 6"/>
          <p:cNvSpPr>
            <a:spLocks noGrp="1"/>
          </p:cNvSpPr>
          <p:nvPr>
            <p:ph type="sldNum" sz="quarter" idx="12"/>
          </p:nvPr>
        </p:nvSpPr>
        <p:spPr>
          <a:xfrm rot="900000">
            <a:off x="9395294" y="391055"/>
            <a:ext cx="2617583" cy="365125"/>
          </a:xfrm>
        </p:spPr>
        <p:txBody>
          <a:bodyPr/>
          <a:lstStyle>
            <a:lvl1pPr algn="l">
              <a:defRPr/>
            </a:lvl1pPr>
          </a:lstStyle>
          <a:p>
            <a:fld id="{876F8A55-DDDF-4EF6-98A5-282B2801E17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084341908"/>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2" name="Rounded Rectangle 11"/>
          <p:cNvSpPr/>
          <p:nvPr/>
        </p:nvSpPr>
        <p:spPr>
          <a:xfrm rot="20707748">
            <a:off x="-1194557" y="-766298"/>
            <a:ext cx="11110421" cy="5894380"/>
          </a:xfrm>
          <a:custGeom>
            <a:avLst/>
            <a:gdLst/>
            <a:ahLst/>
            <a:cxnLst/>
            <a:rect l="l" t="t" r="r" b="b"/>
            <a:pathLst>
              <a:path w="8332816" h="5894380">
                <a:moveTo>
                  <a:pt x="1565164" y="0"/>
                </a:moveTo>
                <a:lnTo>
                  <a:pt x="8332816" y="1797049"/>
                </a:lnTo>
                <a:lnTo>
                  <a:pt x="8332816" y="5812290"/>
                </a:lnTo>
                <a:cubicBezTo>
                  <a:pt x="8332816" y="5857627"/>
                  <a:pt x="8296063" y="5894380"/>
                  <a:pt x="8250726" y="5894380"/>
                </a:cubicBezTo>
                <a:lnTo>
                  <a:pt x="0" y="5894380"/>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3" name="Rounded Rectangle 12"/>
          <p:cNvSpPr/>
          <p:nvPr/>
        </p:nvSpPr>
        <p:spPr>
          <a:xfrm rot="20707748">
            <a:off x="86328" y="5089618"/>
            <a:ext cx="11370725" cy="2911464"/>
          </a:xfrm>
          <a:custGeom>
            <a:avLst/>
            <a:gdLst/>
            <a:ahLst/>
            <a:cxnLst/>
            <a:rect l="l" t="t" r="r" b="b"/>
            <a:pathLst>
              <a:path w="8528044" h="2911464">
                <a:moveTo>
                  <a:pt x="8477907" y="6451"/>
                </a:moveTo>
                <a:cubicBezTo>
                  <a:pt x="8507371" y="18913"/>
                  <a:pt x="8528044" y="48087"/>
                  <a:pt x="8528044" y="82090"/>
                </a:cubicBezTo>
                <a:lnTo>
                  <a:pt x="8528044" y="2911464"/>
                </a:lnTo>
                <a:lnTo>
                  <a:pt x="0" y="646970"/>
                </a:lnTo>
                <a:lnTo>
                  <a:pt x="171794" y="0"/>
                </a:lnTo>
                <a:lnTo>
                  <a:pt x="8445954" y="0"/>
                </a:lnTo>
                <a:cubicBezTo>
                  <a:pt x="8457288" y="0"/>
                  <a:pt x="8468086" y="2297"/>
                  <a:pt x="847790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4" name="Rounded Rectangle 13"/>
          <p:cNvSpPr/>
          <p:nvPr/>
        </p:nvSpPr>
        <p:spPr>
          <a:xfrm rot="20707748">
            <a:off x="11378571" y="3839503"/>
            <a:ext cx="1348325" cy="2994350"/>
          </a:xfrm>
          <a:custGeom>
            <a:avLst/>
            <a:gdLst/>
            <a:ahLst/>
            <a:cxnLst/>
            <a:rect l="l" t="t" r="r" b="b"/>
            <a:pathLst>
              <a:path w="1011244" h="2994350">
                <a:moveTo>
                  <a:pt x="1011244" y="0"/>
                </a:moveTo>
                <a:lnTo>
                  <a:pt x="216140" y="2994350"/>
                </a:lnTo>
                <a:lnTo>
                  <a:pt x="0" y="2936957"/>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5" name="Rounded Rectangle 14"/>
          <p:cNvSpPr/>
          <p:nvPr/>
        </p:nvSpPr>
        <p:spPr>
          <a:xfrm rot="20707748">
            <a:off x="10117987" y="-321837"/>
            <a:ext cx="2635388" cy="4072806"/>
          </a:xfrm>
          <a:custGeom>
            <a:avLst/>
            <a:gdLst/>
            <a:ahLst/>
            <a:cxnLst/>
            <a:rect l="l" t="t" r="r" b="b"/>
            <a:pathLst>
              <a:path w="1976541" h="4072806">
                <a:moveTo>
                  <a:pt x="0" y="0"/>
                </a:moveTo>
                <a:lnTo>
                  <a:pt x="1976541" y="524841"/>
                </a:lnTo>
                <a:lnTo>
                  <a:pt x="1034432" y="4072806"/>
                </a:lnTo>
                <a:lnTo>
                  <a:pt x="82090" y="4072806"/>
                </a:lnTo>
                <a:cubicBezTo>
                  <a:pt x="36753" y="4072806"/>
                  <a:pt x="0" y="4036053"/>
                  <a:pt x="0" y="399071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title"/>
          </p:nvPr>
        </p:nvSpPr>
        <p:spPr>
          <a:xfrm rot="-900000">
            <a:off x="4245177" y="4760430"/>
            <a:ext cx="6673004" cy="1299542"/>
          </a:xfrm>
        </p:spPr>
        <p:txBody>
          <a:bodyPr anchor="t"/>
          <a:lstStyle/>
          <a:p>
            <a:r>
              <a:rPr lang="en-US" smtClean="0"/>
              <a:t>Click to edit Master title style</a:t>
            </a:r>
            <a:endParaRPr lang="en-US"/>
          </a:p>
        </p:txBody>
      </p:sp>
      <p:sp>
        <p:nvSpPr>
          <p:cNvPr id="3" name="Vertical Text Placeholder 2"/>
          <p:cNvSpPr>
            <a:spLocks noGrp="1"/>
          </p:cNvSpPr>
          <p:nvPr>
            <p:ph type="body" orient="vert" idx="1"/>
          </p:nvPr>
        </p:nvSpPr>
        <p:spPr>
          <a:xfrm rot="-900000">
            <a:off x="1042473" y="984582"/>
            <a:ext cx="8775039" cy="36047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rot="-900000">
            <a:off x="9328540" y="6238503"/>
            <a:ext cx="2032000" cy="365125"/>
          </a:xfrm>
        </p:spPr>
        <p:txBody>
          <a:bodyPr/>
          <a:lstStyle/>
          <a:p>
            <a:fld id="{92333A98-CE00-4C5F-922F-F1F818479A81}" type="datetimeFigureOut">
              <a:rPr lang="en-US" smtClean="0">
                <a:solidFill>
                  <a:prstClr val="white">
                    <a:tint val="75000"/>
                  </a:prstClr>
                </a:solidFill>
              </a:rPr>
              <a:pPr/>
              <a:t>8/4/2014</a:t>
            </a:fld>
            <a:endParaRPr lang="en-US">
              <a:solidFill>
                <a:prstClr val="white">
                  <a:tint val="75000"/>
                </a:prstClr>
              </a:solidFill>
            </a:endParaRPr>
          </a:p>
        </p:txBody>
      </p:sp>
      <p:sp>
        <p:nvSpPr>
          <p:cNvPr id="5" name="Footer Placeholder 4"/>
          <p:cNvSpPr>
            <a:spLocks noGrp="1"/>
          </p:cNvSpPr>
          <p:nvPr>
            <p:ph type="ftr" sz="quarter" idx="11"/>
          </p:nvPr>
        </p:nvSpPr>
        <p:spPr>
          <a:xfrm rot="-900000">
            <a:off x="7095799" y="6094795"/>
            <a:ext cx="4165600" cy="365125"/>
          </a:xfrm>
        </p:spPr>
        <p:txBody>
          <a:bodyPr/>
          <a:lstStyle>
            <a:lvl1pPr algn="r">
              <a:defRPr/>
            </a:lvl1pPr>
          </a:lstStyle>
          <a:p>
            <a:endParaRPr lang="en-US">
              <a:solidFill>
                <a:prstClr val="white">
                  <a:tint val="75000"/>
                </a:prstClr>
              </a:solidFill>
            </a:endParaRPr>
          </a:p>
        </p:txBody>
      </p:sp>
      <p:sp>
        <p:nvSpPr>
          <p:cNvPr id="6" name="Slide Number Placeholder 5"/>
          <p:cNvSpPr>
            <a:spLocks noGrp="1"/>
          </p:cNvSpPr>
          <p:nvPr>
            <p:ph type="sldNum" sz="quarter" idx="12"/>
          </p:nvPr>
        </p:nvSpPr>
        <p:spPr>
          <a:xfrm rot="-900000">
            <a:off x="10910307" y="3246938"/>
            <a:ext cx="1209927" cy="365125"/>
          </a:xfrm>
        </p:spPr>
        <p:txBody>
          <a:bodyPr/>
          <a:lstStyle>
            <a:lvl1pPr algn="l">
              <a:defRPr/>
            </a:lvl1pPr>
          </a:lstStyle>
          <a:p>
            <a:fld id="{876F8A55-DDDF-4EF6-98A5-282B2801E17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326012414"/>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Rounded Rectangle 11"/>
          <p:cNvSpPr/>
          <p:nvPr/>
        </p:nvSpPr>
        <p:spPr>
          <a:xfrm rot="20707748">
            <a:off x="-1177209" y="-626065"/>
            <a:ext cx="9920208" cy="7347127"/>
          </a:xfrm>
          <a:custGeom>
            <a:avLst/>
            <a:gdLst/>
            <a:ahLst/>
            <a:cxnLst/>
            <a:rect l="l" t="t" r="r" b="b"/>
            <a:pathLst>
              <a:path w="7440156" h="7347127">
                <a:moveTo>
                  <a:pt x="1760047" y="0"/>
                </a:moveTo>
                <a:lnTo>
                  <a:pt x="7440156" y="1508269"/>
                </a:lnTo>
                <a:lnTo>
                  <a:pt x="7440156" y="7265037"/>
                </a:lnTo>
                <a:cubicBezTo>
                  <a:pt x="7440156" y="7310374"/>
                  <a:pt x="7403403" y="7347127"/>
                  <a:pt x="7358066" y="7347127"/>
                </a:cubicBezTo>
                <a:lnTo>
                  <a:pt x="2707078" y="7347127"/>
                </a:lnTo>
                <a:lnTo>
                  <a:pt x="0" y="6628304"/>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3" name="Rounded Rectangle 12"/>
          <p:cNvSpPr/>
          <p:nvPr/>
        </p:nvSpPr>
        <p:spPr>
          <a:xfrm rot="20707748">
            <a:off x="4302981" y="6274264"/>
            <a:ext cx="5862236" cy="1167472"/>
          </a:xfrm>
          <a:custGeom>
            <a:avLst/>
            <a:gdLst/>
            <a:ahLst/>
            <a:cxnLst/>
            <a:rect l="l" t="t" r="r" b="b"/>
            <a:pathLst>
              <a:path w="4396677" h="1167472">
                <a:moveTo>
                  <a:pt x="4346539" y="6451"/>
                </a:moveTo>
                <a:cubicBezTo>
                  <a:pt x="4376003" y="18913"/>
                  <a:pt x="4396677" y="48087"/>
                  <a:pt x="4396677" y="82090"/>
                </a:cubicBezTo>
                <a:lnTo>
                  <a:pt x="4396677" y="1167472"/>
                </a:lnTo>
                <a:lnTo>
                  <a:pt x="0" y="0"/>
                </a:lnTo>
                <a:lnTo>
                  <a:pt x="4314586" y="0"/>
                </a:lnTo>
                <a:cubicBezTo>
                  <a:pt x="4325920" y="0"/>
                  <a:pt x="4336718" y="2297"/>
                  <a:pt x="4346539"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4" name="Rounded Rectangle 13"/>
          <p:cNvSpPr/>
          <p:nvPr/>
        </p:nvSpPr>
        <p:spPr>
          <a:xfrm rot="20707748">
            <a:off x="10212699" y="5459725"/>
            <a:ext cx="2280759" cy="1538689"/>
          </a:xfrm>
          <a:custGeom>
            <a:avLst/>
            <a:gdLst/>
            <a:ahLst/>
            <a:cxnLst/>
            <a:rect l="l" t="t" r="r" b="b"/>
            <a:pathLst>
              <a:path w="1710569" h="1538689">
                <a:moveTo>
                  <a:pt x="1710569" y="1"/>
                </a:moveTo>
                <a:lnTo>
                  <a:pt x="1301993" y="1538689"/>
                </a:lnTo>
                <a:lnTo>
                  <a:pt x="0" y="1192965"/>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5" name="Rounded Rectangle 14"/>
          <p:cNvSpPr/>
          <p:nvPr/>
        </p:nvSpPr>
        <p:spPr>
          <a:xfrm rot="20707748">
            <a:off x="8888568" y="-490731"/>
            <a:ext cx="4087701" cy="5811871"/>
          </a:xfrm>
          <a:custGeom>
            <a:avLst/>
            <a:gdLst/>
            <a:ahLst/>
            <a:cxnLst/>
            <a:rect l="l" t="t" r="r" b="b"/>
            <a:pathLst>
              <a:path w="3065776" h="5811871">
                <a:moveTo>
                  <a:pt x="0" y="0"/>
                </a:moveTo>
                <a:lnTo>
                  <a:pt x="3065776" y="814071"/>
                </a:lnTo>
                <a:lnTo>
                  <a:pt x="1738684" y="5811871"/>
                </a:lnTo>
                <a:lnTo>
                  <a:pt x="82090" y="5811871"/>
                </a:lnTo>
                <a:cubicBezTo>
                  <a:pt x="36753" y="5811871"/>
                  <a:pt x="0" y="5775118"/>
                  <a:pt x="0" y="572978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Vertical Title 1"/>
          <p:cNvSpPr>
            <a:spLocks noGrp="1"/>
          </p:cNvSpPr>
          <p:nvPr>
            <p:ph type="title" orient="vert"/>
          </p:nvPr>
        </p:nvSpPr>
        <p:spPr>
          <a:xfrm rot="-900000">
            <a:off x="9057780" y="511413"/>
            <a:ext cx="1914144" cy="481888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rot="-900000">
            <a:off x="1290350" y="1075674"/>
            <a:ext cx="7198607" cy="50882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rot="-900000">
            <a:off x="10338816" y="5888737"/>
            <a:ext cx="1658112" cy="365125"/>
          </a:xfrm>
        </p:spPr>
        <p:txBody>
          <a:bodyPr/>
          <a:lstStyle>
            <a:lvl1pPr algn="l">
              <a:defRPr/>
            </a:lvl1pPr>
          </a:lstStyle>
          <a:p>
            <a:fld id="{92333A98-CE00-4C5F-922F-F1F818479A81}" type="datetimeFigureOut">
              <a:rPr lang="en-US" smtClean="0">
                <a:solidFill>
                  <a:prstClr val="white">
                    <a:tint val="75000"/>
                  </a:prstClr>
                </a:solidFill>
              </a:rPr>
              <a:pPr/>
              <a:t>8/4/2014</a:t>
            </a:fld>
            <a:endParaRPr lang="en-US">
              <a:solidFill>
                <a:prstClr val="white">
                  <a:tint val="75000"/>
                </a:prstClr>
              </a:solidFill>
            </a:endParaRPr>
          </a:p>
        </p:txBody>
      </p:sp>
      <p:sp>
        <p:nvSpPr>
          <p:cNvPr id="5" name="Footer Placeholder 4"/>
          <p:cNvSpPr>
            <a:spLocks noGrp="1"/>
          </p:cNvSpPr>
          <p:nvPr>
            <p:ph type="ftr" sz="quarter" idx="11"/>
          </p:nvPr>
        </p:nvSpPr>
        <p:spPr>
          <a:xfrm rot="-900000">
            <a:off x="6663744" y="6188245"/>
            <a:ext cx="3173741" cy="365125"/>
          </a:xfrm>
        </p:spPr>
        <p:txBody>
          <a:bodyPr/>
          <a:lstStyle>
            <a:lvl1pPr algn="r">
              <a:defRPr/>
            </a:lvl1pPr>
          </a:lstStyle>
          <a:p>
            <a:endParaRPr lang="en-US">
              <a:solidFill>
                <a:prstClr val="white">
                  <a:tint val="75000"/>
                </a:prstClr>
              </a:solidFill>
            </a:endParaRPr>
          </a:p>
        </p:txBody>
      </p:sp>
      <p:sp>
        <p:nvSpPr>
          <p:cNvPr id="6" name="Slide Number Placeholder 5"/>
          <p:cNvSpPr>
            <a:spLocks noGrp="1"/>
          </p:cNvSpPr>
          <p:nvPr>
            <p:ph type="sldNum" sz="quarter" idx="12"/>
          </p:nvPr>
        </p:nvSpPr>
        <p:spPr>
          <a:xfrm rot="-900000">
            <a:off x="10253472" y="5641849"/>
            <a:ext cx="1658112" cy="365125"/>
          </a:xfrm>
        </p:spPr>
        <p:txBody>
          <a:bodyPr/>
          <a:lstStyle>
            <a:lvl1pPr algn="l">
              <a:defRPr/>
            </a:lvl1pPr>
          </a:lstStyle>
          <a:p>
            <a:fld id="{876F8A55-DDDF-4EF6-98A5-282B2801E17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574297096"/>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D0F8526-B75E-4BC1-B7B1-73357AAD995C}" type="datetimeFigureOut">
              <a:rPr lang="en-US" smtClean="0"/>
              <a:t>8/4/2014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975201D-8084-432B-A9CF-ECE5410D1DF3}" type="slidenum">
              <a:rPr lang="en-US" smtClean="0"/>
              <a:t>‹#›</a:t>
            </a:fld>
            <a:endParaRPr lang="en-US"/>
          </a:p>
        </p:txBody>
      </p:sp>
    </p:spTree>
    <p:extLst>
      <p:ext uri="{BB962C8B-B14F-4D97-AF65-F5344CB8AC3E}">
        <p14:creationId xmlns:p14="http://schemas.microsoft.com/office/powerpoint/2010/main" val="34428183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57B03F-8268-41FC-90BD-23DD44C94836}" type="datetimeFigureOut">
              <a:rPr lang="en-US" smtClean="0">
                <a:solidFill>
                  <a:prstClr val="white">
                    <a:tint val="75000"/>
                  </a:prstClr>
                </a:solidFill>
              </a:rPr>
              <a:pPr/>
              <a:t>8/4/2014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261359F5-9F26-4407-9CC4-88AEEAF6678B}"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01341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0F8526-B75E-4BC1-B7B1-73357AAD995C}" type="datetimeFigureOut">
              <a:rPr lang="en-US" smtClean="0"/>
              <a:t>8/4/2014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5201D-8084-432B-A9CF-ECE5410D1DF3}" type="slidenum">
              <a:rPr lang="en-US" smtClean="0"/>
              <a:t>‹#›</a:t>
            </a:fld>
            <a:endParaRPr lang="en-US"/>
          </a:p>
        </p:txBody>
      </p:sp>
    </p:spTree>
    <p:extLst>
      <p:ext uri="{BB962C8B-B14F-4D97-AF65-F5344CB8AC3E}">
        <p14:creationId xmlns:p14="http://schemas.microsoft.com/office/powerpoint/2010/main" val="1049152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0F8526-B75E-4BC1-B7B1-73357AAD995C}" type="datetimeFigureOut">
              <a:rPr lang="en-US" smtClean="0"/>
              <a:t>8/4/2014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75201D-8084-432B-A9CF-ECE5410D1DF3}" type="slidenum">
              <a:rPr lang="en-US" smtClean="0"/>
              <a:t>‹#›</a:t>
            </a:fld>
            <a:endParaRPr lang="en-US"/>
          </a:p>
        </p:txBody>
      </p:sp>
    </p:spTree>
    <p:extLst>
      <p:ext uri="{BB962C8B-B14F-4D97-AF65-F5344CB8AC3E}">
        <p14:creationId xmlns:p14="http://schemas.microsoft.com/office/powerpoint/2010/main" val="330949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0F8526-B75E-4BC1-B7B1-73357AAD995C}" type="datetimeFigureOut">
              <a:rPr lang="en-US" smtClean="0"/>
              <a:t>8/4/2014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75201D-8084-432B-A9CF-ECE5410D1DF3}" type="slidenum">
              <a:rPr lang="en-US" smtClean="0"/>
              <a:t>‹#›</a:t>
            </a:fld>
            <a:endParaRPr lang="en-US"/>
          </a:p>
        </p:txBody>
      </p:sp>
    </p:spTree>
    <p:extLst>
      <p:ext uri="{BB962C8B-B14F-4D97-AF65-F5344CB8AC3E}">
        <p14:creationId xmlns:p14="http://schemas.microsoft.com/office/powerpoint/2010/main" val="927306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0F8526-B75E-4BC1-B7B1-73357AAD995C}" type="datetimeFigureOut">
              <a:rPr lang="en-US" smtClean="0"/>
              <a:t>8/4/2014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75201D-8084-432B-A9CF-ECE5410D1DF3}" type="slidenum">
              <a:rPr lang="en-US" smtClean="0"/>
              <a:t>‹#›</a:t>
            </a:fld>
            <a:endParaRPr lang="en-US"/>
          </a:p>
        </p:txBody>
      </p:sp>
    </p:spTree>
    <p:extLst>
      <p:ext uri="{BB962C8B-B14F-4D97-AF65-F5344CB8AC3E}">
        <p14:creationId xmlns:p14="http://schemas.microsoft.com/office/powerpoint/2010/main" val="294998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0F8526-B75E-4BC1-B7B1-73357AAD995C}" type="datetimeFigureOut">
              <a:rPr lang="en-US" smtClean="0"/>
              <a:t>8/4/2014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5201D-8084-432B-A9CF-ECE5410D1DF3}" type="slidenum">
              <a:rPr lang="en-US" smtClean="0"/>
              <a:t>‹#›</a:t>
            </a:fld>
            <a:endParaRPr lang="en-US"/>
          </a:p>
        </p:txBody>
      </p:sp>
    </p:spTree>
    <p:extLst>
      <p:ext uri="{BB962C8B-B14F-4D97-AF65-F5344CB8AC3E}">
        <p14:creationId xmlns:p14="http://schemas.microsoft.com/office/powerpoint/2010/main" val="159512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0F8526-B75E-4BC1-B7B1-73357AAD995C}" type="datetimeFigureOut">
              <a:rPr lang="en-US" smtClean="0"/>
              <a:t>8/4/2014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5201D-8084-432B-A9CF-ECE5410D1DF3}" type="slidenum">
              <a:rPr lang="en-US" smtClean="0"/>
              <a:t>‹#›</a:t>
            </a:fld>
            <a:endParaRPr lang="en-US"/>
          </a:p>
        </p:txBody>
      </p:sp>
    </p:spTree>
    <p:extLst>
      <p:ext uri="{BB962C8B-B14F-4D97-AF65-F5344CB8AC3E}">
        <p14:creationId xmlns:p14="http://schemas.microsoft.com/office/powerpoint/2010/main" val="228134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NUL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D0F8526-B75E-4BC1-B7B1-73357AAD995C}" type="datetimeFigureOut">
              <a:rPr lang="en-US" smtClean="0"/>
              <a:t>8/4/2014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975201D-8084-432B-A9CF-ECE5410D1DF3}" type="slidenum">
              <a:rPr lang="en-US" smtClean="0"/>
              <a:t>‹#›</a:t>
            </a:fld>
            <a:endParaRPr lang="en-US"/>
          </a:p>
        </p:txBody>
      </p:sp>
    </p:spTree>
    <p:extLst>
      <p:ext uri="{BB962C8B-B14F-4D97-AF65-F5344CB8AC3E}">
        <p14:creationId xmlns:p14="http://schemas.microsoft.com/office/powerpoint/2010/main" val="154126701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Scan1080Base.png"/>
          <p:cNvPicPr>
            <a:picLocks noChangeAspect="1"/>
          </p:cNvPicPr>
          <p:nvPr/>
        </p:nvPicPr>
        <p:blipFill>
          <a:blip r:embed="rId14" cstate="print">
            <a:lum bright="-38000"/>
          </a:blip>
          <a:stretch>
            <a:fillRect/>
          </a:stretch>
        </p:blipFill>
        <p:spPr>
          <a:xfrm>
            <a:off x="0" y="0"/>
            <a:ext cx="12192000" cy="6858000"/>
          </a:xfrm>
          <a:prstGeom prst="rect">
            <a:avLst/>
          </a:prstGeom>
        </p:spPr>
      </p:pic>
      <p:sp>
        <p:nvSpPr>
          <p:cNvPr id="2" name="Title Placeholder 1"/>
          <p:cNvSpPr>
            <a:spLocks noGrp="1"/>
          </p:cNvSpPr>
          <p:nvPr>
            <p:ph type="title"/>
          </p:nvPr>
        </p:nvSpPr>
        <p:spPr>
          <a:xfrm rot="-5400000">
            <a:off x="-11173" y="2500375"/>
            <a:ext cx="5320597" cy="245344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876800" y="990600"/>
            <a:ext cx="6702699" cy="478334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550400" y="6096002"/>
            <a:ext cx="2032000" cy="365125"/>
          </a:xfrm>
          <a:prstGeom prst="rect">
            <a:avLst/>
          </a:prstGeom>
        </p:spPr>
        <p:txBody>
          <a:bodyPr vert="horz" lIns="91440" tIns="45720" rIns="91440" bIns="45720" rtlCol="0" anchor="ctr"/>
          <a:lstStyle>
            <a:lvl1pPr algn="r">
              <a:defRPr sz="1200">
                <a:solidFill>
                  <a:schemeClr val="tx1">
                    <a:tint val="75000"/>
                  </a:schemeClr>
                </a:solidFill>
                <a:effectLst/>
              </a:defRPr>
            </a:lvl1pPr>
          </a:lstStyle>
          <a:p>
            <a:fld id="{92333A98-CE00-4C5F-922F-F1F818479A81}" type="datetimeFigureOut">
              <a:rPr lang="en-US" smtClean="0">
                <a:solidFill>
                  <a:prstClr val="white">
                    <a:tint val="75000"/>
                  </a:prstClr>
                </a:solidFill>
              </a:rPr>
              <a:pPr/>
              <a:t>8/4/2014</a:t>
            </a:fld>
            <a:endParaRPr lang="en-US">
              <a:solidFill>
                <a:prstClr val="white">
                  <a:tint val="75000"/>
                </a:prstClr>
              </a:solidFill>
            </a:endParaRPr>
          </a:p>
        </p:txBody>
      </p:sp>
      <p:sp>
        <p:nvSpPr>
          <p:cNvPr id="5" name="Footer Placeholder 4"/>
          <p:cNvSpPr>
            <a:spLocks noGrp="1"/>
          </p:cNvSpPr>
          <p:nvPr>
            <p:ph type="ftr" sz="quarter" idx="3"/>
          </p:nvPr>
        </p:nvSpPr>
        <p:spPr>
          <a:xfrm>
            <a:off x="5384800" y="6096002"/>
            <a:ext cx="416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950729" y="532492"/>
            <a:ext cx="28448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fld id="{876F8A55-DDDF-4EF6-98A5-282B2801E17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089642132"/>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ransition/>
  <p:timing>
    <p:tnLst>
      <p:par>
        <p:cTn id="1" dur="indefinite" restart="never" nodeType="tmRoot"/>
      </p:par>
    </p:tnLst>
  </p:timing>
  <p:txStyles>
    <p:titleStyle>
      <a:lvl1pPr algn="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spcAft>
          <a:spcPts val="600"/>
        </a:spcAft>
        <a:buSzPct val="160000"/>
        <a:buFont typeface="Wingdings" pitchFamily="2" charset="2"/>
        <a:buChar char=""/>
        <a:defRPr sz="2800" kern="1200">
          <a:solidFill>
            <a:schemeClr val="tx1"/>
          </a:solidFill>
          <a:effectLst>
            <a:outerShdw blurRad="38100" dist="38100" dir="2700000" algn="tl">
              <a:srgbClr val="000000">
                <a:alpha val="43137"/>
              </a:srgbClr>
            </a:outerShdw>
          </a:effectLst>
          <a:latin typeface="+mn-lt"/>
          <a:ea typeface="+mn-ea"/>
          <a:cs typeface="+mn-cs"/>
        </a:defRPr>
      </a:lvl1pPr>
      <a:lvl2pPr marL="731520" indent="-365760" algn="l" defTabSz="914400" rtl="0" eaLnBrk="1" latinLnBrk="0" hangingPunct="1">
        <a:spcBef>
          <a:spcPct val="20000"/>
        </a:spcBef>
        <a:spcAft>
          <a:spcPts val="600"/>
        </a:spcAft>
        <a:buSzPct val="160000"/>
        <a:buFont typeface="Wingdings" pitchFamily="2" charset="2"/>
        <a:buChar char=""/>
        <a:defRPr sz="2400" kern="1200">
          <a:solidFill>
            <a:schemeClr val="tx1"/>
          </a:solidFill>
          <a:effectLst>
            <a:outerShdw blurRad="38100" dist="38100" dir="2700000" algn="tl">
              <a:srgbClr val="000000">
                <a:alpha val="43137"/>
              </a:srgbClr>
            </a:outerShdw>
          </a:effectLst>
          <a:latin typeface="+mn-lt"/>
          <a:ea typeface="+mn-ea"/>
          <a:cs typeface="+mn-cs"/>
        </a:defRPr>
      </a:lvl2pPr>
      <a:lvl3pPr marL="1097280" indent="-320040" algn="l" defTabSz="914400" rtl="0" eaLnBrk="1" latinLnBrk="0" hangingPunct="1">
        <a:spcBef>
          <a:spcPct val="20000"/>
        </a:spcBef>
        <a:spcAft>
          <a:spcPts val="600"/>
        </a:spcAft>
        <a:buSzPct val="160000"/>
        <a:buFont typeface="Wingdings" pitchFamily="2" charset="2"/>
        <a:buChar char=""/>
        <a:defRPr sz="20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74320" algn="l" defTabSz="914400" rtl="0" eaLnBrk="1" latinLnBrk="0" hangingPunct="1">
        <a:spcBef>
          <a:spcPct val="20000"/>
        </a:spcBef>
        <a:spcAft>
          <a:spcPts val="600"/>
        </a:spcAft>
        <a:buSzPct val="16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74320" algn="l" defTabSz="914400" rtl="0" eaLnBrk="1" latinLnBrk="0" hangingPunct="1">
        <a:spcBef>
          <a:spcPct val="20000"/>
        </a:spcBef>
        <a:spcAft>
          <a:spcPts val="600"/>
        </a:spcAft>
        <a:buSzPct val="16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5pPr>
      <a:lvl6pPr marL="192024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19456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46888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74320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utilitarianism.com/ol/on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8.xml"/><Relationship Id="rId4" Type="http://schemas.openxmlformats.org/officeDocument/2006/relationships/tags" Target="../tags/tag4.xm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2.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8.xml"/><Relationship Id="rId4" Type="http://schemas.openxmlformats.org/officeDocument/2006/relationships/tags" Target="../tags/tag7.xml"/></Relationships>
</file>

<file path=ppt/slides/_rels/slide16.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3.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8.xml"/><Relationship Id="rId4" Type="http://schemas.openxmlformats.org/officeDocument/2006/relationships/tags" Target="../tags/tag10.xml"/></Relationships>
</file>

<file path=ppt/slides/_rels/slide17.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4.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18.xml"/><Relationship Id="rId4" Type="http://schemas.openxmlformats.org/officeDocument/2006/relationships/tags" Target="../tags/tag13.xml"/></Relationships>
</file>

<file path=ppt/slides/_rels/slide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5.emf"/><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18.xml"/><Relationship Id="rId4" Type="http://schemas.openxmlformats.org/officeDocument/2006/relationships/tags" Target="../tags/tag16.xml"/></Relationships>
</file>

<file path=ppt/slides/_rels/slide25.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6.emf"/><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Layout" Target="../slideLayouts/slideLayout18.xml"/><Relationship Id="rId4" Type="http://schemas.openxmlformats.org/officeDocument/2006/relationships/tags" Target="../tags/tag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7.emf"/><Relationship Id="rId2" Type="http://schemas.openxmlformats.org/officeDocument/2006/relationships/tags" Target="../tags/tag20.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Layout" Target="../slideLayouts/slideLayout30.xml"/><Relationship Id="rId4" Type="http://schemas.openxmlformats.org/officeDocument/2006/relationships/tags" Target="../tags/tag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hyperlink" Target="http://www.utilitarianism.com/ol/one.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8.emf"/><Relationship Id="rId2" Type="http://schemas.openxmlformats.org/officeDocument/2006/relationships/tags" Target="../tags/tag23.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Layout" Target="../slideLayouts/slideLayout30.xml"/><Relationship Id="rId4" Type="http://schemas.openxmlformats.org/officeDocument/2006/relationships/tags" Target="../tags/tag25.xml"/></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hyperlink" Target="http://www.expertlearners.com/srl.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ritingcenter.unc.edu/handou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hyperlink" Target="http://uwphilosophyundergrads.wordpress.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3057" y="1643744"/>
            <a:ext cx="8447314" cy="1436914"/>
          </a:xfrm>
        </p:spPr>
        <p:txBody>
          <a:bodyPr>
            <a:normAutofit fontScale="90000"/>
          </a:bodyPr>
          <a:lstStyle/>
          <a:p>
            <a:r>
              <a:rPr lang="en-US" dirty="0"/>
              <a:t>Contemporary Moral Problems</a:t>
            </a:r>
          </a:p>
        </p:txBody>
      </p:sp>
      <p:sp>
        <p:nvSpPr>
          <p:cNvPr id="3" name="Subtitle 2"/>
          <p:cNvSpPr>
            <a:spLocks noGrp="1"/>
          </p:cNvSpPr>
          <p:nvPr>
            <p:ph type="subTitle" idx="1"/>
          </p:nvPr>
        </p:nvSpPr>
        <p:spPr>
          <a:xfrm>
            <a:off x="2746247" y="3376748"/>
            <a:ext cx="8564009" cy="2468880"/>
          </a:xfrm>
        </p:spPr>
        <p:txBody>
          <a:bodyPr>
            <a:normAutofit/>
          </a:bodyPr>
          <a:lstStyle/>
          <a:p>
            <a:r>
              <a:rPr lang="en-US" b="1" dirty="0"/>
              <a:t>M-F12:00-1:00SAV 264</a:t>
            </a:r>
          </a:p>
          <a:p>
            <a:r>
              <a:rPr lang="en-US" b="1" dirty="0"/>
              <a:t>Instructor: Benjamin Hole</a:t>
            </a:r>
          </a:p>
          <a:p>
            <a:r>
              <a:rPr lang="en-US" b="1" dirty="0"/>
              <a:t>Email: bvhole@uw.edu</a:t>
            </a:r>
          </a:p>
          <a:p>
            <a:r>
              <a:rPr lang="en-US" b="1" dirty="0"/>
              <a:t>Office Hours: </a:t>
            </a:r>
            <a:r>
              <a:rPr lang="en-US" b="1" i="1" dirty="0">
                <a:solidFill>
                  <a:schemeClr val="accent2"/>
                </a:solidFill>
              </a:rPr>
              <a:t>everyday after class</a:t>
            </a:r>
          </a:p>
        </p:txBody>
      </p:sp>
    </p:spTree>
    <p:extLst>
      <p:ext uri="{BB962C8B-B14F-4D97-AF65-F5344CB8AC3E}">
        <p14:creationId xmlns:p14="http://schemas.microsoft.com/office/powerpoint/2010/main" val="89949447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Resources</a:t>
            </a:r>
            <a:endParaRPr lang="en-US" dirty="0"/>
          </a:p>
        </p:txBody>
      </p:sp>
      <p:sp>
        <p:nvSpPr>
          <p:cNvPr id="3" name="Content Placeholder 2"/>
          <p:cNvSpPr>
            <a:spLocks noGrp="1"/>
          </p:cNvSpPr>
          <p:nvPr>
            <p:ph idx="1"/>
          </p:nvPr>
        </p:nvSpPr>
        <p:spPr>
          <a:xfrm>
            <a:off x="2894013" y="1827213"/>
            <a:ext cx="7313612" cy="4878387"/>
          </a:xfrm>
        </p:spPr>
        <p:txBody>
          <a:bodyPr>
            <a:normAutofit/>
          </a:bodyPr>
          <a:lstStyle/>
          <a:p>
            <a:pPr marL="457200" indent="-457200">
              <a:buFont typeface="+mj-lt"/>
              <a:buAutoNum type="arabicPeriod"/>
            </a:pPr>
            <a:r>
              <a:rPr lang="en-US" dirty="0"/>
              <a:t>Jim Pryor’s </a:t>
            </a:r>
            <a:r>
              <a:rPr lang="en-US" i="1" dirty="0"/>
              <a:t>Guidelines on Writing a Philosophy </a:t>
            </a:r>
            <a:r>
              <a:rPr lang="en-US" i="1" dirty="0" smtClean="0"/>
              <a:t>Paper</a:t>
            </a:r>
            <a:endParaRPr lang="en-US" dirty="0"/>
          </a:p>
          <a:p>
            <a:pPr marL="457200" indent="-457200">
              <a:buFont typeface="+mj-lt"/>
              <a:buAutoNum type="arabicPeriod"/>
            </a:pPr>
            <a:endParaRPr lang="en-US" dirty="0"/>
          </a:p>
          <a:p>
            <a:pPr marL="457200" indent="-457200">
              <a:buFont typeface="+mj-lt"/>
              <a:buAutoNum type="arabicPeriod"/>
            </a:pPr>
            <a:r>
              <a:rPr lang="en-US" dirty="0"/>
              <a:t>Mark </a:t>
            </a:r>
            <a:r>
              <a:rPr lang="en-US" dirty="0" err="1"/>
              <a:t>Woodhouse’s</a:t>
            </a:r>
            <a:r>
              <a:rPr lang="en-US" dirty="0"/>
              <a:t> </a:t>
            </a:r>
            <a:r>
              <a:rPr lang="en-US" i="1" dirty="0"/>
              <a:t>Writing </a:t>
            </a:r>
            <a:r>
              <a:rPr lang="en-US" i="1" dirty="0" smtClean="0"/>
              <a:t>Philosophy</a:t>
            </a:r>
            <a:endParaRPr lang="en-US" dirty="0"/>
          </a:p>
          <a:p>
            <a:pPr marL="457200" indent="-457200">
              <a:buFont typeface="+mj-lt"/>
              <a:buAutoNum type="arabicPeriod"/>
            </a:pPr>
            <a:endParaRPr lang="en-US" dirty="0"/>
          </a:p>
          <a:p>
            <a:pPr marL="457200" indent="-457200">
              <a:buFont typeface="+mj-lt"/>
              <a:buAutoNum type="arabicPeriod"/>
            </a:pPr>
            <a:r>
              <a:rPr lang="en-US" i="1" dirty="0"/>
              <a:t>The </a:t>
            </a:r>
            <a:r>
              <a:rPr lang="en-US" i="1" dirty="0" err="1"/>
              <a:t>Odegaard</a:t>
            </a:r>
            <a:r>
              <a:rPr lang="en-US" i="1" dirty="0"/>
              <a:t> Writing and Research </a:t>
            </a:r>
            <a:r>
              <a:rPr lang="en-US" i="1" dirty="0" smtClean="0"/>
              <a:t>Center</a:t>
            </a:r>
            <a:endParaRPr lang="en-US" dirty="0"/>
          </a:p>
          <a:p>
            <a:pPr marL="0" indent="0">
              <a:buNone/>
            </a:pPr>
            <a:r>
              <a:rPr lang="en-US" dirty="0" smtClean="0"/>
              <a:t> </a:t>
            </a:r>
            <a:endParaRPr lang="en-US" i="1" dirty="0"/>
          </a:p>
          <a:p>
            <a:pPr marL="0" indent="0">
              <a:buNone/>
            </a:pPr>
            <a:r>
              <a:rPr lang="en-US" dirty="0"/>
              <a:t> </a:t>
            </a:r>
          </a:p>
        </p:txBody>
      </p:sp>
    </p:spTree>
    <p:extLst>
      <p:ext uri="{BB962C8B-B14F-4D97-AF65-F5344CB8AC3E}">
        <p14:creationId xmlns:p14="http://schemas.microsoft.com/office/powerpoint/2010/main" val="19755369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0" y="0"/>
          <a:ext cx="12192000" cy="6858000"/>
        </p:xfrm>
        <a:graphic>
          <a:graphicData uri="http://schemas.openxmlformats.org/drawingml/2006/table">
            <a:tbl>
              <a:tblPr firstRow="1" firstCol="1" lastRow="1" lastCol="1" bandRow="1" bandCol="1"/>
              <a:tblGrid>
                <a:gridCol w="2438400"/>
                <a:gridCol w="7924800"/>
                <a:gridCol w="1828800"/>
              </a:tblGrid>
              <a:tr h="299564">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Week</a:t>
                      </a:r>
                      <a:endParaRPr lang="en-US" sz="180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Required Reading</a:t>
                      </a:r>
                      <a:endParaRPr lang="en-US" sz="180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Assignment</a:t>
                      </a:r>
                      <a:endParaRPr lang="en-US" sz="180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accent1"/>
                    </a:solidFill>
                  </a:tcPr>
                </a:tc>
              </a:tr>
              <a:tr h="8321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Course Mechanics, Theory Primer, and Philosophical Argumentation</a:t>
                      </a:r>
                      <a:endParaRPr lang="en-US" sz="1250" dirty="0">
                        <a:effectLst/>
                        <a:latin typeface="+mn-lt"/>
                        <a:ea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6/23-6/27</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Benjamin Hole, Phil 102 Syllabus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Lewis Vaughn (posted on website), “How to Read an Argument”</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Mark Timmons, “Moral Theory Primer”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WA1</a:t>
                      </a:r>
                      <a:r>
                        <a:rPr lang="en-US" sz="1250" b="1" i="1" dirty="0">
                          <a:effectLst/>
                          <a:latin typeface="+mn-lt"/>
                          <a:ea typeface="Times New Roman" panose="02020603050405020304" pitchFamily="18" charset="0"/>
                        </a:rPr>
                        <a:t>, due 6/27</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903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Philosophical Writing and Ethical </a:t>
                      </a:r>
                      <a:r>
                        <a:rPr lang="en-US" sz="1250" b="1" i="1" dirty="0" smtClean="0">
                          <a:effectLst/>
                          <a:latin typeface="+mn-lt"/>
                          <a:ea typeface="Times New Roman" panose="02020603050405020304" pitchFamily="18" charset="0"/>
                          <a:cs typeface="Times New Roman" panose="02020603050405020304" pitchFamily="18" charset="0"/>
                        </a:rPr>
                        <a:t>Theory</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6/30-7/3</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(Holiday, 7/4)</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Mark B. Woodhouse (posted on website), “How to Write Philosophy”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James </a:t>
                      </a:r>
                      <a:r>
                        <a:rPr lang="en-US" sz="1250" dirty="0" err="1">
                          <a:effectLst/>
                          <a:latin typeface="+mn-lt"/>
                          <a:ea typeface="Times New Roman" panose="02020603050405020304" pitchFamily="18" charset="0"/>
                        </a:rPr>
                        <a:t>Rachels</a:t>
                      </a:r>
                      <a:r>
                        <a:rPr lang="en-US" sz="1250" dirty="0">
                          <a:effectLst/>
                          <a:latin typeface="+mn-lt"/>
                          <a:ea typeface="Times New Roman" panose="02020603050405020304" pitchFamily="18" charset="0"/>
                        </a:rPr>
                        <a:t> (posted on website), “The Challenge of Cultural Relativism”</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Jeremy Bentham (posted on website), “The Principle of Utility”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Robert </a:t>
                      </a:r>
                      <a:r>
                        <a:rPr lang="en-US" sz="1250" dirty="0" err="1">
                          <a:effectLst/>
                          <a:latin typeface="+mn-lt"/>
                          <a:ea typeface="Times New Roman" panose="02020603050405020304" pitchFamily="18" charset="0"/>
                        </a:rPr>
                        <a:t>Nozick</a:t>
                      </a:r>
                      <a:r>
                        <a:rPr lang="en-US" sz="1250" dirty="0">
                          <a:effectLst/>
                          <a:latin typeface="+mn-lt"/>
                          <a:ea typeface="Times New Roman" panose="02020603050405020304" pitchFamily="18" charset="0"/>
                        </a:rPr>
                        <a:t>, “The Experience Machine” (posted on website)</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Ethical </a:t>
                      </a:r>
                      <a:r>
                        <a:rPr lang="en-US" sz="1250" b="1" i="1" dirty="0" smtClean="0">
                          <a:effectLst/>
                          <a:latin typeface="+mn-lt"/>
                          <a:ea typeface="Times New Roman" panose="02020603050405020304" pitchFamily="18" charset="0"/>
                          <a:cs typeface="Times New Roman" panose="02020603050405020304" pitchFamily="18" charset="0"/>
                        </a:rPr>
                        <a:t>Theory</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7/7-7/11</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tab pos="140970" algn="l"/>
                        </a:tabLst>
                        <a:defRPr/>
                      </a:pPr>
                      <a:r>
                        <a:rPr lang="en-US" sz="1250" dirty="0" smtClean="0">
                          <a:effectLst/>
                          <a:latin typeface="+mn-lt"/>
                          <a:ea typeface="Times New Roman" panose="02020603050405020304" pitchFamily="18" charset="0"/>
                        </a:rPr>
                        <a:t>J.S. Mill (</a:t>
                      </a:r>
                      <a:r>
                        <a:rPr lang="en-US" sz="1250" u="sng" dirty="0" smtClean="0">
                          <a:solidFill>
                            <a:srgbClr val="0000FF"/>
                          </a:solidFill>
                          <a:effectLst/>
                          <a:latin typeface="+mn-lt"/>
                          <a:ea typeface="Times New Roman" panose="02020603050405020304" pitchFamily="18" charset="0"/>
                          <a:hlinkClick r:id="rId2"/>
                        </a:rPr>
                        <a:t>electronic</a:t>
                      </a:r>
                      <a:r>
                        <a:rPr lang="en-US" sz="1250" dirty="0" smtClean="0">
                          <a:effectLst/>
                          <a:latin typeface="+mn-lt"/>
                          <a:ea typeface="Times New Roman" panose="02020603050405020304" pitchFamily="18" charset="0"/>
                        </a:rPr>
                        <a:t>), </a:t>
                      </a:r>
                      <a:r>
                        <a:rPr lang="en-US" sz="1250" i="1" dirty="0" smtClean="0">
                          <a:effectLst/>
                          <a:latin typeface="+mn-lt"/>
                          <a:ea typeface="Times New Roman" panose="02020603050405020304" pitchFamily="18" charset="0"/>
                        </a:rPr>
                        <a:t>On Liberty</a:t>
                      </a:r>
                      <a:r>
                        <a:rPr lang="en-US" sz="1250" dirty="0" smtClean="0">
                          <a:effectLst/>
                          <a:latin typeface="+mn-lt"/>
                          <a:ea typeface="Times New Roman" panose="02020603050405020304" pitchFamily="18" charset="0"/>
                        </a:rPr>
                        <a:t>, Chapters 1-2</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smtClean="0">
                          <a:effectLst/>
                          <a:latin typeface="+mn-lt"/>
                          <a:ea typeface="Times New Roman" panose="02020603050405020304" pitchFamily="18" charset="0"/>
                        </a:rPr>
                        <a:t>Immanuel </a:t>
                      </a:r>
                      <a:r>
                        <a:rPr lang="en-US" sz="1250" dirty="0">
                          <a:effectLst/>
                          <a:latin typeface="+mn-lt"/>
                          <a:ea typeface="Times New Roman" panose="02020603050405020304" pitchFamily="18" charset="0"/>
                        </a:rPr>
                        <a:t>Kant (posted on website), “The Moral Law”</a:t>
                      </a:r>
                    </a:p>
                    <a:p>
                      <a:pPr marL="14097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WA2</a:t>
                      </a:r>
                      <a:r>
                        <a:rPr lang="en-US" sz="1250" b="1" i="1" dirty="0">
                          <a:effectLst/>
                          <a:latin typeface="+mn-lt"/>
                          <a:ea typeface="Times New Roman" panose="02020603050405020304" pitchFamily="18" charset="0"/>
                        </a:rPr>
                        <a:t>, due 7/8</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82921">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Sexual </a:t>
                      </a:r>
                      <a:r>
                        <a:rPr lang="en-US" sz="1250" b="1" i="1" dirty="0" smtClean="0">
                          <a:effectLst/>
                          <a:latin typeface="+mn-lt"/>
                          <a:ea typeface="Times New Roman" panose="02020603050405020304" pitchFamily="18" charset="0"/>
                          <a:cs typeface="Times New Roman" panose="02020603050405020304" pitchFamily="18" charset="0"/>
                        </a:rPr>
                        <a:t>Ethics</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7/14-7/18</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tab pos="140970" algn="l"/>
                        </a:tabLst>
                        <a:defRPr/>
                      </a:pPr>
                      <a:r>
                        <a:rPr lang="en-US" sz="1250" dirty="0" smtClean="0">
                          <a:effectLst/>
                          <a:latin typeface="+mn-lt"/>
                          <a:ea typeface="Times New Roman" panose="02020603050405020304" pitchFamily="18" charset="0"/>
                        </a:rPr>
                        <a:t>Thomas </a:t>
                      </a:r>
                      <a:r>
                        <a:rPr lang="en-US" sz="1250" dirty="0" err="1" smtClean="0">
                          <a:effectLst/>
                          <a:latin typeface="+mn-lt"/>
                          <a:ea typeface="Times New Roman" panose="02020603050405020304" pitchFamily="18" charset="0"/>
                        </a:rPr>
                        <a:t>Mappes</a:t>
                      </a:r>
                      <a:r>
                        <a:rPr lang="en-US" sz="1250" dirty="0" smtClean="0">
                          <a:effectLst/>
                          <a:latin typeface="+mn-lt"/>
                          <a:ea typeface="Times New Roman" panose="02020603050405020304" pitchFamily="18" charset="0"/>
                        </a:rPr>
                        <a:t>, “A Liberal View of Sexual Morality and the concept of Using Another Person”</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smtClean="0">
                          <a:effectLst/>
                          <a:latin typeface="+mn-lt"/>
                          <a:ea typeface="Times New Roman" panose="02020603050405020304" pitchFamily="18" charset="0"/>
                        </a:rPr>
                        <a:t>The </a:t>
                      </a:r>
                      <a:r>
                        <a:rPr lang="en-US" sz="1250" dirty="0">
                          <a:effectLst/>
                          <a:latin typeface="+mn-lt"/>
                          <a:ea typeface="Times New Roman" panose="02020603050405020304" pitchFamily="18" charset="0"/>
                        </a:rPr>
                        <a:t>Catholic Church, “Vatican Declaration on Some Questions in Sexual Ethics”</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John </a:t>
                      </a:r>
                      <a:r>
                        <a:rPr lang="en-US" sz="1250" dirty="0" err="1">
                          <a:effectLst/>
                          <a:latin typeface="+mn-lt"/>
                          <a:ea typeface="Times New Roman" panose="02020603050405020304" pitchFamily="18" charset="0"/>
                        </a:rPr>
                        <a:t>Corvino</a:t>
                      </a:r>
                      <a:r>
                        <a:rPr lang="en-US" sz="1250" dirty="0">
                          <a:effectLst/>
                          <a:latin typeface="+mn-lt"/>
                          <a:ea typeface="Times New Roman" panose="02020603050405020304" pitchFamily="18" charset="0"/>
                        </a:rPr>
                        <a:t>, “A Defense of Homosexuality”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International </a:t>
                      </a:r>
                      <a:r>
                        <a:rPr lang="en-US" sz="1250" b="1" i="1" dirty="0" smtClean="0">
                          <a:effectLst/>
                          <a:latin typeface="+mn-lt"/>
                          <a:ea typeface="Times New Roman" panose="02020603050405020304" pitchFamily="18" charset="0"/>
                          <a:cs typeface="Times New Roman" panose="02020603050405020304" pitchFamily="18" charset="0"/>
                        </a:rPr>
                        <a:t>Ethics</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7/21-7/25</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Peter Singer, “Famine, Affluence, and Morality” (posted on website)</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Garrett Hardin, “Lifeboat Ethics” (posted on website)</a:t>
                      </a:r>
                    </a:p>
                    <a:p>
                      <a:pPr marL="140970" marR="0" indent="-114300" algn="l">
                        <a:lnSpc>
                          <a:spcPct val="107000"/>
                        </a:lnSpc>
                        <a:spcBef>
                          <a:spcPts val="0"/>
                        </a:spcBef>
                        <a:spcAft>
                          <a:spcPts val="0"/>
                        </a:spcAft>
                        <a:tabLst>
                          <a:tab pos="140970" algn="l"/>
                        </a:tabLs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WA3</a:t>
                      </a:r>
                      <a:r>
                        <a:rPr lang="en-US" sz="1250" b="1" i="1" dirty="0">
                          <a:effectLst/>
                          <a:latin typeface="+mn-lt"/>
                          <a:ea typeface="Times New Roman" panose="02020603050405020304" pitchFamily="18" charset="0"/>
                        </a:rPr>
                        <a:t>, due 7/22</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321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Social and Political Ethics: Censorship and </a:t>
                      </a:r>
                      <a:r>
                        <a:rPr lang="en-US" sz="1250" b="1" i="1" dirty="0" smtClean="0">
                          <a:effectLst/>
                          <a:latin typeface="+mn-lt"/>
                          <a:ea typeface="Times New Roman" panose="02020603050405020304" pitchFamily="18" charset="0"/>
                          <a:cs typeface="Times New Roman" panose="02020603050405020304" pitchFamily="18" charset="0"/>
                        </a:rPr>
                        <a:t>Pornography</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7/28-8/1</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Ronald </a:t>
                      </a:r>
                      <a:r>
                        <a:rPr lang="en-US" sz="1250" dirty="0" err="1">
                          <a:effectLst/>
                          <a:latin typeface="+mn-lt"/>
                          <a:ea typeface="Times New Roman" panose="02020603050405020304" pitchFamily="18" charset="0"/>
                        </a:rPr>
                        <a:t>Dworkin</a:t>
                      </a:r>
                      <a:r>
                        <a:rPr lang="en-US" sz="1250" dirty="0">
                          <a:effectLst/>
                          <a:latin typeface="+mn-lt"/>
                          <a:ea typeface="Times New Roman" panose="02020603050405020304" pitchFamily="18" charset="0"/>
                        </a:rPr>
                        <a:t>, “Liberty and Pornography” </a:t>
                      </a: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Judith M. Hill, “Pornography and Degradation” </a:t>
                      </a: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Catharine </a:t>
                      </a:r>
                      <a:r>
                        <a:rPr lang="en-US" sz="1250" dirty="0" smtClean="0">
                          <a:effectLst/>
                          <a:latin typeface="+mn-lt"/>
                          <a:ea typeface="Times New Roman" panose="02020603050405020304" pitchFamily="18" charset="0"/>
                        </a:rPr>
                        <a:t>MacKinnon, </a:t>
                      </a:r>
                      <a:r>
                        <a:rPr lang="en-US" sz="1250" dirty="0">
                          <a:effectLst/>
                          <a:latin typeface="+mn-lt"/>
                          <a:ea typeface="Times New Roman" panose="02020603050405020304" pitchFamily="18" charset="0"/>
                        </a:rPr>
                        <a:t>“Pornography, Civil Rights, and Speech” </a:t>
                      </a:r>
                    </a:p>
                    <a:p>
                      <a:pPr marL="10287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24146">
                <a:tc>
                  <a:txBody>
                    <a:bodyPr/>
                    <a:lstStyle/>
                    <a:p>
                      <a:pPr marL="0" marR="0" lvl="0" indent="0" algn="l">
                        <a:lnSpc>
                          <a:spcPct val="107000"/>
                        </a:lnSpc>
                        <a:spcBef>
                          <a:spcPts val="0"/>
                        </a:spcBef>
                        <a:spcAft>
                          <a:spcPts val="0"/>
                        </a:spcAft>
                        <a:buFont typeface="+mj-lt"/>
                        <a:buNone/>
                      </a:pPr>
                      <a:r>
                        <a:rPr lang="en-US" sz="1250" b="1" i="1" dirty="0" smtClean="0">
                          <a:effectLst/>
                          <a:latin typeface="+mn-lt"/>
                          <a:ea typeface="Times New Roman" panose="02020603050405020304" pitchFamily="18" charset="0"/>
                          <a:cs typeface="Times New Roman" panose="02020603050405020304" pitchFamily="18" charset="0"/>
                        </a:rPr>
                        <a:t>Abortion</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8/4-8/8</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Pope John Paul II, “The Unspeakable Crime of Abortion”</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Mary Anne Warren, “On the Moral and Legal Status of Abortion”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Don Marquis, “Why Abortion Is Immoral”</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WA4</a:t>
                      </a:r>
                      <a:r>
                        <a:rPr lang="en-US" sz="1250" b="1" i="1" dirty="0">
                          <a:effectLst/>
                          <a:latin typeface="+mn-lt"/>
                          <a:ea typeface="Times New Roman" panose="02020603050405020304" pitchFamily="18" charset="0"/>
                        </a:rPr>
                        <a:t>, due 8/5</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Conference for Final Papers </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8/11-8/15</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i="1" dirty="0">
                          <a:effectLst/>
                          <a:latin typeface="+mn-lt"/>
                          <a:ea typeface="Times New Roman" panose="02020603050405020304" pitchFamily="18" charset="0"/>
                        </a:rPr>
                        <a:t>Catch-up </a:t>
                      </a:r>
                      <a:r>
                        <a:rPr lang="en-US" sz="1250" i="1" dirty="0" smtClean="0">
                          <a:effectLst/>
                          <a:latin typeface="+mn-lt"/>
                          <a:ea typeface="Times New Roman" panose="02020603050405020304" pitchFamily="18" charset="0"/>
                        </a:rPr>
                        <a:t>/ review.</a:t>
                      </a:r>
                      <a:endParaRPr lang="en-US" sz="1250" dirty="0">
                        <a:effectLst/>
                        <a:latin typeface="+mn-lt"/>
                        <a:ea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b="1" i="1" dirty="0">
                          <a:effectLst/>
                          <a:latin typeface="+mn-lt"/>
                          <a:ea typeface="Times New Roman" panose="02020603050405020304" pitchFamily="18" charset="0"/>
                        </a:rPr>
                        <a:t>Conference for Final Papers: presentations and discussion </a:t>
                      </a:r>
                      <a:endParaRPr lang="en-US" sz="1250" dirty="0">
                        <a:effectLst/>
                        <a:latin typeface="+mn-lt"/>
                        <a:ea typeface="Times New Roman" panose="02020603050405020304" pitchFamily="18" charset="0"/>
                      </a:endParaRPr>
                    </a:p>
                    <a:p>
                      <a:pPr marL="1143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24146">
                <a:tc>
                  <a:txBody>
                    <a:bodyPr/>
                    <a:lstStyle/>
                    <a:p>
                      <a:pPr marL="0" marR="0" lvl="0" indent="0" algn="l">
                        <a:lnSpc>
                          <a:spcPct val="107000"/>
                        </a:lnSpc>
                        <a:spcBef>
                          <a:spcPts val="0"/>
                        </a:spcBef>
                        <a:spcAft>
                          <a:spcPts val="0"/>
                        </a:spcAft>
                        <a:buFont typeface="+mj-lt"/>
                        <a:buNone/>
                      </a:pPr>
                      <a:r>
                        <a:rPr lang="en-US" sz="1250" b="1" i="1" dirty="0" smtClean="0">
                          <a:effectLst/>
                          <a:latin typeface="+mn-lt"/>
                          <a:ea typeface="Times New Roman" panose="02020603050405020304" pitchFamily="18" charset="0"/>
                          <a:cs typeface="Times New Roman" panose="02020603050405020304" pitchFamily="18" charset="0"/>
                        </a:rPr>
                        <a:t>Abortion</a:t>
                      </a:r>
                      <a:r>
                        <a:rPr lang="en-US" sz="1250" b="1" i="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8/18-8/22</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250" dirty="0">
                          <a:effectLst/>
                          <a:latin typeface="+mn-lt"/>
                          <a:ea typeface="Times New Roman" panose="02020603050405020304" pitchFamily="18" charset="0"/>
                        </a:rPr>
                        <a:t>Judith Jarvis Thomson, “A Defense of Abortion”</a:t>
                      </a:r>
                    </a:p>
                    <a:p>
                      <a:pPr marL="342900" marR="0" lvl="0" indent="-342900" algn="l">
                        <a:lnSpc>
                          <a:spcPct val="107000"/>
                        </a:lnSpc>
                        <a:spcBef>
                          <a:spcPts val="0"/>
                        </a:spcBef>
                        <a:spcAft>
                          <a:spcPts val="0"/>
                        </a:spcAft>
                        <a:buFont typeface="Symbol" panose="05050102010706020507" pitchFamily="18" charset="2"/>
                        <a:buChar char=""/>
                        <a:tabLst>
                          <a:tab pos="83820" algn="l"/>
                        </a:tabLst>
                      </a:pPr>
                      <a:r>
                        <a:rPr lang="en-US" sz="1250" dirty="0">
                          <a:effectLst/>
                          <a:latin typeface="+mn-lt"/>
                          <a:ea typeface="Times New Roman" panose="02020603050405020304" pitchFamily="18" charset="0"/>
                        </a:rPr>
                        <a:t>Rosalind </a:t>
                      </a:r>
                      <a:r>
                        <a:rPr lang="en-US" sz="1250" dirty="0" err="1">
                          <a:effectLst/>
                          <a:latin typeface="+mn-lt"/>
                          <a:ea typeface="Times New Roman" panose="02020603050405020304" pitchFamily="18" charset="0"/>
                        </a:rPr>
                        <a:t>Hursthouse</a:t>
                      </a:r>
                      <a:r>
                        <a:rPr lang="en-US" sz="1250" dirty="0">
                          <a:effectLst/>
                          <a:latin typeface="+mn-lt"/>
                          <a:ea typeface="Times New Roman" panose="02020603050405020304" pitchFamily="18" charset="0"/>
                        </a:rPr>
                        <a:t>, “Virtue Ethics and Abortion”</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WA5</a:t>
                      </a:r>
                      <a:r>
                        <a:rPr lang="en-US" sz="1250" b="1" i="1" dirty="0">
                          <a:effectLst/>
                          <a:latin typeface="+mn-lt"/>
                          <a:ea typeface="Times New Roman" panose="02020603050405020304" pitchFamily="18" charset="0"/>
                        </a:rPr>
                        <a:t>, due 8/19</a:t>
                      </a:r>
                      <a:endParaRPr lang="en-US" sz="1250" dirty="0">
                        <a:effectLst/>
                        <a:latin typeface="+mn-lt"/>
                        <a:ea typeface="Times New Roman" panose="02020603050405020304" pitchFamily="18" charset="0"/>
                      </a:endParaRPr>
                    </a:p>
                    <a:p>
                      <a:pPr marL="10795" marR="0" algn="l">
                        <a:lnSpc>
                          <a:spcPct val="107000"/>
                        </a:lnSpc>
                        <a:spcBef>
                          <a:spcPts val="0"/>
                        </a:spcBef>
                        <a:spcAft>
                          <a:spcPts val="0"/>
                        </a:spcAft>
                      </a:pPr>
                      <a:r>
                        <a:rPr lang="en-US" sz="1250" b="1" i="1" dirty="0">
                          <a:effectLst/>
                          <a:latin typeface="+mn-lt"/>
                          <a:ea typeface="Times New Roman" panose="02020603050405020304" pitchFamily="18" charset="0"/>
                        </a:rPr>
                        <a:t>Final Paper, due 8/21</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tr>
            </a:tbl>
          </a:graphicData>
        </a:graphic>
      </p:graphicFrame>
    </p:spTree>
    <p:extLst>
      <p:ext uri="{BB962C8B-B14F-4D97-AF65-F5344CB8AC3E}">
        <p14:creationId xmlns:p14="http://schemas.microsoft.com/office/powerpoint/2010/main" val="216197345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Review censorship &amp; Pornography</a:t>
            </a:r>
            <a:endParaRPr lang="en-US" dirty="0"/>
          </a:p>
        </p:txBody>
      </p:sp>
      <p:sp>
        <p:nvSpPr>
          <p:cNvPr id="3" name="Subtitle 2"/>
          <p:cNvSpPr>
            <a:spLocks noGrp="1"/>
          </p:cNvSpPr>
          <p:nvPr>
            <p:ph type="subTitle" idx="1"/>
          </p:nvPr>
        </p:nvSpPr>
        <p:spPr/>
        <p:txBody>
          <a:bodyPr/>
          <a:lstStyle/>
          <a:p>
            <a:r>
              <a:rPr lang="en-US" i="1" dirty="0" smtClean="0"/>
              <a:t>Introduction </a:t>
            </a:r>
            <a:r>
              <a:rPr lang="en-US" i="1" dirty="0"/>
              <a:t>to Social and Political Ethics</a:t>
            </a:r>
          </a:p>
        </p:txBody>
      </p:sp>
    </p:spTree>
    <p:extLst>
      <p:ext uri="{BB962C8B-B14F-4D97-AF65-F5344CB8AC3E}">
        <p14:creationId xmlns:p14="http://schemas.microsoft.com/office/powerpoint/2010/main" val="1668328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024744" cy="1143000"/>
          </a:xfrm>
        </p:spPr>
        <p:txBody>
          <a:bodyPr>
            <a:normAutofit/>
          </a:bodyPr>
          <a:lstStyle/>
          <a:p>
            <a:r>
              <a:rPr lang="en-US" sz="2400" dirty="0" smtClean="0"/>
              <a:t>best </a:t>
            </a:r>
            <a:r>
              <a:rPr lang="en-US" sz="2400" dirty="0"/>
              <a:t>argument?</a:t>
            </a:r>
          </a:p>
        </p:txBody>
      </p:sp>
      <p:sp>
        <p:nvSpPr>
          <p:cNvPr id="3" name="TPAnswers"/>
          <p:cNvSpPr>
            <a:spLocks noGrp="1"/>
          </p:cNvSpPr>
          <p:nvPr>
            <p:ph type="body" idx="1"/>
            <p:custDataLst>
              <p:tags r:id="rId3"/>
            </p:custDataLst>
          </p:nvPr>
        </p:nvSpPr>
        <p:spPr>
          <a:xfrm>
            <a:off x="587829" y="1600201"/>
            <a:ext cx="5508171" cy="4495799"/>
          </a:xfrm>
        </p:spPr>
        <p:txBody>
          <a:bodyPr>
            <a:normAutofit fontScale="85000" lnSpcReduction="10000"/>
          </a:bodyPr>
          <a:lstStyle/>
          <a:p>
            <a:pPr marL="514350" lvl="0" indent="-514350">
              <a:lnSpc>
                <a:spcPct val="107000"/>
              </a:lnSpc>
              <a:spcBef>
                <a:spcPts val="0"/>
              </a:spcBef>
              <a:buFont typeface="+mj-lt"/>
              <a:buAutoNum type="alphaUcPeriod"/>
              <a:tabLst>
                <a:tab pos="102870" algn="l"/>
              </a:tabLst>
            </a:pPr>
            <a:r>
              <a:rPr lang="en-US" sz="3200" dirty="0" smtClean="0">
                <a:ea typeface="Times New Roman" panose="02020603050405020304" pitchFamily="18" charset="0"/>
              </a:rPr>
              <a:t>Irving </a:t>
            </a:r>
            <a:r>
              <a:rPr lang="en-US" sz="3200" dirty="0" err="1" smtClean="0">
                <a:ea typeface="Times New Roman" panose="02020603050405020304" pitchFamily="18" charset="0"/>
              </a:rPr>
              <a:t>Kristol</a:t>
            </a:r>
            <a:r>
              <a:rPr lang="en-US" sz="3200" dirty="0">
                <a:ea typeface="Times New Roman" panose="02020603050405020304" pitchFamily="18" charset="0"/>
              </a:rPr>
              <a:t>, “Pornography, Obscenity, and the Case   for Censorship”</a:t>
            </a:r>
          </a:p>
          <a:p>
            <a:pPr marL="514350" lvl="0" indent="-514350">
              <a:lnSpc>
                <a:spcPct val="107000"/>
              </a:lnSpc>
              <a:spcBef>
                <a:spcPts val="0"/>
              </a:spcBef>
              <a:buFont typeface="+mj-lt"/>
              <a:buAutoNum type="alphaUcPeriod"/>
              <a:tabLst>
                <a:tab pos="102870" algn="l"/>
              </a:tabLst>
            </a:pPr>
            <a:r>
              <a:rPr lang="en-US" sz="3200" dirty="0" smtClean="0">
                <a:ea typeface="Times New Roman" panose="02020603050405020304" pitchFamily="18" charset="0"/>
              </a:rPr>
              <a:t>Ronald </a:t>
            </a:r>
            <a:r>
              <a:rPr lang="en-US" sz="3200" dirty="0" err="1">
                <a:ea typeface="Times New Roman" panose="02020603050405020304" pitchFamily="18" charset="0"/>
              </a:rPr>
              <a:t>Dworkin</a:t>
            </a:r>
            <a:r>
              <a:rPr lang="en-US" sz="3200" dirty="0">
                <a:ea typeface="Times New Roman" panose="02020603050405020304" pitchFamily="18" charset="0"/>
              </a:rPr>
              <a:t>, “Liberty and Pornography” </a:t>
            </a:r>
          </a:p>
          <a:p>
            <a:pPr marL="514350" lvl="0" indent="-514350">
              <a:lnSpc>
                <a:spcPct val="107000"/>
              </a:lnSpc>
              <a:spcBef>
                <a:spcPts val="0"/>
              </a:spcBef>
              <a:buFont typeface="+mj-lt"/>
              <a:buAutoNum type="alphaUcPeriod"/>
              <a:tabLst>
                <a:tab pos="102870" algn="l"/>
              </a:tabLst>
            </a:pPr>
            <a:r>
              <a:rPr lang="en-US" sz="3200" dirty="0">
                <a:ea typeface="Times New Roman" panose="02020603050405020304" pitchFamily="18" charset="0"/>
              </a:rPr>
              <a:t>Judith M. Hill, “Pornography and Degradation” </a:t>
            </a:r>
          </a:p>
          <a:p>
            <a:pPr marL="514350" lvl="0" indent="-514350">
              <a:lnSpc>
                <a:spcPct val="107000"/>
              </a:lnSpc>
              <a:spcBef>
                <a:spcPts val="0"/>
              </a:spcBef>
              <a:buFont typeface="+mj-lt"/>
              <a:buAutoNum type="alphaUcPeriod"/>
              <a:tabLst>
                <a:tab pos="102870" algn="l"/>
              </a:tabLst>
            </a:pPr>
            <a:r>
              <a:rPr lang="en-US" sz="3200" dirty="0">
                <a:ea typeface="Times New Roman" panose="02020603050405020304" pitchFamily="18" charset="0"/>
              </a:rPr>
              <a:t>Catharine MacKinnon, “Pornography, Civil Rights, and Speech” </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980728367"/>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2294"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56880520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Clicker </a:t>
            </a:r>
            <a:r>
              <a:rPr lang="en-US" dirty="0" smtClean="0"/>
              <a:t>Quiz</a:t>
            </a:r>
            <a:endParaRPr lang="en-US" dirty="0"/>
          </a:p>
        </p:txBody>
      </p:sp>
      <p:sp>
        <p:nvSpPr>
          <p:cNvPr id="2" name="Content Placeholder 1"/>
          <p:cNvSpPr>
            <a:spLocks noGrp="1"/>
          </p:cNvSpPr>
          <p:nvPr>
            <p:ph type="subTitle" idx="1"/>
          </p:nvPr>
        </p:nvSpPr>
        <p:spPr>
          <a:xfrm>
            <a:off x="1371600" y="3632201"/>
            <a:ext cx="3843125" cy="685800"/>
          </a:xfrm>
        </p:spPr>
        <p:txBody>
          <a:bodyPr>
            <a:normAutofit fontScale="25000" lnSpcReduction="20000"/>
          </a:bodyPr>
          <a:lstStyle/>
          <a:p>
            <a:pPr marL="114300" indent="0">
              <a:buNone/>
            </a:pPr>
            <a:r>
              <a:rPr lang="en-US" sz="6400" dirty="0">
                <a:solidFill>
                  <a:schemeClr val="accent2"/>
                </a:solidFill>
              </a:rPr>
              <a:t>Please set your Turning Technology Clicker to channel </a:t>
            </a:r>
            <a:r>
              <a:rPr lang="en-US" sz="6400" b="1" dirty="0">
                <a:solidFill>
                  <a:schemeClr val="accent2"/>
                </a:solidFill>
              </a:rPr>
              <a:t>41</a:t>
            </a:r>
          </a:p>
          <a:p>
            <a:endParaRPr lang="en-US" sz="6400" b="1" dirty="0">
              <a:solidFill>
                <a:schemeClr val="accent2"/>
              </a:solidFill>
            </a:endParaRPr>
          </a:p>
          <a:p>
            <a:pPr marL="228600" lvl="1" indent="0">
              <a:buNone/>
            </a:pPr>
            <a:r>
              <a:rPr lang="en-US" sz="5600" dirty="0">
                <a:solidFill>
                  <a:schemeClr val="accent2"/>
                </a:solidFill>
              </a:rPr>
              <a:t>Press “Ch”, then “41”, then “Ch</a:t>
            </a:r>
            <a:r>
              <a:rPr lang="en-US" sz="3600" dirty="0"/>
              <a:t>”</a:t>
            </a:r>
          </a:p>
          <a:p>
            <a:endParaRPr lang="en-US" b="1" dirty="0" smtClean="0"/>
          </a:p>
        </p:txBody>
      </p:sp>
      <p:pic>
        <p:nvPicPr>
          <p:cNvPr id="5" name="Picture 4" descr="clicker.jpg"/>
          <p:cNvPicPr>
            <a:picLocks noChangeAspect="1"/>
          </p:cNvPicPr>
          <p:nvPr/>
        </p:nvPicPr>
        <p:blipFill>
          <a:blip r:embed="rId3"/>
          <a:stretch>
            <a:fillRect/>
          </a:stretch>
        </p:blipFill>
        <p:spPr>
          <a:xfrm>
            <a:off x="7162801" y="195943"/>
            <a:ext cx="2928723" cy="44058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57969855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5421086" y="609600"/>
            <a:ext cx="6487886" cy="990600"/>
          </a:xfrm>
        </p:spPr>
        <p:txBody>
          <a:bodyPr>
            <a:noAutofit/>
          </a:bodyPr>
          <a:lstStyle/>
          <a:p>
            <a:r>
              <a:rPr lang="en-US" sz="2400" cap="none" dirty="0"/>
              <a:t>By definition, if a person or thing needs to be taken into account in moral decision making (i.e., if it counts morally), then that person or thing has:</a:t>
            </a:r>
          </a:p>
        </p:txBody>
      </p:sp>
      <p:sp>
        <p:nvSpPr>
          <p:cNvPr id="3" name="TPAnswers"/>
          <p:cNvSpPr>
            <a:spLocks noGrp="1"/>
          </p:cNvSpPr>
          <p:nvPr>
            <p:ph type="body" idx="1"/>
            <p:custDataLst>
              <p:tags r:id="rId3"/>
            </p:custDataLst>
          </p:nvPr>
        </p:nvSpPr>
        <p:spPr>
          <a:xfrm>
            <a:off x="1981200" y="1600200"/>
            <a:ext cx="4114800" cy="4876800"/>
          </a:xfrm>
        </p:spPr>
        <p:txBody>
          <a:bodyPr>
            <a:normAutofit/>
          </a:bodyPr>
          <a:lstStyle/>
          <a:p>
            <a:pPr marL="514350" indent="-514350">
              <a:buFont typeface="+mj-lt"/>
              <a:buAutoNum type="alphaUcPeriod"/>
            </a:pPr>
            <a:r>
              <a:rPr lang="en-US" sz="3200" dirty="0"/>
              <a:t>moral personhood or standing</a:t>
            </a:r>
          </a:p>
          <a:p>
            <a:pPr marL="514350" indent="-514350">
              <a:buFont typeface="+mj-lt"/>
              <a:buAutoNum type="alphaUcPeriod"/>
            </a:pPr>
            <a:r>
              <a:rPr lang="en-US" sz="3200" dirty="0"/>
              <a:t>sentience</a:t>
            </a:r>
          </a:p>
          <a:p>
            <a:pPr marL="514350" indent="-514350">
              <a:buFont typeface="+mj-lt"/>
              <a:buAutoNum type="alphaUcPeriod"/>
            </a:pPr>
            <a:r>
              <a:rPr lang="en-US" sz="3200" dirty="0"/>
              <a:t>autonomy</a:t>
            </a:r>
          </a:p>
          <a:p>
            <a:pPr marL="514350" indent="-514350">
              <a:buFont typeface="+mj-lt"/>
              <a:buAutoNum type="alphaUcPeriod"/>
            </a:pPr>
            <a:r>
              <a:rPr lang="en-US" sz="3200" dirty="0"/>
              <a:t>viability</a:t>
            </a:r>
          </a:p>
          <a:p>
            <a:pPr marL="514350" indent="-514350">
              <a:buFont typeface="+mj-lt"/>
              <a:buAutoNum type="alphaUcPeriod"/>
            </a:pPr>
            <a:r>
              <a:rPr lang="en-US" sz="3200" dirty="0"/>
              <a:t>innocence</a:t>
            </a:r>
          </a:p>
          <a:p>
            <a:pPr marL="514350" indent="-514350">
              <a:buFont typeface="+mj-lt"/>
              <a:buAutoNum type="alphaUcPeriod"/>
            </a:pPr>
            <a:r>
              <a:rPr lang="en-US" sz="3200" dirty="0"/>
              <a:t>all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907410249"/>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3095"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27933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954814" y="342900"/>
            <a:ext cx="6727371" cy="990600"/>
          </a:xfrm>
        </p:spPr>
        <p:txBody>
          <a:bodyPr>
            <a:noAutofit/>
          </a:bodyPr>
          <a:lstStyle/>
          <a:p>
            <a:r>
              <a:rPr lang="en-US" sz="2400" cap="none" dirty="0"/>
              <a:t>Which of the following </a:t>
            </a:r>
            <a:r>
              <a:rPr lang="en-US" sz="2400" cap="none" dirty="0" smtClean="0"/>
              <a:t>theories </a:t>
            </a:r>
            <a:r>
              <a:rPr lang="en-US" sz="2400" cap="none" dirty="0"/>
              <a:t>best characterizes Pope John Paul II’s account of moral personhood/standing?</a:t>
            </a:r>
          </a:p>
        </p:txBody>
      </p:sp>
      <p:sp>
        <p:nvSpPr>
          <p:cNvPr id="3" name="TPAnswers"/>
          <p:cNvSpPr>
            <a:spLocks noGrp="1"/>
          </p:cNvSpPr>
          <p:nvPr>
            <p:ph type="body" idx="1"/>
            <p:custDataLst>
              <p:tags r:id="rId3"/>
            </p:custDataLst>
          </p:nvPr>
        </p:nvSpPr>
        <p:spPr>
          <a:xfrm>
            <a:off x="1981200" y="1600200"/>
            <a:ext cx="4114800" cy="4876800"/>
          </a:xfrm>
        </p:spPr>
        <p:txBody>
          <a:bodyPr>
            <a:normAutofit/>
          </a:bodyPr>
          <a:lstStyle/>
          <a:p>
            <a:pPr marL="514350" indent="-514350">
              <a:buFont typeface="+mj-lt"/>
              <a:buAutoNum type="alphaUcPeriod"/>
            </a:pPr>
            <a:r>
              <a:rPr lang="en-US" sz="3200" dirty="0"/>
              <a:t>Kantian Ethics</a:t>
            </a:r>
          </a:p>
          <a:p>
            <a:pPr marL="514350" indent="-514350">
              <a:buFont typeface="+mj-lt"/>
              <a:buAutoNum type="alphaUcPeriod"/>
            </a:pPr>
            <a:r>
              <a:rPr lang="en-US" sz="3200" dirty="0" smtClean="0"/>
              <a:t>Feminism</a:t>
            </a:r>
            <a:endParaRPr lang="en-US" sz="3200" dirty="0"/>
          </a:p>
          <a:p>
            <a:pPr marL="514350" indent="-514350">
              <a:buFont typeface="+mj-lt"/>
              <a:buAutoNum type="alphaUcPeriod"/>
            </a:pPr>
            <a:r>
              <a:rPr lang="en-US" sz="3200" dirty="0"/>
              <a:t>Hedonism</a:t>
            </a:r>
          </a:p>
          <a:p>
            <a:pPr marL="514350" indent="-514350">
              <a:buFont typeface="+mj-lt"/>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181453088"/>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4119"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50212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5094513" y="470581"/>
            <a:ext cx="7097487" cy="990600"/>
          </a:xfrm>
        </p:spPr>
        <p:txBody>
          <a:bodyPr>
            <a:noAutofit/>
          </a:bodyPr>
          <a:lstStyle/>
          <a:p>
            <a:r>
              <a:rPr lang="en-US" sz="2400" cap="none" dirty="0"/>
              <a:t>Which of the following best characterizes Pope John Paul II’s argument against abortion?</a:t>
            </a:r>
          </a:p>
        </p:txBody>
      </p:sp>
      <p:sp>
        <p:nvSpPr>
          <p:cNvPr id="3" name="TPAnswers"/>
          <p:cNvSpPr>
            <a:spLocks noGrp="1"/>
          </p:cNvSpPr>
          <p:nvPr>
            <p:ph type="body" idx="1"/>
            <p:custDataLst>
              <p:tags r:id="rId3"/>
            </p:custDataLst>
          </p:nvPr>
        </p:nvSpPr>
        <p:spPr>
          <a:xfrm>
            <a:off x="326571" y="1600200"/>
            <a:ext cx="5769429" cy="5143500"/>
          </a:xfrm>
        </p:spPr>
        <p:txBody>
          <a:bodyPr>
            <a:normAutofit fontScale="77500" lnSpcReduction="20000"/>
          </a:bodyPr>
          <a:lstStyle/>
          <a:p>
            <a:pPr marL="514350" indent="-514350">
              <a:buFont typeface="+mj-lt"/>
              <a:buAutoNum type="alphaUcPeriod"/>
            </a:pPr>
            <a:r>
              <a:rPr lang="en-US" sz="3200" dirty="0"/>
              <a:t>A human fetus </a:t>
            </a:r>
            <a:r>
              <a:rPr lang="en-US" sz="3200" dirty="0">
                <a:solidFill>
                  <a:schemeClr val="accent2"/>
                </a:solidFill>
              </a:rPr>
              <a:t>has a future like ours</a:t>
            </a:r>
            <a:r>
              <a:rPr lang="en-US" sz="3200" dirty="0"/>
              <a:t>, and as such deserves the same moral protections as normal adult human beings</a:t>
            </a:r>
          </a:p>
          <a:p>
            <a:pPr marL="514350" indent="-514350">
              <a:buFont typeface="+mj-lt"/>
              <a:buAutoNum type="alphaUcPeriod"/>
            </a:pPr>
            <a:r>
              <a:rPr lang="en-US" sz="3200" dirty="0"/>
              <a:t>A human </a:t>
            </a:r>
            <a:r>
              <a:rPr lang="en-US" sz="3200" dirty="0">
                <a:solidFill>
                  <a:schemeClr val="accent2"/>
                </a:solidFill>
              </a:rPr>
              <a:t>fetus from conception is an innocent human being</a:t>
            </a:r>
            <a:r>
              <a:rPr lang="en-US" sz="3200" dirty="0"/>
              <a:t>, and thus has the same right to life as any other person</a:t>
            </a:r>
          </a:p>
          <a:p>
            <a:pPr marL="514350" indent="-514350">
              <a:buFont typeface="+mj-lt"/>
              <a:buAutoNum type="alphaUcPeriod"/>
            </a:pPr>
            <a:r>
              <a:rPr lang="en-US" sz="3200" dirty="0"/>
              <a:t>A human fetus </a:t>
            </a:r>
            <a:r>
              <a:rPr lang="en-US" sz="3200" dirty="0">
                <a:solidFill>
                  <a:schemeClr val="accent2"/>
                </a:solidFill>
              </a:rPr>
              <a:t>from conception is a sentient creature</a:t>
            </a:r>
            <a:r>
              <a:rPr lang="en-US" sz="3200" dirty="0"/>
              <a:t>, and thus has the same right to life as any other sentient creature</a:t>
            </a:r>
          </a:p>
          <a:p>
            <a:pPr marL="514350" indent="-514350">
              <a:buFont typeface="+mj-lt"/>
              <a:buAutoNum type="alphaUcPeriod"/>
            </a:pPr>
            <a:r>
              <a:rPr lang="en-US" sz="3200" dirty="0"/>
              <a:t>A human fetus </a:t>
            </a:r>
            <a:r>
              <a:rPr lang="en-US" sz="3200" dirty="0">
                <a:solidFill>
                  <a:schemeClr val="accent2"/>
                </a:solidFill>
              </a:rPr>
              <a:t>has </a:t>
            </a:r>
            <a:r>
              <a:rPr lang="en-US" sz="3200" dirty="0" smtClean="0">
                <a:solidFill>
                  <a:schemeClr val="accent2"/>
                </a:solidFill>
              </a:rPr>
              <a:t>a divinely </a:t>
            </a:r>
            <a:r>
              <a:rPr lang="en-US" sz="3200" dirty="0">
                <a:solidFill>
                  <a:schemeClr val="accent2"/>
                </a:solidFill>
              </a:rPr>
              <a:t>immaterial soul seven minutes after conception</a:t>
            </a:r>
            <a:r>
              <a:rPr lang="en-US" sz="3200" dirty="0"/>
              <a:t>, and from then on has the same right to life as any other person.</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042011601"/>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5143"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9997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06886" y="1803405"/>
            <a:ext cx="5334000" cy="1168395"/>
          </a:xfrm>
        </p:spPr>
        <p:txBody>
          <a:bodyPr>
            <a:normAutofit fontScale="90000"/>
          </a:bodyPr>
          <a:lstStyle/>
          <a:p>
            <a:r>
              <a:rPr lang="en-US" b="1" dirty="0" smtClean="0"/>
              <a:t>Pope John Paul II</a:t>
            </a:r>
            <a:r>
              <a:rPr lang="en-US" dirty="0" smtClean="0"/>
              <a:t/>
            </a:r>
            <a:br>
              <a:rPr lang="en-US" dirty="0" smtClean="0"/>
            </a:br>
            <a:endParaRPr lang="en-US" sz="2000" dirty="0"/>
          </a:p>
        </p:txBody>
      </p:sp>
      <p:sp>
        <p:nvSpPr>
          <p:cNvPr id="3" name="Subtitle 2"/>
          <p:cNvSpPr>
            <a:spLocks noGrp="1"/>
          </p:cNvSpPr>
          <p:nvPr>
            <p:ph type="subTitle" idx="1"/>
          </p:nvPr>
        </p:nvSpPr>
        <p:spPr>
          <a:xfrm>
            <a:off x="6596743" y="3632200"/>
            <a:ext cx="4648200" cy="863599"/>
          </a:xfrm>
        </p:spPr>
        <p:txBody>
          <a:bodyPr>
            <a:normAutofit/>
          </a:bodyPr>
          <a:lstStyle/>
          <a:p>
            <a:r>
              <a:rPr lang="en-US" dirty="0"/>
              <a:t>“The Unspeakable Crime of Abortion”</a:t>
            </a:r>
          </a:p>
        </p:txBody>
      </p:sp>
      <p:pic>
        <p:nvPicPr>
          <p:cNvPr id="6" name="Picture 2" descr="http://blogs.telegraph.co.uk/culture/files/2010/01/PopeJohnPaulII-304x288.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15936" y="2057400"/>
            <a:ext cx="3532364" cy="33464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454315"/>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blogs.telegraph.co.uk/culture/files/2010/01/PopeJohnPaulII-304x288.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915936" y="2057400"/>
            <a:ext cx="3532364" cy="33464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sz="half" idx="2"/>
          </p:nvPr>
        </p:nvSpPr>
        <p:spPr>
          <a:xfrm>
            <a:off x="5954486" y="2340428"/>
            <a:ext cx="6237514" cy="4517571"/>
          </a:xfrm>
        </p:spPr>
        <p:txBody>
          <a:bodyPr>
            <a:normAutofit/>
          </a:bodyPr>
          <a:lstStyle/>
          <a:p>
            <a:pPr marL="0" indent="0">
              <a:buNone/>
            </a:pPr>
            <a:r>
              <a:rPr lang="en-US" sz="2000" dirty="0" smtClean="0"/>
              <a:t>NLT: 	“An </a:t>
            </a:r>
            <a:r>
              <a:rPr lang="en-US" sz="2000" dirty="0"/>
              <a:t>action is right if and only if (and because) in performing the action one does not directly violate any of the basic values” (12):</a:t>
            </a:r>
          </a:p>
          <a:p>
            <a:endParaRPr lang="en-US" sz="2000" dirty="0"/>
          </a:p>
          <a:p>
            <a:pPr marL="457200" indent="-457200">
              <a:buAutoNum type="arabicPeriod"/>
            </a:pPr>
            <a:r>
              <a:rPr lang="en-US" sz="2000" dirty="0"/>
              <a:t>Human Life</a:t>
            </a:r>
          </a:p>
          <a:p>
            <a:pPr marL="457200" indent="-457200">
              <a:buAutoNum type="arabicPeriod"/>
            </a:pPr>
            <a:r>
              <a:rPr lang="en-US" sz="2000" dirty="0"/>
              <a:t>Human Procreation (which includes raising children)</a:t>
            </a:r>
          </a:p>
          <a:p>
            <a:pPr marL="457200" indent="-457200">
              <a:buAutoNum type="arabicPeriod"/>
            </a:pPr>
            <a:r>
              <a:rPr lang="en-US" sz="2000" dirty="0"/>
              <a:t>Human Knowledge</a:t>
            </a:r>
          </a:p>
          <a:p>
            <a:pPr marL="457200" indent="-457200">
              <a:buAutoNum type="arabicPeriod"/>
            </a:pPr>
            <a:r>
              <a:rPr lang="en-US" sz="2000" dirty="0"/>
              <a:t>Human Sociability</a:t>
            </a:r>
          </a:p>
        </p:txBody>
      </p:sp>
      <p:sp>
        <p:nvSpPr>
          <p:cNvPr id="5" name="Title 1"/>
          <p:cNvSpPr>
            <a:spLocks noGrp="1"/>
          </p:cNvSpPr>
          <p:nvPr>
            <p:ph type="title"/>
          </p:nvPr>
        </p:nvSpPr>
        <p:spPr>
          <a:xfrm>
            <a:off x="2895600" y="764373"/>
            <a:ext cx="8610600" cy="1293028"/>
          </a:xfrm>
        </p:spPr>
        <p:txBody>
          <a:bodyPr>
            <a:normAutofit/>
          </a:bodyPr>
          <a:lstStyle/>
          <a:p>
            <a:r>
              <a:rPr lang="en-US" b="1" dirty="0" smtClean="0"/>
              <a:t>Ethical theory</a:t>
            </a:r>
            <a:endParaRPr lang="en-US" b="1" dirty="0"/>
          </a:p>
        </p:txBody>
      </p:sp>
    </p:spTree>
    <p:extLst>
      <p:ext uri="{BB962C8B-B14F-4D97-AF65-F5344CB8AC3E}">
        <p14:creationId xmlns:p14="http://schemas.microsoft.com/office/powerpoint/2010/main" val="3634806988"/>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685800" y="2194560"/>
            <a:ext cx="6106886" cy="4024125"/>
          </a:xfrm>
        </p:spPr>
        <p:txBody>
          <a:bodyPr>
            <a:normAutofit/>
          </a:bodyPr>
          <a:lstStyle/>
          <a:p>
            <a:pPr marL="514350" indent="-514350">
              <a:buFont typeface="Arial" panose="020B0604020202020204" pitchFamily="34" charset="0"/>
              <a:buAutoNum type="arabicPeriod"/>
            </a:pPr>
            <a:r>
              <a:rPr lang="en-US" dirty="0"/>
              <a:t>Last thoughts about pornography and censorship?  </a:t>
            </a:r>
            <a:endParaRPr lang="en-US" dirty="0" smtClean="0"/>
          </a:p>
          <a:p>
            <a:pPr marL="514350" indent="-514350">
              <a:buFont typeface="Arial" panose="020B0604020202020204" pitchFamily="34" charset="0"/>
              <a:buAutoNum type="arabicPeriod"/>
            </a:pPr>
            <a:endParaRPr lang="en-US" dirty="0"/>
          </a:p>
          <a:p>
            <a:pPr marL="514350" lvl="0" indent="-514350">
              <a:buFont typeface="Arial" panose="020B0604020202020204" pitchFamily="34" charset="0"/>
              <a:buAutoNum type="arabicPeriod"/>
            </a:pPr>
            <a:r>
              <a:rPr lang="en-US" dirty="0" smtClean="0"/>
              <a:t>Admin notes and where we are …</a:t>
            </a:r>
          </a:p>
          <a:p>
            <a:pPr lvl="1"/>
            <a:r>
              <a:rPr lang="en-US" i="1" dirty="0" smtClean="0"/>
              <a:t>Assignment 4, conference, final papers</a:t>
            </a:r>
          </a:p>
          <a:p>
            <a:pPr marL="514350" lvl="0" indent="-514350">
              <a:buFont typeface="Arial" panose="020B0604020202020204" pitchFamily="34" charset="0"/>
              <a:buAutoNum type="arabicPeriod"/>
            </a:pPr>
            <a:endParaRPr lang="en-US" dirty="0" smtClean="0">
              <a:solidFill>
                <a:schemeClr val="accent2"/>
              </a:solidFill>
            </a:endParaRPr>
          </a:p>
          <a:p>
            <a:pPr marL="514350" lvl="0" indent="-514350">
              <a:buFont typeface="Arial" panose="020B0604020202020204" pitchFamily="34" charset="0"/>
              <a:buAutoNum type="arabicPeriod"/>
            </a:pPr>
            <a:r>
              <a:rPr lang="en-US" dirty="0" smtClean="0">
                <a:solidFill>
                  <a:schemeClr val="accent2"/>
                </a:solidFill>
              </a:rPr>
              <a:t>Clicker Quiz</a:t>
            </a:r>
            <a:r>
              <a:rPr lang="en-US" dirty="0" smtClean="0"/>
              <a:t>: </a:t>
            </a:r>
            <a:r>
              <a:rPr lang="en-US" sz="2400" dirty="0">
                <a:ea typeface="Times New Roman" panose="02020603050405020304" pitchFamily="18" charset="0"/>
              </a:rPr>
              <a:t>Pope John Paul II, “The Unspeakable Crime of Abortion</a:t>
            </a:r>
            <a:r>
              <a:rPr lang="en-US" sz="2400" dirty="0" smtClean="0">
                <a:ea typeface="Times New Roman" panose="02020603050405020304" pitchFamily="18" charset="0"/>
              </a:rPr>
              <a:t>”</a:t>
            </a:r>
          </a:p>
          <a:p>
            <a:pPr marL="514350" lvl="0" indent="-514350">
              <a:buFont typeface="Arial" panose="020B0604020202020204" pitchFamily="34" charset="0"/>
              <a:buAutoNum type="arabicPeriod"/>
            </a:pPr>
            <a:endParaRPr lang="en-US" sz="2400" dirty="0" smtClean="0"/>
          </a:p>
          <a:p>
            <a:pPr marL="514350" lvl="0" indent="-514350">
              <a:buFont typeface="Arial" panose="020B0604020202020204" pitchFamily="34" charset="0"/>
              <a:buAutoNum type="arabicPeriod"/>
            </a:pPr>
            <a:r>
              <a:rPr lang="en-US" sz="2400" dirty="0" smtClean="0"/>
              <a:t>Discuss the argument... </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0228" y="2558144"/>
            <a:ext cx="2057400" cy="2707105"/>
          </a:xfrm>
          <a:prstGeom prst="rect">
            <a:avLst/>
          </a:prstGeom>
          <a:ln>
            <a:noFill/>
          </a:ln>
          <a:effectLst>
            <a:softEdge rad="112500"/>
          </a:effectLst>
        </p:spPr>
      </p:pic>
    </p:spTree>
    <p:extLst>
      <p:ext uri="{BB962C8B-B14F-4D97-AF65-F5344CB8AC3E}">
        <p14:creationId xmlns:p14="http://schemas.microsoft.com/office/powerpoint/2010/main" val="3891197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Pope John Paul II</a:t>
            </a:r>
            <a:r>
              <a:rPr lang="en-US" dirty="0" smtClean="0"/>
              <a:t/>
            </a:r>
            <a:br>
              <a:rPr lang="en-US" dirty="0" smtClean="0"/>
            </a:br>
            <a:r>
              <a:rPr lang="en-US" sz="2000" dirty="0"/>
              <a:t>“The Unspeakable Crime of Abortion”</a:t>
            </a:r>
          </a:p>
        </p:txBody>
      </p:sp>
      <p:pic>
        <p:nvPicPr>
          <p:cNvPr id="2050" name="Picture 2" descr="http://blogs.telegraph.co.uk/culture/files/2010/01/PopeJohnPaulII-304x288.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915936" y="2057400"/>
            <a:ext cx="3532364" cy="33464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sz="half" idx="2"/>
          </p:nvPr>
        </p:nvSpPr>
        <p:spPr/>
        <p:txBody>
          <a:bodyPr>
            <a:normAutofit/>
          </a:bodyPr>
          <a:lstStyle/>
          <a:p>
            <a:pPr marL="0" indent="0">
              <a:buNone/>
            </a:pPr>
            <a:r>
              <a:rPr lang="en-US" dirty="0" smtClean="0"/>
              <a:t>Two main components to the abortion debate:</a:t>
            </a:r>
          </a:p>
          <a:p>
            <a:pPr marL="0" indent="0">
              <a:buNone/>
            </a:pPr>
            <a:endParaRPr lang="en-US" dirty="0" smtClean="0"/>
          </a:p>
          <a:p>
            <a:pPr marL="788670" lvl="1" indent="-514350">
              <a:buFont typeface="+mj-lt"/>
              <a:buAutoNum type="arabicPeriod"/>
            </a:pPr>
            <a:r>
              <a:rPr lang="en-US" dirty="0" smtClean="0"/>
              <a:t>Whether a fetus has moral standing.</a:t>
            </a:r>
          </a:p>
          <a:p>
            <a:pPr marL="788670" lvl="1" indent="-514350">
              <a:buFont typeface="+mj-lt"/>
              <a:buAutoNum type="arabicPeriod"/>
            </a:pPr>
            <a:endParaRPr lang="en-US" dirty="0" smtClean="0"/>
          </a:p>
          <a:p>
            <a:pPr marL="788670" lvl="1" indent="-514350">
              <a:buFont typeface="+mj-lt"/>
              <a:buAutoNum type="arabicPeriod"/>
            </a:pPr>
            <a:r>
              <a:rPr lang="en-US" dirty="0" smtClean="0"/>
              <a:t>How to treat people and things with moral standing. </a:t>
            </a:r>
            <a:endParaRPr lang="en-US" dirty="0"/>
          </a:p>
        </p:txBody>
      </p:sp>
    </p:spTree>
    <p:extLst>
      <p:ext uri="{BB962C8B-B14F-4D97-AF65-F5344CB8AC3E}">
        <p14:creationId xmlns:p14="http://schemas.microsoft.com/office/powerpoint/2010/main" val="3783797155"/>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blogs.telegraph.co.uk/culture/files/2010/01/PopeJohnPaulII-304x288.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915936" y="2057400"/>
            <a:ext cx="3532364" cy="33464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sz="half" idx="2"/>
          </p:nvPr>
        </p:nvSpPr>
        <p:spPr>
          <a:xfrm>
            <a:off x="5954486" y="2340428"/>
            <a:ext cx="6237514" cy="4517571"/>
          </a:xfrm>
        </p:spPr>
        <p:txBody>
          <a:bodyPr>
            <a:normAutofit/>
          </a:bodyPr>
          <a:lstStyle/>
          <a:p>
            <a:r>
              <a:rPr lang="en-US" dirty="0" smtClean="0"/>
              <a:t>Biological membership in the human species</a:t>
            </a:r>
          </a:p>
          <a:p>
            <a:r>
              <a:rPr lang="en-US" dirty="0" smtClean="0"/>
              <a:t>Continuity argument: given biological membership, the only place where it makes sense to draw the line is at conception. </a:t>
            </a:r>
            <a:endParaRPr lang="en-US" dirty="0"/>
          </a:p>
        </p:txBody>
      </p:sp>
      <p:sp>
        <p:nvSpPr>
          <p:cNvPr id="5" name="Title 1"/>
          <p:cNvSpPr>
            <a:spLocks noGrp="1"/>
          </p:cNvSpPr>
          <p:nvPr>
            <p:ph type="title"/>
          </p:nvPr>
        </p:nvSpPr>
        <p:spPr>
          <a:xfrm>
            <a:off x="2895600" y="764373"/>
            <a:ext cx="8610600" cy="1293028"/>
          </a:xfrm>
        </p:spPr>
        <p:txBody>
          <a:bodyPr>
            <a:normAutofit/>
          </a:bodyPr>
          <a:lstStyle/>
          <a:p>
            <a:r>
              <a:rPr lang="en-US" b="1" dirty="0" smtClean="0"/>
              <a:t>a </a:t>
            </a:r>
            <a:r>
              <a:rPr lang="en-US" b="1" dirty="0"/>
              <a:t>fetus has moral </a:t>
            </a:r>
            <a:r>
              <a:rPr lang="en-US" b="1" dirty="0" smtClean="0"/>
              <a:t>standing</a:t>
            </a:r>
            <a:endParaRPr lang="en-US" b="1" dirty="0"/>
          </a:p>
        </p:txBody>
      </p:sp>
    </p:spTree>
    <p:extLst>
      <p:ext uri="{BB962C8B-B14F-4D97-AF65-F5344CB8AC3E}">
        <p14:creationId xmlns:p14="http://schemas.microsoft.com/office/powerpoint/2010/main" val="1329516493"/>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blogs.telegraph.co.uk/culture/files/2010/01/PopeJohnPaulII-304x288.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915936" y="2057400"/>
            <a:ext cx="3532364" cy="33464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sz="half" idx="2"/>
          </p:nvPr>
        </p:nvSpPr>
        <p:spPr>
          <a:xfrm>
            <a:off x="5954486" y="2340428"/>
            <a:ext cx="6237514" cy="4517571"/>
          </a:xfrm>
        </p:spPr>
        <p:txBody>
          <a:bodyPr>
            <a:normAutofit/>
          </a:bodyPr>
          <a:lstStyle/>
          <a:p>
            <a:pPr marL="0" indent="0">
              <a:buNone/>
            </a:pPr>
            <a:r>
              <a:rPr lang="en-US" sz="2000" dirty="0" smtClean="0"/>
              <a:t>NLT: 	“An </a:t>
            </a:r>
            <a:r>
              <a:rPr lang="en-US" sz="2000" dirty="0"/>
              <a:t>action is right if and only if (and because) in performing the action one does not directly violate any of the basic values” (12):</a:t>
            </a:r>
          </a:p>
          <a:p>
            <a:endParaRPr lang="en-US" sz="2000" dirty="0"/>
          </a:p>
          <a:p>
            <a:pPr marL="457200" indent="-457200">
              <a:buAutoNum type="arabicPeriod"/>
            </a:pPr>
            <a:r>
              <a:rPr lang="en-US" sz="2000" dirty="0"/>
              <a:t>Human Life</a:t>
            </a:r>
          </a:p>
          <a:p>
            <a:pPr marL="457200" indent="-457200">
              <a:buAutoNum type="arabicPeriod"/>
            </a:pPr>
            <a:r>
              <a:rPr lang="en-US" sz="2000" dirty="0"/>
              <a:t>Human Procreation (which includes raising children)</a:t>
            </a:r>
          </a:p>
          <a:p>
            <a:pPr marL="457200" indent="-457200">
              <a:buAutoNum type="arabicPeriod"/>
            </a:pPr>
            <a:r>
              <a:rPr lang="en-US" sz="2000" dirty="0"/>
              <a:t>Human Knowledge</a:t>
            </a:r>
          </a:p>
          <a:p>
            <a:pPr marL="457200" indent="-457200">
              <a:buAutoNum type="arabicPeriod"/>
            </a:pPr>
            <a:r>
              <a:rPr lang="en-US" sz="2000" dirty="0"/>
              <a:t>Human Sociability</a:t>
            </a:r>
          </a:p>
        </p:txBody>
      </p:sp>
      <p:sp>
        <p:nvSpPr>
          <p:cNvPr id="5" name="Title 1"/>
          <p:cNvSpPr>
            <a:spLocks noGrp="1"/>
          </p:cNvSpPr>
          <p:nvPr>
            <p:ph type="title"/>
          </p:nvPr>
        </p:nvSpPr>
        <p:spPr>
          <a:xfrm>
            <a:off x="2895600" y="764373"/>
            <a:ext cx="8610600" cy="1293028"/>
          </a:xfrm>
        </p:spPr>
        <p:txBody>
          <a:bodyPr>
            <a:normAutofit/>
          </a:bodyPr>
          <a:lstStyle/>
          <a:p>
            <a:r>
              <a:rPr lang="en-US" b="1" dirty="0"/>
              <a:t>How to treat people </a:t>
            </a:r>
            <a:r>
              <a:rPr lang="en-US" b="1" dirty="0" smtClean="0"/>
              <a:t>with </a:t>
            </a:r>
            <a:r>
              <a:rPr lang="en-US" b="1" dirty="0"/>
              <a:t>moral </a:t>
            </a:r>
            <a:r>
              <a:rPr lang="en-US" b="1" dirty="0" smtClean="0"/>
              <a:t>standing</a:t>
            </a:r>
            <a:endParaRPr lang="en-US" b="1" dirty="0"/>
          </a:p>
        </p:txBody>
      </p:sp>
    </p:spTree>
    <p:extLst>
      <p:ext uri="{BB962C8B-B14F-4D97-AF65-F5344CB8AC3E}">
        <p14:creationId xmlns:p14="http://schemas.microsoft.com/office/powerpoint/2010/main" val="2274610651"/>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blogs.telegraph.co.uk/culture/files/2010/01/PopeJohnPaulII-304x288.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915936" y="2057400"/>
            <a:ext cx="3532364" cy="33464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sz="half" idx="2"/>
          </p:nvPr>
        </p:nvSpPr>
        <p:spPr>
          <a:xfrm>
            <a:off x="5355771" y="2057400"/>
            <a:ext cx="6836229" cy="6237514"/>
          </a:xfrm>
        </p:spPr>
        <p:txBody>
          <a:bodyPr>
            <a:normAutofit/>
          </a:bodyPr>
          <a:lstStyle/>
          <a:p>
            <a:pPr marL="342900" indent="-342900">
              <a:buAutoNum type="arabicPeriod"/>
            </a:pPr>
            <a:r>
              <a:rPr lang="en-US" dirty="0" smtClean="0"/>
              <a:t>A fetus is a person with the right to life.</a:t>
            </a:r>
          </a:p>
          <a:p>
            <a:pPr marL="917575" lvl="2" indent="-455613">
              <a:buFont typeface="Times New Roman" pitchFamily="16" charset="0"/>
              <a:buChar char="•"/>
              <a:tabLst>
                <a:tab pos="425450" algn="l"/>
                <a:tab pos="538163" algn="l"/>
                <a:tab pos="995363" algn="l"/>
                <a:tab pos="1452563" algn="l"/>
                <a:tab pos="1909763" algn="l"/>
                <a:tab pos="2366963" algn="l"/>
                <a:tab pos="2824163" algn="l"/>
                <a:tab pos="3281363" algn="l"/>
                <a:tab pos="3738563" algn="l"/>
                <a:tab pos="4195763" algn="l"/>
                <a:tab pos="4652963" algn="l"/>
                <a:tab pos="5110163" algn="l"/>
                <a:tab pos="5567363" algn="l"/>
                <a:tab pos="6024563" algn="l"/>
                <a:tab pos="6481763" algn="l"/>
                <a:tab pos="6938963" algn="l"/>
                <a:tab pos="7396163" algn="l"/>
                <a:tab pos="7853363" algn="l"/>
                <a:tab pos="8310563" algn="l"/>
                <a:tab pos="8767763" algn="l"/>
                <a:tab pos="9224963" algn="l"/>
              </a:tabLst>
            </a:pPr>
            <a:r>
              <a:rPr lang="en-US" altLang="en-US" dirty="0" smtClean="0"/>
              <a:t>The </a:t>
            </a:r>
            <a:r>
              <a:rPr lang="en-US" altLang="en-US" dirty="0"/>
              <a:t>human fetus from conception is “an innocent human being.”</a:t>
            </a:r>
          </a:p>
          <a:p>
            <a:pPr marL="917575" lvl="2" indent="-455613">
              <a:buFont typeface="Times New Roman" pitchFamily="16" charset="0"/>
              <a:buChar char="•"/>
              <a:tabLst>
                <a:tab pos="425450" algn="l"/>
                <a:tab pos="538163" algn="l"/>
                <a:tab pos="995363" algn="l"/>
                <a:tab pos="1452563" algn="l"/>
                <a:tab pos="1909763" algn="l"/>
                <a:tab pos="2366963" algn="l"/>
                <a:tab pos="2824163" algn="l"/>
                <a:tab pos="3281363" algn="l"/>
                <a:tab pos="3738563" algn="l"/>
                <a:tab pos="4195763" algn="l"/>
                <a:tab pos="4652963" algn="l"/>
                <a:tab pos="5110163" algn="l"/>
                <a:tab pos="5567363" algn="l"/>
                <a:tab pos="6024563" algn="l"/>
                <a:tab pos="6481763" algn="l"/>
                <a:tab pos="6938963" algn="l"/>
                <a:tab pos="7396163" algn="l"/>
                <a:tab pos="7853363" algn="l"/>
                <a:tab pos="8310563" algn="l"/>
                <a:tab pos="8767763" algn="l"/>
                <a:tab pos="9224963" algn="l"/>
              </a:tabLst>
            </a:pPr>
            <a:r>
              <a:rPr lang="en-US" altLang="en-US" dirty="0" smtClean="0"/>
              <a:t>Therefore, it “is </a:t>
            </a:r>
            <a:r>
              <a:rPr lang="en-US" altLang="en-US" dirty="0"/>
              <a:t>to be respected as a person.”</a:t>
            </a:r>
          </a:p>
          <a:p>
            <a:pPr marL="917575" lvl="2" indent="-455613">
              <a:buFont typeface="Times New Roman" pitchFamily="16" charset="0"/>
              <a:buChar char="•"/>
              <a:tabLst>
                <a:tab pos="425450" algn="l"/>
                <a:tab pos="538163" algn="l"/>
                <a:tab pos="995363" algn="l"/>
                <a:tab pos="1452563" algn="l"/>
                <a:tab pos="1909763" algn="l"/>
                <a:tab pos="2366963" algn="l"/>
                <a:tab pos="2824163" algn="l"/>
                <a:tab pos="3281363" algn="l"/>
                <a:tab pos="3738563" algn="l"/>
                <a:tab pos="4195763" algn="l"/>
                <a:tab pos="4652963" algn="l"/>
                <a:tab pos="5110163" algn="l"/>
                <a:tab pos="5567363" algn="l"/>
                <a:tab pos="6024563" algn="l"/>
                <a:tab pos="6481763" algn="l"/>
                <a:tab pos="6938963" algn="l"/>
                <a:tab pos="7396163" algn="l"/>
                <a:tab pos="7853363" algn="l"/>
                <a:tab pos="8310563" algn="l"/>
                <a:tab pos="8767763" algn="l"/>
                <a:tab pos="9224963" algn="l"/>
              </a:tabLst>
            </a:pPr>
            <a:r>
              <a:rPr lang="en-US" altLang="en-US" dirty="0" smtClean="0"/>
              <a:t>Therefore</a:t>
            </a:r>
            <a:r>
              <a:rPr lang="en-US" altLang="en-US" dirty="0"/>
              <a:t>, it has the same right to life (and in the same degree) as any other person</a:t>
            </a:r>
            <a:r>
              <a:rPr lang="en-US" altLang="en-US" dirty="0" smtClean="0"/>
              <a:t>.</a:t>
            </a:r>
            <a:r>
              <a:rPr lang="en-US" dirty="0" smtClean="0"/>
              <a:t> </a:t>
            </a:r>
          </a:p>
          <a:p>
            <a:pPr marL="342900" indent="-342900">
              <a:buAutoNum type="arabicPeriod"/>
            </a:pPr>
            <a:r>
              <a:rPr lang="en-US" dirty="0" smtClean="0"/>
              <a:t>It is morally wrong to kill a person with the right to life. </a:t>
            </a:r>
          </a:p>
          <a:p>
            <a:pPr marL="342900" indent="-342900">
              <a:buAutoNum type="arabicPeriod"/>
            </a:pPr>
            <a:r>
              <a:rPr lang="en-US" dirty="0" smtClean="0"/>
              <a:t>Therefore, it is morally wrong to kill a fetus. (Abortion is immoral.)</a:t>
            </a:r>
            <a:endParaRPr lang="en-US" dirty="0"/>
          </a:p>
        </p:txBody>
      </p:sp>
      <p:sp>
        <p:nvSpPr>
          <p:cNvPr id="5" name="Title 1"/>
          <p:cNvSpPr>
            <a:spLocks noGrp="1"/>
          </p:cNvSpPr>
          <p:nvPr>
            <p:ph type="title"/>
          </p:nvPr>
        </p:nvSpPr>
        <p:spPr>
          <a:xfrm>
            <a:off x="2895600" y="764373"/>
            <a:ext cx="8610600" cy="1293028"/>
          </a:xfrm>
        </p:spPr>
        <p:txBody>
          <a:bodyPr>
            <a:normAutofit/>
          </a:bodyPr>
          <a:lstStyle/>
          <a:p>
            <a:r>
              <a:rPr lang="en-US" b="1" dirty="0" smtClean="0"/>
              <a:t>Pope John Paul II</a:t>
            </a:r>
            <a:r>
              <a:rPr lang="en-US" dirty="0" smtClean="0"/>
              <a:t/>
            </a:r>
            <a:br>
              <a:rPr lang="en-US" dirty="0" smtClean="0"/>
            </a:br>
            <a:r>
              <a:rPr lang="en-US" sz="2000" dirty="0"/>
              <a:t>“The Unspeakable Crime of Abortion”</a:t>
            </a:r>
          </a:p>
        </p:txBody>
      </p:sp>
    </p:spTree>
    <p:extLst>
      <p:ext uri="{BB962C8B-B14F-4D97-AF65-F5344CB8AC3E}">
        <p14:creationId xmlns:p14="http://schemas.microsoft.com/office/powerpoint/2010/main" val="424054333"/>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844142" y="609600"/>
            <a:ext cx="5366657" cy="655638"/>
          </a:xfrm>
        </p:spPr>
        <p:txBody>
          <a:bodyPr>
            <a:normAutofit fontScale="90000"/>
          </a:bodyPr>
          <a:lstStyle/>
          <a:p>
            <a:pPr marL="342900" indent="-342900"/>
            <a:r>
              <a:rPr lang="en-US" dirty="0"/>
              <a:t>A fetus is a person with the right to life.</a:t>
            </a:r>
          </a:p>
        </p:txBody>
      </p:sp>
      <p:sp>
        <p:nvSpPr>
          <p:cNvPr id="3" name="TPAnswers"/>
          <p:cNvSpPr>
            <a:spLocks noGrp="1"/>
          </p:cNvSpPr>
          <p:nvPr>
            <p:ph type="body" idx="1"/>
            <p:custDataLst>
              <p:tags r:id="rId3"/>
            </p:custDataLst>
          </p:nvPr>
        </p:nvSpPr>
        <p:spPr>
          <a:xfrm>
            <a:off x="1981200" y="1600200"/>
            <a:ext cx="4114800" cy="4876800"/>
          </a:xfrm>
        </p:spPr>
        <p:txBody>
          <a:bodyPr>
            <a:normAutofit/>
          </a:bodyPr>
          <a:lstStyle/>
          <a:p>
            <a:pPr marL="457200" indent="-457200">
              <a:buFont typeface="Arial" pitchFamily="34" charset="0"/>
              <a:buAutoNum type="alphaUcPeriod"/>
            </a:pPr>
            <a:r>
              <a:rPr lang="en-US" sz="3200"/>
              <a:t>Strongly Agree</a:t>
            </a:r>
          </a:p>
          <a:p>
            <a:pPr marL="457200" indent="-457200">
              <a:buFont typeface="Arial" pitchFamily="34" charset="0"/>
              <a:buAutoNum type="alphaUcPeriod"/>
            </a:pPr>
            <a:r>
              <a:rPr lang="en-US" sz="3200"/>
              <a:t>Agree</a:t>
            </a:r>
          </a:p>
          <a:p>
            <a:pPr marL="457200" indent="-457200">
              <a:buFont typeface="Arial" pitchFamily="34" charset="0"/>
              <a:buAutoNum type="alphaUcPeriod"/>
            </a:pPr>
            <a:r>
              <a:rPr lang="en-US" sz="3200"/>
              <a:t>Somewhat Agree</a:t>
            </a:r>
          </a:p>
          <a:p>
            <a:pPr marL="457200" indent="-457200">
              <a:buFont typeface="Arial" pitchFamily="34" charset="0"/>
              <a:buAutoNum type="alphaUcPeriod"/>
            </a:pPr>
            <a:r>
              <a:rPr lang="en-US" sz="3200"/>
              <a:t>Neutral</a:t>
            </a:r>
          </a:p>
          <a:p>
            <a:pPr marL="457200" indent="-457200">
              <a:buFont typeface="Arial" pitchFamily="34" charset="0"/>
              <a:buAutoNum type="alphaUcPeriod"/>
            </a:pPr>
            <a:r>
              <a:rPr lang="en-US" sz="3200"/>
              <a:t>Somewhat Disagree</a:t>
            </a:r>
          </a:p>
          <a:p>
            <a:pPr marL="457200" indent="-457200">
              <a:buFont typeface="Arial" pitchFamily="34" charset="0"/>
              <a:buAutoNum type="alphaUcPeriod"/>
            </a:pPr>
            <a:r>
              <a:rPr lang="en-US" sz="3200"/>
              <a:t>Disagree</a:t>
            </a:r>
          </a:p>
          <a:p>
            <a:pPr marL="457200" indent="-457200">
              <a:buFont typeface="Arial" pitchFamily="34" charset="0"/>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810733571"/>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6166"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60476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5225142" y="609600"/>
            <a:ext cx="6455229" cy="655638"/>
          </a:xfrm>
        </p:spPr>
        <p:txBody>
          <a:bodyPr>
            <a:normAutofit fontScale="90000"/>
          </a:bodyPr>
          <a:lstStyle/>
          <a:p>
            <a:pPr marL="342900" indent="-342900"/>
            <a:r>
              <a:rPr lang="en-US" dirty="0"/>
              <a:t>It is morally wrong to kill a person with the right to life. </a:t>
            </a:r>
          </a:p>
        </p:txBody>
      </p:sp>
      <p:sp>
        <p:nvSpPr>
          <p:cNvPr id="3" name="TPAnswers"/>
          <p:cNvSpPr>
            <a:spLocks noGrp="1"/>
          </p:cNvSpPr>
          <p:nvPr>
            <p:ph type="body" idx="1"/>
            <p:custDataLst>
              <p:tags r:id="rId3"/>
            </p:custDataLst>
          </p:nvPr>
        </p:nvSpPr>
        <p:spPr>
          <a:xfrm>
            <a:off x="1981200" y="1600200"/>
            <a:ext cx="4114800" cy="4876800"/>
          </a:xfrm>
        </p:spPr>
        <p:txBody>
          <a:bodyPr>
            <a:normAutofit/>
          </a:bodyPr>
          <a:lstStyle/>
          <a:p>
            <a:pPr marL="457200" indent="-457200">
              <a:buFont typeface="Arial" pitchFamily="34" charset="0"/>
              <a:buAutoNum type="alphaUcPeriod"/>
            </a:pPr>
            <a:r>
              <a:rPr lang="en-US" sz="3200"/>
              <a:t>Strongly Agree</a:t>
            </a:r>
          </a:p>
          <a:p>
            <a:pPr marL="457200" indent="-457200">
              <a:buFont typeface="Arial" pitchFamily="34" charset="0"/>
              <a:buAutoNum type="alphaUcPeriod"/>
            </a:pPr>
            <a:r>
              <a:rPr lang="en-US" sz="3200"/>
              <a:t>Agree</a:t>
            </a:r>
          </a:p>
          <a:p>
            <a:pPr marL="457200" indent="-457200">
              <a:buFont typeface="Arial" pitchFamily="34" charset="0"/>
              <a:buAutoNum type="alphaUcPeriod"/>
            </a:pPr>
            <a:r>
              <a:rPr lang="en-US" sz="3200"/>
              <a:t>Somewhat Agree</a:t>
            </a:r>
          </a:p>
          <a:p>
            <a:pPr marL="457200" indent="-457200">
              <a:buFont typeface="Arial" pitchFamily="34" charset="0"/>
              <a:buAutoNum type="alphaUcPeriod"/>
            </a:pPr>
            <a:r>
              <a:rPr lang="en-US" sz="3200"/>
              <a:t>Neutral</a:t>
            </a:r>
          </a:p>
          <a:p>
            <a:pPr marL="457200" indent="-457200">
              <a:buFont typeface="Arial" pitchFamily="34" charset="0"/>
              <a:buAutoNum type="alphaUcPeriod"/>
            </a:pPr>
            <a:r>
              <a:rPr lang="en-US" sz="3200"/>
              <a:t>Somewhat Disagree</a:t>
            </a:r>
          </a:p>
          <a:p>
            <a:pPr marL="457200" indent="-457200">
              <a:buFont typeface="Arial" pitchFamily="34" charset="0"/>
              <a:buAutoNum type="alphaUcPeriod"/>
            </a:pPr>
            <a:r>
              <a:rPr lang="en-US" sz="3200"/>
              <a:t>Disagree</a:t>
            </a:r>
          </a:p>
          <a:p>
            <a:pPr marL="457200" indent="-457200">
              <a:buFont typeface="Arial" pitchFamily="34" charset="0"/>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005284388"/>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7190"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84910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Mary </a:t>
            </a:r>
            <a:r>
              <a:rPr lang="en-US" dirty="0"/>
              <a:t>Anne </a:t>
            </a:r>
            <a:r>
              <a:rPr lang="en-US" dirty="0" smtClean="0"/>
              <a:t>Warren</a:t>
            </a:r>
            <a:endParaRPr lang="en-US" dirty="0"/>
          </a:p>
        </p:txBody>
      </p:sp>
      <p:sp>
        <p:nvSpPr>
          <p:cNvPr id="5" name="Text Placeholder 4"/>
          <p:cNvSpPr>
            <a:spLocks noGrp="1"/>
          </p:cNvSpPr>
          <p:nvPr>
            <p:ph type="body" idx="1"/>
          </p:nvPr>
        </p:nvSpPr>
        <p:spPr/>
        <p:txBody>
          <a:bodyPr/>
          <a:lstStyle/>
          <a:p>
            <a:r>
              <a:rPr lang="en-US" dirty="0"/>
              <a:t>“On the Moral and Legal Status of Abortion</a:t>
            </a:r>
            <a:r>
              <a:rPr lang="en-US" dirty="0" smtClean="0"/>
              <a:t>”</a:t>
            </a:r>
            <a:endParaRPr lang="en-US" dirty="0"/>
          </a:p>
          <a:p>
            <a:endParaRPr lang="en-US" dirty="0"/>
          </a:p>
        </p:txBody>
      </p:sp>
      <p:sp>
        <p:nvSpPr>
          <p:cNvPr id="2" name="TextBox 1"/>
          <p:cNvSpPr txBox="1"/>
          <p:nvPr/>
        </p:nvSpPr>
        <p:spPr>
          <a:xfrm>
            <a:off x="2438400" y="522514"/>
            <a:ext cx="6945086" cy="1200329"/>
          </a:xfrm>
          <a:prstGeom prst="rect">
            <a:avLst/>
          </a:prstGeom>
          <a:noFill/>
        </p:spPr>
        <p:txBody>
          <a:bodyPr wrap="square" rtlCol="0">
            <a:spAutoFit/>
          </a:bodyPr>
          <a:lstStyle/>
          <a:p>
            <a:r>
              <a:rPr lang="en-US" sz="3600" dirty="0" smtClean="0">
                <a:solidFill>
                  <a:schemeClr val="accent2"/>
                </a:solidFill>
              </a:rPr>
              <a:t>PREVIEW WARREN, IF WE HAVE TIME</a:t>
            </a:r>
            <a:endParaRPr lang="en-US" sz="3600" dirty="0">
              <a:solidFill>
                <a:schemeClr val="accent2"/>
              </a:solidFill>
            </a:endParaRPr>
          </a:p>
        </p:txBody>
      </p:sp>
    </p:spTree>
    <p:extLst>
      <p:ext uri="{BB962C8B-B14F-4D97-AF65-F5344CB8AC3E}">
        <p14:creationId xmlns:p14="http://schemas.microsoft.com/office/powerpoint/2010/main" val="324194994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The genetic-code argument </a:t>
            </a:r>
          </a:p>
        </p:txBody>
      </p:sp>
      <p:sp>
        <p:nvSpPr>
          <p:cNvPr id="10" name="Content Placeholder 9"/>
          <p:cNvSpPr>
            <a:spLocks noGrp="1"/>
          </p:cNvSpPr>
          <p:nvPr>
            <p:ph sz="half" idx="1"/>
          </p:nvPr>
        </p:nvSpPr>
        <p:spPr/>
        <p:txBody>
          <a:bodyPr>
            <a:normAutofit/>
          </a:bodyPr>
          <a:lstStyle/>
          <a:p>
            <a:pPr marL="0" indent="0">
              <a:buNone/>
            </a:pPr>
            <a:r>
              <a:rPr lang="en-US" dirty="0" smtClean="0">
                <a:solidFill>
                  <a:srgbClr val="FFC000"/>
                </a:solidFill>
              </a:rPr>
              <a:t>Genetic Code Argument: </a:t>
            </a:r>
          </a:p>
          <a:p>
            <a:pPr marL="0" indent="0">
              <a:buNone/>
            </a:pPr>
            <a:endParaRPr lang="en-US" dirty="0" smtClean="0">
              <a:solidFill>
                <a:srgbClr val="FFC000"/>
              </a:solidFill>
            </a:endParaRPr>
          </a:p>
          <a:p>
            <a:pPr marL="0" indent="0">
              <a:buNone/>
            </a:pPr>
            <a:r>
              <a:rPr lang="en-US" dirty="0" smtClean="0"/>
              <a:t>Abortion </a:t>
            </a:r>
            <a:r>
              <a:rPr lang="en-US" dirty="0"/>
              <a:t>is wrong because the fetus is, biologically speaking, a human being.</a:t>
            </a:r>
          </a:p>
          <a:p>
            <a:endParaRPr lang="en-US" dirty="0"/>
          </a:p>
        </p:txBody>
      </p:sp>
      <p:sp>
        <p:nvSpPr>
          <p:cNvPr id="11" name="Content Placeholder 10"/>
          <p:cNvSpPr>
            <a:spLocks noGrp="1"/>
          </p:cNvSpPr>
          <p:nvPr>
            <p:ph sz="half" idx="2"/>
          </p:nvPr>
        </p:nvSpPr>
        <p:spPr/>
        <p:txBody>
          <a:bodyPr>
            <a:normAutofit/>
          </a:bodyPr>
          <a:lstStyle/>
          <a:p>
            <a:pPr marL="0" indent="0">
              <a:buNone/>
            </a:pPr>
            <a:r>
              <a:rPr lang="en-US" dirty="0" smtClean="0">
                <a:solidFill>
                  <a:srgbClr val="FFC000"/>
                </a:solidFill>
              </a:rPr>
              <a:t>Warren's response: </a:t>
            </a:r>
          </a:p>
          <a:p>
            <a:pPr marL="0" indent="0">
              <a:buNone/>
            </a:pPr>
            <a:endParaRPr lang="en-US" dirty="0" smtClean="0"/>
          </a:p>
          <a:p>
            <a:pPr marL="0" indent="0">
              <a:buNone/>
            </a:pPr>
            <a:r>
              <a:rPr lang="en-US" dirty="0" smtClean="0"/>
              <a:t>What </a:t>
            </a:r>
            <a:r>
              <a:rPr lang="en-US" dirty="0"/>
              <a:t>matters is whether the fetus is a person, not whether it is biologically a human being.</a:t>
            </a:r>
          </a:p>
        </p:txBody>
      </p:sp>
    </p:spTree>
    <p:extLst>
      <p:ext uri="{BB962C8B-B14F-4D97-AF65-F5344CB8AC3E}">
        <p14:creationId xmlns:p14="http://schemas.microsoft.com/office/powerpoint/2010/main" val="214457247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lstStyle/>
          <a:p>
            <a:r>
              <a:rPr lang="en-US" dirty="0">
                <a:solidFill>
                  <a:srgbClr val="FFC000"/>
                </a:solidFill>
              </a:rPr>
              <a:t>The genetic-code argument </a:t>
            </a:r>
          </a:p>
        </p:txBody>
      </p:sp>
      <p:sp>
        <p:nvSpPr>
          <p:cNvPr id="3" name="TPAnswers"/>
          <p:cNvSpPr>
            <a:spLocks noGrp="1"/>
          </p:cNvSpPr>
          <p:nvPr>
            <p:ph type="body" idx="1"/>
            <p:custDataLst>
              <p:tags r:id="rId3"/>
            </p:custDataLst>
          </p:nvPr>
        </p:nvSpPr>
        <p:spPr>
          <a:xfrm>
            <a:off x="1981200" y="1600200"/>
            <a:ext cx="4114800" cy="4876800"/>
          </a:xfrm>
        </p:spPr>
        <p:txBody>
          <a:bodyPr>
            <a:normAutofit lnSpcReduction="10000"/>
          </a:bodyPr>
          <a:lstStyle/>
          <a:p>
            <a:pPr marL="457200" indent="-457200">
              <a:buFont typeface="Arial" pitchFamily="34" charset="0"/>
              <a:buAutoNum type="alphaUcPeriod"/>
            </a:pPr>
            <a:r>
              <a:rPr lang="en-US" sz="3200"/>
              <a:t>Strongly Agree</a:t>
            </a:r>
          </a:p>
          <a:p>
            <a:pPr marL="457200" indent="-457200">
              <a:buFont typeface="Arial" pitchFamily="34" charset="0"/>
              <a:buAutoNum type="alphaUcPeriod"/>
            </a:pPr>
            <a:r>
              <a:rPr lang="en-US" sz="3200"/>
              <a:t>Agree</a:t>
            </a:r>
          </a:p>
          <a:p>
            <a:pPr marL="457200" indent="-457200">
              <a:buFont typeface="Arial" pitchFamily="34" charset="0"/>
              <a:buAutoNum type="alphaUcPeriod"/>
            </a:pPr>
            <a:r>
              <a:rPr lang="en-US" sz="3200"/>
              <a:t>Somewhat Agree</a:t>
            </a:r>
          </a:p>
          <a:p>
            <a:pPr marL="457200" indent="-457200">
              <a:buFont typeface="Arial" pitchFamily="34" charset="0"/>
              <a:buAutoNum type="alphaUcPeriod"/>
            </a:pPr>
            <a:r>
              <a:rPr lang="en-US" sz="3200"/>
              <a:t>Neutral</a:t>
            </a:r>
          </a:p>
          <a:p>
            <a:pPr marL="457200" indent="-457200">
              <a:buFont typeface="Arial" pitchFamily="34" charset="0"/>
              <a:buAutoNum type="alphaUcPeriod"/>
            </a:pPr>
            <a:r>
              <a:rPr lang="en-US" sz="3200"/>
              <a:t>Somewhat Disagree</a:t>
            </a:r>
          </a:p>
          <a:p>
            <a:pPr marL="457200" indent="-457200">
              <a:buFont typeface="Arial" pitchFamily="34" charset="0"/>
              <a:buAutoNum type="alphaUcPeriod"/>
            </a:pPr>
            <a:r>
              <a:rPr lang="en-US" sz="3200"/>
              <a:t>Disagree</a:t>
            </a:r>
          </a:p>
          <a:p>
            <a:pPr marL="457200" indent="-457200">
              <a:buFont typeface="Arial" pitchFamily="34" charset="0"/>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372868850"/>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0256"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44410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Warren's five “basic criteria” for personhood</a:t>
            </a:r>
            <a:r>
              <a:rPr lang="en-US" dirty="0" smtClean="0"/>
              <a:t>:</a:t>
            </a:r>
            <a:endParaRPr lang="en-US" dirty="0"/>
          </a:p>
        </p:txBody>
      </p:sp>
      <p:sp>
        <p:nvSpPr>
          <p:cNvPr id="3" name="Text Placeholder 2"/>
          <p:cNvSpPr>
            <a:spLocks noGrp="1"/>
          </p:cNvSpPr>
          <p:nvPr>
            <p:ph idx="1"/>
          </p:nvPr>
        </p:nvSpPr>
        <p:spPr/>
        <p:txBody>
          <a:bodyPr>
            <a:normAutofit fontScale="85000" lnSpcReduction="20000"/>
          </a:bodyPr>
          <a:lstStyle/>
          <a:p>
            <a:pPr marL="457200" indent="-457200">
              <a:buFont typeface="+mj-lt"/>
              <a:buAutoNum type="arabicPeriod"/>
            </a:pPr>
            <a:r>
              <a:rPr lang="en-US" dirty="0" smtClean="0">
                <a:solidFill>
                  <a:srgbClr val="FFC000"/>
                </a:solidFill>
              </a:rPr>
              <a:t>Consciousness</a:t>
            </a:r>
            <a:endParaRPr lang="en-US" dirty="0">
              <a:solidFill>
                <a:srgbClr val="FFC000"/>
              </a:solidFill>
            </a:endParaRPr>
          </a:p>
          <a:p>
            <a:pPr marL="457200" indent="-457200">
              <a:buFont typeface="+mj-lt"/>
              <a:buAutoNum type="arabicPeriod"/>
            </a:pPr>
            <a:r>
              <a:rPr lang="en-US" dirty="0" smtClean="0">
                <a:solidFill>
                  <a:srgbClr val="FFC000"/>
                </a:solidFill>
              </a:rPr>
              <a:t>Reasoning</a:t>
            </a:r>
            <a:endParaRPr lang="en-US" dirty="0">
              <a:solidFill>
                <a:srgbClr val="FFC000"/>
              </a:solidFill>
            </a:endParaRPr>
          </a:p>
          <a:p>
            <a:pPr marL="457200" indent="-457200">
              <a:buFont typeface="+mj-lt"/>
              <a:buAutoNum type="arabicPeriod"/>
            </a:pPr>
            <a:r>
              <a:rPr lang="en-US" dirty="0" smtClean="0">
                <a:solidFill>
                  <a:srgbClr val="FFC000"/>
                </a:solidFill>
              </a:rPr>
              <a:t>Self-motivated </a:t>
            </a:r>
            <a:r>
              <a:rPr lang="en-US" dirty="0">
                <a:solidFill>
                  <a:srgbClr val="FFC000"/>
                </a:solidFill>
              </a:rPr>
              <a:t>activity</a:t>
            </a:r>
          </a:p>
          <a:p>
            <a:pPr marL="457200" indent="-457200">
              <a:buFont typeface="+mj-lt"/>
              <a:buAutoNum type="arabicPeriod"/>
            </a:pPr>
            <a:r>
              <a:rPr lang="en-US" dirty="0" smtClean="0">
                <a:solidFill>
                  <a:srgbClr val="FFC000"/>
                </a:solidFill>
              </a:rPr>
              <a:t>The </a:t>
            </a:r>
            <a:r>
              <a:rPr lang="en-US" dirty="0">
                <a:solidFill>
                  <a:srgbClr val="FFC000"/>
                </a:solidFill>
              </a:rPr>
              <a:t>capacity to communicate</a:t>
            </a:r>
          </a:p>
          <a:p>
            <a:pPr marL="457200" indent="-457200">
              <a:buFont typeface="+mj-lt"/>
              <a:buAutoNum type="arabicPeriod"/>
            </a:pPr>
            <a:r>
              <a:rPr lang="en-US" dirty="0" smtClean="0">
                <a:solidFill>
                  <a:srgbClr val="FFC000"/>
                </a:solidFill>
              </a:rPr>
              <a:t>The </a:t>
            </a:r>
            <a:r>
              <a:rPr lang="en-US" dirty="0">
                <a:solidFill>
                  <a:srgbClr val="FFC000"/>
                </a:solidFill>
              </a:rPr>
              <a:t>presence of </a:t>
            </a:r>
            <a:r>
              <a:rPr lang="en-US" dirty="0" smtClean="0">
                <a:solidFill>
                  <a:srgbClr val="FFC000"/>
                </a:solidFill>
              </a:rPr>
              <a:t>self-concepts</a:t>
            </a:r>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a:p>
          <a:p>
            <a:pPr marL="0" indent="0">
              <a:buNone/>
            </a:pPr>
            <a:r>
              <a:rPr lang="en-US" u="sng" dirty="0">
                <a:solidFill>
                  <a:srgbClr val="FFC000"/>
                </a:solidFill>
              </a:rPr>
              <a:t>Warren's main premise</a:t>
            </a:r>
            <a:r>
              <a:rPr lang="en-US" dirty="0"/>
              <a:t>: The fetus lacks all five, so it is definitely not a person.</a:t>
            </a:r>
          </a:p>
          <a:p>
            <a:endParaRPr lang="en-US" dirty="0"/>
          </a:p>
        </p:txBody>
      </p:sp>
    </p:spTree>
    <p:extLst>
      <p:ext uri="{BB962C8B-B14F-4D97-AF65-F5344CB8AC3E}">
        <p14:creationId xmlns:p14="http://schemas.microsoft.com/office/powerpoint/2010/main" val="100515846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0" y="0"/>
          <a:ext cx="12192000" cy="6858000"/>
        </p:xfrm>
        <a:graphic>
          <a:graphicData uri="http://schemas.openxmlformats.org/drawingml/2006/table">
            <a:tbl>
              <a:tblPr firstRow="1" firstCol="1" lastRow="1" lastCol="1" bandRow="1" bandCol="1"/>
              <a:tblGrid>
                <a:gridCol w="2438400"/>
                <a:gridCol w="7924800"/>
                <a:gridCol w="1828800"/>
              </a:tblGrid>
              <a:tr h="299564">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Week</a:t>
                      </a:r>
                      <a:endParaRPr lang="en-US" sz="180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Required Reading</a:t>
                      </a:r>
                      <a:endParaRPr lang="en-US" sz="180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Assignment</a:t>
                      </a:r>
                      <a:endParaRPr lang="en-US" sz="180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accent1"/>
                    </a:solidFill>
                  </a:tcPr>
                </a:tc>
              </a:tr>
              <a:tr h="8321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Course Mechanics, Theory Primer, and Philosophical Argumentation</a:t>
                      </a:r>
                      <a:endParaRPr lang="en-US" sz="1250" dirty="0">
                        <a:effectLst/>
                        <a:latin typeface="+mn-lt"/>
                        <a:ea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6/23-6/27</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Benjamin Hole, Phil 102 Syllabus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Lewis Vaughn (posted on website), “How to Read an Argument”</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Mark Timmons, “Moral Theory Primer”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WA1</a:t>
                      </a:r>
                      <a:r>
                        <a:rPr lang="en-US" sz="1250" b="1" i="1" dirty="0">
                          <a:effectLst/>
                          <a:latin typeface="+mn-lt"/>
                          <a:ea typeface="Times New Roman" panose="02020603050405020304" pitchFamily="18" charset="0"/>
                        </a:rPr>
                        <a:t>, due 6/27</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903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Philosophical Writing and Ethical </a:t>
                      </a:r>
                      <a:r>
                        <a:rPr lang="en-US" sz="1250" b="1" i="1" dirty="0" smtClean="0">
                          <a:effectLst/>
                          <a:latin typeface="+mn-lt"/>
                          <a:ea typeface="Times New Roman" panose="02020603050405020304" pitchFamily="18" charset="0"/>
                          <a:cs typeface="Times New Roman" panose="02020603050405020304" pitchFamily="18" charset="0"/>
                        </a:rPr>
                        <a:t>Theory</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6/30-7/3</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(Holiday, 7/4)</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Mark B. Woodhouse (posted on website), “How to Write Philosophy”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James </a:t>
                      </a:r>
                      <a:r>
                        <a:rPr lang="en-US" sz="1250" dirty="0" err="1">
                          <a:effectLst/>
                          <a:latin typeface="+mn-lt"/>
                          <a:ea typeface="Times New Roman" panose="02020603050405020304" pitchFamily="18" charset="0"/>
                        </a:rPr>
                        <a:t>Rachels</a:t>
                      </a:r>
                      <a:r>
                        <a:rPr lang="en-US" sz="1250" dirty="0">
                          <a:effectLst/>
                          <a:latin typeface="+mn-lt"/>
                          <a:ea typeface="Times New Roman" panose="02020603050405020304" pitchFamily="18" charset="0"/>
                        </a:rPr>
                        <a:t> (posted on website), “The Challenge of Cultural Relativism”</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Jeremy Bentham (posted on website), “The Principle of Utility”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Robert </a:t>
                      </a:r>
                      <a:r>
                        <a:rPr lang="en-US" sz="1250" dirty="0" err="1">
                          <a:effectLst/>
                          <a:latin typeface="+mn-lt"/>
                          <a:ea typeface="Times New Roman" panose="02020603050405020304" pitchFamily="18" charset="0"/>
                        </a:rPr>
                        <a:t>Nozick</a:t>
                      </a:r>
                      <a:r>
                        <a:rPr lang="en-US" sz="1250" dirty="0">
                          <a:effectLst/>
                          <a:latin typeface="+mn-lt"/>
                          <a:ea typeface="Times New Roman" panose="02020603050405020304" pitchFamily="18" charset="0"/>
                        </a:rPr>
                        <a:t>, “The Experience Machine” (posted on website)</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Ethical </a:t>
                      </a:r>
                      <a:r>
                        <a:rPr lang="en-US" sz="1250" b="1" i="1" dirty="0" smtClean="0">
                          <a:effectLst/>
                          <a:latin typeface="+mn-lt"/>
                          <a:ea typeface="Times New Roman" panose="02020603050405020304" pitchFamily="18" charset="0"/>
                          <a:cs typeface="Times New Roman" panose="02020603050405020304" pitchFamily="18" charset="0"/>
                        </a:rPr>
                        <a:t>Theory</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7/7-7/11</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tab pos="140970" algn="l"/>
                        </a:tabLst>
                        <a:defRPr/>
                      </a:pPr>
                      <a:r>
                        <a:rPr lang="en-US" sz="1250" dirty="0" smtClean="0">
                          <a:effectLst/>
                          <a:latin typeface="+mn-lt"/>
                          <a:ea typeface="Times New Roman" panose="02020603050405020304" pitchFamily="18" charset="0"/>
                        </a:rPr>
                        <a:t>J.S. Mill (</a:t>
                      </a:r>
                      <a:r>
                        <a:rPr lang="en-US" sz="1250" u="sng" dirty="0" smtClean="0">
                          <a:solidFill>
                            <a:srgbClr val="0000FF"/>
                          </a:solidFill>
                          <a:effectLst/>
                          <a:latin typeface="+mn-lt"/>
                          <a:ea typeface="Times New Roman" panose="02020603050405020304" pitchFamily="18" charset="0"/>
                          <a:hlinkClick r:id="rId2"/>
                        </a:rPr>
                        <a:t>electronic</a:t>
                      </a:r>
                      <a:r>
                        <a:rPr lang="en-US" sz="1250" dirty="0" smtClean="0">
                          <a:effectLst/>
                          <a:latin typeface="+mn-lt"/>
                          <a:ea typeface="Times New Roman" panose="02020603050405020304" pitchFamily="18" charset="0"/>
                        </a:rPr>
                        <a:t>), </a:t>
                      </a:r>
                      <a:r>
                        <a:rPr lang="en-US" sz="1250" i="1" dirty="0" smtClean="0">
                          <a:effectLst/>
                          <a:latin typeface="+mn-lt"/>
                          <a:ea typeface="Times New Roman" panose="02020603050405020304" pitchFamily="18" charset="0"/>
                        </a:rPr>
                        <a:t>On Liberty</a:t>
                      </a:r>
                      <a:r>
                        <a:rPr lang="en-US" sz="1250" dirty="0" smtClean="0">
                          <a:effectLst/>
                          <a:latin typeface="+mn-lt"/>
                          <a:ea typeface="Times New Roman" panose="02020603050405020304" pitchFamily="18" charset="0"/>
                        </a:rPr>
                        <a:t>, Chapters 1-2</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smtClean="0">
                          <a:effectLst/>
                          <a:latin typeface="+mn-lt"/>
                          <a:ea typeface="Times New Roman" panose="02020603050405020304" pitchFamily="18" charset="0"/>
                        </a:rPr>
                        <a:t>Immanuel </a:t>
                      </a:r>
                      <a:r>
                        <a:rPr lang="en-US" sz="1250" dirty="0">
                          <a:effectLst/>
                          <a:latin typeface="+mn-lt"/>
                          <a:ea typeface="Times New Roman" panose="02020603050405020304" pitchFamily="18" charset="0"/>
                        </a:rPr>
                        <a:t>Kant (posted on website), “The Moral Law”</a:t>
                      </a:r>
                    </a:p>
                    <a:p>
                      <a:pPr marL="14097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WA2</a:t>
                      </a:r>
                      <a:r>
                        <a:rPr lang="en-US" sz="1250" b="1" i="1" dirty="0">
                          <a:effectLst/>
                          <a:latin typeface="+mn-lt"/>
                          <a:ea typeface="Times New Roman" panose="02020603050405020304" pitchFamily="18" charset="0"/>
                        </a:rPr>
                        <a:t>, due 7/8</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82921">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Sexual </a:t>
                      </a:r>
                      <a:r>
                        <a:rPr lang="en-US" sz="1250" b="1" i="1" dirty="0" smtClean="0">
                          <a:effectLst/>
                          <a:latin typeface="+mn-lt"/>
                          <a:ea typeface="Times New Roman" panose="02020603050405020304" pitchFamily="18" charset="0"/>
                          <a:cs typeface="Times New Roman" panose="02020603050405020304" pitchFamily="18" charset="0"/>
                        </a:rPr>
                        <a:t>Ethics</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7/14-7/18</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tab pos="140970" algn="l"/>
                        </a:tabLst>
                        <a:defRPr/>
                      </a:pPr>
                      <a:r>
                        <a:rPr lang="en-US" sz="1250" dirty="0" smtClean="0">
                          <a:effectLst/>
                          <a:latin typeface="+mn-lt"/>
                          <a:ea typeface="Times New Roman" panose="02020603050405020304" pitchFamily="18" charset="0"/>
                        </a:rPr>
                        <a:t>Thomas </a:t>
                      </a:r>
                      <a:r>
                        <a:rPr lang="en-US" sz="1250" dirty="0" err="1" smtClean="0">
                          <a:effectLst/>
                          <a:latin typeface="+mn-lt"/>
                          <a:ea typeface="Times New Roman" panose="02020603050405020304" pitchFamily="18" charset="0"/>
                        </a:rPr>
                        <a:t>Mappes</a:t>
                      </a:r>
                      <a:r>
                        <a:rPr lang="en-US" sz="1250" dirty="0" smtClean="0">
                          <a:effectLst/>
                          <a:latin typeface="+mn-lt"/>
                          <a:ea typeface="Times New Roman" panose="02020603050405020304" pitchFamily="18" charset="0"/>
                        </a:rPr>
                        <a:t>, “A Liberal View of Sexual Morality and the concept of Using Another Person”</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smtClean="0">
                          <a:effectLst/>
                          <a:latin typeface="+mn-lt"/>
                          <a:ea typeface="Times New Roman" panose="02020603050405020304" pitchFamily="18" charset="0"/>
                        </a:rPr>
                        <a:t>The </a:t>
                      </a:r>
                      <a:r>
                        <a:rPr lang="en-US" sz="1250" dirty="0">
                          <a:effectLst/>
                          <a:latin typeface="+mn-lt"/>
                          <a:ea typeface="Times New Roman" panose="02020603050405020304" pitchFamily="18" charset="0"/>
                        </a:rPr>
                        <a:t>Catholic Church, “Vatican Declaration on Some Questions in Sexual Ethics”</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John </a:t>
                      </a:r>
                      <a:r>
                        <a:rPr lang="en-US" sz="1250" dirty="0" err="1">
                          <a:effectLst/>
                          <a:latin typeface="+mn-lt"/>
                          <a:ea typeface="Times New Roman" panose="02020603050405020304" pitchFamily="18" charset="0"/>
                        </a:rPr>
                        <a:t>Corvino</a:t>
                      </a:r>
                      <a:r>
                        <a:rPr lang="en-US" sz="1250" dirty="0">
                          <a:effectLst/>
                          <a:latin typeface="+mn-lt"/>
                          <a:ea typeface="Times New Roman" panose="02020603050405020304" pitchFamily="18" charset="0"/>
                        </a:rPr>
                        <a:t>, “A Defense of Homosexuality”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International </a:t>
                      </a:r>
                      <a:r>
                        <a:rPr lang="en-US" sz="1250" b="1" i="1" dirty="0" smtClean="0">
                          <a:effectLst/>
                          <a:latin typeface="+mn-lt"/>
                          <a:ea typeface="Times New Roman" panose="02020603050405020304" pitchFamily="18" charset="0"/>
                          <a:cs typeface="Times New Roman" panose="02020603050405020304" pitchFamily="18" charset="0"/>
                        </a:rPr>
                        <a:t>Ethics</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7/21-7/25</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Peter Singer, “Famine, Affluence, and Morality” (posted on website)</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Garrett Hardin, “Lifeboat Ethics” (posted on website)</a:t>
                      </a:r>
                    </a:p>
                    <a:p>
                      <a:pPr marL="140970" marR="0" indent="-114300" algn="l">
                        <a:lnSpc>
                          <a:spcPct val="107000"/>
                        </a:lnSpc>
                        <a:spcBef>
                          <a:spcPts val="0"/>
                        </a:spcBef>
                        <a:spcAft>
                          <a:spcPts val="0"/>
                        </a:spcAft>
                        <a:tabLst>
                          <a:tab pos="140970" algn="l"/>
                        </a:tabLs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WA3</a:t>
                      </a:r>
                      <a:r>
                        <a:rPr lang="en-US" sz="1250" b="1" i="1" dirty="0">
                          <a:effectLst/>
                          <a:latin typeface="+mn-lt"/>
                          <a:ea typeface="Times New Roman" panose="02020603050405020304" pitchFamily="18" charset="0"/>
                        </a:rPr>
                        <a:t>, due 7/22</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321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Social and Political Ethics: Censorship and </a:t>
                      </a:r>
                      <a:r>
                        <a:rPr lang="en-US" sz="1250" b="1" i="1" dirty="0" smtClean="0">
                          <a:effectLst/>
                          <a:latin typeface="+mn-lt"/>
                          <a:ea typeface="Times New Roman" panose="02020603050405020304" pitchFamily="18" charset="0"/>
                          <a:cs typeface="Times New Roman" panose="02020603050405020304" pitchFamily="18" charset="0"/>
                        </a:rPr>
                        <a:t>Pornography</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7/28-8/1</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Ronald </a:t>
                      </a:r>
                      <a:r>
                        <a:rPr lang="en-US" sz="1250" dirty="0" err="1">
                          <a:effectLst/>
                          <a:latin typeface="+mn-lt"/>
                          <a:ea typeface="Times New Roman" panose="02020603050405020304" pitchFamily="18" charset="0"/>
                        </a:rPr>
                        <a:t>Dworkin</a:t>
                      </a:r>
                      <a:r>
                        <a:rPr lang="en-US" sz="1250" dirty="0">
                          <a:effectLst/>
                          <a:latin typeface="+mn-lt"/>
                          <a:ea typeface="Times New Roman" panose="02020603050405020304" pitchFamily="18" charset="0"/>
                        </a:rPr>
                        <a:t>, “Liberty and Pornography” </a:t>
                      </a: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Judith M. Hill, “Pornography and Degradation” </a:t>
                      </a: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Catharine </a:t>
                      </a:r>
                      <a:r>
                        <a:rPr lang="en-US" sz="1250" dirty="0" smtClean="0">
                          <a:effectLst/>
                          <a:latin typeface="+mn-lt"/>
                          <a:ea typeface="Times New Roman" panose="02020603050405020304" pitchFamily="18" charset="0"/>
                        </a:rPr>
                        <a:t>MacKinnon, </a:t>
                      </a:r>
                      <a:r>
                        <a:rPr lang="en-US" sz="1250" dirty="0">
                          <a:effectLst/>
                          <a:latin typeface="+mn-lt"/>
                          <a:ea typeface="Times New Roman" panose="02020603050405020304" pitchFamily="18" charset="0"/>
                        </a:rPr>
                        <a:t>“Pornography, Civil Rights, and Speech” </a:t>
                      </a:r>
                    </a:p>
                    <a:p>
                      <a:pPr marL="10287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24146">
                <a:tc>
                  <a:txBody>
                    <a:bodyPr/>
                    <a:lstStyle/>
                    <a:p>
                      <a:pPr marL="0" marR="0" lvl="0" indent="0" algn="l">
                        <a:lnSpc>
                          <a:spcPct val="107000"/>
                        </a:lnSpc>
                        <a:spcBef>
                          <a:spcPts val="0"/>
                        </a:spcBef>
                        <a:spcAft>
                          <a:spcPts val="0"/>
                        </a:spcAft>
                        <a:buFont typeface="+mj-lt"/>
                        <a:buNone/>
                      </a:pPr>
                      <a:r>
                        <a:rPr lang="en-US" sz="1250" b="1" i="1" dirty="0" smtClean="0">
                          <a:effectLst/>
                          <a:latin typeface="+mn-lt"/>
                          <a:ea typeface="Times New Roman" panose="02020603050405020304" pitchFamily="18" charset="0"/>
                          <a:cs typeface="Times New Roman" panose="02020603050405020304" pitchFamily="18" charset="0"/>
                        </a:rPr>
                        <a:t>Abortion</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8/4-8/8</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Pope John Paul II, “The Unspeakable Crime of Abortion”</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Mary Anne Warren, “On the Moral and Legal Status of Abortion”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Don Marquis, “Why Abortion Is Immoral”</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WA4</a:t>
                      </a:r>
                      <a:r>
                        <a:rPr lang="en-US" sz="1250" b="1" i="1" dirty="0">
                          <a:effectLst/>
                          <a:latin typeface="+mn-lt"/>
                          <a:ea typeface="Times New Roman" panose="02020603050405020304" pitchFamily="18" charset="0"/>
                        </a:rPr>
                        <a:t>, due 8/5</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Conference for Final Papers </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8/11-8/15</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i="1" dirty="0">
                          <a:effectLst/>
                          <a:latin typeface="+mn-lt"/>
                          <a:ea typeface="Times New Roman" panose="02020603050405020304" pitchFamily="18" charset="0"/>
                        </a:rPr>
                        <a:t>Catch-up </a:t>
                      </a:r>
                      <a:r>
                        <a:rPr lang="en-US" sz="1250" i="1" dirty="0" smtClean="0">
                          <a:effectLst/>
                          <a:latin typeface="+mn-lt"/>
                          <a:ea typeface="Times New Roman" panose="02020603050405020304" pitchFamily="18" charset="0"/>
                        </a:rPr>
                        <a:t>/ review.</a:t>
                      </a:r>
                      <a:endParaRPr lang="en-US" sz="1250" dirty="0">
                        <a:effectLst/>
                        <a:latin typeface="+mn-lt"/>
                        <a:ea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b="1" i="1" dirty="0">
                          <a:effectLst/>
                          <a:latin typeface="+mn-lt"/>
                          <a:ea typeface="Times New Roman" panose="02020603050405020304" pitchFamily="18" charset="0"/>
                        </a:rPr>
                        <a:t>Conference for Final Papers: presentations and discussion </a:t>
                      </a:r>
                      <a:endParaRPr lang="en-US" sz="1250" dirty="0">
                        <a:effectLst/>
                        <a:latin typeface="+mn-lt"/>
                        <a:ea typeface="Times New Roman" panose="02020603050405020304" pitchFamily="18" charset="0"/>
                      </a:endParaRPr>
                    </a:p>
                    <a:p>
                      <a:pPr marL="1143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24146">
                <a:tc>
                  <a:txBody>
                    <a:bodyPr/>
                    <a:lstStyle/>
                    <a:p>
                      <a:pPr marL="0" marR="0" lvl="0" indent="0" algn="l">
                        <a:lnSpc>
                          <a:spcPct val="107000"/>
                        </a:lnSpc>
                        <a:spcBef>
                          <a:spcPts val="0"/>
                        </a:spcBef>
                        <a:spcAft>
                          <a:spcPts val="0"/>
                        </a:spcAft>
                        <a:buFont typeface="+mj-lt"/>
                        <a:buNone/>
                      </a:pPr>
                      <a:r>
                        <a:rPr lang="en-US" sz="1250" b="1" i="1" dirty="0" smtClean="0">
                          <a:effectLst/>
                          <a:latin typeface="+mn-lt"/>
                          <a:ea typeface="Times New Roman" panose="02020603050405020304" pitchFamily="18" charset="0"/>
                          <a:cs typeface="Times New Roman" panose="02020603050405020304" pitchFamily="18" charset="0"/>
                        </a:rPr>
                        <a:t>Abortion</a:t>
                      </a:r>
                      <a:r>
                        <a:rPr lang="en-US" sz="1250" b="1" i="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8/18-8/22</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250" dirty="0">
                          <a:effectLst/>
                          <a:latin typeface="+mn-lt"/>
                          <a:ea typeface="Times New Roman" panose="02020603050405020304" pitchFamily="18" charset="0"/>
                        </a:rPr>
                        <a:t>Judith Jarvis Thomson, “A Defense of Abortion”</a:t>
                      </a:r>
                    </a:p>
                    <a:p>
                      <a:pPr marL="342900" marR="0" lvl="0" indent="-342900" algn="l">
                        <a:lnSpc>
                          <a:spcPct val="107000"/>
                        </a:lnSpc>
                        <a:spcBef>
                          <a:spcPts val="0"/>
                        </a:spcBef>
                        <a:spcAft>
                          <a:spcPts val="0"/>
                        </a:spcAft>
                        <a:buFont typeface="Symbol" panose="05050102010706020507" pitchFamily="18" charset="2"/>
                        <a:buChar char=""/>
                        <a:tabLst>
                          <a:tab pos="83820" algn="l"/>
                        </a:tabLst>
                      </a:pPr>
                      <a:r>
                        <a:rPr lang="en-US" sz="1250" dirty="0">
                          <a:effectLst/>
                          <a:latin typeface="+mn-lt"/>
                          <a:ea typeface="Times New Roman" panose="02020603050405020304" pitchFamily="18" charset="0"/>
                        </a:rPr>
                        <a:t>Rosalind </a:t>
                      </a:r>
                      <a:r>
                        <a:rPr lang="en-US" sz="1250" dirty="0" err="1">
                          <a:effectLst/>
                          <a:latin typeface="+mn-lt"/>
                          <a:ea typeface="Times New Roman" panose="02020603050405020304" pitchFamily="18" charset="0"/>
                        </a:rPr>
                        <a:t>Hursthouse</a:t>
                      </a:r>
                      <a:r>
                        <a:rPr lang="en-US" sz="1250" dirty="0">
                          <a:effectLst/>
                          <a:latin typeface="+mn-lt"/>
                          <a:ea typeface="Times New Roman" panose="02020603050405020304" pitchFamily="18" charset="0"/>
                        </a:rPr>
                        <a:t>, “Virtue Ethics and Abortion”</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WA5</a:t>
                      </a:r>
                      <a:r>
                        <a:rPr lang="en-US" sz="1250" b="1" i="1" dirty="0">
                          <a:effectLst/>
                          <a:latin typeface="+mn-lt"/>
                          <a:ea typeface="Times New Roman" panose="02020603050405020304" pitchFamily="18" charset="0"/>
                        </a:rPr>
                        <a:t>, due 8/19</a:t>
                      </a:r>
                      <a:endParaRPr lang="en-US" sz="1250" dirty="0">
                        <a:effectLst/>
                        <a:latin typeface="+mn-lt"/>
                        <a:ea typeface="Times New Roman" panose="02020603050405020304" pitchFamily="18" charset="0"/>
                      </a:endParaRPr>
                    </a:p>
                    <a:p>
                      <a:pPr marL="10795" marR="0" algn="l">
                        <a:lnSpc>
                          <a:spcPct val="107000"/>
                        </a:lnSpc>
                        <a:spcBef>
                          <a:spcPts val="0"/>
                        </a:spcBef>
                        <a:spcAft>
                          <a:spcPts val="0"/>
                        </a:spcAft>
                      </a:pPr>
                      <a:r>
                        <a:rPr lang="en-US" sz="1250" b="1" i="1" dirty="0">
                          <a:effectLst/>
                          <a:latin typeface="+mn-lt"/>
                          <a:ea typeface="Times New Roman" panose="02020603050405020304" pitchFamily="18" charset="0"/>
                        </a:rPr>
                        <a:t>Final Paper, due 8/21</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tr>
            </a:tbl>
          </a:graphicData>
        </a:graphic>
      </p:graphicFrame>
    </p:spTree>
    <p:extLst>
      <p:ext uri="{BB962C8B-B14F-4D97-AF65-F5344CB8AC3E}">
        <p14:creationId xmlns:p14="http://schemas.microsoft.com/office/powerpoint/2010/main" val="310102995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381000"/>
            <a:ext cx="8229600" cy="990600"/>
          </a:xfrm>
        </p:spPr>
        <p:txBody>
          <a:bodyPr>
            <a:normAutofit fontScale="90000"/>
          </a:bodyPr>
          <a:lstStyle/>
          <a:p>
            <a:r>
              <a:rPr lang="en-US" dirty="0">
                <a:solidFill>
                  <a:srgbClr val="FFC000"/>
                </a:solidFill>
              </a:rPr>
              <a:t>Warren's five “basic criteria” for personhood:</a:t>
            </a:r>
          </a:p>
        </p:txBody>
      </p:sp>
      <p:sp>
        <p:nvSpPr>
          <p:cNvPr id="3" name="TPAnswers"/>
          <p:cNvSpPr>
            <a:spLocks noGrp="1"/>
          </p:cNvSpPr>
          <p:nvPr>
            <p:ph type="body" idx="1"/>
            <p:custDataLst>
              <p:tags r:id="rId3"/>
            </p:custDataLst>
          </p:nvPr>
        </p:nvSpPr>
        <p:spPr>
          <a:xfrm>
            <a:off x="1981200" y="1600200"/>
            <a:ext cx="4114800" cy="4876800"/>
          </a:xfrm>
        </p:spPr>
        <p:txBody>
          <a:bodyPr>
            <a:normAutofit lnSpcReduction="10000"/>
          </a:bodyPr>
          <a:lstStyle/>
          <a:p>
            <a:pPr marL="457200" indent="-457200">
              <a:buFont typeface="Arial" pitchFamily="34" charset="0"/>
              <a:buAutoNum type="alphaUcPeriod"/>
            </a:pPr>
            <a:r>
              <a:rPr lang="en-US" sz="3200"/>
              <a:t>Strongly Agree</a:t>
            </a:r>
          </a:p>
          <a:p>
            <a:pPr marL="457200" indent="-457200">
              <a:buFont typeface="Arial" pitchFamily="34" charset="0"/>
              <a:buAutoNum type="alphaUcPeriod"/>
            </a:pPr>
            <a:r>
              <a:rPr lang="en-US" sz="3200"/>
              <a:t>Agree</a:t>
            </a:r>
          </a:p>
          <a:p>
            <a:pPr marL="457200" indent="-457200">
              <a:buFont typeface="Arial" pitchFamily="34" charset="0"/>
              <a:buAutoNum type="alphaUcPeriod"/>
            </a:pPr>
            <a:r>
              <a:rPr lang="en-US" sz="3200"/>
              <a:t>Somewhat Agree</a:t>
            </a:r>
          </a:p>
          <a:p>
            <a:pPr marL="457200" indent="-457200">
              <a:buFont typeface="Arial" pitchFamily="34" charset="0"/>
              <a:buAutoNum type="alphaUcPeriod"/>
            </a:pPr>
            <a:r>
              <a:rPr lang="en-US" sz="3200"/>
              <a:t>Neutral</a:t>
            </a:r>
          </a:p>
          <a:p>
            <a:pPr marL="457200" indent="-457200">
              <a:buFont typeface="Arial" pitchFamily="34" charset="0"/>
              <a:buAutoNum type="alphaUcPeriod"/>
            </a:pPr>
            <a:r>
              <a:rPr lang="en-US" sz="3200"/>
              <a:t>Somewhat Disagree</a:t>
            </a:r>
          </a:p>
          <a:p>
            <a:pPr marL="457200" indent="-457200">
              <a:buFont typeface="Arial" pitchFamily="34" charset="0"/>
              <a:buAutoNum type="alphaUcPeriod"/>
            </a:pPr>
            <a:r>
              <a:rPr lang="en-US" sz="3200"/>
              <a:t>Disagree</a:t>
            </a:r>
          </a:p>
          <a:p>
            <a:pPr marL="457200" indent="-457200">
              <a:buFont typeface="Arial" pitchFamily="34" charset="0"/>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664748738"/>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1280"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2246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Assignment Four</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Paper Presentations</a:t>
            </a:r>
          </a:p>
          <a:p>
            <a:pPr marL="514350" indent="-514350">
              <a:buFont typeface="+mj-lt"/>
              <a:buAutoNum type="arabicPeriod"/>
            </a:pPr>
            <a:r>
              <a:rPr lang="en-US" dirty="0" smtClean="0"/>
              <a:t>Develop Critical Arguments</a:t>
            </a:r>
          </a:p>
          <a:p>
            <a:pPr marL="514350" indent="-514350">
              <a:buFont typeface="+mj-lt"/>
              <a:buAutoNum type="arabicPeriod"/>
            </a:pPr>
            <a:r>
              <a:rPr lang="en-US" dirty="0" smtClean="0"/>
              <a:t>Self-Assessment of Learning</a:t>
            </a:r>
          </a:p>
          <a:p>
            <a:pPr lvl="2"/>
            <a:r>
              <a:rPr lang="en-US" dirty="0" smtClean="0"/>
              <a:t>Are you </a:t>
            </a:r>
            <a:r>
              <a:rPr lang="en-US" dirty="0" smtClean="0">
                <a:hlinkClick r:id="rId2"/>
              </a:rPr>
              <a:t>self-regulating</a:t>
            </a:r>
            <a:r>
              <a:rPr lang="en-US" dirty="0" smtClean="0"/>
              <a:t> your learning?</a:t>
            </a:r>
          </a:p>
          <a:p>
            <a:pPr lvl="2"/>
            <a:r>
              <a:rPr lang="en-US" dirty="0" smtClean="0"/>
              <a:t>Self-assess your participation.</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771343"/>
            <a:ext cx="6781800" cy="3315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247316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smtClean="0"/>
              <a:t>Unclear </a:t>
            </a:r>
            <a:r>
              <a:rPr lang="en-US" b="1" dirty="0"/>
              <a:t>a</a:t>
            </a:r>
            <a:r>
              <a:rPr lang="en-US" b="1" dirty="0" smtClean="0"/>
              <a:t>rgumentative structure </a:t>
            </a:r>
          </a:p>
          <a:p>
            <a:r>
              <a:rPr lang="en-US" b="1" dirty="0" smtClean="0"/>
              <a:t>Failure to understand the text or assignment</a:t>
            </a:r>
          </a:p>
          <a:p>
            <a:endParaRPr lang="en-US" dirty="0" smtClean="0"/>
          </a:p>
          <a:p>
            <a:r>
              <a:rPr lang="en-US" dirty="0" smtClean="0"/>
              <a:t>Proof-reading errors</a:t>
            </a:r>
          </a:p>
          <a:p>
            <a:r>
              <a:rPr lang="en-US" dirty="0" smtClean="0"/>
              <a:t>Superfluous language</a:t>
            </a:r>
          </a:p>
          <a:p>
            <a:pPr marL="685800" lvl="2"/>
            <a:r>
              <a:rPr lang="en-US" dirty="0" smtClean="0"/>
              <a:t>Excessive verbiage</a:t>
            </a:r>
          </a:p>
          <a:p>
            <a:pPr marL="685800" lvl="2"/>
            <a:r>
              <a:rPr lang="en-US" dirty="0" smtClean="0"/>
              <a:t>Excessive adjectives/adverbs</a:t>
            </a:r>
          </a:p>
          <a:p>
            <a:pPr marL="685800" lvl="2"/>
            <a:r>
              <a:rPr lang="en-US" dirty="0" smtClean="0"/>
              <a:t>2-line/2-clause limit</a:t>
            </a:r>
          </a:p>
          <a:p>
            <a:r>
              <a:rPr lang="en-US" dirty="0" smtClean="0"/>
              <a:t>Paragraph structure </a:t>
            </a:r>
          </a:p>
          <a:p>
            <a:r>
              <a:rPr lang="en-US" dirty="0" smtClean="0"/>
              <a:t>Sentence structure </a:t>
            </a:r>
          </a:p>
          <a:p>
            <a:r>
              <a:rPr lang="en-US" dirty="0"/>
              <a:t>Vague thesis </a:t>
            </a:r>
            <a:r>
              <a:rPr lang="en-US" dirty="0" smtClean="0"/>
              <a:t>statements</a:t>
            </a:r>
          </a:p>
          <a:p>
            <a:r>
              <a:rPr lang="en-US" dirty="0" smtClean="0"/>
              <a:t>Passive voice / awkward locutions </a:t>
            </a:r>
            <a:endParaRPr lang="en-US" dirty="0"/>
          </a:p>
          <a:p>
            <a:endParaRPr lang="en-US" dirty="0"/>
          </a:p>
        </p:txBody>
      </p:sp>
      <p:sp>
        <p:nvSpPr>
          <p:cNvPr id="3" name="Title 2"/>
          <p:cNvSpPr>
            <a:spLocks noGrp="1"/>
          </p:cNvSpPr>
          <p:nvPr>
            <p:ph type="title"/>
          </p:nvPr>
        </p:nvSpPr>
        <p:spPr/>
        <p:txBody>
          <a:bodyPr/>
          <a:lstStyle/>
          <a:p>
            <a:r>
              <a:rPr lang="en-US" dirty="0" smtClean="0"/>
              <a:t>Common Problems</a:t>
            </a:r>
            <a:endParaRPr lang="en-US" dirty="0"/>
          </a:p>
        </p:txBody>
      </p:sp>
      <p:sp>
        <p:nvSpPr>
          <p:cNvPr id="4" name="TextBox 3"/>
          <p:cNvSpPr txBox="1"/>
          <p:nvPr/>
        </p:nvSpPr>
        <p:spPr>
          <a:xfrm>
            <a:off x="7543800" y="5747657"/>
            <a:ext cx="3124200" cy="523220"/>
          </a:xfrm>
          <a:prstGeom prst="rect">
            <a:avLst/>
          </a:prstGeom>
          <a:noFill/>
        </p:spPr>
        <p:txBody>
          <a:bodyPr wrap="square" rtlCol="0">
            <a:spAutoFit/>
          </a:bodyPr>
          <a:lstStyle/>
          <a:p>
            <a:pPr marL="0" lvl="1"/>
            <a:r>
              <a:rPr lang="en-US" sz="1000" dirty="0">
                <a:solidFill>
                  <a:srgbClr val="000000"/>
                </a:solidFill>
                <a:hlinkClick r:id="rId2"/>
              </a:rPr>
              <a:t>http://writingcenter.unc.edu/handouts/</a:t>
            </a:r>
            <a:endParaRPr lang="en-US" sz="1000" dirty="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23553551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569028"/>
            <a:ext cx="11734800" cy="4288972"/>
          </a:xfrm>
        </p:spPr>
        <p:txBody>
          <a:bodyPr>
            <a:normAutofit fontScale="92500" lnSpcReduction="10000"/>
          </a:bodyPr>
          <a:lstStyle/>
          <a:p>
            <a:pPr marL="18288" lvl="2" indent="0">
              <a:buNone/>
            </a:pPr>
            <a:r>
              <a:rPr lang="en-US" sz="2300" b="1" u="sng" dirty="0">
                <a:solidFill>
                  <a:schemeClr val="accent2"/>
                </a:solidFill>
              </a:rPr>
              <a:t>Citations</a:t>
            </a:r>
            <a:r>
              <a:rPr lang="en-US" sz="2300" b="1" dirty="0">
                <a:solidFill>
                  <a:schemeClr val="accent2"/>
                </a:solidFill>
              </a:rPr>
              <a:t>. Every descriptive claim about course material must be cited. Failure to cite such claims is a kind of plagiarism.  </a:t>
            </a:r>
          </a:p>
          <a:p>
            <a:endParaRPr lang="en-US" sz="2300" dirty="0"/>
          </a:p>
          <a:p>
            <a:pPr marL="18288" indent="0">
              <a:buNone/>
            </a:pPr>
            <a:r>
              <a:rPr lang="en-US" sz="2300" b="1" dirty="0"/>
              <a:t>“Plagiarism is defined as the use of creations, ideas or words of publicly available work without formally acknowledging the author or source through appropriate use of quotation marks, references, and the like. </a:t>
            </a:r>
            <a:r>
              <a:rPr lang="en-US" sz="2300" b="1" dirty="0">
                <a:solidFill>
                  <a:schemeClr val="accent2"/>
                </a:solidFill>
              </a:rPr>
              <a:t>Plagiarizing is presenting someone else’s work as one’s own original work or thought. </a:t>
            </a:r>
            <a:r>
              <a:rPr lang="en-US" sz="2300" b="1" dirty="0"/>
              <a:t>This constitutes plagiarism whether it is intentional or unintentional. The University of Washington takes plagiarism very seriously. Plagiarism may lead to disciplinary action by the University against the student who submitted the work. Any student who is uncertain whether his or her use of the work of others constitutes plagiarism should consult the course instructor for guidance before formally submitting the course work involved.”</a:t>
            </a:r>
          </a:p>
          <a:p>
            <a:pPr marL="18288" indent="0">
              <a:buNone/>
            </a:pPr>
            <a:endParaRPr lang="en-US" sz="2300" dirty="0"/>
          </a:p>
          <a:p>
            <a:pPr marL="18288" indent="0">
              <a:buNone/>
            </a:pPr>
            <a:r>
              <a:rPr lang="en-US" sz="1400" b="1" i="1" dirty="0"/>
              <a:t>(Sources: UW Graduate School Style Manual; UW Bothell Catalog; UW Student Conduct Code)</a:t>
            </a:r>
            <a:endParaRPr lang="en-US" sz="1400" dirty="0"/>
          </a:p>
          <a:p>
            <a:pPr marL="18288" indent="0">
              <a:buNone/>
            </a:pPr>
            <a:endParaRPr lang="en-US" dirty="0"/>
          </a:p>
        </p:txBody>
      </p:sp>
      <p:sp>
        <p:nvSpPr>
          <p:cNvPr id="3" name="Title 2"/>
          <p:cNvSpPr>
            <a:spLocks noGrp="1"/>
          </p:cNvSpPr>
          <p:nvPr>
            <p:ph type="title"/>
          </p:nvPr>
        </p:nvSpPr>
        <p:spPr/>
        <p:txBody>
          <a:bodyPr/>
          <a:lstStyle/>
          <a:p>
            <a:r>
              <a:rPr lang="en-US" dirty="0" smtClean="0"/>
              <a:t>Citations &amp; Plagiarism </a:t>
            </a:r>
            <a:endParaRPr lang="en-US" dirty="0"/>
          </a:p>
        </p:txBody>
      </p:sp>
    </p:spTree>
    <p:extLst>
      <p:ext uri="{BB962C8B-B14F-4D97-AF65-F5344CB8AC3E}">
        <p14:creationId xmlns:p14="http://schemas.microsoft.com/office/powerpoint/2010/main" val="24372518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paper (outline) questions?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1543" y="1766296"/>
            <a:ext cx="8427647" cy="5091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137984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Argumentative Structure </a:t>
            </a:r>
            <a:endParaRPr lang="en-US" dirty="0"/>
          </a:p>
        </p:txBody>
      </p:sp>
      <p:graphicFrame>
        <p:nvGraphicFramePr>
          <p:cNvPr id="12330" name="Content Placeholder 12329"/>
          <p:cNvGraphicFramePr>
            <a:graphicFrameLocks noGrp="1"/>
          </p:cNvGraphicFramePr>
          <p:nvPr>
            <p:ph idx="1"/>
            <p:extLst/>
          </p:nvPr>
        </p:nvGraphicFramePr>
        <p:xfrm>
          <a:off x="141514" y="1935921"/>
          <a:ext cx="12050486" cy="5192486"/>
        </p:xfrm>
        <a:graphic>
          <a:graphicData uri="http://schemas.openxmlformats.org/drawingml/2006/table">
            <a:tbl>
              <a:tblPr firstRow="1" firstCol="1" bandRow="1"/>
              <a:tblGrid>
                <a:gridCol w="4843822"/>
                <a:gridCol w="7206664"/>
              </a:tblGrid>
              <a:tr h="5192486">
                <a:tc>
                  <a:txBody>
                    <a:bodyPr/>
                    <a:lstStyle/>
                    <a:p>
                      <a:pPr marL="0" marR="0">
                        <a:spcBef>
                          <a:spcPts val="0"/>
                        </a:spcBef>
                        <a:spcAft>
                          <a:spcPts val="0"/>
                        </a:spcAft>
                      </a:pPr>
                      <a:r>
                        <a:rPr lang="en-US" sz="2000" b="1" i="1" u="sng"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For each argument</a:t>
                      </a:r>
                      <a:endParaRPr lang="en-US" sz="2000" b="1" u="sng"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286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Is each argument valid in form?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286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Does each argument include all the premises necessary for conclusion?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286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Are the premises sufficient for the conclusion?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286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Are there any premises you might have trouble explaining? (Try to identify the confusion.)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2000" b="1" i="1" u="sng"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For the overall paper:</a:t>
                      </a:r>
                      <a:endParaRPr lang="en-US" sz="2000" b="1" u="sng"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anose="05050102010706020507" pitchFamily="18" charset="2"/>
                        <a:buChar char=""/>
                        <a:tabLst>
                          <a:tab pos="21717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Is your thesis a strong and simple statement of your core argument’s conclusion?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anose="05050102010706020507" pitchFamily="18" charset="2"/>
                        <a:buChar char=""/>
                        <a:tabLst>
                          <a:tab pos="21717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Are you being as charitable as possible in the exegesis?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anose="05050102010706020507" pitchFamily="18" charset="2"/>
                        <a:buChar char=""/>
                        <a:tabLst>
                          <a:tab pos="21717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Does your core argument engage with a premise in the argument from the exegesis?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anose="05050102010706020507" pitchFamily="18" charset="2"/>
                        <a:buChar char=""/>
                        <a:tabLst>
                          <a:tab pos="21717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Does your objection engage with a premise from your core argument?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anose="05050102010706020507" pitchFamily="18" charset="2"/>
                        <a:buChar char=""/>
                        <a:tabLst>
                          <a:tab pos="21717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Is the objection strong (or a straw man)?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anose="05050102010706020507" pitchFamily="18" charset="2"/>
                        <a:buChar char=""/>
                        <a:tabLst>
                          <a:tab pos="21717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Does your response to the objection engage with a specific premise?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anose="05050102010706020507" pitchFamily="18" charset="2"/>
                        <a:buChar char=""/>
                        <a:tabLst>
                          <a:tab pos="21717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Does your response treat the objection charitably?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anose="05050102010706020507" pitchFamily="18" charset="2"/>
                        <a:buChar char=""/>
                        <a:tabLst>
                          <a:tab pos="21717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Does your paper have broader implications in ethical theory?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002912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Conference and Journal Calls for </a:t>
            </a:r>
            <a:r>
              <a:rPr lang="en-US" dirty="0" smtClean="0"/>
              <a:t>Papers</a:t>
            </a:r>
            <a:endParaRPr lang="en-US" dirty="0"/>
          </a:p>
        </p:txBody>
      </p:sp>
      <p:sp>
        <p:nvSpPr>
          <p:cNvPr id="3" name="Content Placeholder 2"/>
          <p:cNvSpPr>
            <a:spLocks noGrp="1"/>
          </p:cNvSpPr>
          <p:nvPr>
            <p:ph sz="quarter" idx="1"/>
          </p:nvPr>
        </p:nvSpPr>
        <p:spPr>
          <a:xfrm>
            <a:off x="1164772" y="2471056"/>
            <a:ext cx="3309257" cy="4147457"/>
          </a:xfrm>
        </p:spPr>
        <p:txBody>
          <a:bodyPr>
            <a:normAutofit/>
          </a:bodyPr>
          <a:lstStyle/>
          <a:p>
            <a:r>
              <a:rPr lang="en-US" dirty="0">
                <a:hlinkClick r:id="rId2"/>
              </a:rPr>
              <a:t>https://</a:t>
            </a:r>
            <a:r>
              <a:rPr lang="en-US" dirty="0" smtClean="0">
                <a:hlinkClick r:id="rId2"/>
              </a:rPr>
              <a:t>canvas.uw.edu/courses/884483/discussion_topics/1913311</a:t>
            </a:r>
          </a:p>
          <a:p>
            <a:endParaRPr lang="en-US" dirty="0">
              <a:hlinkClick r:id="rId2"/>
            </a:endParaRPr>
          </a:p>
          <a:p>
            <a:r>
              <a:rPr lang="en-US" dirty="0" smtClean="0">
                <a:hlinkClick r:id="rId2"/>
              </a:rPr>
              <a:t>http</a:t>
            </a:r>
            <a:r>
              <a:rPr lang="en-US" dirty="0">
                <a:hlinkClick r:id="rId2"/>
              </a:rPr>
              <a:t>://</a:t>
            </a:r>
            <a:r>
              <a:rPr lang="en-US" dirty="0" smtClean="0">
                <a:hlinkClick r:id="rId2"/>
              </a:rPr>
              <a:t>uwphilosophyundergrads.wordpress.com</a:t>
            </a:r>
            <a:endParaRPr lang="en-US"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1" y="3323724"/>
            <a:ext cx="5181599" cy="282942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721973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74D5B773A12D4F298DB5D0A5720E85B9"/>
  <p:tag name="TPVERSION" val="5"/>
  <p:tag name="TPFULLVERSION" val="5.2.1.3179"/>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41CA1807856A45EF9F71F81F2B74C8E9&lt;/guid&gt;&#10;        &lt;description /&gt;&#10;        &lt;date&gt;11/17/2013 5:04:0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3CB55EC5A58A4726AC52A36E8065A85A&lt;/guid&gt;&#10;            &lt;repollguid&gt;E281011CA6BD46718DDF02D58966323A&lt;/repollguid&gt;&#10;            &lt;sourceid&gt;0B0A358E32594F59BBADF124E1E184A9&lt;/sourceid&gt;&#10;            &lt;questiontext&gt;Which of the following best characterizes Pope John Paul II’s argument against abortion?&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A562B80778EE417A9A08E16D4E1EF183&lt;/guid&gt;&#10;                    &lt;answertext&gt;A human fetus has a future like ours, and as such deserves the same moral protections as normal adult human beings&lt;/answertext&gt;&#10;                    &lt;valuetype&gt;-1&lt;/valuetype&gt;&#10;                &lt;/answer&gt;&#10;                &lt;answer&gt;&#10;                    &lt;guid&gt;FBB0E43CD03D43E7BD0D5F8362FD790D&lt;/guid&gt;&#10;                    &lt;answertext&gt;A human fetus from conception is an innocent human being, and thus has the same right to life as any other person&lt;/answertext&gt;&#10;                    &lt;valuetype&gt;1&lt;/valuetype&gt;&#10;                &lt;/answer&gt;&#10;                &lt;answer&gt;&#10;                    &lt;guid&gt;544D0255A8174192864D6F2E15BF1563&lt;/guid&gt;&#10;                    &lt;answertext&gt;A human fetus from conception is a sentient creature, and thus has the same right to life as any other sentient creature&lt;/answertext&gt;&#10;                    &lt;valuetype&gt;-1&lt;/valuetype&gt;&#10;                &lt;/answer&gt;&#10;                &lt;answer&gt;&#10;                    &lt;guid&gt;BC200C03856F4AACACA119EA05D7D023&lt;/guid&gt;&#10;                    &lt;answertext&gt;A human fetus has an immaterial soul seven minutes after conception, and from then on has the same right to life as any other person.&lt;/answertext&gt;&#10;                    &lt;valuetype&gt;-1&lt;/valuetype&gt;&#10;                &lt;/answer&gt;&#10;            &lt;/answers&gt;&#10;        &lt;/multichoice&gt;&#10;    &lt;/questions&gt;&#10;&lt;/questionlist&gt;"/>
  <p:tag name="RESULTS" val="Which of the following best characterizes Pope John Paul II’s argument against abortion?[;crlf;]7[;]7[;]7[;]False[;]7[;][;crlf;]2[;]2[;]0[;]0[;crlf;]0[;]-1[;]A human fetus has a future like ours, and as such deserves the same moral protections as normal adult human beings1[;]A human fetus has a future like ours, and as such deserves the same moral protections as normal adult human beings[;][;crlf;]7[;]1[;]A human fetus from conception is an innocent human being, and thus has the same right to life as any other person2[;]A human fetus from conception is an innocent human being, and thus has the same right to life as any other person[;][;crlf;]0[;]-1[;]A human fetus from conception is a sentient creature, and thus has the same right to life as any other sentient creature3[;]A human fetus from conception is a sentient creature, and thus has the same right to life as any other sentient creature[;][;crlf;]0[;]-1[;]A human fetus has a divinely immaterial soul seven minutes after conception, and from then on has the same right to life as any other person.4[;]A human fetus has a divinely immaterial soul seven minutes after conception, and from then on has the same right to life as any other person.[;]"/>
  <p:tag name="HASRESULTS" val="True"/>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2A9857FDC34642879735F06AAE810FCA&lt;/guid&gt;&#10;        &lt;description /&gt;&#10;        &lt;date&gt;11/17/2013 5:16:3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37743724DA5B4A88A30325B3DD264D45&lt;/guid&gt;&#10;            &lt;repollguid&gt;F3E5CA64800C4B28B4CFC987BE75724D&lt;/repollguid&gt;&#10;            &lt;sourceid&gt;A2771A5A4BC54AF987DFE65268F97615&lt;/sourceid&gt;&#10;            &lt;questiontext&gt;A fetus is a person with the right to lif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DE8C7FB7E069488EBDCFD3E2DC5DD202&lt;/guid&gt;&#10;                    &lt;answertext&gt;Strongly Agree&lt;/answertext&gt;&#10;                    &lt;valuetype&gt;0&lt;/valuetype&gt;&#10;                &lt;/answer&gt;&#10;                &lt;answer&gt;&#10;                    &lt;guid&gt;168112AFC61041FCB1F60F9E9DF2F3B9&lt;/guid&gt;&#10;                    &lt;answertext&gt;Agree&lt;/answertext&gt;&#10;                    &lt;valuetype&gt;0&lt;/valuetype&gt;&#10;                &lt;/answer&gt;&#10;                &lt;answer&gt;&#10;                    &lt;guid&gt;01F9A312F8EB43DEA4C52CD8DEC96805&lt;/guid&gt;&#10;                    &lt;answertext&gt;Somewhat Agree&lt;/answertext&gt;&#10;                    &lt;valuetype&gt;0&lt;/valuetype&gt;&#10;                &lt;/answer&gt;&#10;                &lt;answer&gt;&#10;                    &lt;guid&gt;64EF2CD1463E4CCCBE7E57924BC3E093&lt;/guid&gt;&#10;                    &lt;answertext&gt;Neutral&lt;/answertext&gt;&#10;                    &lt;valuetype&gt;0&lt;/valuetype&gt;&#10;                &lt;/answer&gt;&#10;                &lt;answer&gt;&#10;                    &lt;guid&gt;54BB0527C55E486E8F6810917605327B&lt;/guid&gt;&#10;                    &lt;answertext&gt;Somewhat Disagree&lt;/answertext&gt;&#10;                    &lt;valuetype&gt;0&lt;/valuetype&gt;&#10;                &lt;/answer&gt;&#10;                &lt;answer&gt;&#10;                    &lt;guid&gt;B2546445D92C484EA1996EFD8C83C028&lt;/guid&gt;&#10;                    &lt;answertext&gt;Disagree&lt;/answertext&gt;&#10;                    &lt;valuetype&gt;0&lt;/valuetype&gt;&#10;                &lt;/answer&gt;&#10;                &lt;answer&gt;&#10;                    &lt;guid&gt;790746F0FAFC43839E7C053D1E621FCD&lt;/guid&gt;&#10;                    &lt;answertext&gt;Strongly Disagree&lt;/answertext&gt;&#10;                    &lt;valuetype&gt;0&lt;/valuetype&gt;&#10;                &lt;/answer&gt;&#10;            &lt;/answers&gt;&#10;        &lt;/multichoice&gt;&#10;    &lt;/questions&gt;&#10;&lt;/questionlist&gt;"/>
  <p:tag name="HASRESULTS" val="False"/>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7.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2A9857FDC34642879735F06AAE810FCA&lt;/guid&gt;&#10;        &lt;description /&gt;&#10;        &lt;date&gt;11/17/2013 5:16:3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2A7082C409104ACAA1E92768CF2C69B4&lt;/guid&gt;&#10;            &lt;repollguid&gt;F3E5CA64800C4B28B4CFC987BE75724D&lt;/repollguid&gt;&#10;            &lt;sourceid&gt;A2771A5A4BC54AF987DFE65268F97615&lt;/sourceid&gt;&#10;            &lt;questiontext&gt;It is morally wrong to kill a person with the right to life.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DE8C7FB7E069488EBDCFD3E2DC5DD202&lt;/guid&gt;&#10;                    &lt;answertext&gt;Strongly Agree&lt;/answertext&gt;&#10;                    &lt;valuetype&gt;0&lt;/valuetype&gt;&#10;                &lt;/answer&gt;&#10;                &lt;answer&gt;&#10;                    &lt;guid&gt;168112AFC61041FCB1F60F9E9DF2F3B9&lt;/guid&gt;&#10;                    &lt;answertext&gt;Agree&lt;/answertext&gt;&#10;                    &lt;valuetype&gt;0&lt;/valuetype&gt;&#10;                &lt;/answer&gt;&#10;                &lt;answer&gt;&#10;                    &lt;guid&gt;01F9A312F8EB43DEA4C52CD8DEC96805&lt;/guid&gt;&#10;                    &lt;answertext&gt;Somewhat Agree&lt;/answertext&gt;&#10;                    &lt;valuetype&gt;0&lt;/valuetype&gt;&#10;                &lt;/answer&gt;&#10;                &lt;answer&gt;&#10;                    &lt;guid&gt;64EF2CD1463E4CCCBE7E57924BC3E093&lt;/guid&gt;&#10;                    &lt;answertext&gt;Neutral&lt;/answertext&gt;&#10;                    &lt;valuetype&gt;0&lt;/valuetype&gt;&#10;                &lt;/answer&gt;&#10;                &lt;answer&gt;&#10;                    &lt;guid&gt;54BB0527C55E486E8F6810917605327B&lt;/guid&gt;&#10;                    &lt;answertext&gt;Somewhat Disagree&lt;/answertext&gt;&#10;                    &lt;valuetype&gt;0&lt;/valuetype&gt;&#10;                &lt;/answer&gt;&#10;                &lt;answer&gt;&#10;                    &lt;guid&gt;B2546445D92C484EA1996EFD8C83C028&lt;/guid&gt;&#10;                    &lt;answertext&gt;Disagree&lt;/answertext&gt;&#10;                    &lt;valuetype&gt;0&lt;/valuetype&gt;&#10;                &lt;/answer&gt;&#10;                &lt;answer&gt;&#10;                    &lt;guid&gt;790746F0FAFC43839E7C053D1E621FCD&lt;/guid&gt;&#10;                    &lt;answertext&gt;Strongly Disagree&lt;/answertext&gt;&#10;                    &lt;valuetype&gt;0&lt;/valuetype&gt;&#10;                &lt;/answer&gt;&#10;            &lt;/answers&gt;&#10;        &lt;/multichoice&gt;&#10;    &lt;/questions&gt;&#10;&lt;/questionlist&gt;"/>
  <p:tag name="HASRESULTS" val="False"/>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RESULTS" val="Who has the better argument about aid and population?[;crlf;]24[;]24[;]24[;]False[;]0[;][;crlf;]1.54166666666667[;]2[;]0.498260864295892[;]0.248263888888889[;crlf;]11[;]0[;]Hardin1[;]Hardin[;][;crlf;]13[;]0[;]Singer2[;]Singer[;][;crlf;]0[;]0[;]Neither3[;]Neither[;]"/>
  <p:tag name="HASRESULTS" val="False"/>
  <p:tag name="AUTOOPENPOLL" val="True"/>
  <p:tag name="AUTOFORMATCHART" val="True"/>
  <p:tag name="LIVECHARTING" val="False"/>
  <p:tag name="TYPE" val="MultiChoiceSlide"/>
  <p:tag name="TPQUESTIONXML" val="﻿&lt;?xml version=&quot;1.0&quot; encoding=&quot;utf-8&quot;?&gt;&#10;&lt;questionlist&gt;&#10;    &lt;properties&gt;&#10;        &lt;guid&gt;0D60DA36889E4E95A95D27E69F97E958&lt;/guid&gt;&#10;        &lt;description /&gt;&#10;        &lt;date&gt;10/19/2013 6:23:1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DFBCAB40FD8432E9A2C92ADCB98913D&lt;/guid&gt;&#10;            &lt;repollguid&gt;14C03FD30BF14BD79A8E0DD1DBC4ABEF&lt;/repollguid&gt;&#10;            &lt;sourceid&gt;B794143357964B09926E3F0A032BC791&lt;/sourceid&gt;&#10;            &lt;questiontext&gt;Who has the better argument about aid and population?&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30784327C8D141118257AE9FF0E98070&lt;/guid&gt;&#10;                    &lt;answertext&gt;Irving Kristol, “Pornography, Obscenity, and the Case   for Censorship”&lt;/answertext&gt;&#10;                    &lt;valuetype&gt;0&lt;/valuetype&gt;&#10;                &lt;/answer&gt;&#10;                &lt;answer&gt;&#10;                    &lt;guid&gt;D1D71DE9CE7D41ADB67DBCAAEC1D1299&lt;/guid&gt;&#10;                    &lt;answertext&gt;Ronald Dworkin, “Liberty and Pornography” &lt;/answertext&gt;&#10;                    &lt;valuetype&gt;0&lt;/valuetype&gt;&#10;                &lt;/answer&gt;&#10;                &lt;answer&gt;&#10;                    &lt;guid&gt;57F9198DAB4F466A8FA236F79F61F1F5&lt;/guid&gt;&#10;                    &lt;answertext&gt;Judith M. Hill, “Pornography and Degradation” &lt;/answertext&gt;&#10;                    &lt;valuetype&gt;0&lt;/valuetype&gt;&#10;                &lt;/answer&gt;&#10;                &lt;answer&gt;&#10;                    &lt;guid&gt;0578B23EB2D8439A8C824CEE3E9439A2&lt;/guid&gt;&#10;                    &lt;answertext&gt;Catharine MacKinnon, “Pornography, Civil Rights, and Speech” &lt;/answertext&gt;&#10;                    &lt;valuetype&gt;0&lt;/valuetype&gt;&#10;                &lt;/answer&gt;&#10;            &lt;/answers&gt;&#10;        &lt;/multichoice&gt;&#10;    &lt;/questions&gt;&#10;&lt;/questionlist&gt;"/>
</p:tagLst>
</file>

<file path=ppt/tags/tag20.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6A2B1BCA795C4B80A6069B4FC463307E&lt;/guid&gt;&#10;        &lt;description /&gt;&#10;        &lt;date&gt;11/17/2013 5:28:4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E2DCADBA351B47FB8018B812481D3448&lt;/guid&gt;&#10;            &lt;repollguid&gt;506F121BBEC44428A56FF977BC8D943C&lt;/repollguid&gt;&#10;            &lt;sourceid&gt;8B2C34E18DA04B9BBE41D0276701FDAE&lt;/sourceid&gt;&#10;            &lt;questiontext&gt;The genetic-code argument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4325714A6F22430BB58FF1BE50BF4680&lt;/guid&gt;&#10;                    &lt;answertext&gt;Strongly Agree&lt;/answertext&gt;&#10;                    &lt;valuetype&gt;0&lt;/valuetype&gt;&#10;                &lt;/answer&gt;&#10;                &lt;answer&gt;&#10;                    &lt;guid&gt;D513968AA0CD4850BA3252D1C350773A&lt;/guid&gt;&#10;                    &lt;answertext&gt;Agree&lt;/answertext&gt;&#10;                    &lt;valuetype&gt;0&lt;/valuetype&gt;&#10;                &lt;/answer&gt;&#10;                &lt;answer&gt;&#10;                    &lt;guid&gt;C39AC5FA3B3A4266A73BDD09A693FAD0&lt;/guid&gt;&#10;                    &lt;answertext&gt;Somewhat Agree&lt;/answertext&gt;&#10;                    &lt;valuetype&gt;0&lt;/valuetype&gt;&#10;                &lt;/answer&gt;&#10;                &lt;answer&gt;&#10;                    &lt;guid&gt;2A427E05E6544648B4436F622FC4C795&lt;/guid&gt;&#10;                    &lt;answertext&gt;Neutral&lt;/answertext&gt;&#10;                    &lt;valuetype&gt;0&lt;/valuetype&gt;&#10;                &lt;/answer&gt;&#10;                &lt;answer&gt;&#10;                    &lt;guid&gt;655B5AE4AA574023909804344D26E90B&lt;/guid&gt;&#10;                    &lt;answertext&gt;Somewhat Disagree&lt;/answertext&gt;&#10;                    &lt;valuetype&gt;0&lt;/valuetype&gt;&#10;                &lt;/answer&gt;&#10;                &lt;answer&gt;&#10;                    &lt;guid&gt;44861A00B0F4411AB35484100F32D08F&lt;/guid&gt;&#10;                    &lt;answertext&gt;Disagree&lt;/answertext&gt;&#10;                    &lt;valuetype&gt;0&lt;/valuetype&gt;&#10;                &lt;/answer&gt;&#10;                &lt;answer&gt;&#10;                    &lt;guid&gt;FCEA647B5D514B06841B5296B9DDB546&lt;/guid&gt;&#10;                    &lt;answertext&gt;Strongly Disagree&lt;/answertext&gt;&#10;                    &lt;valuetype&gt;0&lt;/valuetype&gt;&#10;                &lt;/answer&gt;&#10;            &lt;/answers&gt;&#10;        &lt;/multichoice&gt;&#10;    &lt;/questions&gt;&#10;&lt;/questionlist&gt;"/>
  <p:tag name="HASRESULTS" val="False"/>
</p:tagLst>
</file>

<file path=ppt/tags/tag21.xml><?xml version="1.0" encoding="utf-8"?>
<p:tagLst xmlns:a="http://schemas.openxmlformats.org/drawingml/2006/main" xmlns:r="http://schemas.openxmlformats.org/officeDocument/2006/relationships" xmlns:p="http://schemas.openxmlformats.org/presentationml/2006/main">
  <p:tag name="ZEROBASED" val="False"/>
</p:tagLst>
</file>

<file path=ppt/tags/tag22.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3.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23C4F930CDD248C7B60F69626C31EFF6&lt;/guid&gt;&#10;        &lt;description /&gt;&#10;        &lt;date&gt;11/17/2013 5:29:5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90E6B872F154F0998DC597AF0777465&lt;/guid&gt;&#10;            &lt;repollguid&gt;13227D95521F4C7383D27427311C584A&lt;/repollguid&gt;&#10;            &lt;sourceid&gt;C071F027579D4993B2699E24338C8876&lt;/sourceid&gt;&#10;            &lt;questiontext&gt;Warren's five “basic criteria” for personhood:&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07A372B5B8174A16B4C1B25CA1ECCD99&lt;/guid&gt;&#10;                    &lt;answertext&gt;Strongly Agree&lt;/answertext&gt;&#10;                    &lt;valuetype&gt;0&lt;/valuetype&gt;&#10;                &lt;/answer&gt;&#10;                &lt;answer&gt;&#10;                    &lt;guid&gt;5B1E0C15730C420B84ADAF743A11AA85&lt;/guid&gt;&#10;                    &lt;answertext&gt;Agree&lt;/answertext&gt;&#10;                    &lt;valuetype&gt;0&lt;/valuetype&gt;&#10;                &lt;/answer&gt;&#10;                &lt;answer&gt;&#10;                    &lt;guid&gt;E42CB1ACC3A445BC9B311DEDBC2889AC&lt;/guid&gt;&#10;                    &lt;answertext&gt;Somewhat Agree&lt;/answertext&gt;&#10;                    &lt;valuetype&gt;0&lt;/valuetype&gt;&#10;                &lt;/answer&gt;&#10;                &lt;answer&gt;&#10;                    &lt;guid&gt;7AF8BA244DD549F3981A3DAE5D353F96&lt;/guid&gt;&#10;                    &lt;answertext&gt;Neutral&lt;/answertext&gt;&#10;                    &lt;valuetype&gt;0&lt;/valuetype&gt;&#10;                &lt;/answer&gt;&#10;                &lt;answer&gt;&#10;                    &lt;guid&gt;C335780D658D46418AE60C9C2EBB6497&lt;/guid&gt;&#10;                    &lt;answertext&gt;Somewhat Disagree&lt;/answertext&gt;&#10;                    &lt;valuetype&gt;0&lt;/valuetype&gt;&#10;                &lt;/answer&gt;&#10;                &lt;answer&gt;&#10;                    &lt;guid&gt;ACB65CD4EC314781BBB20DA8AEFC8A56&lt;/guid&gt;&#10;                    &lt;answertext&gt;Disagree&lt;/answertext&gt;&#10;                    &lt;valuetype&gt;0&lt;/valuetype&gt;&#10;                &lt;/answer&gt;&#10;                &lt;answer&gt;&#10;                    &lt;guid&gt;15FAD69EA9014879B25AE658EC4D5021&lt;/guid&gt;&#10;                    &lt;answertext&gt;Strongly Disagree&lt;/answertext&gt;&#10;                    &lt;valuetype&gt;0&lt;/valuetype&gt;&#10;                &lt;/answer&gt;&#10;            &lt;/answers&gt;&#10;        &lt;/multichoice&gt;&#10;    &lt;/questions&gt;&#10;&lt;/questionlist&gt;"/>
  <p:tag name="HASRESULTS" val="False"/>
</p:tagLst>
</file>

<file path=ppt/tags/tag24.xml><?xml version="1.0" encoding="utf-8"?>
<p:tagLst xmlns:a="http://schemas.openxmlformats.org/drawingml/2006/main" xmlns:r="http://schemas.openxmlformats.org/officeDocument/2006/relationships" xmlns:p="http://schemas.openxmlformats.org/presentationml/2006/main">
  <p:tag name="ZEROBASED" val="False"/>
</p:tagLst>
</file>

<file path=ppt/tags/tag25.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18D26B14AE1C4A8D8CEB7146402BD110&lt;/guid&gt;&#10;        &lt;description /&gt;&#10;        &lt;date&gt;11/17/2013 5:08:3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2FAF124319A04EC79A5DB489A60CC98B&lt;/guid&gt;&#10;            &lt;repollguid&gt;45C15527CB644BB3AD9B37EBC8B4C00F&lt;/repollguid&gt;&#10;            &lt;sourceid&gt;DF8B78CB3F8D402A8AC45630367896C2&lt;/sourceid&gt;&#10;            &lt;questiontext&gt;By definition, if a person or thing needs to be taken into account in moral decision making (i.e., if it counts morally), then that person or thing ha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C380B88FFE324A6186A452E810FE7262&lt;/guid&gt;&#10;                    &lt;answertext&gt;moral personhood or standing&lt;/answertext&gt;&#10;                    &lt;valuetype&gt;1&lt;/valuetype&gt;&#10;                &lt;/answer&gt;&#10;                &lt;answer&gt;&#10;                    &lt;guid&gt;BE1813EDF7074C1BA95BA9F2EC2AEBDB&lt;/guid&gt;&#10;                    &lt;answertext&gt;sentience&lt;/answertext&gt;&#10;                    &lt;valuetype&gt;-1&lt;/valuetype&gt;&#10;                &lt;/answer&gt;&#10;                &lt;answer&gt;&#10;                    &lt;guid&gt;EAE7C4DB24FC46ABB21285EEA9DB9696&lt;/guid&gt;&#10;                    &lt;answertext&gt;autonomy&lt;/answertext&gt;&#10;                    &lt;valuetype&gt;-1&lt;/valuetype&gt;&#10;                &lt;/answer&gt;&#10;                &lt;answer&gt;&#10;                    &lt;guid&gt;ADD9CB48816F447C9E937E560A29E8A9&lt;/guid&gt;&#10;                    &lt;answertext&gt;viability&lt;/answertext&gt;&#10;                    &lt;valuetype&gt;-1&lt;/valuetype&gt;&#10;                &lt;/answer&gt;&#10;                &lt;answer&gt;&#10;                    &lt;guid&gt;CA5DB60FAADB4D9D82CDF301CC896202&lt;/guid&gt;&#10;                    &lt;answertext&gt;innocence&lt;/answertext&gt;&#10;                    &lt;valuetype&gt;-1&lt;/valuetype&gt;&#10;                &lt;/answer&gt;&#10;                &lt;answer&gt;&#10;                    &lt;guid&gt;8AF0AA2BAA2C42E8BB5FD5CFDD9B78EC&lt;/guid&gt;&#10;                    &lt;answertext&gt;all of the above&lt;/answertext&gt;&#10;                    &lt;valuetype&gt;-1&lt;/valuetype&gt;&#10;                &lt;/answer&gt;&#10;            &lt;/answers&gt;&#10;        &lt;/multichoice&gt;&#10;    &lt;/questions&gt;&#10;&lt;/questionlist&gt;"/>
  <p:tag name="RESULTS" val="By definition, if a person or thing needs to be taken into account in moral decision making (i.e., if it counts morally), then that person or thing has:[;crlf;]7[;]7[;]7[;]False[;]5[;][;crlf;]2.42857142857143[;]1[;]2.25876975726313[;]5.10204081632653[;crlf;]5[;]1[;]moral personhood or standing1[;]moral personhood or standing[;][;crlf;]0[;]-1[;]sentience2[;]sentience[;][;crlf;]0[;]-1[;]autonomy3[;]autonomy[;][;crlf;]0[;]-1[;]viability4[;]viability[;][;crlf;]0[;]-1[;]innocence5[;]innocence[;][;crlf;]2[;]-1[;]all of the above6[;]all of the above[;]"/>
  <p:tag name="HASRESULTS" val="Tru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41CA1807856A45EF9F71F81F2B74C8E9&lt;/guid&gt;&#10;        &lt;description /&gt;&#10;        &lt;date&gt;11/17/2013 5:04:0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D57D41B23F845CF901CD1DE78751549&lt;/guid&gt;&#10;            &lt;repollguid&gt;E281011CA6BD46718DDF02D58966323A&lt;/repollguid&gt;&#10;            &lt;sourceid&gt;0B0A358E32594F59BBADF124E1E184A9&lt;/sourceid&gt;&#10;            &lt;questiontext&gt;Which of the following theories best characterizes Pope John Paul II’s account of moral personhood/standing?&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A562B80778EE417A9A08E16D4E1EF183&lt;/guid&gt;&#10;                    &lt;answertext&gt;Kantian Ethics&lt;/answertext&gt;&#10;                    &lt;valuetype&gt;-1&lt;/valuetype&gt;&#10;                &lt;/answer&gt;&#10;                &lt;answer&gt;&#10;                    &lt;guid&gt;FBB0E43CD03D43E7BD0D5F8362FD790D&lt;/guid&gt;&#10;                    &lt;answertext&gt;Feminism&lt;/answertext&gt;&#10;                    &lt;valuetype&gt;-1&lt;/valuetype&gt;&#10;                &lt;/answer&gt;&#10;                &lt;answer&gt;&#10;                    &lt;guid&gt;544D0255A8174192864D6F2E15BF1563&lt;/guid&gt;&#10;                    &lt;answertext&gt;Hedonism&lt;/answertext&gt;&#10;                    &lt;valuetype&gt;-1&lt;/valuetype&gt;&#10;                &lt;/answer&gt;&#10;                &lt;answer&gt;&#10;                    &lt;guid&gt;BC200C03856F4AACACA119EA05D7D023&lt;/guid&gt;&#10;                    &lt;answertext&gt;None of the above&lt;/answertext&gt;&#10;                    &lt;valuetype&gt;1&lt;/valuetype&gt;&#10;                &lt;/answer&gt;&#10;            &lt;/answers&gt;&#10;        &lt;/multichoice&gt;&#10;    &lt;/questions&gt;&#10;&lt;/questionlist&gt;"/>
  <p:tag name="RESULTS" val="Which of the following theories best characterizes Pope John Paul II’s account of moral personhood/standing?[;crlf;]7[;]7[;]7[;]False[;]4[;][;crlf;]2.71428571428571[;]4[;]1.48461497791618[;]2.20408163265306[;crlf;]3[;]-1[;]Kantian Ethics1[;]Kantian Ethics[;][;crlf;]0[;]-1[;]Feminism2[;]Feminism[;][;crlf;]0[;]-1[;]Hedonism3[;]Hedonism[;][;crlf;]4[;]1[;]None of the above4[;]None of the above[;]"/>
  <p:tag name="HASRESULTS"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Kilter">
  <a:themeElements>
    <a:clrScheme name="Kilter">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Kilter">
      <a:majorFont>
        <a:latin typeface="Rockwell"/>
        <a:ea typeface=""/>
        <a:cs typeface=""/>
        <a:font script="Grek" typeface="Cambria"/>
        <a:font script="Cyrl" typeface="Cambria"/>
        <a:font script="Jpan" typeface="HGS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S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ilter">
      <a:fillStyleLst>
        <a:solidFill>
          <a:schemeClr val="phClr"/>
        </a:solidFill>
        <a:gradFill rotWithShape="1">
          <a:gsLst>
            <a:gs pos="0">
              <a:schemeClr val="phClr">
                <a:tint val="14000"/>
                <a:satMod val="180000"/>
                <a:lumMod val="100000"/>
              </a:schemeClr>
            </a:gs>
            <a:gs pos="42000">
              <a:schemeClr val="phClr">
                <a:tint val="40000"/>
                <a:satMod val="160000"/>
                <a:lumMod val="94000"/>
              </a:schemeClr>
            </a:gs>
            <a:gs pos="100000">
              <a:schemeClr val="phClr">
                <a:tint val="94000"/>
                <a:satMod val="140000"/>
              </a:schemeClr>
            </a:gs>
          </a:gsLst>
          <a:lin ang="5160000" scaled="1"/>
        </a:gradFill>
        <a:gradFill rotWithShape="1">
          <a:gsLst>
            <a:gs pos="38000">
              <a:schemeClr val="phClr">
                <a:satMod val="120000"/>
              </a:schemeClr>
            </a:gs>
            <a:gs pos="100000">
              <a:schemeClr val="phClr">
                <a:shade val="60000"/>
                <a:satMod val="180000"/>
                <a:lumMod val="70000"/>
              </a:schemeClr>
            </a:gs>
          </a:gsLst>
          <a:lin ang="4680000" scaled="0"/>
        </a:gradFill>
      </a:fillStyleLst>
      <a:lnStyleLst>
        <a:ln w="12700" cap="flat" cmpd="sng" algn="ctr">
          <a:solidFill>
            <a:schemeClr val="phClr">
              <a:shade val="50000"/>
            </a:schemeClr>
          </a:solidFill>
          <a:prstDash val="solid"/>
        </a:ln>
        <a:ln w="25400" cap="flat" cmpd="sng" algn="ctr">
          <a:solidFill>
            <a:schemeClr val="phClr">
              <a:shade val="75000"/>
              <a:lumMod val="90000"/>
            </a:schemeClr>
          </a:solidFill>
          <a:prstDash val="solid"/>
        </a:ln>
        <a:ln w="38100" cap="flat" cmpd="sng" algn="ctr">
          <a:solidFill>
            <a:schemeClr val="phClr"/>
          </a:solidFill>
          <a:prstDash val="solid"/>
        </a:ln>
      </a:lnStyleLst>
      <a:effectStyleLst>
        <a:effectStyle>
          <a:effectLst>
            <a:outerShdw blurRad="63500" dist="12700" dir="5400000" sx="102000" sy="102000" rotWithShape="0">
              <a:srgbClr val="000000">
                <a:alpha val="20000"/>
              </a:srgbClr>
            </a:outerShdw>
          </a:effectLst>
        </a:effectStyle>
        <a:effectStyle>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a:effectStyle>
        <a:effectStyle>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a:effectStyle>
      </a:effectStyleLst>
      <a:bgFillStyleLst>
        <a:solidFill>
          <a:schemeClr val="phClr"/>
        </a:solidFill>
        <a:gradFill rotWithShape="1">
          <a:gsLst>
            <a:gs pos="0">
              <a:schemeClr val="phClr">
                <a:tint val="95000"/>
                <a:satMod val="140000"/>
                <a:lumMod val="120000"/>
              </a:schemeClr>
            </a:gs>
            <a:gs pos="100000">
              <a:schemeClr val="phClr">
                <a:tint val="95000"/>
                <a:shade val="70000"/>
                <a:satMod val="180000"/>
                <a:lumMod val="82000"/>
              </a:schemeClr>
            </a:gs>
          </a:gsLst>
          <a:path path="circle">
            <a:fillToRect l="25000" t="25000" r="25000" b="25000"/>
          </a:path>
        </a:gradFill>
        <a:gradFill rotWithShape="1">
          <a:gsLst>
            <a:gs pos="0">
              <a:schemeClr val="phClr">
                <a:tint val="94000"/>
                <a:satMod val="140000"/>
                <a:lumMod val="120000"/>
              </a:schemeClr>
            </a:gs>
            <a:gs pos="100000">
              <a:schemeClr val="phClr">
                <a:tint val="97000"/>
                <a:shade val="70000"/>
                <a:satMod val="190000"/>
                <a:lumMod val="72000"/>
              </a:schemeClr>
            </a:gs>
          </a:gsLst>
          <a:path path="circle">
            <a:fillToRect l="50000" t="50000" r="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107</TotalTime>
  <Words>1722</Words>
  <Application>Microsoft Office PowerPoint</Application>
  <PresentationFormat>Widescreen</PresentationFormat>
  <Paragraphs>315</Paragraphs>
  <Slides>30</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40" baseType="lpstr">
      <vt:lpstr>Arial</vt:lpstr>
      <vt:lpstr>Calibri</vt:lpstr>
      <vt:lpstr>Century Gothic</vt:lpstr>
      <vt:lpstr>Rockwell</vt:lpstr>
      <vt:lpstr>Symbol</vt:lpstr>
      <vt:lpstr>Times New Roman</vt:lpstr>
      <vt:lpstr>Wingdings</vt:lpstr>
      <vt:lpstr>Vapor Trail</vt:lpstr>
      <vt:lpstr>Kilter</vt:lpstr>
      <vt:lpstr>Microsoft Graph Chart</vt:lpstr>
      <vt:lpstr>Contemporary Moral Problems</vt:lpstr>
      <vt:lpstr>Agenda</vt:lpstr>
      <vt:lpstr>PowerPoint Presentation</vt:lpstr>
      <vt:lpstr>Writing Assignment Four</vt:lpstr>
      <vt:lpstr>Common Problems</vt:lpstr>
      <vt:lpstr>Citations &amp; Plagiarism </vt:lpstr>
      <vt:lpstr>Final paper (outline) questions? </vt:lpstr>
      <vt:lpstr>Argumentative Structure </vt:lpstr>
      <vt:lpstr>Conference and Journal Calls for Papers</vt:lpstr>
      <vt:lpstr>Writing Resources</vt:lpstr>
      <vt:lpstr>PowerPoint Presentation</vt:lpstr>
      <vt:lpstr>Review censorship &amp; Pornography</vt:lpstr>
      <vt:lpstr>best argument?</vt:lpstr>
      <vt:lpstr>Clicker Quiz</vt:lpstr>
      <vt:lpstr>By definition, if a person or thing needs to be taken into account in moral decision making (i.e., if it counts morally), then that person or thing has:</vt:lpstr>
      <vt:lpstr>Which of the following theories best characterizes Pope John Paul II’s account of moral personhood/standing?</vt:lpstr>
      <vt:lpstr>Which of the following best characterizes Pope John Paul II’s argument against abortion?</vt:lpstr>
      <vt:lpstr>Pope John Paul II </vt:lpstr>
      <vt:lpstr>Ethical theory</vt:lpstr>
      <vt:lpstr>Pope John Paul II “The Unspeakable Crime of Abortion”</vt:lpstr>
      <vt:lpstr>a fetus has moral standing</vt:lpstr>
      <vt:lpstr>How to treat people with moral standing</vt:lpstr>
      <vt:lpstr>Pope John Paul II “The Unspeakable Crime of Abortion”</vt:lpstr>
      <vt:lpstr>A fetus is a person with the right to life.</vt:lpstr>
      <vt:lpstr>It is morally wrong to kill a person with the right to life. </vt:lpstr>
      <vt:lpstr>Mary Anne Warren</vt:lpstr>
      <vt:lpstr>The genetic-code argument </vt:lpstr>
      <vt:lpstr>The genetic-code argument </vt:lpstr>
      <vt:lpstr>Warren's five “basic criteria” for personhood:</vt:lpstr>
      <vt:lpstr>Warren's five “basic criteria” for personhood: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dc:creator>
  <cp:lastModifiedBy>Benjamin Hole</cp:lastModifiedBy>
  <cp:revision>21</cp:revision>
  <dcterms:created xsi:type="dcterms:W3CDTF">2014-08-01T21:11:32Z</dcterms:created>
  <dcterms:modified xsi:type="dcterms:W3CDTF">2014-08-04T20:04:07Z</dcterms:modified>
</cp:coreProperties>
</file>