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70" r:id="rId2"/>
    <p:sldId id="257" r:id="rId3"/>
    <p:sldId id="258" r:id="rId4"/>
    <p:sldId id="259" r:id="rId5"/>
    <p:sldId id="260" r:id="rId6"/>
    <p:sldId id="271" r:id="rId7"/>
    <p:sldId id="272" r:id="rId8"/>
    <p:sldId id="273" r:id="rId9"/>
    <p:sldId id="261" r:id="rId10"/>
    <p:sldId id="262" r:id="rId11"/>
    <p:sldId id="263" r:id="rId12"/>
    <p:sldId id="264" r:id="rId13"/>
    <p:sldId id="265" r:id="rId14"/>
    <p:sldId id="266" r:id="rId15"/>
    <p:sldId id="267" r:id="rId16"/>
    <p:sldId id="268" r:id="rId17"/>
    <p:sldId id="269" r:id="rId18"/>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5" autoAdjust="0"/>
    <p:restoredTop sz="94660"/>
  </p:normalViewPr>
  <p:slideViewPr>
    <p:cSldViewPr snapToGrid="0">
      <p:cViewPr varScale="1">
        <p:scale>
          <a:sx n="63" d="100"/>
          <a:sy n="63" d="100"/>
        </p:scale>
        <p:origin x="9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238683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63352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2562902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537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108304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919F98-6A0E-489F-9AC6-AF83861DEC03}" type="datetimeFigureOut">
              <a:rPr lang="en-US" smtClean="0"/>
              <a:t>8/5/2014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227221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919F98-6A0E-489F-9AC6-AF83861DEC03}" type="datetimeFigureOut">
              <a:rPr lang="en-US" smtClean="0"/>
              <a:t>8/5/2014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4026922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1881532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195743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7B03F-8268-41FC-90BD-23DD44C94836}" type="datetimeFigureOut">
              <a:rPr lang="en-US" smtClean="0"/>
              <a:pPr/>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359F5-9F26-4407-9CC4-88AEEAF6678B}" type="slidenum">
              <a:rPr lang="en-US" smtClean="0"/>
              <a:pPr/>
              <a:t>‹#›</a:t>
            </a:fld>
            <a:endParaRPr lang="en-US"/>
          </a:p>
        </p:txBody>
      </p:sp>
    </p:spTree>
    <p:extLst>
      <p:ext uri="{BB962C8B-B14F-4D97-AF65-F5344CB8AC3E}">
        <p14:creationId xmlns:p14="http://schemas.microsoft.com/office/powerpoint/2010/main" val="102184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80987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919F98-6A0E-489F-9AC6-AF83861DEC03}"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325545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382494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919F98-6A0E-489F-9AC6-AF83861DEC03}" type="datetimeFigureOut">
              <a:rPr lang="en-US" smtClean="0"/>
              <a:t>8/5/2014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28813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919F98-6A0E-489F-9AC6-AF83861DEC03}" type="datetimeFigureOut">
              <a:rPr lang="en-US" smtClean="0"/>
              <a:t>8/5/2014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271464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19F98-6A0E-489F-9AC6-AF83861DEC03}" type="datetimeFigureOut">
              <a:rPr lang="en-US" smtClean="0"/>
              <a:t>8/5/2014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398410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415569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55FDD-F898-4880-9FCD-EEE9E2399966}" type="slidenum">
              <a:rPr lang="en-US" smtClean="0"/>
              <a:t>‹#›</a:t>
            </a:fld>
            <a:endParaRPr lang="en-US"/>
          </a:p>
        </p:txBody>
      </p:sp>
    </p:spTree>
    <p:extLst>
      <p:ext uri="{BB962C8B-B14F-4D97-AF65-F5344CB8AC3E}">
        <p14:creationId xmlns:p14="http://schemas.microsoft.com/office/powerpoint/2010/main" val="130850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919F98-6A0E-489F-9AC6-AF83861DEC03}" type="datetimeFigureOut">
              <a:rPr lang="en-US" smtClean="0"/>
              <a:t>8/5/2014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555FDD-F898-4880-9FCD-EEE9E2399966}" type="slidenum">
              <a:rPr lang="en-US" smtClean="0"/>
              <a:t>‹#›</a:t>
            </a:fld>
            <a:endParaRPr lang="en-US"/>
          </a:p>
        </p:txBody>
      </p:sp>
    </p:spTree>
    <p:extLst>
      <p:ext uri="{BB962C8B-B14F-4D97-AF65-F5344CB8AC3E}">
        <p14:creationId xmlns:p14="http://schemas.microsoft.com/office/powerpoint/2010/main" val="326889182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0.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8.xml"/><Relationship Id="rId4" Type="http://schemas.openxmlformats.org/officeDocument/2006/relationships/tags" Target="../tags/tag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1.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8.xml"/><Relationship Id="rId4"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8.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3057" y="1643744"/>
            <a:ext cx="8447314" cy="1436914"/>
          </a:xfrm>
        </p:spPr>
        <p:txBody>
          <a:bodyPr>
            <a:normAutofit/>
          </a:bodyPr>
          <a:lstStyle/>
          <a:p>
            <a:r>
              <a:rPr lang="en-US" dirty="0"/>
              <a:t>Contemporary Moral Problems</a:t>
            </a:r>
          </a:p>
        </p:txBody>
      </p:sp>
      <p:sp>
        <p:nvSpPr>
          <p:cNvPr id="3" name="Subtitle 2"/>
          <p:cNvSpPr>
            <a:spLocks noGrp="1"/>
          </p:cNvSpPr>
          <p:nvPr>
            <p:ph type="subTitle" idx="1"/>
          </p:nvPr>
        </p:nvSpPr>
        <p:spPr>
          <a:xfrm>
            <a:off x="2746247" y="3376748"/>
            <a:ext cx="8564009" cy="2468880"/>
          </a:xfrm>
        </p:spPr>
        <p:txBody>
          <a:bodyPr>
            <a:normAutofit/>
          </a:bodyPr>
          <a:lstStyle/>
          <a:p>
            <a:r>
              <a:rPr lang="en-US" b="1" dirty="0"/>
              <a:t>M-F12:00-1:00SAV 264</a:t>
            </a:r>
          </a:p>
          <a:p>
            <a:r>
              <a:rPr lang="en-US" b="1" dirty="0"/>
              <a:t>Instructor: Benjamin Hole</a:t>
            </a:r>
          </a:p>
          <a:p>
            <a:r>
              <a:rPr lang="en-US" b="1" dirty="0"/>
              <a:t>Email: bvhole@uw.edu</a:t>
            </a:r>
          </a:p>
          <a:p>
            <a:r>
              <a:rPr lang="en-US" b="1" dirty="0"/>
              <a:t>Office Hours: </a:t>
            </a:r>
            <a:r>
              <a:rPr lang="en-US" b="1" i="1" dirty="0">
                <a:solidFill>
                  <a:schemeClr val="accent2"/>
                </a:solidFill>
              </a:rPr>
              <a:t>everyday after class</a:t>
            </a:r>
          </a:p>
        </p:txBody>
      </p:sp>
    </p:spTree>
    <p:extLst>
      <p:ext uri="{BB962C8B-B14F-4D97-AF65-F5344CB8AC3E}">
        <p14:creationId xmlns:p14="http://schemas.microsoft.com/office/powerpoint/2010/main" val="23636141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The genetic-code argument </a:t>
            </a:r>
          </a:p>
        </p:txBody>
      </p:sp>
      <p:sp>
        <p:nvSpPr>
          <p:cNvPr id="10" name="Content Placeholder 9"/>
          <p:cNvSpPr>
            <a:spLocks noGrp="1"/>
          </p:cNvSpPr>
          <p:nvPr>
            <p:ph sz="half" idx="1"/>
          </p:nvPr>
        </p:nvSpPr>
        <p:spPr/>
        <p:txBody>
          <a:bodyPr/>
          <a:lstStyle/>
          <a:p>
            <a:r>
              <a:rPr lang="en-US" dirty="0"/>
              <a:t>Abortion is wrong because the fetus is, biologically speaking, a human being.</a:t>
            </a:r>
          </a:p>
          <a:p>
            <a:endParaRPr lang="en-US" dirty="0"/>
          </a:p>
        </p:txBody>
      </p:sp>
      <p:sp>
        <p:nvSpPr>
          <p:cNvPr id="11" name="Content Placeholder 10"/>
          <p:cNvSpPr>
            <a:spLocks noGrp="1"/>
          </p:cNvSpPr>
          <p:nvPr>
            <p:ph sz="half" idx="2"/>
          </p:nvPr>
        </p:nvSpPr>
        <p:spPr/>
        <p:txBody>
          <a:bodyPr/>
          <a:lstStyle/>
          <a:p>
            <a:pPr marL="0" indent="0">
              <a:buNone/>
            </a:pPr>
            <a:r>
              <a:rPr lang="en-US" dirty="0" smtClean="0"/>
              <a:t>Warren's </a:t>
            </a:r>
            <a:r>
              <a:rPr lang="en-US" dirty="0"/>
              <a:t>response to the genetic-code argument: </a:t>
            </a:r>
            <a:endParaRPr lang="en-US" dirty="0" smtClean="0"/>
          </a:p>
          <a:p>
            <a:pPr marL="0" indent="0">
              <a:buNone/>
            </a:pPr>
            <a:endParaRPr lang="en-US" dirty="0" smtClean="0"/>
          </a:p>
          <a:p>
            <a:r>
              <a:rPr lang="en-US" dirty="0" smtClean="0"/>
              <a:t>Biological status</a:t>
            </a:r>
          </a:p>
          <a:p>
            <a:pPr marL="0" indent="0">
              <a:buNone/>
            </a:pPr>
            <a:r>
              <a:rPr lang="en-US" dirty="0" smtClean="0"/>
              <a:t>	vs.</a:t>
            </a:r>
          </a:p>
          <a:p>
            <a:r>
              <a:rPr lang="en-US" dirty="0" smtClean="0"/>
              <a:t>Moral status</a:t>
            </a:r>
            <a:endParaRPr lang="en-US" dirty="0"/>
          </a:p>
        </p:txBody>
      </p:sp>
    </p:spTree>
    <p:extLst>
      <p:ext uri="{BB962C8B-B14F-4D97-AF65-F5344CB8AC3E}">
        <p14:creationId xmlns:p14="http://schemas.microsoft.com/office/powerpoint/2010/main" val="678241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Warren's five “basic criteria” for personhood</a:t>
            </a:r>
            <a:r>
              <a:rPr lang="en-US" dirty="0" smtClean="0"/>
              <a:t>:</a:t>
            </a:r>
            <a:endParaRPr lang="en-US" dirty="0"/>
          </a:p>
        </p:txBody>
      </p:sp>
      <p:sp>
        <p:nvSpPr>
          <p:cNvPr id="3" name="Text Placeholder 2"/>
          <p:cNvSpPr>
            <a:spLocks noGrp="1"/>
          </p:cNvSpPr>
          <p:nvPr>
            <p:ph type="body" idx="1"/>
          </p:nvPr>
        </p:nvSpPr>
        <p:spPr/>
        <p:txBody>
          <a:bodyPr>
            <a:normAutofit fontScale="62500" lnSpcReduction="20000"/>
          </a:bodyPr>
          <a:lstStyle/>
          <a:p>
            <a:pPr marL="457200" indent="-457200">
              <a:buFont typeface="+mj-lt"/>
              <a:buAutoNum type="arabicPeriod"/>
            </a:pPr>
            <a:r>
              <a:rPr lang="en-US" dirty="0" smtClean="0"/>
              <a:t>Consciousness</a:t>
            </a:r>
            <a:endParaRPr lang="en-US" dirty="0"/>
          </a:p>
          <a:p>
            <a:pPr marL="457200" indent="-457200">
              <a:buFont typeface="+mj-lt"/>
              <a:buAutoNum type="arabicPeriod"/>
            </a:pPr>
            <a:r>
              <a:rPr lang="en-US" dirty="0" smtClean="0"/>
              <a:t>Reasoning</a:t>
            </a:r>
            <a:endParaRPr lang="en-US" dirty="0"/>
          </a:p>
          <a:p>
            <a:pPr marL="457200" indent="-457200">
              <a:buFont typeface="+mj-lt"/>
              <a:buAutoNum type="arabicPeriod"/>
            </a:pPr>
            <a:r>
              <a:rPr lang="en-US" dirty="0" smtClean="0"/>
              <a:t>Self-motivated </a:t>
            </a:r>
            <a:r>
              <a:rPr lang="en-US" dirty="0"/>
              <a:t>activity</a:t>
            </a:r>
          </a:p>
          <a:p>
            <a:pPr marL="457200" indent="-457200">
              <a:buFont typeface="+mj-lt"/>
              <a:buAutoNum type="arabicPeriod"/>
            </a:pPr>
            <a:r>
              <a:rPr lang="en-US" dirty="0" smtClean="0"/>
              <a:t>The </a:t>
            </a:r>
            <a:r>
              <a:rPr lang="en-US" dirty="0"/>
              <a:t>capacity to communicate</a:t>
            </a:r>
          </a:p>
          <a:p>
            <a:pPr marL="457200" indent="-457200">
              <a:buFont typeface="+mj-lt"/>
              <a:buAutoNum type="arabicPeriod"/>
            </a:pPr>
            <a:r>
              <a:rPr lang="en-US" dirty="0" smtClean="0"/>
              <a:t>The </a:t>
            </a:r>
            <a:r>
              <a:rPr lang="en-US" dirty="0"/>
              <a:t>presence of </a:t>
            </a:r>
            <a:r>
              <a:rPr lang="en-US" dirty="0" smtClean="0"/>
              <a:t>self-concepts</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u="sng" dirty="0"/>
              <a:t>Warren's main </a:t>
            </a:r>
            <a:r>
              <a:rPr lang="en-US" u="sng" dirty="0" smtClean="0"/>
              <a:t>premise</a:t>
            </a:r>
            <a:endParaRPr lang="en-US" dirty="0"/>
          </a:p>
          <a:p>
            <a:pPr marL="0" indent="0">
              <a:buNone/>
            </a:pPr>
            <a:r>
              <a:rPr lang="en-US" dirty="0" smtClean="0"/>
              <a:t>The </a:t>
            </a:r>
            <a:r>
              <a:rPr lang="en-US" dirty="0"/>
              <a:t>fetus lacks all five, so it is definitely not a person.</a:t>
            </a:r>
          </a:p>
          <a:p>
            <a:endParaRPr lang="en-US" dirty="0"/>
          </a:p>
        </p:txBody>
      </p:sp>
    </p:spTree>
    <p:extLst>
      <p:ext uri="{BB962C8B-B14F-4D97-AF65-F5344CB8AC3E}">
        <p14:creationId xmlns:p14="http://schemas.microsoft.com/office/powerpoint/2010/main" val="2464966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Warren's five “basic criteria” for personhood</a:t>
            </a:r>
            <a:r>
              <a:rPr lang="en-US" dirty="0" smtClean="0"/>
              <a:t>:</a:t>
            </a:r>
            <a:endParaRPr lang="en-US" dirty="0"/>
          </a:p>
        </p:txBody>
      </p:sp>
      <p:sp>
        <p:nvSpPr>
          <p:cNvPr id="3" name="Text Placeholder 2"/>
          <p:cNvSpPr>
            <a:spLocks noGrp="1"/>
          </p:cNvSpPr>
          <p:nvPr>
            <p:ph type="body" idx="1"/>
          </p:nvPr>
        </p:nvSpPr>
        <p:spPr/>
        <p:txBody>
          <a:bodyPr>
            <a:normAutofit fontScale="62500" lnSpcReduction="20000"/>
          </a:bodyPr>
          <a:lstStyle/>
          <a:p>
            <a:pPr marL="457200" indent="-457200">
              <a:buFont typeface="+mj-lt"/>
              <a:buAutoNum type="arabicPeriod"/>
            </a:pPr>
            <a:r>
              <a:rPr lang="en-US" dirty="0" smtClean="0"/>
              <a:t>Consciousness</a:t>
            </a:r>
            <a:endParaRPr lang="en-US" dirty="0"/>
          </a:p>
          <a:p>
            <a:pPr marL="457200" indent="-457200">
              <a:buFont typeface="+mj-lt"/>
              <a:buAutoNum type="arabicPeriod"/>
            </a:pPr>
            <a:r>
              <a:rPr lang="en-US" dirty="0" smtClean="0"/>
              <a:t>Reasoning</a:t>
            </a:r>
            <a:endParaRPr lang="en-US" dirty="0"/>
          </a:p>
          <a:p>
            <a:pPr marL="457200" indent="-457200">
              <a:buFont typeface="+mj-lt"/>
              <a:buAutoNum type="arabicPeriod"/>
            </a:pPr>
            <a:r>
              <a:rPr lang="en-US" dirty="0" smtClean="0"/>
              <a:t>Self-motivated </a:t>
            </a:r>
            <a:r>
              <a:rPr lang="en-US" dirty="0"/>
              <a:t>activity</a:t>
            </a:r>
          </a:p>
          <a:p>
            <a:pPr marL="457200" indent="-457200">
              <a:buFont typeface="+mj-lt"/>
              <a:buAutoNum type="arabicPeriod"/>
            </a:pPr>
            <a:r>
              <a:rPr lang="en-US" dirty="0" smtClean="0"/>
              <a:t>The </a:t>
            </a:r>
            <a:r>
              <a:rPr lang="en-US" dirty="0"/>
              <a:t>capacity to communicate</a:t>
            </a:r>
          </a:p>
          <a:p>
            <a:pPr marL="457200" indent="-457200">
              <a:buFont typeface="+mj-lt"/>
              <a:buAutoNum type="arabicPeriod"/>
            </a:pPr>
            <a:r>
              <a:rPr lang="en-US" dirty="0" smtClean="0"/>
              <a:t>The </a:t>
            </a:r>
            <a:r>
              <a:rPr lang="en-US" dirty="0"/>
              <a:t>presence of </a:t>
            </a:r>
            <a:r>
              <a:rPr lang="en-US" dirty="0" smtClean="0"/>
              <a:t>self-concepts</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u="sng" dirty="0"/>
              <a:t>Warren's main </a:t>
            </a:r>
            <a:r>
              <a:rPr lang="en-US" u="sng" dirty="0" smtClean="0"/>
              <a:t>premise</a:t>
            </a:r>
            <a:endParaRPr lang="en-US" dirty="0"/>
          </a:p>
          <a:p>
            <a:pPr marL="0" indent="0">
              <a:buNone/>
            </a:pPr>
            <a:r>
              <a:rPr lang="en-US" dirty="0" smtClean="0"/>
              <a:t>The </a:t>
            </a:r>
            <a:r>
              <a:rPr lang="en-US" dirty="0"/>
              <a:t>fetus lacks all five, so it is definitely not a person.</a:t>
            </a:r>
          </a:p>
          <a:p>
            <a:endParaRPr lang="en-US" dirty="0"/>
          </a:p>
        </p:txBody>
      </p:sp>
      <p:sp>
        <p:nvSpPr>
          <p:cNvPr id="4" name="TextBox 3"/>
          <p:cNvSpPr txBox="1"/>
          <p:nvPr/>
        </p:nvSpPr>
        <p:spPr>
          <a:xfrm>
            <a:off x="7630886" y="2142907"/>
            <a:ext cx="3200400" cy="3493264"/>
          </a:xfrm>
          <a:prstGeom prst="rect">
            <a:avLst/>
          </a:prstGeom>
          <a:noFill/>
        </p:spPr>
        <p:txBody>
          <a:bodyPr wrap="square" rtlCol="0">
            <a:spAutoFit/>
          </a:bodyPr>
          <a:lstStyle/>
          <a:p>
            <a:pPr marL="171450" indent="-171450">
              <a:buFont typeface="Arial" panose="020B0604020202020204" pitchFamily="34" charset="0"/>
              <a:buChar char="•"/>
            </a:pPr>
            <a:r>
              <a:rPr lang="en-US" sz="1700" b="1" dirty="0">
                <a:solidFill>
                  <a:srgbClr val="FFFF00"/>
                </a:solidFill>
              </a:rPr>
              <a:t>The more like a person a being is, the stronger the stronger its right to life is…</a:t>
            </a:r>
          </a:p>
          <a:p>
            <a:pPr marL="171450" indent="-171450">
              <a:buFont typeface="Arial" panose="020B0604020202020204" pitchFamily="34" charset="0"/>
              <a:buChar char="•"/>
            </a:pPr>
            <a:endParaRPr lang="en-US" sz="1700" b="1" dirty="0">
              <a:solidFill>
                <a:srgbClr val="FFFF00"/>
              </a:solidFill>
            </a:endParaRPr>
          </a:p>
          <a:p>
            <a:pPr marL="171450" indent="-171450">
              <a:buFont typeface="Arial" panose="020B0604020202020204" pitchFamily="34" charset="0"/>
              <a:buChar char="•"/>
            </a:pPr>
            <a:r>
              <a:rPr lang="en-US" sz="1700" b="1" dirty="0">
                <a:solidFill>
                  <a:srgbClr val="FFFF00"/>
                </a:solidFill>
              </a:rPr>
              <a:t>There is no stage of fetal development at which a fetus resembles a person enough to have a right to life…</a:t>
            </a:r>
          </a:p>
          <a:p>
            <a:endParaRPr lang="en-US" sz="1700" b="1" dirty="0">
              <a:solidFill>
                <a:srgbClr val="FFFF00"/>
              </a:solidFill>
            </a:endParaRPr>
          </a:p>
          <a:p>
            <a:pPr marL="171450" indent="-171450">
              <a:buFont typeface="Arial" panose="020B0604020202020204" pitchFamily="34" charset="0"/>
              <a:buChar char="•"/>
            </a:pPr>
            <a:r>
              <a:rPr lang="en-US" sz="1700" b="1" dirty="0">
                <a:solidFill>
                  <a:srgbClr val="FFFF00"/>
                </a:solidFill>
              </a:rPr>
              <a:t>“the rights of any actual person invariably outweigh those of any potential person” …</a:t>
            </a:r>
          </a:p>
        </p:txBody>
      </p:sp>
    </p:spTree>
    <p:extLst>
      <p:ext uri="{BB962C8B-B14F-4D97-AF65-F5344CB8AC3E}">
        <p14:creationId xmlns:p14="http://schemas.microsoft.com/office/powerpoint/2010/main" val="1717566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381000"/>
            <a:ext cx="8229600" cy="990600"/>
          </a:xfrm>
        </p:spPr>
        <p:txBody>
          <a:bodyPr>
            <a:normAutofit fontScale="90000"/>
          </a:bodyPr>
          <a:lstStyle/>
          <a:p>
            <a:r>
              <a:rPr lang="en-US" dirty="0"/>
              <a:t>Warren's five “basic criteria” for personhood:</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94599612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8141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Warren's five “basic criteria” for personhood</a:t>
            </a:r>
            <a:r>
              <a:rPr lang="en-US" dirty="0" smtClean="0"/>
              <a:t>:</a:t>
            </a:r>
            <a:endParaRPr lang="en-US" dirty="0"/>
          </a:p>
        </p:txBody>
      </p:sp>
      <p:sp>
        <p:nvSpPr>
          <p:cNvPr id="3" name="Text Placeholder 2"/>
          <p:cNvSpPr>
            <a:spLocks noGrp="1"/>
          </p:cNvSpPr>
          <p:nvPr>
            <p:ph type="body" idx="1"/>
          </p:nvPr>
        </p:nvSpPr>
        <p:spPr/>
        <p:txBody>
          <a:bodyPr>
            <a:normAutofit fontScale="85000" lnSpcReduction="10000"/>
          </a:bodyPr>
          <a:lstStyle/>
          <a:p>
            <a:pPr marL="0" indent="0">
              <a:buNone/>
            </a:pPr>
            <a:r>
              <a:rPr lang="en-US" dirty="0"/>
              <a:t>The spaceman analogy:  </a:t>
            </a:r>
            <a:endParaRPr lang="en-US" dirty="0" smtClean="0"/>
          </a:p>
          <a:p>
            <a:pPr marL="0" indent="0">
              <a:buNone/>
            </a:pPr>
            <a:endParaRPr lang="en-US" dirty="0" smtClean="0"/>
          </a:p>
          <a:p>
            <a:pPr lvl="1"/>
            <a:r>
              <a:rPr lang="en-US" dirty="0" smtClean="0"/>
              <a:t>“Suppose </a:t>
            </a:r>
            <a:r>
              <a:rPr lang="en-US" dirty="0"/>
              <a:t>that our space explorer falls into the hands of an alien culture, whose scientists decide to create a few hundred thousand or more human </a:t>
            </a:r>
            <a:r>
              <a:rPr lang="en-US" dirty="0" smtClean="0"/>
              <a:t>beings… with</a:t>
            </a:r>
            <a:r>
              <a:rPr lang="en-US" dirty="0"/>
              <a:t>, of course, his genetic code. We may imagine that each of these newly created men will have all of the original man's abilities, skills, knowledge, and so on, and also have an individual self-concept, in short that each of them will be a bona fide </a:t>
            </a:r>
            <a:r>
              <a:rPr lang="en-US" dirty="0" smtClean="0"/>
              <a:t>… person.”</a:t>
            </a:r>
          </a:p>
          <a:p>
            <a:pPr lvl="1"/>
            <a:endParaRPr lang="en-US" dirty="0" smtClean="0"/>
          </a:p>
          <a:p>
            <a:pPr lvl="2"/>
            <a:r>
              <a:rPr lang="en-US" dirty="0" smtClean="0">
                <a:solidFill>
                  <a:srgbClr val="FFFF00"/>
                </a:solidFill>
              </a:rPr>
              <a:t>Does </a:t>
            </a:r>
            <a:r>
              <a:rPr lang="en-US" dirty="0">
                <a:solidFill>
                  <a:srgbClr val="FFFF00"/>
                </a:solidFill>
              </a:rPr>
              <a:t>he have an obligation to stay?  </a:t>
            </a:r>
            <a:endParaRPr lang="en-US" dirty="0" smtClean="0">
              <a:solidFill>
                <a:srgbClr val="FFFF00"/>
              </a:solidFill>
            </a:endParaRPr>
          </a:p>
          <a:p>
            <a:pPr lvl="2"/>
            <a:endParaRPr lang="en-US" dirty="0" smtClean="0"/>
          </a:p>
          <a:p>
            <a:pPr lvl="2"/>
            <a:r>
              <a:rPr lang="en-US" dirty="0" smtClean="0"/>
              <a:t>Warren claims: </a:t>
            </a:r>
            <a:r>
              <a:rPr lang="en-US" b="1" dirty="0" smtClean="0">
                <a:solidFill>
                  <a:srgbClr val="FFFF00"/>
                </a:solidFill>
              </a:rPr>
              <a:t>NO</a:t>
            </a:r>
            <a:r>
              <a:rPr lang="en-US" dirty="0" smtClean="0"/>
              <a:t>, not even </a:t>
            </a:r>
            <a:r>
              <a:rPr lang="en-US" dirty="0"/>
              <a:t>if the clones have already started to grow and will die if he escapes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255588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381000"/>
            <a:ext cx="8229600" cy="990600"/>
          </a:xfrm>
        </p:spPr>
        <p:txBody>
          <a:bodyPr>
            <a:normAutofit fontScale="90000"/>
          </a:bodyPr>
          <a:lstStyle/>
          <a:p>
            <a:r>
              <a:rPr lang="en-US" dirty="0" smtClean="0"/>
              <a:t>The space explorer has an obligation to stay.</a:t>
            </a:r>
            <a:endParaRPr lang="en-US" dirty="0"/>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46492374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2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224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Infanticide Objection</a:t>
            </a:r>
            <a:endParaRPr lang="en-US" dirty="0"/>
          </a:p>
        </p:txBody>
      </p:sp>
      <p:sp>
        <p:nvSpPr>
          <p:cNvPr id="4" name="Content Placeholder 3"/>
          <p:cNvSpPr>
            <a:spLocks noGrp="1"/>
          </p:cNvSpPr>
          <p:nvPr>
            <p:ph sz="half" idx="1"/>
          </p:nvPr>
        </p:nvSpPr>
        <p:spPr/>
        <p:txBody>
          <a:bodyPr>
            <a:noAutofit/>
          </a:bodyPr>
          <a:lstStyle/>
          <a:p>
            <a:r>
              <a:rPr lang="en-US" sz="2000" dirty="0"/>
              <a:t>“neonates are so very close to being persons that to kill them requires a very strong moral justification”</a:t>
            </a:r>
          </a:p>
          <a:p>
            <a:endParaRPr lang="en-US" sz="2000" dirty="0"/>
          </a:p>
          <a:p>
            <a:pPr marL="0" indent="0">
              <a:buNone/>
            </a:pPr>
            <a:endParaRPr lang="en-US" sz="2000" dirty="0"/>
          </a:p>
          <a:p>
            <a:r>
              <a:rPr lang="en-US" sz="2000" dirty="0"/>
              <a:t>“once the infant is born, its continued life cannot … pose any serious threat to the woman's life or health, since she is free to put it up for adoption”</a:t>
            </a:r>
          </a:p>
          <a:p>
            <a:endParaRPr lang="en-US" sz="2000" dirty="0"/>
          </a:p>
        </p:txBody>
      </p:sp>
      <p:sp>
        <p:nvSpPr>
          <p:cNvPr id="5" name="Content Placeholder 4"/>
          <p:cNvSpPr>
            <a:spLocks noGrp="1"/>
          </p:cNvSpPr>
          <p:nvPr>
            <p:ph sz="half" idx="2"/>
          </p:nvPr>
        </p:nvSpPr>
        <p:spPr>
          <a:xfrm>
            <a:off x="6173402" y="2088319"/>
            <a:ext cx="5931511" cy="3702881"/>
          </a:xfrm>
        </p:spPr>
        <p:txBody>
          <a:bodyPr>
            <a:noAutofit/>
          </a:bodyPr>
          <a:lstStyle/>
          <a:p>
            <a:r>
              <a:rPr lang="en-US" sz="1600" dirty="0"/>
              <a:t>“when an infant is born into a society which-unlike ours-is </a:t>
            </a:r>
            <a:r>
              <a:rPr lang="en-US" sz="1600" b="1" dirty="0">
                <a:solidFill>
                  <a:srgbClr val="FFFF00"/>
                </a:solidFill>
              </a:rPr>
              <a:t>so impoverished </a:t>
            </a:r>
            <a:r>
              <a:rPr lang="en-US" sz="1600" dirty="0"/>
              <a:t>that it simply cannot care for it adequately without endangering the survival of existing persons, killing it or allowing it to die is not necessarily wrong”</a:t>
            </a:r>
          </a:p>
          <a:p>
            <a:endParaRPr lang="en-US" sz="1600" dirty="0"/>
          </a:p>
          <a:p>
            <a:endParaRPr lang="en-US" sz="1600" dirty="0"/>
          </a:p>
          <a:p>
            <a:r>
              <a:rPr lang="en-US" sz="1600" dirty="0"/>
              <a:t>“when an infant is born with such </a:t>
            </a:r>
            <a:r>
              <a:rPr lang="en-US" sz="1600" b="1" dirty="0">
                <a:solidFill>
                  <a:srgbClr val="FFFF00"/>
                </a:solidFill>
              </a:rPr>
              <a:t>severe physical anomalies that its life would predictably be a very short and/or very miserable one</a:t>
            </a:r>
            <a:r>
              <a:rPr lang="en-US" sz="1600" dirty="0"/>
              <a:t>, even with the most heroic of medical treatment, and where its parents do not choose to bear the often crushing emotional, financial and other burdens attendant upon the artificial prolongation of such a tragic life, it is not morally wrong…”</a:t>
            </a:r>
          </a:p>
          <a:p>
            <a:endParaRPr lang="en-US" sz="1600" dirty="0"/>
          </a:p>
          <a:p>
            <a:endParaRPr lang="en-US" sz="1600" dirty="0"/>
          </a:p>
        </p:txBody>
      </p:sp>
    </p:spTree>
    <p:extLst>
      <p:ext uri="{BB962C8B-B14F-4D97-AF65-F5344CB8AC3E}">
        <p14:creationId xmlns:p14="http://schemas.microsoft.com/office/powerpoint/2010/main" val="181754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a:t>Infanticide </a:t>
            </a:r>
            <a:r>
              <a:rPr lang="en-US" dirty="0" smtClean="0"/>
              <a:t>Objection to Warren</a:t>
            </a:r>
            <a:endParaRPr lang="en-US" dirty="0"/>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64081599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1878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Clicker Quiz</a:t>
            </a:r>
          </a:p>
          <a:p>
            <a:r>
              <a:rPr lang="en-US" dirty="0"/>
              <a:t>Discuss, Pope John Paul II, “The Unspeakable Crime of Abortion</a:t>
            </a:r>
            <a:r>
              <a:rPr lang="en-US" dirty="0" smtClean="0"/>
              <a:t>”</a:t>
            </a:r>
          </a:p>
          <a:p>
            <a:r>
              <a:rPr lang="en-US" dirty="0" smtClean="0"/>
              <a:t>Mary </a:t>
            </a:r>
            <a:r>
              <a:rPr lang="en-US" dirty="0"/>
              <a:t>Anne Warren, “On the Moral and Legal Status of Abortion</a:t>
            </a:r>
            <a:r>
              <a:rPr lang="en-US" dirty="0" smtClean="0"/>
              <a:t>” </a:t>
            </a:r>
            <a:endParaRPr lang="en-US" dirty="0"/>
          </a:p>
          <a:p>
            <a:pPr marL="0" indent="0">
              <a:buNone/>
            </a:pPr>
            <a:endParaRPr lang="en-US" dirty="0"/>
          </a:p>
        </p:txBody>
      </p:sp>
      <p:sp>
        <p:nvSpPr>
          <p:cNvPr id="4" name="AutoShape 2" descr="data:image/jpeg;base64,/9j/4AAQSkZJRgABAQAAAQABAAD/2wCEAAkGBhQQEBQUERQVFRQVFBQVFRUVFBUUFBUYGBQXFxQXFRQYHCYfFxkjGhcXHy8gIycqLCwsFR4xNTAqNSYrLCkBCQoKDgwOFA8PGCkcHxwpKSktKSkpKSkqLCopKSktKS8tKSkpKSwpLCkpNSwpKTUsKSk1KS4pNSkpLCwpKSwpKf/AABEIAOEA4QMBIgACEQEDEQH/xAAcAAABBAMBAAAAAAAAAAAAAAAAAQQFBgIDBwj/xAA/EAACAQIDBgMGBAQFAwUAAAABAgMAEQQSIQUGEzFBUQciYTJxgZGhsRQjQtFSgsHhFTNykvEkYvBDU2OTov/EABkBAQEBAQEBAAAAAAAAAAAAAAABAgMEBf/EACIRAQEBAAICAgMBAQEAAAAAAAABAgMRITESQQQTUYEiFP/aAAwDAQACEQMRAD8A7hRRRQFFFLQFFFFAUUUUBRRRQFFFa5ZLD7UBJOBzpUmB60yJ6msGkXuKvSdpOioxcbbrcdrVsO1Oy/Wop/SVHHah7CsTtJvSgk6KijtF/T5Un+IP3HyoJag1FrtFutjUlG+YAjrQLRS0lAUUUUBRRRQLRRRQFFApaAooooCiiigKKxZ7ComfGMSdbD0oJV5gOZFNpNpKOWtRo19T863Jg3P6fnpQbG2kx5AD61pfEMeZNOU2X3b5U4TAIOl/frQRRNZrAx5KflUwsQHIAfCs6CJXAOegHvNbBsxupH1NSVFAw/wv/u+n96UbKH8R+lPr0l6Bp/hi9z9P2o/wte5+Y/anEWIV75WDWJU2INiOYNuRHamM+8mHQuGlW8brG41JRmXMoYAaXU3oNWMw2Qi3I96d7Nkutux+9G0VugPY/em2z5LPbvp+1BKUlLRQJRRRQFFFFAtFFFAtFFFAl6L0Gkogoooqo1Yr2TUTKNamnW4IqImWin2ziCvLUG3rTDeHfLCYAqMTKEZwSqhXdmA5kKik215mnGzZLMR3H2rn/jhgDkwuIAuFZ4WsLn8wKyfDNGR/NWNWyWxqdd+TzGeOGEW4ihxMhH/xrEut7G8jA20PSrHuVvom04XdUaNo3yPGxViLgMpDLoQQfoRXF9j7HOKgZYo14zSBVLsEOgzaN00Ladav3hvsWfZuJaLEGO2KjJTIxazwG5BJUalJCRa/+Wa8HD+dnfJ+u9S/z7e/l/H4scM3nXer5/xf49vYdpREJ4TK18sYlQubAlrIDc2AJ+Fb8Tj44heSREF7XdgovYkC5POwPyNUjFblBNqMYYFXDYrAyQStGqpwZQTkcZbEFlYi46iq8vh9tDExMmISBGGFw0QdpeKJJ8JNeGZlCmwaJnQ3ufnX0Xz142lv9hhnjw+IgkxISQpGWdlJjUuysY1Yg5QTYam2gNMJPFSBeGeHM6MmFeSZFHBiXE2EbksQxXPdfZuCprZL4ehsRNKsoRZJ8HiVRYx+XLhxlcqb2yyL5SLd+fKs8B4X4SJGQ8R0aF8OVZ7LwmnadVsoGqMxyte4FBU9u+I+LxODd4I/woaHETwusqvK4ws6JiI3Qx2jbhln0JIy0qbxY+HCwPJNJFhZp5SuKmSLETxwtAr4XjZAUCtJmBa1wCo0q2R+HcI2gcXdQt3YRLDEgLPGY3MsoGaUEFjlOl21varSkaxpYAKijQABVUAdANAAKDj+ETH4nhnhTxw4iTC4qVMOGw/knDw4xc6WuQ4SazEtlbU1Mbs7j4nD4tJ5oYp2dOBPJNIDKOFMyx4hLhs+eAR3XQ3UXtXQ22lF5byJ5yoS7qMxYXTLc63A072qK2pvzhMNm4khumfNljke2QqrXKrb2mVL3tmbLz0oJ147qR3BqFRsrDuD9q27C3nixhcR5wY7Zldcjas6Xtf+OORfehoxsdnPrrQSytcUtNcDLdfdpTmoFpKKL1QUUUUC0UUUC0UUUCGkrKsaJRSiiiqgqNxcdifnUlTHGuMwHUC591RTKB8rA+orHfjYRxuAmhS3EKhor6DiIQ8dz0BKge40MNamMNJmQH0orjG7m5O1YpUdYFjAdWYTTxgEA6j8vOwJFxcd66FFsLFyzwSYh4I1glMoSESSOx4bx5TK+UBbOb2TXTlWjaWC2tJO4imgjhDExtbzMAsjIHGUmxZo0axBtGWU6laYHw8xcyAYnHyE3a+XMwYcJEUMCQNPzs1gA3EB0KivJ/4+H5zk+P8A1PtZbM/Hvwux2rEM35kflYq3nXysLAg66G5GnqKhsV4gYNCMsyydWMd3AUqSGBAs+uRbLc3kTuL6MR4eQSymWRpGZpRMQpSMZxlsfIoJuI4gRexMSm17kyuH3WwqBAIEIjVVTMM5UKFCgFr8gif7F7CvWit47xSjDKsMLscyCQyWiEa52WW4uW8gR2JClbLzpq++OPxKn8PhWiI9m8bzZmV1LRsfKsf5d9SbNmGVh1vP+ExZ0k4aZ0BCNlAKhhZsva4091OrUFFePbEw5wRXvdTlFjw0sLgSZkzs9xoSsQAK571pxG4OMMWX8YWyKgiQtKEJTyRtJqfZTzWUDM5uxOUV0C1LagpcHhXhVYOWlLgowfMocZLABXy5kGVVWwI0FTKbm4W4LRcQg5gZWeWx0uRnYgFiAW/iIBNyL1N0UGmDCKgsiqo7KoUfT/zWm21I9AfhT+tWJTMhHpQMNnvYkd6kQahoXsQamFNQZUUUUBRRRQLRRRVC0UUUBSGlooEoopGNqIwnlyi/Xp76rOMxBTEoSdGup/m/uBU6xzG/y9Kgd6IfIGHQ/wDFbkY0kJKfbLfQjsb/ADqLweI4kQbuA3zGv1p5gJLOPXT9qzZ03KlqSlrGRwBqbVFVbBb6M+0pMG0BVVzZZNbnKL3ItYKehv2q1Cmj45B6/CsG2oOin4ms5lnu9u3LvG7Phn4+JL577v8Af9P6Ki22kx5WH1rRJjGsSWsALnWwAHMk9BWnFNFrVqbFKObD7/aufnxN2aZOH+MjzXtciTJ/9mXL8b2qyxSBgCpBUi4IIIIPIgjQigln2ko5XP0+9aH2qeij4mmEsgVSzGyqCzHsALk/IV5+3m8TdoYmbNA8uHgYngInkzKvMmQAZ2011sDpQej49pm+oBHppUhHIGFxyriW42/eKR44dpsjCVkRJM8XGidxeJcQim4DjkSLgnX069syXUr31Hw50DfER5WI9f8AipHCPdRTbaceoPcWpdnScx8aB/RQKKgKKKKoWiiigWiiigKDRSUBTeZ76dB962SyW0HP7DvWgC1WRAajtrQZ4yPqeQp/I9h9h1PuprMOr6noOi/ufXpW2KhtgvZch5qSLeh1WpMNY37VXsPiMmLN/wBf3HmH9asTjX61nS5qbVrgHuKicbKWc9gbD+tP8A90HppTHGpZz661ltzDf/xdXASnD4ZFlmX/ADGcnhRn+CykF2HXUW5am9ofdrx1LOFx0SKhNuNDmsl/4oyTce439DVQ27ggMbtOCWIGdnnljlZvYVGOI8i6XLxg635EADWn2M21hooXik86TSoJI4smZVXB4cRyj+FlkZyO+V1JAJoO/wAbhgCpBBAIINwQRcEHqCNaoHjLjXGEggWQRJiZxHLIxIVUC5rMQPZJNz3CWqW8L5WbZWHzNmC8VEaxGaNJXWNgDqBYaX6Cn2+W6ybRwrQMcrZg8bkXyut7XHVSCVI7H0oOE7L3QibEIryM6yxo8NiMO7GSOZollzB+HmeJRfW4kVgdRXR/DLaPBnGEQ5sNLC00BEnGVJI2AxEaSZVJXW9iNCNL3uaDvZh9pLibyYQwycVZA+HidldlP5bJLdrhf0gHQaWHKr94Wbq4sStjtoNJxDGYoY5L51ViCzFT/ljmAth7TH3h0fFYcSI6NydWQ+5lKn6GvPmOIwUcmFxshaSNkyx5JeIrIeGjK5PDMBw5Yi1mJYaaXr0PUTvBulhceoGKhWQrorarIvorqQbenL0oPPuHxq46ZRHA7Y2dokz8S8YcMpadEC5g7BdbkqLubcsvp2F7OD61XN3dxsHs9i2Giyuwyl2Zne3UBm9kH0tep6glsfHdD6a1HYV7OKlMO+ZB7rH7Goh0ykjsSKCaFLWqCS6g1tqAoooqhaKKKBaKKKBKxd7C9ZU2d769On70iEJ7861ySW9T0A5mh3t9gO5rWTl1OpPyHoK2gOmp9r7egqOxs/assVibA/GqLL4lYbjmLNyOUv5soJNrFrWGvrTuROvCU2k2Vlf+Fgfrr9Ks2HlzIp7aftVb2guZfQi4+NSW7GIzwkHmth/t0+1quvTOL5WLZkmpHfWstqJ7J+H7U1wr2dT6/fSpPGR5kPz+Vc3Vzvfnw5g2ooZjwp1FlmVb3HRZF0zr21uOnaqPs3wBbiD8Ril4YOoiRs7Dtd9F9+tdkrne+fjFFgZzBDFx5ENpDnyIjdUBAJZh15ActdaC/wCDwiQxpHGoREUKqjkoAsAK3Vzvc7xjhxsywzR/h5HNoznDxueiliAVY8he4PK4rolBhLOEUszBVUEszEKoA5kk6AetQkG/eAdgi4yAsTYDiAXJ5AE6fWqj4wiXEvhMDG2RZRNM5s7ZuChIXKgLNoGIUA3JXtXOMHuOCZBIzh0M2RGC4fOIkhkJZpv8sGOR3uRyj9aD0nTPbG0lw2HlncXWKN5CBzOUXsPU8vjVH8Jt5ml4+DkYP+HCtE4lE35TG2QygAPkJABtya3QVcN59lnFYLEQL7UsLot9Bmtdbnp5gKDg209+trYmQSiSeJJM7RrFniiyoCzZSLZwoBJJJNdE3A39maZcFtEpxzmWNw6NIWQ+aKdUJyvzsdCbEHXWqBit4IFiVZlZMRFGIHiyvnV0gfDuzEtkyFMnl0IYHpcsbp7Znx218DdmIjkiYiwsMiLxn0A5hCSTrrqaD0vst9CPjWnaEdnv31/esMC+Vx66U82lHdb9jQYbOfQjsaeiorBSWf36VKCoFoooqhaKKKBaSisJHsPXpRGEr9B8fd2rRI4Auf8AzsBWZNhz9Sa0Xv5j/KO3qfX7CtxCXtqfaPxyjsKZ4nEVniJqYyGqiH2pvVh4XEc0iqWsApIvb41WJvDgSkKkkS4YgXsvmbuWW2r2/UDrc0z3p3AkmxbzJEZuLbKc9uFZVUC3oQW7HQe+5bC2Y+FwcMMpBlUHPY3C3PlUHrYafCuFzN3z9Jnfmzplj7Cyr7KqFF+ZsLXpvu1ick7Ketj8D5T9bVvxfK9VbDY0/jww9lBwz2JexPyIX516PcY9Xt0wjWpuB8yg9x/zUIr5grdwD9KktmP5SOx+9cndHzIQWA56ge+/l/pXmzA7rcXBzSyD/qEmMjF5EH5cbBJlyFszOWkzXt/6dv1a+m9ox2e/cf2rle/nhH+LmfEYKRYppL8VGJVJCfaYMuqk9QRYnXTWgpjBGVGb8OmFEOIhmFoEkSaIyiJ41AEjSH8hgRe5zA6Xrs26GOefAYWWS5d4I2YnmTlsWPvtf41ybYHgXiGmBxrpHENWEb8SR/QG1l95+VdtggWNFRAFVVCqo5BVACge4AUFW8Q91nxkUUmHVWxGHcuiuSqyowyyxFgQQGFuo5WuL1xPaO0sZDNHGIGw7QkiOLhu7DMnDZTxM3EDAnQ3BzWtbSvTFBew1NgBqb2AHU+goOe+E+62Jw4lxONBWSVUjjjIVSkYOcllWwS7W8tgRlN+ddCppg9sQTMVhmikYc1jlR2HvCkmnlBAbwbi4LHtmxEIL/8AuKTHIewZl9r+a9q3bv7o4TAAjCwqhOjObtIw52Ltc25aDTTlWe9W8C4DCS4hxm4a+VeWZ2OVFv0BJF/QGuF4jxL2tNKrpK6ByeGiRqIjbmq5gc9vUk0Hoq9THtp7xXLfDzfyTGPJhsYqpiolDeXQSJpdrXIDC6nQ2IcEWsa6bs2S6W7H6dKCMGh9amY2uAfQVG42Ozn11+dOsBJdbdqgd0UCigWiiiqCmEeNWRmsbkEi3anc5OU252Nqpy6MXBIy6m32+dWIsztmOvsj6n9hVO3g3kieXgS8aG2RklGZGEp5Kot+Z5XS9r+2ARzIsMG0lkXTT07Uz2pg0nTJIMy3BsbfEa8gQSptrZiL61pET/jzQKpxH5kbKpTExgMjhrWLKpuuhHmHlPOpNpQQCDcHUEG4I6EGqliMHisCZRhEEkDDPZgZHLFVQiykMfN52shJCnUsxtq2HifygcKy5wLyYZyVS97flXLGO5VhzIOhsARcLYz1oZqZ7P2ys4IsyOujRuMrjQG9uZXXnTktQNdqYjJC562so7sdFHzNVsYLhxjq3tE92vcn51OzHiyEfoj+rkf0B+ZqL23iliiZm5AVc1jc9LxsTE8SBT2+x1qX2dJZ7dxVD8MNsmfD2PMF0PwOZP8A8t9KukbWIPY3rFdM+kltJLpfsai6mpUzKR3H/FVfbuJeLCYh4/8AMSCZ0/1LGxX6gVFVjeDxcwODkaImSWRTlYQqGVT1GdmAJHLS+tSe62/+E2kSuHciQDMYpFySW6kC5DAdbE261w3CbBwsscDoZy0s0sZztGA3DgEjkKoJHneMA5jpflUvhMAIjnwypEIYI8VBieFI7SFYeLJnxGcImZw0RUggFguW+tB32uR+L2LxGKxIwULBYookmlu2RWaSQRpm7gF0AHdyTy061DLmVWHJgGHuIuPvVA8R9hSxyrtDDK7ssLwTrGxSYRsDaWFgDZ1uQdDpbS1zQcgwm6U+USRkCRSSyh1jMarI8bMZWYKLOgHP9Yr0DubtczRSRu/Ekw8nDMt1PFRlEmHluuhLRstyOZBPWvPm1N7nmMgEaKsitGV1JsZUluToOJnQHMANWbQXtXaPB/YcuHwJknuHnKFVYWKxRpkiuO5Fz7stBJeJmw3xmzJo4hmkGSVVHNuG1yo7kqWsO4rj+xN7II4FE/tqkUdl4pP5UyGNghGRTkzgsGubWyjMSfRFU7b3hRgMZM0zo6Oxu/CfIGJ5sVKkXPpag5r4YztitrYR0Ugw4YrO19GCRPEh9LqYVseor0Ls6Sz27j+9VvdjdDDbORkwyEZyC7s2Z2te127C5sAANanI3ysD2NA+2pHoD8P2rRgHs1u9P8THmQj0uP6VExvYg9qCaFLWKGsqgWiiiqMWFV3bODyXZBoT5v3qxmmG1sXFDE8k7KsaqS7NyA6+/wB3UkURQNt478KqStlCyGyqG87WvmYJb2Rprfryp/s7b6SqCCCCOYqhb0bxRYvEl42DIEyqSAoRAbrGi+pOp5+Y9hVaw+1pMO2ZDa5uR+m2vTpypb0O4GSoLbO7aTtxFJSW4IYAD9JVhcC4zA6sDmFlIIyioDYW/CyAB/K3Y6fKrXFjww0Nal7TpXzM7SiLGKpluvBeAlZFL5y2QXuI0Ct5zbTKDma9pYO8cShm4kuig2tmbWxI6ADU+4mt0sCu6sVBZb5Wt5luLGx7Hty5dq0qc7EjVRdV9f4j8TYe5fWpa1I24PD5VC8z1PcnUn4865zvxtMTTmJDdEJuehb+1XPejbX4aAhT+a4svcA8zXOIMISepJrnrfXiFi0+GOO4U7KeRAcfymzfRvpXXWFjXLN2dgsjLJY6fYixrpuFlzRofSx+GlXN7iJzBPmQegsfhUbjIrOR0Otulj0+9OdlvzHx/ek2nHqD8P61pXAt6/DDHYVgcBeXDpJJJEsduPEZVVXBFgXFkUXBPLkL1GbqeEuMxEifiUbDwBwW4nld+pWOI6liAdSAPfyrue0eNmHB1DRyIfYtG5y8KUhj5gPPcC99NKqe2tsxxThMZjIogSc0Ymd2jWxtGUWwJLWOZkBszDN3C9j/AI/tS1HbExEDxXwsiSR5mIMbKyqWJYqMvsi5JC9KkaBuNnx58/Cj4n8fDXP/AL7ZvrTgg9b1yDxX3oxcuKOBwXECxxq05jurOzgFVLA6KAyDLfVmtrpVC3exGNwkwaGYxOYZZwrMcsgi4mdHjNwW/KfysOnSg9OVDb27yps7CSYiQZstlVL2zu2irfoOZJ7A1jubvKu0cHHiFGUtdZFBvkkXRwD25EX6MKrnjVsx5tllkueDMkrAa+TK6E/AuD7r0HPH8Y9ps5lXhiNSLoIFMa35BnPmF/8AVeurbgb+x7VhPlyTxgcWO9xryeM9UNra6g6dieBbD220Uc0ZaymGcICSEzyKivmVQc5MakKG0DWOlqtPgarnaZK3yfh5eJ2sSuW/8+X5UHpTAyZkHppUZOmViPWnmy39oe4/0rHaceoPcW+VBuwUl192lOhUbs+TUjv/AEqRBqDKiiiqEY1xPxT34/ETfhMOwCRP55DqplX2df4Yzc3Omax5Crx4kb4Pg4WjgBE7oCrGwVVLFWKu3lMmmim3O+vI+f5SVYhrh7kMLWK+hHf+1KHeH2dJHCWmYZmIESggtIgHmkbX2BoFPMm/RTWnFScr/uPX71qAAHl+PK1/dfU0JhZZiqxOikAnKxAzHN1LeX2SDfQKAeRJuv10e2+PMwIUFhmuR+rQG2vQABj8L9Ba0bIxUmHsjsSct2v+kk+VbjmQOfvHKstz9ltLJIqPmwyuuoWwlcKA+Vva4Wa+UE6i1+bXsm0Nz1clomKEkkg+ZSfuK8nLyzGuo9GOLudsRtlzGcoGoy3vrrzt62vT7D7VjAu11AHsgdANAD00HM1Ezbuzoq5cj2uSASDf0uLU/wBlbKdh+cll00a2vpoeVJ+ROu0/Ve+lO2nO2LxDOepso7DpVo3a3Wv5mH0p9gt2f+oY28ua4q84DABAABW+OfLy5bnV6NcJssKtrdKXZ6FQ6H9LX+HKpcR0xlTLLfowr0dObdg3s49dPnUhjkuh9NflURf6VNo2ZQe4o0pG/G2mwezsRPH7aJZD2Z2CK3wLX/lrgM26JLsrTO04EUk1oZHROLlZs84J8yq+ZiwC6N5iQL+jtv7GXFYebDy+zIjIT1B/Sw9QwDfCuBbfx2L2czRYiBRMU4QxN5cssYjMSsFzcKRuGSoYqSAdRm1oH25+2YsDi3bDpNEInWLEJLKriWFphCzFQi5JUkZWAFxzGmubvhFeeNzsFjNr4iNJCTh1kjkxEvDRcwj5CSVVDSyEEgZiT5ie5r0OTQcc8U9kfh8VLNJm/DY6KOJpEGYwzRFGQlbi4IjGl+TP1XWobR3xgfFCbgvIVjsrFxFeTiSO7sgDAxyGQlk59mHX0ZjMGkyNHKiujCzI6hlI9Qar2G8M9mxyB1wkeYEEXMji45eRmIPuIoIvwZ2M+H2YDICDNK0yqRYhCqIpI9cmb3EVeZIwwKsAVIIIIuCDoQQeYI6VuTCseSn7fet6bNbqQPrQcn2x4E4aWUvBNJApNzHlEqj/AEEsCo9DerfujubBsyExwAlmIMkje25HK/ZRrZR36nWrgmz1HO5+P7VthRP05dDY2sbHsfWp2NOzoCASevL3Vsx6XQ+mtOaRhcVRCRPZgexqYU1DOliR2uKk8LJdQfh8qgc0UXoqhltTARzxlJUDKehHfTQ9K49vl4dcMFoSZEF8qk5ZYx0CPrmS1/KdBpbLzrtUgqK2hs0OKxqLHmbGYR0uBqlxcgZct+QkGpU9tSp6E1r2Vs18ZOsMfM6k20VRzb4X+tdn2xuHxZMw8jC/nABJB5qw/UD1pnujuoMJxGkjRZGa2ZDcMgAsQv6Lkm462vYaAcN8nUdM47qU2TspMNEscYsFFh39Se5PepnA4AsbmjBYXO3pU/DBavPx8XzvdejfJ8fER52WDWH+DVNiOshHXq/Tn+PP+y/1HxbPC2p2kdb8tY5a75nUcre2BWmWOj0B7U/IrTOl1IrTKPbnUls57pbsf71GnlTrZklmI7j6io02Y7BknMuvcVHSwhhlZQw/hZQw/wBpqwUlqCGhwDWsq5QOQsFA9w6U5XZZ6t8hTTe7eJsDhxKsXFvLHHbMUC8RsisxCsbZio0UnzCq1h/EbE4lD+EwLM4ijkOctkDEqJYxZRd1JZbZhrG98thcLsuz0HO595/pWxnSMXOVRa9zYCwFyST6a1QBDtjFySDOMMiS+UsAhPtFMuQNxECtGWDaMyuoIHJ9H4Yo5H4rETYizubO17q2jRlmLNlZQoIBF7N/ERQSM+/+HEjql5I44hK8yPDwluJCiAtIC7NwpB5QQCupGtoTFeIk88TtgMJJIVMNiSGbzGXMOGoIsHhMZObQyKxsNaseD3TwOHCWhizR5sjuOJIMxYt53uxuWbmf1HvUgMXGihY10AsAoyqB2A6CgjcRsaeQRXmJy5iSbxk3dWQFV0BABW/0qS2bgBh48t+tyToPgOlaJNoMeWnu/em7OTzJNc5xZmrv7rpeTVzM/USUu0lHLX6Cmc2MZuth2FNZZFX2iB7/ANudNJ9qgewL+p0HwFXW8591nONa9H1PtneyT0J0/eq7hsUXfzm/YHl8qsuHasY5Zv01rjuPZ5RSUV1cwa1slbTSVQzlgvUfidmhqmmWseHXPWJr21nVhlgsHkFPVWsgtZAVc5kLewBS2opa2yLViaypDQYEVrYVtNYMKrKLkWxIpIXysD2Nb8ULNfvTWosTZnUdR8xWBxqD9Q+9Q9LloqQnxkbCzDMNNCoI0NxofUVg20+y/M1HvKo5so95FaTj4x+q/uBNTuT3VktSTbSY8rD4VpedjzY1HvtVRyVm+Sim77Xc+yqr82P1rlebE+3ScW79JQCsZJVX2mA951+XOoWTEu3tMfnYfIVqrjr8qfUdZ+PfupSXaqj2QW9/lH701l2m7ciFH/bz+Z1ppes44ix0FefXPvXj07Tixn2xJ60JGWOlSOF2MT7VTOG2eF5CmOHW/NTXLnPiIvZ+yDcFqsEUdhSpHatgFe7j45ieHk3u6vlnailvRXVzJRRRVCUUtFAUUUUBS0lLegKKL0UGJWsWSs6Q0DafDhhrUXPhMvssw91v2qZamWJSsa768NZQkwb+Nz/MR9qaSJfnc+8k09xJpk7V4N61/XrxmMAgoIpM1KFJrhXWENJet6YNjTuLZJPOrMW+ku8xGCt8WCZulTcGzAKfR4YDpXfP41+3K8/8Q2H2L3qUw+AC8hTxUrPLXqzw5z6jz65LprSO1bMtLalrt05gClooqjKiiigKKKKAooooCiiigKKKKApaKKBKKKKBDWp6WioGktaDRRXDTpAKzWiisq3pW5aWiusYrIVlRRW0KKKKK0goFFFAtFFFAtFFFB//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4772" y="3943632"/>
            <a:ext cx="2143125" cy="21431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723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533400"/>
            <a:ext cx="8229600" cy="990600"/>
          </a:xfrm>
        </p:spPr>
        <p:txBody>
          <a:bodyPr>
            <a:normAutofit fontScale="90000"/>
          </a:bodyPr>
          <a:lstStyle/>
          <a:p>
            <a:r>
              <a:rPr lang="en-US" sz="2400" dirty="0"/>
              <a:t>Pope John Paul II claims that, even if it cannot be shown with certainty that a human embryo is a </a:t>
            </a:r>
            <a:r>
              <a:rPr lang="en-US" sz="2400" i="1" dirty="0"/>
              <a:t>person</a:t>
            </a:r>
            <a:r>
              <a:rPr lang="en-US" sz="2400" dirty="0"/>
              <a:t>, an “absolutely clear prohibition” on abortion can be justified by:</a:t>
            </a:r>
          </a:p>
        </p:txBody>
      </p:sp>
      <p:sp>
        <p:nvSpPr>
          <p:cNvPr id="3" name="TPAnswers"/>
          <p:cNvSpPr>
            <a:spLocks noGrp="1"/>
          </p:cNvSpPr>
          <p:nvPr>
            <p:ph type="body" idx="1"/>
            <p:custDataLst>
              <p:tags r:id="rId3"/>
            </p:custDataLst>
          </p:nvPr>
        </p:nvSpPr>
        <p:spPr>
          <a:xfrm>
            <a:off x="1143000" y="2209800"/>
            <a:ext cx="4953000" cy="4267200"/>
          </a:xfrm>
        </p:spPr>
        <p:txBody>
          <a:bodyPr>
            <a:normAutofit fontScale="85000" lnSpcReduction="10000"/>
          </a:bodyPr>
          <a:lstStyle/>
          <a:p>
            <a:pPr marL="514350" indent="-514350">
              <a:buFont typeface="+mj-lt"/>
              <a:buAutoNum type="alphaUcPeriod"/>
            </a:pPr>
            <a:r>
              <a:rPr lang="en-US" sz="3200" dirty="0"/>
              <a:t>the mere probability that the embryo is a person</a:t>
            </a:r>
          </a:p>
          <a:p>
            <a:pPr marL="514350" indent="-514350">
              <a:buFont typeface="+mj-lt"/>
              <a:buAutoNum type="alphaUcPeriod"/>
            </a:pPr>
            <a:r>
              <a:rPr lang="en-US" sz="3200" dirty="0"/>
              <a:t>the scientific consensus that abortion is murder</a:t>
            </a:r>
          </a:p>
          <a:p>
            <a:pPr marL="514350" indent="-514350">
              <a:buFont typeface="+mj-lt"/>
              <a:buAutoNum type="alphaUcPeriod"/>
            </a:pPr>
            <a:r>
              <a:rPr lang="en-US" sz="3200" dirty="0"/>
              <a:t>our moral obligation to do what is in our own best interest</a:t>
            </a:r>
          </a:p>
          <a:p>
            <a:pPr marL="514350" indent="-514350">
              <a:buFont typeface="+mj-lt"/>
              <a:buAutoNum type="alphaUcPeriod"/>
            </a:pPr>
            <a:r>
              <a:rPr lang="en-US" sz="3200" dirty="0"/>
              <a:t>all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13309728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2155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sz="2400" dirty="0"/>
              <a:t>On Warren’s view, a necessary condition for the possession of full moral rights is:</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85000" lnSpcReduction="10000"/>
          </a:bodyPr>
          <a:lstStyle/>
          <a:p>
            <a:pPr marL="514350" indent="-514350">
              <a:buFont typeface="+mj-lt"/>
              <a:buAutoNum type="alphaUcPeriod"/>
            </a:pPr>
            <a:r>
              <a:rPr lang="en-US" sz="3200" dirty="0"/>
              <a:t>being a member of the human species</a:t>
            </a:r>
          </a:p>
          <a:p>
            <a:pPr marL="514350" indent="-514350">
              <a:buFont typeface="+mj-lt"/>
              <a:buAutoNum type="alphaUcPeriod"/>
            </a:pPr>
            <a:r>
              <a:rPr lang="en-US" sz="3200" dirty="0"/>
              <a:t>being a member of the moral community</a:t>
            </a:r>
          </a:p>
          <a:p>
            <a:pPr marL="514350" indent="-514350">
              <a:buFont typeface="+mj-lt"/>
              <a:buAutoNum type="alphaUcPeriod"/>
            </a:pPr>
            <a:r>
              <a:rPr lang="en-US" sz="3200" dirty="0"/>
              <a:t>being an animal with the ability to feel pleasure or pain</a:t>
            </a:r>
          </a:p>
          <a:p>
            <a:pPr marL="514350" indent="-514350">
              <a:buFont typeface="+mj-lt"/>
              <a:buAutoNum type="alphaUcPeriod"/>
            </a:pPr>
            <a:r>
              <a:rPr lang="en-US" sz="3200" dirty="0"/>
              <a:t>being fully rational </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76935424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5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6117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676400" y="457200"/>
            <a:ext cx="8915400" cy="808038"/>
          </a:xfrm>
        </p:spPr>
        <p:txBody>
          <a:bodyPr>
            <a:normAutofit/>
          </a:bodyPr>
          <a:lstStyle/>
          <a:p>
            <a:r>
              <a:rPr lang="en-US" sz="2000" dirty="0" smtClean="0"/>
              <a:t>According to Warren, which of the following is/are (a) criterion/criteria for moral standing?</a:t>
            </a:r>
            <a:endParaRPr lang="en-US" sz="2000" dirty="0"/>
          </a:p>
        </p:txBody>
      </p:sp>
      <p:sp>
        <p:nvSpPr>
          <p:cNvPr id="3" name="TPAnswers"/>
          <p:cNvSpPr>
            <a:spLocks noGrp="1"/>
          </p:cNvSpPr>
          <p:nvPr>
            <p:ph type="body" idx="1"/>
            <p:custDataLst>
              <p:tags r:id="rId3"/>
            </p:custDataLst>
          </p:nvPr>
        </p:nvSpPr>
        <p:spPr>
          <a:xfrm>
            <a:off x="1981200" y="1600200"/>
            <a:ext cx="4114800" cy="4876800"/>
          </a:xfrm>
        </p:spPr>
        <p:txBody>
          <a:bodyPr>
            <a:normAutofit fontScale="77500" lnSpcReduction="20000"/>
          </a:bodyPr>
          <a:lstStyle/>
          <a:p>
            <a:pPr marL="457200" indent="-457200">
              <a:buFont typeface="Arial" pitchFamily="34" charset="0"/>
              <a:buAutoNum type="alphaUcPeriod"/>
            </a:pPr>
            <a:r>
              <a:rPr lang="en-US" sz="3200" dirty="0"/>
              <a:t>Consciousness</a:t>
            </a:r>
          </a:p>
          <a:p>
            <a:pPr marL="457200" indent="-457200">
              <a:buFont typeface="Arial" pitchFamily="34" charset="0"/>
              <a:buAutoNum type="alphaUcPeriod"/>
            </a:pPr>
            <a:r>
              <a:rPr lang="en-US" sz="3200" dirty="0"/>
              <a:t>Reasoning</a:t>
            </a:r>
          </a:p>
          <a:p>
            <a:pPr marL="457200" indent="-457200">
              <a:buFont typeface="Arial" pitchFamily="34" charset="0"/>
              <a:buAutoNum type="alphaUcPeriod"/>
            </a:pPr>
            <a:r>
              <a:rPr lang="en-US" sz="3200" dirty="0"/>
              <a:t>Self-motivated activity</a:t>
            </a:r>
          </a:p>
          <a:p>
            <a:pPr marL="457200" indent="-457200">
              <a:buFont typeface="Arial" pitchFamily="34" charset="0"/>
              <a:buAutoNum type="alphaUcPeriod"/>
            </a:pPr>
            <a:r>
              <a:rPr lang="en-US" sz="3200" dirty="0"/>
              <a:t>The capacity to communicate</a:t>
            </a:r>
          </a:p>
          <a:p>
            <a:pPr marL="457200" indent="-457200">
              <a:buFont typeface="Arial" pitchFamily="34" charset="0"/>
              <a:buAutoNum type="alphaUcPeriod"/>
            </a:pPr>
            <a:r>
              <a:rPr lang="en-US" sz="3200" dirty="0"/>
              <a:t>The presence of self-concepts</a:t>
            </a:r>
          </a:p>
          <a:p>
            <a:pPr marL="457200" indent="-457200">
              <a:buFont typeface="Arial" pitchFamily="34" charset="0"/>
              <a:buAutoNum type="alphaUcPeriod"/>
            </a:pPr>
            <a:r>
              <a:rPr lang="en-US" sz="3200" dirty="0" smtClean="0"/>
              <a:t>all </a:t>
            </a:r>
            <a:r>
              <a:rPr lang="en-US" sz="3200" dirty="0"/>
              <a:t>of the above</a:t>
            </a:r>
          </a:p>
          <a:p>
            <a:pPr marL="457200" indent="-457200">
              <a:buFont typeface="Arial" pitchFamily="34" charset="0"/>
              <a:buAutoNum type="alphaUcPeriod"/>
            </a:pPr>
            <a:r>
              <a:rPr lang="en-US" sz="3200" dirty="0"/>
              <a:t>none of the above </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9138460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7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8780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2"/>
          </p:nvPr>
        </p:nvSpPr>
        <p:spPr>
          <a:xfrm>
            <a:off x="5355771" y="2057400"/>
            <a:ext cx="6836229" cy="6237514"/>
          </a:xfrm>
        </p:spPr>
        <p:txBody>
          <a:bodyPr>
            <a:normAutofit/>
          </a:bodyPr>
          <a:lstStyle/>
          <a:p>
            <a:pPr marL="342900" indent="-342900">
              <a:buAutoNum type="arabicPeriod"/>
            </a:pPr>
            <a:r>
              <a:rPr lang="en-US" dirty="0" smtClean="0"/>
              <a:t>A fetus is a person with the right to life.</a:t>
            </a:r>
          </a:p>
          <a:p>
            <a:pPr marL="342900" indent="-342900">
              <a:buAutoNum type="arabicPeriod"/>
            </a:pPr>
            <a:r>
              <a:rPr lang="en-US" dirty="0" smtClean="0"/>
              <a:t>It is morally wrong to kill a person with the right to life. </a:t>
            </a:r>
          </a:p>
          <a:p>
            <a:pPr marL="342900" indent="-342900">
              <a:buAutoNum type="arabicPeriod"/>
            </a:pPr>
            <a:r>
              <a:rPr lang="en-US" dirty="0" smtClean="0"/>
              <a:t>Therefore, it is morally wrong to kill a fetus. (Abortion is immoral.)</a:t>
            </a:r>
            <a:endParaRPr lang="en-US" dirty="0"/>
          </a:p>
        </p:txBody>
      </p:sp>
      <p:sp>
        <p:nvSpPr>
          <p:cNvPr id="5" name="Title 1"/>
          <p:cNvSpPr>
            <a:spLocks noGrp="1"/>
          </p:cNvSpPr>
          <p:nvPr>
            <p:ph type="title"/>
          </p:nvPr>
        </p:nvSpPr>
        <p:spPr>
          <a:xfrm>
            <a:off x="2895600" y="764373"/>
            <a:ext cx="8610600" cy="1293028"/>
          </a:xfrm>
        </p:spPr>
        <p:txBody>
          <a:bodyPr>
            <a:normAutofit/>
          </a:bodyPr>
          <a:lstStyle/>
          <a:p>
            <a:r>
              <a:rPr lang="en-US" b="1" dirty="0" smtClean="0"/>
              <a:t>Pope John Paul II</a:t>
            </a:r>
            <a:r>
              <a:rPr lang="en-US" dirty="0" smtClean="0"/>
              <a:t/>
            </a:r>
            <a:br>
              <a:rPr lang="en-US" dirty="0" smtClean="0"/>
            </a:br>
            <a:r>
              <a:rPr lang="en-US" sz="2000" dirty="0"/>
              <a:t>“The Unspeakable Crime of Abortion”</a:t>
            </a:r>
          </a:p>
        </p:txBody>
      </p:sp>
      <p:pic>
        <p:nvPicPr>
          <p:cNvPr id="3" name="Picture 2"/>
          <p:cNvPicPr>
            <a:picLocks noChangeAspect="1"/>
          </p:cNvPicPr>
          <p:nvPr/>
        </p:nvPicPr>
        <p:blipFill>
          <a:blip r:embed="rId2"/>
          <a:stretch>
            <a:fillRect/>
          </a:stretch>
        </p:blipFill>
        <p:spPr>
          <a:xfrm>
            <a:off x="727302" y="2057399"/>
            <a:ext cx="3412730" cy="3222171"/>
          </a:xfrm>
          <a:prstGeom prst="rect">
            <a:avLst/>
          </a:prstGeom>
          <a:ln>
            <a:noFill/>
          </a:ln>
          <a:effectLst>
            <a:softEdge rad="112500"/>
          </a:effectLst>
        </p:spPr>
      </p:pic>
    </p:spTree>
    <p:extLst>
      <p:ext uri="{BB962C8B-B14F-4D97-AF65-F5344CB8AC3E}">
        <p14:creationId xmlns:p14="http://schemas.microsoft.com/office/powerpoint/2010/main" val="839374652"/>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844142" y="609600"/>
            <a:ext cx="5366657" cy="655638"/>
          </a:xfrm>
        </p:spPr>
        <p:txBody>
          <a:bodyPr>
            <a:normAutofit fontScale="90000"/>
          </a:bodyPr>
          <a:lstStyle/>
          <a:p>
            <a:pPr marL="342900" indent="-342900"/>
            <a:r>
              <a:rPr lang="en-US" dirty="0"/>
              <a:t>A fetus is a person with the right to life.</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43146363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136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225142" y="609600"/>
            <a:ext cx="6455229" cy="655638"/>
          </a:xfrm>
        </p:spPr>
        <p:txBody>
          <a:bodyPr>
            <a:normAutofit fontScale="90000"/>
          </a:bodyPr>
          <a:lstStyle/>
          <a:p>
            <a:pPr marL="342900" indent="-342900"/>
            <a:r>
              <a:rPr lang="en-US" dirty="0"/>
              <a:t>It is morally wrong to kill a person with the right to life. </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846558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19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9627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Mary </a:t>
            </a:r>
            <a:r>
              <a:rPr lang="en-US" dirty="0"/>
              <a:t>Anne </a:t>
            </a:r>
            <a:r>
              <a:rPr lang="en-US" dirty="0" smtClean="0"/>
              <a:t>Warren</a:t>
            </a:r>
            <a:endParaRPr lang="en-US" dirty="0"/>
          </a:p>
        </p:txBody>
      </p:sp>
      <p:sp>
        <p:nvSpPr>
          <p:cNvPr id="5" name="Text Placeholder 4"/>
          <p:cNvSpPr>
            <a:spLocks noGrp="1"/>
          </p:cNvSpPr>
          <p:nvPr>
            <p:ph type="body" idx="1"/>
          </p:nvPr>
        </p:nvSpPr>
        <p:spPr/>
        <p:txBody>
          <a:bodyPr/>
          <a:lstStyle/>
          <a:p>
            <a:r>
              <a:rPr lang="en-US" dirty="0"/>
              <a:t>“On the Moral and Legal Status of Abortion</a:t>
            </a:r>
            <a:r>
              <a:rPr lang="en-US" dirty="0" smtClean="0"/>
              <a:t>”</a:t>
            </a:r>
            <a:endParaRPr lang="en-US" dirty="0"/>
          </a:p>
          <a:p>
            <a:endParaRPr lang="en-US" dirty="0"/>
          </a:p>
        </p:txBody>
      </p:sp>
    </p:spTree>
    <p:extLst>
      <p:ext uri="{BB962C8B-B14F-4D97-AF65-F5344CB8AC3E}">
        <p14:creationId xmlns:p14="http://schemas.microsoft.com/office/powerpoint/2010/main" val="26353144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30C85009BADC484198399E8C9E24AB81"/>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2A9857FDC34642879735F06AAE810FCA&lt;/guid&gt;&#10;        &lt;description /&gt;&#10;        &lt;date&gt;11/17/2013 5:16: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7743724DA5B4A88A30325B3DD264D45&lt;/guid&gt;&#10;            &lt;repollguid&gt;F3E5CA64800C4B28B4CFC987BE75724D&lt;/repollguid&gt;&#10;            &lt;sourceid&gt;A2771A5A4BC54AF987DFE65268F97615&lt;/sourceid&gt;&#10;            &lt;questiontext&gt;A fetus is a person with the right to lif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E8C7FB7E069488EBDCFD3E2DC5DD202&lt;/guid&gt;&#10;                    &lt;answertext&gt;Strongly Agree&lt;/answertext&gt;&#10;                    &lt;valuetype&gt;0&lt;/valuetype&gt;&#10;                &lt;/answer&gt;&#10;                &lt;answer&gt;&#10;                    &lt;guid&gt;168112AFC61041FCB1F60F9E9DF2F3B9&lt;/guid&gt;&#10;                    &lt;answertext&gt;Agree&lt;/answertext&gt;&#10;                    &lt;valuetype&gt;0&lt;/valuetype&gt;&#10;                &lt;/answer&gt;&#10;                &lt;answer&gt;&#10;                    &lt;guid&gt;01F9A312F8EB43DEA4C52CD8DEC96805&lt;/guid&gt;&#10;                    &lt;answertext&gt;Somewhat Agree&lt;/answertext&gt;&#10;                    &lt;valuetype&gt;0&lt;/valuetype&gt;&#10;                &lt;/answer&gt;&#10;                &lt;answer&gt;&#10;                    &lt;guid&gt;64EF2CD1463E4CCCBE7E57924BC3E093&lt;/guid&gt;&#10;                    &lt;answertext&gt;Neutral&lt;/answertext&gt;&#10;                    &lt;valuetype&gt;0&lt;/valuetype&gt;&#10;                &lt;/answer&gt;&#10;                &lt;answer&gt;&#10;                    &lt;guid&gt;54BB0527C55E486E8F6810917605327B&lt;/guid&gt;&#10;                    &lt;answertext&gt;Somewhat Disagree&lt;/answertext&gt;&#10;                    &lt;valuetype&gt;0&lt;/valuetype&gt;&#10;                &lt;/answer&gt;&#10;                &lt;answer&gt;&#10;                    &lt;guid&gt;B2546445D92C484EA1996EFD8C83C028&lt;/guid&gt;&#10;                    &lt;answertext&gt;Disagree&lt;/answertext&gt;&#10;                    &lt;valuetype&gt;0&lt;/valuetype&gt;&#10;                &lt;/answer&gt;&#10;                &lt;answer&gt;&#10;                    &lt;guid&gt;790746F0FAFC43839E7C053D1E621FCD&lt;/guid&gt;&#10;                    &lt;answertext&gt;Strongly Disagree&lt;/answertext&gt;&#10;                    &lt;valuetype&gt;0&lt;/valuetype&gt;&#10;                &lt;/answer&gt;&#10;            &lt;/answers&gt;&#10;        &lt;/multichoice&gt;&#10;    &lt;/questions&gt;&#10;&lt;/questionlist&gt;"/>
  <p:tag name="HASRESULTS"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2A9857FDC34642879735F06AAE810FCA&lt;/guid&gt;&#10;        &lt;description /&gt;&#10;        &lt;date&gt;11/17/2013 5:16: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A7082C409104ACAA1E92768CF2C69B4&lt;/guid&gt;&#10;            &lt;repollguid&gt;F3E5CA64800C4B28B4CFC987BE75724D&lt;/repollguid&gt;&#10;            &lt;sourceid&gt;A2771A5A4BC54AF987DFE65268F97615&lt;/sourceid&gt;&#10;            &lt;questiontext&gt;It is morally wrong to kill a person with the right to lif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E8C7FB7E069488EBDCFD3E2DC5DD202&lt;/guid&gt;&#10;                    &lt;answertext&gt;Strongly Agree&lt;/answertext&gt;&#10;                    &lt;valuetype&gt;0&lt;/valuetype&gt;&#10;                &lt;/answer&gt;&#10;                &lt;answer&gt;&#10;                    &lt;guid&gt;168112AFC61041FCB1F60F9E9DF2F3B9&lt;/guid&gt;&#10;                    &lt;answertext&gt;Agree&lt;/answertext&gt;&#10;                    &lt;valuetype&gt;0&lt;/valuetype&gt;&#10;                &lt;/answer&gt;&#10;                &lt;answer&gt;&#10;                    &lt;guid&gt;01F9A312F8EB43DEA4C52CD8DEC96805&lt;/guid&gt;&#10;                    &lt;answertext&gt;Somewhat Agree&lt;/answertext&gt;&#10;                    &lt;valuetype&gt;0&lt;/valuetype&gt;&#10;                &lt;/answer&gt;&#10;                &lt;answer&gt;&#10;                    &lt;guid&gt;64EF2CD1463E4CCCBE7E57924BC3E093&lt;/guid&gt;&#10;                    &lt;answertext&gt;Neutral&lt;/answertext&gt;&#10;                    &lt;valuetype&gt;0&lt;/valuetype&gt;&#10;                &lt;/answer&gt;&#10;                &lt;answer&gt;&#10;                    &lt;guid&gt;54BB0527C55E486E8F6810917605327B&lt;/guid&gt;&#10;                    &lt;answertext&gt;Somewhat Disagree&lt;/answertext&gt;&#10;                    &lt;valuetype&gt;0&lt;/valuetype&gt;&#10;                &lt;/answer&gt;&#10;                &lt;answer&gt;&#10;                    &lt;guid&gt;B2546445D92C484EA1996EFD8C83C028&lt;/guid&gt;&#10;                    &lt;answertext&gt;Disagree&lt;/answertext&gt;&#10;                    &lt;valuetype&gt;0&lt;/valuetype&gt;&#10;                &lt;/answer&gt;&#10;                &lt;answer&gt;&#10;                    &lt;guid&gt;790746F0FAFC43839E7C053D1E621FCD&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RESULTS" val="Warren's five “basic criteria” for personhood:[;crlf;]19[;]19[;]19[;]False[;]0[;][;crlf;]3.57894736842105[;]3[;]1.66435666324652[;]2.77008310249308[;crlf;]1[;]0[;]Strongly Agree1[;]Strongly Agree[;][;crlf;]4[;]0[;]Agree2[;]Agree[;][;crlf;]8[;]0[;]Somewhat Agree3[;]Somewhat Agree[;][;crlf;]0[;]0[;]Neutral4[;]Neutral[;][;crlf;]2[;]0[;]Somewhat Disagree5[;]Somewhat Disagree[;][;crlf;]3[;]0[;]Disagree6[;]Disagree[;][;crlf;]1[;]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23C4F930CDD248C7B60F69626C31EFF6&lt;/guid&gt;&#10;        &lt;description /&gt;&#10;        &lt;date&gt;11/17/2013 5:29: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90E6B872F154F0998DC597AF0777465&lt;/guid&gt;&#10;            &lt;repollguid&gt;13227D95521F4C7383D27427311C584A&lt;/repollguid&gt;&#10;            &lt;sourceid&gt;C071F027579D4993B2699E24338C8876&lt;/sourceid&gt;&#10;            &lt;questiontext&gt;Warren's five “basic criteria” for personhoo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7A372B5B8174A16B4C1B25CA1ECCD99&lt;/guid&gt;&#10;                    &lt;answertext&gt;Strongly Agree&lt;/answertext&gt;&#10;                    &lt;valuetype&gt;0&lt;/valuetype&gt;&#10;                &lt;/answer&gt;&#10;                &lt;answer&gt;&#10;                    &lt;guid&gt;5B1E0C15730C420B84ADAF743A11AA85&lt;/guid&gt;&#10;                    &lt;answertext&gt;Agree&lt;/answertext&gt;&#10;                    &lt;valuetype&gt;0&lt;/valuetype&gt;&#10;                &lt;/answer&gt;&#10;                &lt;answer&gt;&#10;                    &lt;guid&gt;E42CB1ACC3A445BC9B311DEDBC2889AC&lt;/guid&gt;&#10;                    &lt;answertext&gt;Somewhat Agree&lt;/answertext&gt;&#10;                    &lt;valuetype&gt;0&lt;/valuetype&gt;&#10;                &lt;/answer&gt;&#10;                &lt;answer&gt;&#10;                    &lt;guid&gt;7AF8BA244DD549F3981A3DAE5D353F96&lt;/guid&gt;&#10;                    &lt;answertext&gt;Neutral&lt;/answertext&gt;&#10;                    &lt;valuetype&gt;0&lt;/valuetype&gt;&#10;                &lt;/answer&gt;&#10;                &lt;answer&gt;&#10;                    &lt;guid&gt;C335780D658D46418AE60C9C2EBB6497&lt;/guid&gt;&#10;                    &lt;answertext&gt;Somewhat Disagree&lt;/answertext&gt;&#10;                    &lt;valuetype&gt;0&lt;/valuetype&gt;&#10;                &lt;/answer&gt;&#10;                &lt;answer&gt;&#10;                    &lt;guid&gt;ACB65CD4EC314781BBB20DA8AEFC8A56&lt;/guid&gt;&#10;                    &lt;answertext&gt;Disagree&lt;/answertext&gt;&#10;                    &lt;valuetype&gt;0&lt;/valuetype&gt;&#10;                &lt;/answer&gt;&#10;                &lt;answer&gt;&#10;                    &lt;guid&gt;15FAD69EA9014879B25AE658EC4D5021&lt;/guid&gt;&#10;                    &lt;answertext&gt;Strongly Disagree&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1CA1807856A45EF9F71F81F2B74C8E9&lt;/guid&gt;&#10;        &lt;description /&gt;&#10;        &lt;date&gt;11/17/2013 5:04:0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13C6D08D60443AF9B9401867585D7AB&lt;/guid&gt;&#10;            &lt;repollguid&gt;E281011CA6BD46718DDF02D58966323A&lt;/repollguid&gt;&#10;            &lt;sourceid&gt;0B0A358E32594F59BBADF124E1E184A9&lt;/sourceid&gt;&#10;            &lt;questiontext&gt;Pope John Paul II claims that, even if it cannot be shown with certainty that a human embryo is a person, an “absolutely clear prohibition” on abortion can be justified b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562B80778EE417A9A08E16D4E1EF183&lt;/guid&gt;&#10;                    &lt;answertext&gt;the mere probability that the embryo is a person&lt;/answertext&gt;&#10;                    &lt;valuetype&gt;1&lt;/valuetype&gt;&#10;                &lt;/answer&gt;&#10;                &lt;answer&gt;&#10;                    &lt;guid&gt;FBB0E43CD03D43E7BD0D5F8362FD790D&lt;/guid&gt;&#10;                    &lt;answertext&gt;the scientific consensus that abortion is wrong&lt;/answertext&gt;&#10;                    &lt;valuetype&gt;-1&lt;/valuetype&gt;&#10;                &lt;/answer&gt;&#10;                &lt;answer&gt;&#10;                    &lt;guid&gt;544D0255A8174192864D6F2E15BF1563&lt;/guid&gt;&#10;                    &lt;answertext&gt;our moral obligation to do what is in our own best interest&lt;/answertext&gt;&#10;                    &lt;valuetype&gt;-1&lt;/valuetype&gt;&#10;                &lt;/answer&gt;&#10;                &lt;answer&gt;&#10;                    &lt;guid&gt;BC200C03856F4AACACA119EA05D7D023&lt;/guid&gt;&#10;                    &lt;answertext&gt;all of the above&lt;/answertext&gt;&#10;                    &lt;valuetype&gt;-1&lt;/valuetype&gt;&#10;                &lt;/answer&gt;&#10;            &lt;/answers&gt;&#10;        &lt;/multichoice&gt;&#10;    &lt;/questions&gt;&#10;&lt;/questionlist&gt;"/>
  <p:tag name="RESULTS" val="Pope John Paul II claims that, even if it cannot be shown with certainty that a human embryo is a person, an “absolutely clear prohibition” on abortion can be justified by:[;crlf;]8[;]8[;]8[;]False[;]6[;][;crlf;]1.25[;]1[;]0.433012701892219[;]0.1875[;crlf;]6[;]1[;]the mere probability that the embryo is a person1[;]the mere probability that the embryo is a person[;][;crlf;]2[;]-1[;]the scientific consensus that abortion is murder2[;]the scientific consensus that abortion is murder[;][;crlf;]0[;]-1[;]our moral obligation to do what is in our own best interest3[;]our moral obligation to do what is in our own best interest[;][;crlf;]0[;]-1[;]all of the above4[;]all of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RESULTS" val="The space explorer has an obligation to stay.[;crlf;]19[;]19[;]19[;]False[;]0[;][;crlf;]5.47368421052632[;]6[;]1.42785894381585[;]2.0387811634349[;crlf;]0[;]0[;]Strongly Agree1[;]Strongly Agree[;][;crlf;]2[;]0[;]Agree2[;]Agree[;][;crlf;]0[;]0[;]Somewhat Agree3[;]Somewhat Agree[;][;crlf;]1[;]0[;]Neutral4[;]Neutral[;][;crlf;]4[;]0[;]Somewhat Disagree5[;]Somewhat Disagree[;][;crlf;]8[;]0[;]Disagree6[;]Disagree[;][;crlf;]4[;]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23C4F930CDD248C7B60F69626C31EFF6&lt;/guid&gt;&#10;        &lt;description /&gt;&#10;        &lt;date&gt;11/17/2013 5:29: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90E6B872F154F0998DC597AF0777465&lt;/guid&gt;&#10;            &lt;repollguid&gt;13227D95521F4C7383D27427311C584A&lt;/repollguid&gt;&#10;            &lt;sourceid&gt;C071F027579D4993B2699E24338C8876&lt;/sourceid&gt;&#10;            &lt;questiontext&gt;The space explorer has an obligation to sta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7A372B5B8174A16B4C1B25CA1ECCD99&lt;/guid&gt;&#10;                    &lt;answertext&gt;Strongly Agree&lt;/answertext&gt;&#10;                    &lt;valuetype&gt;0&lt;/valuetype&gt;&#10;                &lt;/answer&gt;&#10;                &lt;answer&gt;&#10;                    &lt;guid&gt;5B1E0C15730C420B84ADAF743A11AA85&lt;/guid&gt;&#10;                    &lt;answertext&gt;Agree&lt;/answertext&gt;&#10;                    &lt;valuetype&gt;0&lt;/valuetype&gt;&#10;                &lt;/answer&gt;&#10;                &lt;answer&gt;&#10;                    &lt;guid&gt;E42CB1ACC3A445BC9B311DEDBC2889AC&lt;/guid&gt;&#10;                    &lt;answertext&gt;Somewhat Agree&lt;/answertext&gt;&#10;                    &lt;valuetype&gt;0&lt;/valuetype&gt;&#10;                &lt;/answer&gt;&#10;                &lt;answer&gt;&#10;                    &lt;guid&gt;7AF8BA244DD549F3981A3DAE5D353F96&lt;/guid&gt;&#10;                    &lt;answertext&gt;Neutral&lt;/answertext&gt;&#10;                    &lt;valuetype&gt;0&lt;/valuetype&gt;&#10;                &lt;/answer&gt;&#10;                &lt;answer&gt;&#10;                    &lt;guid&gt;C335780D658D46418AE60C9C2EBB6497&lt;/guid&gt;&#10;                    &lt;answertext&gt;Somewhat Disagree&lt;/answertext&gt;&#10;                    &lt;valuetype&gt;0&lt;/valuetype&gt;&#10;                &lt;/answer&gt;&#10;                &lt;answer&gt;&#10;                    &lt;guid&gt;ACB65CD4EC314781BBB20DA8AEFC8A56&lt;/guid&gt;&#10;                    &lt;answertext&gt;Disagree&lt;/answertext&gt;&#10;                    &lt;valuetype&gt;0&lt;/valuetype&gt;&#10;                &lt;/answer&gt;&#10;                &lt;answer&gt;&#10;                    &lt;guid&gt;15FAD69EA9014879B25AE658EC4D5021&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RESULTS" val="Infanticide Objection to Warren[;crlf;]17[;]17[;]17[;]False[;]0[;][;crlf;]3.82352941176471[;]4[;]1.24783549621155[;]1.55709342560554[;crlf;]1[;]0[;]Strongly Agree1[;]Strongly Agree[;][;crlf;]2[;]0[;]Agree2[;]Agree[;][;crlf;]2[;]0[;]Somewhat Agree3[;]Somewhat Agree[;][;crlf;]7[;]0[;]Neutral4[;]Neutral[;][;crlf;]4[;]0[;]Somewhat Disagree5[;]Somewhat Disagree[;][;crlf;]1[;]0[;]Disagree6[;]Disagree[;][;crlf;]0[;]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04A12E09E439441BBB3BEE20886977F3&lt;/guid&gt;&#10;        &lt;description /&gt;&#10;        &lt;date&gt;11/17/2013 5:34: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60D4541E154C7FBE9FDC70A767BC07&lt;/guid&gt;&#10;            &lt;repollguid&gt;3E197BC06CCA496B9F8A8E38E4B50717&lt;/repollguid&gt;&#10;            &lt;sourceid&gt;5E97A04DB2BB4E4A88B56596B85061A7&lt;/sourceid&gt;&#10;            &lt;questiontext&gt;Infanticide Objection to Warre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6ABE1FFB2F04BB2BECA34BBF5436784&lt;/guid&gt;&#10;                    &lt;answertext&gt;Strongly Agree&lt;/answertext&gt;&#10;                    &lt;valuetype&gt;0&lt;/valuetype&gt;&#10;                &lt;/answer&gt;&#10;                &lt;answer&gt;&#10;                    &lt;guid&gt;2FFD89FDD50B46F38E7483D2AF8606DA&lt;/guid&gt;&#10;                    &lt;answertext&gt;Agree&lt;/answertext&gt;&#10;                    &lt;valuetype&gt;0&lt;/valuetype&gt;&#10;                &lt;/answer&gt;&#10;                &lt;answer&gt;&#10;                    &lt;guid&gt;F91D75D8ADBA4512ACBEB82F43165775&lt;/guid&gt;&#10;                    &lt;answertext&gt;Somewhat Agree&lt;/answertext&gt;&#10;                    &lt;valuetype&gt;0&lt;/valuetype&gt;&#10;                &lt;/answer&gt;&#10;                &lt;answer&gt;&#10;                    &lt;guid&gt;977316D13AB949BE820BA7E695014AA5&lt;/guid&gt;&#10;                    &lt;answertext&gt;Neutral&lt;/answertext&gt;&#10;                    &lt;valuetype&gt;0&lt;/valuetype&gt;&#10;                &lt;/answer&gt;&#10;                &lt;answer&gt;&#10;                    &lt;guid&gt;981E1E09CA0F41C29FC904B164EAE9A5&lt;/guid&gt;&#10;                    &lt;answertext&gt;Somewhat Disagree&lt;/answertext&gt;&#10;                    &lt;valuetype&gt;0&lt;/valuetype&gt;&#10;                &lt;/answer&gt;&#10;                &lt;answer&gt;&#10;                    &lt;guid&gt;6224884086CA4B4FA528101B01D625FC&lt;/guid&gt;&#10;                    &lt;answertext&gt;Disagree&lt;/answertext&gt;&#10;                    &lt;valuetype&gt;0&lt;/valuetype&gt;&#10;                &lt;/answer&gt;&#10;                &lt;answer&gt;&#10;                    &lt;guid&gt;9A849506F57440EE887F2A3955CF0236&lt;/guid&gt;&#10;                    &lt;answertext&gt;Strongly Disagree&lt;/answertext&gt;&#10;                    &lt;valuetype&gt;0&lt;/valuetype&gt;&#10;                &lt;/answer&gt;&#10;            &lt;/answers&gt;&#10;        &lt;/multichoice&gt;&#10;    &lt;/questions&gt;&#10;&lt;/questionlist&gt;"/>
  <p:tag name="HASRESULTS" val="Fals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RESULTS" val="On Warren’s view, a necessary condition for the possession of full moral rights is:[;crlf;]8[;]8[;]8[;]False[;]6[;][;crlf;]1.75[;]2[;]0.433012701892219[;]0.1875[;crlf;]2[;]-1[;]being a member of the human species1[;]being a member of the human species[;][;crlf;]6[;]1[;]being a member of the moral community2[;]being a member of the moral community[;][;crlf;]0[;]-1[;]being an animal with the ability to feel pleasure or pain3[;]being an animal with the ability to feel pleasure or pain[;][;crlf;]0[;]-1[;]being fully rational 4[;]being fully rational [;][;crlf;]0[;]-1[;]none of the above5[;]none of the above[;]"/>
  <p:tag name="HASRESULTS" val="True"/>
  <p:tag name="TYPE" val="MultiChoiceSlide"/>
  <p:tag name="TPQUESTIONXML" val="﻿&lt;?xml version=&quot;1.0&quot; encoding=&quot;utf-8&quot;?&gt;&#10;&lt;questionlist&gt;&#10;    &lt;properties&gt;&#10;        &lt;guid&gt;0BFEB2DFBEB64D9FB6C958D0699DE857&lt;/guid&gt;&#10;        &lt;description /&gt;&#10;        &lt;date&gt;11/20/2013 1:06:0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20A9448A2314CACBB41DEEBB775AF01&lt;/guid&gt;&#10;            &lt;repollguid&gt;B30E0BB01ED745328DE021D73827D023&lt;/repollguid&gt;&#10;            &lt;sourceid&gt;F2311C734D634099BCAA15B1F35F0070&lt;/sourceid&gt;&#10;            &lt;questiontext&gt;On Warren’s view, a necessary condition for the possession of full moral rights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E695FE4A98547F3941F85FE3BB80D75&lt;/guid&gt;&#10;                    &lt;answertext&gt;being a member of the human species&lt;/answertext&gt;&#10;                    &lt;valuetype&gt;-1&lt;/valuetype&gt;&#10;                &lt;/answer&gt;&#10;                &lt;answer&gt;&#10;                    &lt;guid&gt;DA0538C9A425470B83AA696E176C5AC0&lt;/guid&gt;&#10;                    &lt;answertext&gt;being a member of the moral community&lt;/answertext&gt;&#10;                    &lt;valuetype&gt;1&lt;/valuetype&gt;&#10;                &lt;/answer&gt;&#10;                &lt;answer&gt;&#10;                    &lt;guid&gt;7E83BE12C344448B83F108CB1B02A9A2&lt;/guid&gt;&#10;                    &lt;answertext&gt;being an animal with the ability to feel pleasure or pain&lt;/answertext&gt;&#10;                    &lt;valuetype&gt;-1&lt;/valuetype&gt;&#10;                &lt;/answer&gt;&#10;                &lt;answer&gt;&#10;                    &lt;guid&gt;2D1699C78ABD439C8D7378B6B1BFD718&lt;/guid&gt;&#10;                    &lt;answertext&gt;being fully rational &lt;/answertext&gt;&#10;                    &lt;valuetype&gt;-1&lt;/valuetype&gt;&#10;                &lt;/answer&gt;&#10;                &lt;answer&gt;&#10;                    &lt;guid&gt;8AA887D4CA14426197190691DE58CB1D&lt;/guid&gt;&#10;                    &lt;answertext&gt;none of the above&lt;/answertext&gt;&#10;                    &lt;valuetype&gt;-1&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RESULTS" val="According to Warren, which of the following is/are (a) criterion/criteria for moral standing?[;crlf;]8[;]8[;]8[;]False[;]0[;][;crlf;]6[;]6[;]0[;]0[;crlf;]0[;]0[;]Consciousness1[;]Consciousness[;][;crlf;]0[;]0[;]Reasoning2[;]Reasoning[;][;crlf;]0[;]0[;]Self-motivated activity3[;]Self-motivated activity[;][;crlf;]0[;]0[;]The capacity to communicate4[;]The capacity to communicate[;][;crlf;]0[;]0[;]The presence of self-concepts5[;]The presence of self-concepts[;][;crlf;]8[;]0[;]all of the above6[;]all of the above[;][;crlf;]0[;]0[;]none of the above 7[;]none of the above [;]"/>
  <p:tag name="HASRESULTS" val="True"/>
  <p:tag name="LIVECHARTING" val="False"/>
  <p:tag name="AUTOOPENPOLL" val="True"/>
  <p:tag name="AUTOFORMATCHART" val="True"/>
  <p:tag name="TYPE" val="MultiChoiceSlide"/>
  <p:tag name="TPQUESTIONXML" val="﻿&lt;?xml version=&quot;1.0&quot; encoding=&quot;utf-8&quot;?&gt;&#10;&lt;questionlist&gt;&#10;    &lt;properties&gt;&#10;        &lt;guid&gt;35B3CE34C87F4696A2F72EC025EA25CB&lt;/guid&gt;&#10;        &lt;description /&gt;&#10;        &lt;date&gt;11/20/2013 1:09: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2BE271BF17E4AD49E4F158BE469850D&lt;/guid&gt;&#10;            &lt;repollguid&gt;E90C77802A8847A7B1F231ACA1ACD1E5&lt;/repollguid&gt;&#10;            &lt;sourceid&gt;25753CE9D5604485A6599FAC2B67D3D6&lt;/sourceid&gt;&#10;            &lt;questiontext&gt;According to Warren, which of the following is/are (a) criterion/criteria for moral standi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8DF0AD7E2034B91B1DA17BBDB1204F8&lt;/guid&gt;&#10;                    &lt;answertext&gt;Consciousness&lt;/answertext&gt;&#10;                    &lt;valuetype&gt;0&lt;/valuetype&gt;&#10;                &lt;/answer&gt;&#10;                &lt;answer&gt;&#10;                    &lt;guid&gt;EF84F064BC574345B210FD0A1C777A8D&lt;/guid&gt;&#10;                    &lt;answertext&gt;Reasoning&lt;/answertext&gt;&#10;                    &lt;valuetype&gt;0&lt;/valuetype&gt;&#10;                &lt;/answer&gt;&#10;                &lt;answer&gt;&#10;                    &lt;guid&gt;6DF62FE9651D4E3A855AD59838443CCB&lt;/guid&gt;&#10;                    &lt;answertext&gt;Self-motivated activity&lt;/answertext&gt;&#10;                    &lt;valuetype&gt;0&lt;/valuetype&gt;&#10;                &lt;/answer&gt;&#10;                &lt;answer&gt;&#10;                    &lt;guid&gt;CD4C503B016645C19CE9BCAAC4046350&lt;/guid&gt;&#10;                    &lt;answertext&gt;The capacity to communicate&lt;/answertext&gt;&#10;                    &lt;valuetype&gt;0&lt;/valuetype&gt;&#10;                &lt;/answer&gt;&#10;                &lt;answer&gt;&#10;                    &lt;guid&gt;B531354CA08C4A4D844D6459E1BA65E7&lt;/guid&gt;&#10;                    &lt;answertext&gt;The presence of self-concepts&lt;/answertext&gt;&#10;                    &lt;valuetype&gt;0&lt;/valuetype&gt;&#10;                &lt;/answer&gt;&#10;                &lt;answer&gt;&#10;                    &lt;guid&gt;D265A6A6E05B46CCA8EEC9FADF770780&lt;/guid&gt;&#10;                    &lt;answertext&gt;all of the above&lt;/answertext&gt;&#10;                    &lt;valuetype&gt;0&lt;/valuetype&gt;&#10;                &lt;/answer&gt;&#10;                &lt;answer&gt;&#10;                    &lt;guid&gt;8AF6C8828E3C4D5AB149BF177FA1C1A7&lt;/guid&gt;&#10;                    &lt;answertext&gt;none of the above &lt;/answertext&gt;&#10;                    &lt;valuetype&gt;0&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34</TotalTime>
  <Words>698</Words>
  <Application>Microsoft Office PowerPoint</Application>
  <PresentationFormat>Widescreen</PresentationFormat>
  <Paragraphs>127</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Bookman Old Style</vt:lpstr>
      <vt:lpstr>Rockwell</vt:lpstr>
      <vt:lpstr>Damask</vt:lpstr>
      <vt:lpstr>Microsoft Graph Chart</vt:lpstr>
      <vt:lpstr>Contemporary Moral Problems</vt:lpstr>
      <vt:lpstr>Agenda</vt:lpstr>
      <vt:lpstr>Pope John Paul II claims that, even if it cannot be shown with certainty that a human embryo is a person, an “absolutely clear prohibition” on abortion can be justified by:</vt:lpstr>
      <vt:lpstr>On Warren’s view, a necessary condition for the possession of full moral rights is:</vt:lpstr>
      <vt:lpstr>According to Warren, which of the following is/are (a) criterion/criteria for moral standing?</vt:lpstr>
      <vt:lpstr>Pope John Paul II “The Unspeakable Crime of Abortion”</vt:lpstr>
      <vt:lpstr>A fetus is a person with the right to life.</vt:lpstr>
      <vt:lpstr>It is morally wrong to kill a person with the right to life. </vt:lpstr>
      <vt:lpstr>Mary Anne Warren</vt:lpstr>
      <vt:lpstr>The genetic-code argument </vt:lpstr>
      <vt:lpstr>Warren's five “basic criteria” for personhood:</vt:lpstr>
      <vt:lpstr>Warren's five “basic criteria” for personhood:</vt:lpstr>
      <vt:lpstr>Warren's five “basic criteria” for personhood:</vt:lpstr>
      <vt:lpstr>Warren's five “basic criteria” for personhood:</vt:lpstr>
      <vt:lpstr>The space explorer has an obligation to stay.</vt:lpstr>
      <vt:lpstr>Infanticide Objection</vt:lpstr>
      <vt:lpstr>Infanticide Objection to Warren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Hole</cp:lastModifiedBy>
  <cp:revision>5</cp:revision>
  <dcterms:created xsi:type="dcterms:W3CDTF">2014-08-01T21:39:41Z</dcterms:created>
  <dcterms:modified xsi:type="dcterms:W3CDTF">2014-08-05T19:06:51Z</dcterms:modified>
</cp:coreProperties>
</file>