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7" r:id="rId4"/>
    <p:sldId id="279" r:id="rId5"/>
    <p:sldId id="278" r:id="rId6"/>
    <p:sldId id="265" r:id="rId7"/>
    <p:sldId id="266" r:id="rId8"/>
    <p:sldId id="267" r:id="rId9"/>
    <p:sldId id="268" r:id="rId10"/>
    <p:sldId id="274" r:id="rId11"/>
    <p:sldId id="275" r:id="rId12"/>
    <p:sldId id="276" r:id="rId13"/>
    <p:sldId id="284" r:id="rId14"/>
    <p:sldId id="270" r:id="rId15"/>
    <p:sldId id="271" r:id="rId16"/>
    <p:sldId id="272" r:id="rId17"/>
    <p:sldId id="273" r:id="rId18"/>
    <p:sldId id="280" r:id="rId19"/>
    <p:sldId id="281"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87858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730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47909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217432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08849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97172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79690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7550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21031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261359F5-9F26-4407-9CC4-88AEEAF6678B}"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5311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3623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1030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0072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8335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1370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0351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994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069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919F98-6A0E-489F-9AC6-AF83861DEC03}" type="datetimeFigureOut">
              <a:rPr lang="en-US" smtClean="0">
                <a:solidFill>
                  <a:prstClr val="white">
                    <a:tint val="75000"/>
                  </a:prstClr>
                </a:solidFill>
              </a:rPr>
              <a:pPr/>
              <a:t>8/6/2014</a:t>
            </a:fld>
            <a:endParaRPr lang="en-US">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555FDD-F898-4880-9FCD-EEE9E2399966}"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938168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e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e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8.emf"/><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8.xml"/><Relationship Id="rId4" Type="http://schemas.openxmlformats.org/officeDocument/2006/relationships/tags" Target="../tags/tag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8.xml"/><Relationship Id="rId4"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3057" y="1643744"/>
            <a:ext cx="8447314" cy="1436914"/>
          </a:xfrm>
        </p:spPr>
        <p:txBody>
          <a:bodyPr>
            <a:normAutofit/>
          </a:bodyPr>
          <a:lstStyle/>
          <a:p>
            <a:r>
              <a:rPr lang="en-US" dirty="0"/>
              <a:t>Contemporary Moral Problems</a:t>
            </a:r>
          </a:p>
        </p:txBody>
      </p:sp>
      <p:sp>
        <p:nvSpPr>
          <p:cNvPr id="3" name="Subtitle 2"/>
          <p:cNvSpPr>
            <a:spLocks noGrp="1"/>
          </p:cNvSpPr>
          <p:nvPr>
            <p:ph type="subTitle" idx="1"/>
          </p:nvPr>
        </p:nvSpPr>
        <p:spPr>
          <a:xfrm>
            <a:off x="2746247" y="3376748"/>
            <a:ext cx="8564009" cy="2468880"/>
          </a:xfrm>
        </p:spPr>
        <p:txBody>
          <a:bodyPr>
            <a:normAutofit/>
          </a:bodyPr>
          <a:lstStyle/>
          <a:p>
            <a:r>
              <a:rPr lang="en-US" b="1" dirty="0"/>
              <a:t>M-F12:00-1:00SAV 264</a:t>
            </a:r>
          </a:p>
          <a:p>
            <a:r>
              <a:rPr lang="en-US" b="1" dirty="0"/>
              <a:t>Instructor: Benjamin Hole</a:t>
            </a:r>
          </a:p>
          <a:p>
            <a:r>
              <a:rPr lang="en-US" b="1" dirty="0"/>
              <a:t>Email: bvhole@uw.edu</a:t>
            </a:r>
          </a:p>
          <a:p>
            <a:r>
              <a:rPr lang="en-US" b="1" dirty="0"/>
              <a:t>Office Hours: </a:t>
            </a:r>
            <a:r>
              <a:rPr lang="en-US" b="1" i="1" dirty="0">
                <a:solidFill>
                  <a:schemeClr val="accent2"/>
                </a:solidFill>
              </a:rPr>
              <a:t>everyday after class</a:t>
            </a:r>
          </a:p>
        </p:txBody>
      </p:sp>
    </p:spTree>
    <p:extLst>
      <p:ext uri="{BB962C8B-B14F-4D97-AF65-F5344CB8AC3E}">
        <p14:creationId xmlns:p14="http://schemas.microsoft.com/office/powerpoint/2010/main" val="35309428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Warren’s Main argument</a:t>
            </a:r>
            <a:endParaRPr lang="en-US"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sz="3400" dirty="0"/>
              <a:t>P1. If X lacks all 5 criteria, then X is not a person with full moral standing.</a:t>
            </a:r>
          </a:p>
          <a:p>
            <a:pPr marL="0" indent="0">
              <a:buNone/>
            </a:pPr>
            <a:endParaRPr lang="en-US" sz="3400" dirty="0"/>
          </a:p>
          <a:p>
            <a:pPr marL="0" indent="0">
              <a:buNone/>
            </a:pPr>
            <a:endParaRPr lang="en-US" sz="3400" dirty="0"/>
          </a:p>
          <a:p>
            <a:pPr marL="0" indent="0">
              <a:buNone/>
            </a:pPr>
            <a:r>
              <a:rPr lang="en-US" sz="3400" dirty="0"/>
              <a:t>P2.  A fetus lacks all 5 criteria.</a:t>
            </a:r>
          </a:p>
          <a:p>
            <a:pPr marL="0" indent="0">
              <a:buNone/>
            </a:pPr>
            <a:endParaRPr lang="en-US" sz="3400" dirty="0"/>
          </a:p>
          <a:p>
            <a:pPr marL="0" indent="0">
              <a:buNone/>
            </a:pPr>
            <a:endParaRPr lang="en-US" sz="3400" dirty="0"/>
          </a:p>
          <a:p>
            <a:pPr marL="0" indent="0">
              <a:buNone/>
            </a:pPr>
            <a:r>
              <a:rPr lang="en-US" sz="3400" dirty="0"/>
              <a:t>Therefore, a fetus is not a person with full moral standing. </a:t>
            </a:r>
          </a:p>
          <a:p>
            <a:pPr marL="0" indent="0">
              <a:buNone/>
            </a:pPr>
            <a:endParaRPr lang="en-US" dirty="0"/>
          </a:p>
        </p:txBody>
      </p:sp>
    </p:spTree>
    <p:extLst>
      <p:ext uri="{BB962C8B-B14F-4D97-AF65-F5344CB8AC3E}">
        <p14:creationId xmlns:p14="http://schemas.microsoft.com/office/powerpoint/2010/main" val="318608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a:t>P1. If X lacks all 5 criteria, then X is not a person with full moral standing.</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90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a:t>P2.  A fetus lacks all 5 criteria.</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18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Potentiality?</a:t>
            </a:r>
            <a:endParaRPr lang="en-US" dirty="0"/>
          </a:p>
        </p:txBody>
      </p:sp>
    </p:spTree>
    <p:extLst>
      <p:ext uri="{BB962C8B-B14F-4D97-AF65-F5344CB8AC3E}">
        <p14:creationId xmlns:p14="http://schemas.microsoft.com/office/powerpoint/2010/main" val="181435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spaceman </a:t>
            </a:r>
            <a:r>
              <a:rPr lang="en-US" dirty="0" smtClean="0"/>
              <a:t>Thought experiment</a:t>
            </a:r>
            <a:r>
              <a:rPr lang="en-US" dirty="0"/>
              <a:t> </a:t>
            </a:r>
          </a:p>
        </p:txBody>
      </p:sp>
      <p:sp>
        <p:nvSpPr>
          <p:cNvPr id="3" name="Text Placeholder 2"/>
          <p:cNvSpPr>
            <a:spLocks noGrp="1"/>
          </p:cNvSpPr>
          <p:nvPr>
            <p:ph type="body" idx="1"/>
          </p:nvPr>
        </p:nvSpPr>
        <p:spPr>
          <a:xfrm>
            <a:off x="337457" y="2096063"/>
            <a:ext cx="8948057" cy="4555108"/>
          </a:xfrm>
        </p:spPr>
        <p:txBody>
          <a:bodyPr>
            <a:normAutofit fontScale="92500" lnSpcReduction="20000"/>
          </a:bodyPr>
          <a:lstStyle/>
          <a:p>
            <a:pPr marL="0" indent="0">
              <a:buNone/>
            </a:pPr>
            <a:endParaRPr lang="en-US" dirty="0" smtClean="0"/>
          </a:p>
          <a:p>
            <a:pPr lvl="1"/>
            <a:r>
              <a:rPr lang="en-US" sz="2200" dirty="0" smtClean="0"/>
              <a:t>“Suppose </a:t>
            </a:r>
            <a:r>
              <a:rPr lang="en-US" sz="2200" dirty="0"/>
              <a:t>that our space explorer falls into the hands of an alien culture, whose scientists decide to create a few hundred thousand or more human </a:t>
            </a:r>
            <a:r>
              <a:rPr lang="en-US" sz="2200" dirty="0" smtClean="0"/>
              <a:t>beings… with</a:t>
            </a:r>
            <a:r>
              <a:rPr lang="en-US" sz="2200" dirty="0"/>
              <a:t>, of course, his genetic code. We may imagine that each of these newly created men will have all of the original man's abilities, skills, knowledge, and so on, and also have an individual self-concept, in short that each of them will be a bona fide </a:t>
            </a:r>
            <a:r>
              <a:rPr lang="en-US" sz="2200" dirty="0" smtClean="0"/>
              <a:t>… person.”</a:t>
            </a:r>
          </a:p>
          <a:p>
            <a:pPr lvl="1"/>
            <a:endParaRPr lang="en-US" dirty="0" smtClean="0"/>
          </a:p>
          <a:p>
            <a:pPr lvl="2"/>
            <a:r>
              <a:rPr lang="en-US" dirty="0" smtClean="0">
                <a:solidFill>
                  <a:srgbClr val="FFFF00"/>
                </a:solidFill>
              </a:rPr>
              <a:t>Does </a:t>
            </a:r>
            <a:r>
              <a:rPr lang="en-US" dirty="0">
                <a:solidFill>
                  <a:srgbClr val="FFFF00"/>
                </a:solidFill>
              </a:rPr>
              <a:t>he have an obligation to stay?  </a:t>
            </a:r>
            <a:endParaRPr lang="en-US" dirty="0" smtClean="0">
              <a:solidFill>
                <a:srgbClr val="FFFF00"/>
              </a:solidFill>
            </a:endParaRPr>
          </a:p>
          <a:p>
            <a:pPr lvl="2"/>
            <a:endParaRPr lang="en-US" dirty="0" smtClean="0"/>
          </a:p>
          <a:p>
            <a:pPr lvl="2"/>
            <a:r>
              <a:rPr lang="en-US" dirty="0" smtClean="0"/>
              <a:t>Warren claims: </a:t>
            </a:r>
            <a:r>
              <a:rPr lang="en-US" b="1" dirty="0" smtClean="0">
                <a:solidFill>
                  <a:srgbClr val="FFFF00"/>
                </a:solidFill>
              </a:rPr>
              <a:t>NO</a:t>
            </a:r>
            <a:r>
              <a:rPr lang="en-US" dirty="0" smtClean="0"/>
              <a:t>, not even </a:t>
            </a:r>
            <a:r>
              <a:rPr lang="en-US" dirty="0"/>
              <a:t>if the clones have already started to grow and will die if he escapes</a:t>
            </a:r>
            <a:r>
              <a:rPr lang="en-US" dirty="0" smtClean="0"/>
              <a:t>.</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10345511" y="3841296"/>
            <a:ext cx="1628775" cy="2809875"/>
          </a:xfrm>
          <a:prstGeom prst="rect">
            <a:avLst/>
          </a:prstGeom>
          <a:ln>
            <a:noFill/>
          </a:ln>
          <a:effectLst>
            <a:softEdge rad="112500"/>
          </a:effectLst>
        </p:spPr>
      </p:pic>
    </p:spTree>
    <p:extLst>
      <p:ext uri="{BB962C8B-B14F-4D97-AF65-F5344CB8AC3E}">
        <p14:creationId xmlns:p14="http://schemas.microsoft.com/office/powerpoint/2010/main" val="2585706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381000"/>
            <a:ext cx="8229600" cy="990600"/>
          </a:xfrm>
        </p:spPr>
        <p:txBody>
          <a:bodyPr>
            <a:normAutofit fontScale="90000"/>
          </a:bodyPr>
          <a:lstStyle/>
          <a:p>
            <a:r>
              <a:rPr lang="en-US" dirty="0" smtClean="0"/>
              <a:t>The space explorer has an obligation to stay.</a:t>
            </a:r>
            <a:endParaRPr lang="en-US" dirty="0"/>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934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Infanticide Objection</a:t>
            </a:r>
            <a:endParaRPr lang="en-US" dirty="0"/>
          </a:p>
        </p:txBody>
      </p:sp>
      <p:sp>
        <p:nvSpPr>
          <p:cNvPr id="4" name="Content Placeholder 3"/>
          <p:cNvSpPr>
            <a:spLocks noGrp="1"/>
          </p:cNvSpPr>
          <p:nvPr>
            <p:ph sz="half" idx="1"/>
          </p:nvPr>
        </p:nvSpPr>
        <p:spPr/>
        <p:txBody>
          <a:bodyPr>
            <a:noAutofit/>
          </a:bodyPr>
          <a:lstStyle/>
          <a:p>
            <a:r>
              <a:rPr lang="en-US" sz="2000" dirty="0"/>
              <a:t>“neonates are so very close to being persons that to kill them requires a very strong moral justification”</a:t>
            </a:r>
          </a:p>
          <a:p>
            <a:endParaRPr lang="en-US" sz="2000" dirty="0"/>
          </a:p>
          <a:p>
            <a:pPr marL="0" indent="0">
              <a:buNone/>
            </a:pPr>
            <a:endParaRPr lang="en-US" sz="2000" dirty="0"/>
          </a:p>
          <a:p>
            <a:r>
              <a:rPr lang="en-US" sz="2000" dirty="0"/>
              <a:t>“once the infant is born, its continued life cannot … pose any serious threat to the woman's life or health, since she is free to put it up for adoption”</a:t>
            </a:r>
          </a:p>
          <a:p>
            <a:endParaRPr lang="en-US" sz="2000" dirty="0"/>
          </a:p>
        </p:txBody>
      </p:sp>
      <p:sp>
        <p:nvSpPr>
          <p:cNvPr id="5" name="Content Placeholder 4"/>
          <p:cNvSpPr>
            <a:spLocks noGrp="1"/>
          </p:cNvSpPr>
          <p:nvPr>
            <p:ph sz="half" idx="2"/>
          </p:nvPr>
        </p:nvSpPr>
        <p:spPr>
          <a:xfrm>
            <a:off x="6173402" y="2088319"/>
            <a:ext cx="5931511" cy="3702881"/>
          </a:xfrm>
        </p:spPr>
        <p:txBody>
          <a:bodyPr>
            <a:noAutofit/>
          </a:bodyPr>
          <a:lstStyle/>
          <a:p>
            <a:r>
              <a:rPr lang="en-US" sz="1600" dirty="0"/>
              <a:t>“when an infant is born into a society which-unlike ours-is </a:t>
            </a:r>
            <a:r>
              <a:rPr lang="en-US" sz="1600" b="1" dirty="0">
                <a:solidFill>
                  <a:srgbClr val="FFFF00"/>
                </a:solidFill>
              </a:rPr>
              <a:t>so impoverished </a:t>
            </a:r>
            <a:r>
              <a:rPr lang="en-US" sz="1600" dirty="0"/>
              <a:t>that it simply cannot care for it adequately without endangering the survival of existing persons, killing it or allowing it to die is not necessarily wrong”</a:t>
            </a:r>
          </a:p>
          <a:p>
            <a:endParaRPr lang="en-US" sz="1600" dirty="0"/>
          </a:p>
          <a:p>
            <a:endParaRPr lang="en-US" sz="1600" dirty="0"/>
          </a:p>
          <a:p>
            <a:r>
              <a:rPr lang="en-US" sz="1600" dirty="0"/>
              <a:t>“when an infant is born with such </a:t>
            </a:r>
            <a:r>
              <a:rPr lang="en-US" sz="1600" b="1" dirty="0">
                <a:solidFill>
                  <a:srgbClr val="FFFF00"/>
                </a:solidFill>
              </a:rPr>
              <a:t>severe physical anomalies that its life would predictably be a very short and/or very miserable one</a:t>
            </a:r>
            <a:r>
              <a:rPr lang="en-US" sz="1600" dirty="0"/>
              <a:t>, even with the most heroic of medical treatment, and where its parents do not choose to bear the often crushing emotional, financial and other burdens attendant upon the artificial prolongation of such a tragic life, it is not morally wrong…”</a:t>
            </a:r>
          </a:p>
          <a:p>
            <a:endParaRPr lang="en-US" sz="1600" dirty="0"/>
          </a:p>
          <a:p>
            <a:endParaRPr lang="en-US" sz="1600" dirty="0"/>
          </a:p>
        </p:txBody>
      </p:sp>
    </p:spTree>
    <p:extLst>
      <p:ext uri="{BB962C8B-B14F-4D97-AF65-F5344CB8AC3E}">
        <p14:creationId xmlns:p14="http://schemas.microsoft.com/office/powerpoint/2010/main" val="2764913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a:t>Infanticide </a:t>
            </a:r>
            <a:r>
              <a:rPr lang="en-US" dirty="0" smtClean="0"/>
              <a:t>Objection to Warren</a:t>
            </a:r>
            <a:endParaRPr lang="en-US" dirty="0"/>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8"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098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Why Abortion Is Immoral”</a:t>
            </a:r>
          </a:p>
        </p:txBody>
      </p:sp>
      <p:sp>
        <p:nvSpPr>
          <p:cNvPr id="3" name="Text Placeholder 2"/>
          <p:cNvSpPr>
            <a:spLocks noGrp="1"/>
          </p:cNvSpPr>
          <p:nvPr>
            <p:ph type="body" idx="1"/>
          </p:nvPr>
        </p:nvSpPr>
        <p:spPr/>
        <p:txBody>
          <a:bodyPr/>
          <a:lstStyle/>
          <a:p>
            <a:r>
              <a:rPr lang="en-US" dirty="0" smtClean="0"/>
              <a:t>Don Marquis</a:t>
            </a:r>
            <a:endParaRPr lang="en-US" dirty="0"/>
          </a:p>
        </p:txBody>
      </p:sp>
    </p:spTree>
    <p:extLst>
      <p:ext uri="{BB962C8B-B14F-4D97-AF65-F5344CB8AC3E}">
        <p14:creationId xmlns:p14="http://schemas.microsoft.com/office/powerpoint/2010/main" val="4270886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moral standing?</a:t>
            </a:r>
            <a:endParaRPr lang="en-US" dirty="0"/>
          </a:p>
        </p:txBody>
      </p:sp>
      <p:sp>
        <p:nvSpPr>
          <p:cNvPr id="3" name="Content Placeholder 2"/>
          <p:cNvSpPr>
            <a:spLocks noGrp="1"/>
          </p:cNvSpPr>
          <p:nvPr>
            <p:ph idx="1"/>
          </p:nvPr>
        </p:nvSpPr>
        <p:spPr/>
        <p:txBody>
          <a:bodyPr>
            <a:normAutofit fontScale="92500" lnSpcReduction="10000"/>
          </a:bodyPr>
          <a:lstStyle/>
          <a:p>
            <a:pPr marL="0" lvl="1" indent="0">
              <a:buNone/>
            </a:pPr>
            <a:r>
              <a:rPr lang="en-US" altLang="en-US" sz="2400" dirty="0"/>
              <a:t>To determine whether abortion is wrong, Marquis claims we must first determine what makes killing generally wrong.</a:t>
            </a:r>
          </a:p>
          <a:p>
            <a:endParaRPr lang="en-US" dirty="0" smtClean="0"/>
          </a:p>
          <a:p>
            <a:pPr marL="1484313" lvl="1" indent="-568325">
              <a:buFont typeface="Times New Roman" pitchFamily="18"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400" b="1" i="1" u="sng" dirty="0">
                <a:solidFill>
                  <a:srgbClr val="FFFF00"/>
                </a:solidFill>
              </a:rPr>
              <a:t>His answer</a:t>
            </a:r>
            <a:r>
              <a:rPr lang="en-US" altLang="en-US" sz="2400" dirty="0"/>
              <a:t>: When someone is wrongly killed, he or she is deprived of a valuable future.</a:t>
            </a:r>
          </a:p>
          <a:p>
            <a:pPr marL="1484313" lvl="1" indent="-568325">
              <a:buFont typeface="Times New Roman" pitchFamily="18"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altLang="en-US" sz="2400" dirty="0"/>
          </a:p>
          <a:p>
            <a:pPr marL="1484313" lvl="1" indent="-568325">
              <a:buFont typeface="Times New Roman" pitchFamily="18"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400" dirty="0"/>
              <a:t>“When I am killed, I am deprived...of what I now value [and] also what I would come to value...Therefore, when I die, I am deprived of all of the value of my future.”</a:t>
            </a:r>
          </a:p>
          <a:p>
            <a:pPr marL="0" indent="0">
              <a:buNone/>
            </a:pPr>
            <a:endParaRPr lang="en-US" dirty="0"/>
          </a:p>
          <a:p>
            <a:endParaRPr lang="en-US" dirty="0"/>
          </a:p>
        </p:txBody>
      </p:sp>
    </p:spTree>
    <p:extLst>
      <p:ext uri="{BB962C8B-B14F-4D97-AF65-F5344CB8AC3E}">
        <p14:creationId xmlns:p14="http://schemas.microsoft.com/office/powerpoint/2010/main" val="296625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Administrative Questions </a:t>
            </a:r>
          </a:p>
          <a:p>
            <a:r>
              <a:rPr lang="en-US" dirty="0" smtClean="0"/>
              <a:t>Clicker </a:t>
            </a:r>
            <a:r>
              <a:rPr lang="en-US" dirty="0" smtClean="0"/>
              <a:t>Quiz</a:t>
            </a:r>
          </a:p>
          <a:p>
            <a:r>
              <a:rPr lang="en-US" dirty="0" smtClean="0"/>
              <a:t>Mary </a:t>
            </a:r>
            <a:r>
              <a:rPr lang="en-US" dirty="0"/>
              <a:t>Anne Warren, “On the Moral and Legal Status of Abortion</a:t>
            </a:r>
            <a:r>
              <a:rPr lang="en-US" dirty="0" smtClean="0"/>
              <a:t>”</a:t>
            </a:r>
          </a:p>
          <a:p>
            <a:pPr lvl="1"/>
            <a:r>
              <a:rPr lang="en-US" dirty="0" smtClean="0"/>
              <a:t>Focus on criticizing her argument</a:t>
            </a:r>
          </a:p>
          <a:p>
            <a:pPr lvl="1"/>
            <a:r>
              <a:rPr lang="en-US" dirty="0" smtClean="0"/>
              <a:t>Focus on the infanticide objection</a:t>
            </a:r>
          </a:p>
          <a:p>
            <a:pPr lvl="1"/>
            <a:r>
              <a:rPr lang="en-US" dirty="0" smtClean="0"/>
              <a:t>Begin Marquis, “Why Abortion is Immoral,” (as a criticism)? </a:t>
            </a:r>
            <a:endParaRPr lang="en-US" dirty="0"/>
          </a:p>
          <a:p>
            <a:pPr marL="0" indent="0">
              <a:buNone/>
            </a:pPr>
            <a:endParaRPr lang="en-US" dirty="0"/>
          </a:p>
        </p:txBody>
      </p:sp>
      <p:sp>
        <p:nvSpPr>
          <p:cNvPr id="4" name="AutoShape 2" descr="data:image/jpeg;base64,/9j/4AAQSkZJRgABAQAAAQABAAD/2wCEAAkGBhQQEBQUERQVFRQVFBQVFRUVFBUUFBUYGBQXFxQXFRQYHCYfFxkjGhcXHy8gIycqLCwsFR4xNTAqNSYrLCkBCQoKDgwOFA8PGCkcHxwpKSktKSkpKSkqLCopKSktKS8tKSkpKSwpLCkpNSwpKTUsKSk1KS4pNSkpLCwpKSwpKf/AABEIAOEA4QMBIgACEQEDEQH/xAAcAAABBAMBAAAAAAAAAAAAAAAAAQQFBgIDBwj/xAA/EAACAQIDBgMGBAQFAwUAAAABAgMAEQQSIQUGEzFBUQciYTJxgZGhsRQjQtFSgsHhFTNykvEkYvBDU2OTov/EABkBAQEBAQEBAAAAAAAAAAAAAAABAgMEBf/EACIRAQEBAAICAgMBAQEAAAAAAAABAgMRITESQQQTUYEiFP/aAAwDAQACEQMRAD8A7hRRRQFFFLQFFFFAUUUUBRRRQFFFa5ZLD7UBJOBzpUmB60yJ6msGkXuKvSdpOioxcbbrcdrVsO1Oy/Wop/SVHHah7CsTtJvSgk6KijtF/T5Un+IP3HyoJag1FrtFutjUlG+YAjrQLRS0lAUUUUBRRRQLRRRQFFApaAooooCiiigKKxZ7ComfGMSdbD0oJV5gOZFNpNpKOWtRo19T863Jg3P6fnpQbG2kx5AD61pfEMeZNOU2X3b5U4TAIOl/frQRRNZrAx5KflUwsQHIAfCs6CJXAOegHvNbBsxupH1NSVFAw/wv/u+n96UbKH8R+lPr0l6Bp/hi9z9P2o/wte5+Y/anEWIV75WDWJU2INiOYNuRHamM+8mHQuGlW8brG41JRmXMoYAaXU3oNWMw2Qi3I96d7Nkutux+9G0VugPY/em2z5LPbvp+1BKUlLRQJRRRQFFFFAtFFFAtFFFAl6L0Gkogoooqo1Yr2TUTKNamnW4IqImWin2ziCvLUG3rTDeHfLCYAqMTKEZwSqhXdmA5kKik215mnGzZLMR3H2rn/jhgDkwuIAuFZ4WsLn8wKyfDNGR/NWNWyWxqdd+TzGeOGEW4ihxMhH/xrEut7G8jA20PSrHuVvom04XdUaNo3yPGxViLgMpDLoQQfoRXF9j7HOKgZYo14zSBVLsEOgzaN00Ladav3hvsWfZuJaLEGO2KjJTIxazwG5BJUalJCRa/+Wa8HD+dnfJ+u9S/z7e/l/H4scM3nXer5/xf49vYdpREJ4TK18sYlQubAlrIDc2AJ+Fb8Tj44heSREF7XdgovYkC5POwPyNUjFblBNqMYYFXDYrAyQStGqpwZQTkcZbEFlYi46iq8vh9tDExMmISBGGFw0QdpeKJJ8JNeGZlCmwaJnQ3ufnX0Xz142lv9hhnjw+IgkxISQpGWdlJjUuysY1Yg5QTYam2gNMJPFSBeGeHM6MmFeSZFHBiXE2EbksQxXPdfZuCprZL4ehsRNKsoRZJ8HiVRYx+XLhxlcqb2yyL5SLd+fKs8B4X4SJGQ8R0aF8OVZ7LwmnadVsoGqMxyte4FBU9u+I+LxODd4I/woaHETwusqvK4ws6JiI3Qx2jbhln0JIy0qbxY+HCwPJNJFhZp5SuKmSLETxwtAr4XjZAUCtJmBa1wCo0q2R+HcI2gcXdQt3YRLDEgLPGY3MsoGaUEFjlOl21varSkaxpYAKijQABVUAdANAAKDj+ETH4nhnhTxw4iTC4qVMOGw/knDw4xc6WuQ4SazEtlbU1Mbs7j4nD4tJ5oYp2dOBPJNIDKOFMyx4hLhs+eAR3XQ3UXtXQ22lF5byJ5yoS7qMxYXTLc63A072qK2pvzhMNm4khumfNljke2QqrXKrb2mVL3tmbLz0oJ147qR3BqFRsrDuD9q27C3nixhcR5wY7Zldcjas6Xtf+OORfehoxsdnPrrQSytcUtNcDLdfdpTmoFpKKL1QUUUUC0UUUC0UUUCGkrKsaJRSiiiqgqNxcdifnUlTHGuMwHUC591RTKB8rA+orHfjYRxuAmhS3EKhor6DiIQ8dz0BKge40MNamMNJmQH0orjG7m5O1YpUdYFjAdWYTTxgEA6j8vOwJFxcd66FFsLFyzwSYh4I1glMoSESSOx4bx5TK+UBbOb2TXTlWjaWC2tJO4imgjhDExtbzMAsjIHGUmxZo0axBtGWU6laYHw8xcyAYnHyE3a+XMwYcJEUMCQNPzs1gA3EB0KivJ/4+H5zk+P8A1PtZbM/Hvwux2rEM35kflYq3nXysLAg66G5GnqKhsV4gYNCMsyydWMd3AUqSGBAs+uRbLc3kTuL6MR4eQSymWRpGZpRMQpSMZxlsfIoJuI4gRexMSm17kyuH3WwqBAIEIjVVTMM5UKFCgFr8gif7F7CvWit47xSjDKsMLscyCQyWiEa52WW4uW8gR2JClbLzpq++OPxKn8PhWiI9m8bzZmV1LRsfKsf5d9SbNmGVh1vP+ExZ0k4aZ0BCNlAKhhZsva4091OrUFFePbEw5wRXvdTlFjw0sLgSZkzs9xoSsQAK571pxG4OMMWX8YWyKgiQtKEJTyRtJqfZTzWUDM5uxOUV0C1LagpcHhXhVYOWlLgowfMocZLABXy5kGVVWwI0FTKbm4W4LRcQg5gZWeWx0uRnYgFiAW/iIBNyL1N0UGmDCKgsiqo7KoUfT/zWm21I9AfhT+tWJTMhHpQMNnvYkd6kQahoXsQamFNQZUUUUBRRRQLRRRVC0UUUBSGlooEoopGNqIwnlyi/Xp76rOMxBTEoSdGup/m/uBU6xzG/y9Kgd6IfIGHQ/wDFbkY0kJKfbLfQjsb/ADqLweI4kQbuA3zGv1p5gJLOPXT9qzZ03KlqSlrGRwBqbVFVbBb6M+0pMG0BVVzZZNbnKL3ItYKehv2q1Cmj45B6/CsG2oOin4ms5lnu9u3LvG7Phn4+JL577v8Af9P6Ki22kx5WH1rRJjGsSWsALnWwAHMk9BWnFNFrVqbFKObD7/aufnxN2aZOH+MjzXtciTJ/9mXL8b2qyxSBgCpBUi4IIIIPIgjQigln2ko5XP0+9aH2qeij4mmEsgVSzGyqCzHsALk/IV5+3m8TdoYmbNA8uHgYngInkzKvMmQAZ2011sDpQej49pm+oBHppUhHIGFxyriW42/eKR44dpsjCVkRJM8XGidxeJcQim4DjkSLgnX069syXUr31Hw50DfER5WI9f8AipHCPdRTbaceoPcWpdnScx8aB/RQKKgKKKKoWiiigWiiigKDRSUBTeZ76dB962SyW0HP7DvWgC1WRAajtrQZ4yPqeQp/I9h9h1PuprMOr6noOi/ufXpW2KhtgvZch5qSLeh1WpMNY37VXsPiMmLN/wBf3HmH9asTjX61nS5qbVrgHuKicbKWc9gbD+tP8A90HppTHGpZz661ltzDf/xdXASnD4ZFlmX/ADGcnhRn+CykF2HXUW5am9ofdrx1LOFx0SKhNuNDmsl/4oyTce439DVQ27ggMbtOCWIGdnnljlZvYVGOI8i6XLxg635EADWn2M21hooXik86TSoJI4smZVXB4cRyj+FlkZyO+V1JAJoO/wAbhgCpBBAIINwQRcEHqCNaoHjLjXGEggWQRJiZxHLIxIVUC5rMQPZJNz3CWqW8L5WbZWHzNmC8VEaxGaNJXWNgDqBYaX6Cn2+W6ybRwrQMcrZg8bkXyut7XHVSCVI7H0oOE7L3QibEIryM6yxo8NiMO7GSOZollzB+HmeJRfW4kVgdRXR/DLaPBnGEQ5sNLC00BEnGVJI2AxEaSZVJXW9iNCNL3uaDvZh9pLibyYQwycVZA+HidldlP5bJLdrhf0gHQaWHKr94Wbq4sStjtoNJxDGYoY5L51ViCzFT/ljmAth7TH3h0fFYcSI6NydWQ+5lKn6GvPmOIwUcmFxshaSNkyx5JeIrIeGjK5PDMBw5Yi1mJYaaXr0PUTvBulhceoGKhWQrorarIvorqQbenL0oPPuHxq46ZRHA7Y2dokz8S8YcMpadEC5g7BdbkqLubcsvp2F7OD61XN3dxsHs9i2Giyuwyl2Zne3UBm9kH0tep6glsfHdD6a1HYV7OKlMO+ZB7rH7Goh0ykjsSKCaFLWqCS6g1tqAoooqhaKKKBaKKKBKxd7C9ZU2d769On70iEJ7861ySW9T0A5mh3t9gO5rWTl1OpPyHoK2gOmp9r7egqOxs/assVibA/GqLL4lYbjmLNyOUv5soJNrFrWGvrTuROvCU2k2Vlf+Fgfrr9Ks2HlzIp7aftVb2guZfQi4+NSW7GIzwkHmth/t0+1quvTOL5WLZkmpHfWstqJ7J+H7U1wr2dT6/fSpPGR5kPz+Vc3Vzvfnw5g2ooZjwp1FlmVb3HRZF0zr21uOnaqPs3wBbiD8Ril4YOoiRs7Dtd9F9+tdkrne+fjFFgZzBDFx5ENpDnyIjdUBAJZh15ActdaC/wCDwiQxpHGoREUKqjkoAsAK3Vzvc7xjhxsywzR/h5HNoznDxueiliAVY8he4PK4rolBhLOEUszBVUEszEKoA5kk6AetQkG/eAdgi4yAsTYDiAXJ5AE6fWqj4wiXEvhMDG2RZRNM5s7ZuChIXKgLNoGIUA3JXtXOMHuOCZBIzh0M2RGC4fOIkhkJZpv8sGOR3uRyj9aD0nTPbG0lw2HlncXWKN5CBzOUXsPU8vjVH8Jt5ml4+DkYP+HCtE4lE35TG2QygAPkJABtya3QVcN59lnFYLEQL7UsLot9Bmtdbnp5gKDg209+trYmQSiSeJJM7RrFniiyoCzZSLZwoBJJJNdE3A39maZcFtEpxzmWNw6NIWQ+aKdUJyvzsdCbEHXWqBit4IFiVZlZMRFGIHiyvnV0gfDuzEtkyFMnl0IYHpcsbp7Znx218DdmIjkiYiwsMiLxn0A5hCSTrrqaD0vst9CPjWnaEdnv31/esMC+Vx66U82lHdb9jQYbOfQjsaeiorBSWf36VKCoFoooqhaKKKBaSisJHsPXpRGEr9B8fd2rRI4Auf8AzsBWZNhz9Sa0Xv5j/KO3qfX7CtxCXtqfaPxyjsKZ4nEVniJqYyGqiH2pvVh4XEc0iqWsApIvb41WJvDgSkKkkS4YgXsvmbuWW2r2/UDrc0z3p3AkmxbzJEZuLbKc9uFZVUC3oQW7HQe+5bC2Y+FwcMMpBlUHPY3C3PlUHrYafCuFzN3z9Jnfmzplj7Cyr7KqFF+ZsLXpvu1ick7Ketj8D5T9bVvxfK9VbDY0/jww9lBwz2JexPyIX516PcY9Xt0wjWpuB8yg9x/zUIr5grdwD9KktmP5SOx+9cndHzIQWA56ge+/l/pXmzA7rcXBzSyD/qEmMjF5EH5cbBJlyFszOWkzXt/6dv1a+m9ox2e/cf2rle/nhH+LmfEYKRYppL8VGJVJCfaYMuqk9QRYnXTWgpjBGVGb8OmFEOIhmFoEkSaIyiJ41AEjSH8hgRe5zA6Xrs26GOefAYWWS5d4I2YnmTlsWPvtf41ybYHgXiGmBxrpHENWEb8SR/QG1l95+VdtggWNFRAFVVCqo5BVACge4AUFW8Q91nxkUUmHVWxGHcuiuSqyowyyxFgQQGFuo5WuL1xPaO0sZDNHGIGw7QkiOLhu7DMnDZTxM3EDAnQ3BzWtbSvTFBew1NgBqb2AHU+goOe+E+62Jw4lxONBWSVUjjjIVSkYOcllWwS7W8tgRlN+ddCppg9sQTMVhmikYc1jlR2HvCkmnlBAbwbi4LHtmxEIL/8AuKTHIewZl9r+a9q3bv7o4TAAjCwqhOjObtIw52Ltc25aDTTlWe9W8C4DCS4hxm4a+VeWZ2OVFv0BJF/QGuF4jxL2tNKrpK6ByeGiRqIjbmq5gc9vUk0Hoq9THtp7xXLfDzfyTGPJhsYqpiolDeXQSJpdrXIDC6nQ2IcEWsa6bs2S6W7H6dKCMGh9amY2uAfQVG42Ozn11+dOsBJdbdqgd0UCigWiiiqCmEeNWRmsbkEi3anc5OU252Nqpy6MXBIy6m32+dWIsztmOvsj6n9hVO3g3kieXgS8aG2RklGZGEp5Kot+Z5XS9r+2ARzIsMG0lkXTT07Uz2pg0nTJIMy3BsbfEa8gQSptrZiL61pET/jzQKpxH5kbKpTExgMjhrWLKpuuhHmHlPOpNpQQCDcHUEG4I6EGqliMHisCZRhEEkDDPZgZHLFVQiykMfN52shJCnUsxtq2HifygcKy5wLyYZyVS97flXLGO5VhzIOhsARcLYz1oZqZ7P2ys4IsyOujRuMrjQG9uZXXnTktQNdqYjJC562so7sdFHzNVsYLhxjq3tE92vcn51OzHiyEfoj+rkf0B+ZqL23iliiZm5AVc1jc9LxsTE8SBT2+x1qX2dJZ7dxVD8MNsmfD2PMF0PwOZP8A8t9KukbWIPY3rFdM+kltJLpfsai6mpUzKR3H/FVfbuJeLCYh4/8AMSCZ0/1LGxX6gVFVjeDxcwODkaImSWRTlYQqGVT1GdmAJHLS+tSe62/+E2kSuHciQDMYpFySW6kC5DAdbE261w3CbBwsscDoZy0s0sZztGA3DgEjkKoJHneMA5jpflUvhMAIjnwypEIYI8VBieFI7SFYeLJnxGcImZw0RUggFguW+tB32uR+L2LxGKxIwULBYookmlu2RWaSQRpm7gF0AHdyTy061DLmVWHJgGHuIuPvVA8R9hSxyrtDDK7ssLwTrGxSYRsDaWFgDZ1uQdDpbS1zQcgwm6U+USRkCRSSyh1jMarI8bMZWYKLOgHP9Yr0DubtczRSRu/Ekw8nDMt1PFRlEmHluuhLRstyOZBPWvPm1N7nmMgEaKsitGV1JsZUluToOJnQHMANWbQXtXaPB/YcuHwJknuHnKFVYWKxRpkiuO5Fz7stBJeJmw3xmzJo4hmkGSVVHNuG1yo7kqWsO4rj+xN7II4FE/tqkUdl4pP5UyGNghGRTkzgsGubWyjMSfRFU7b3hRgMZM0zo6Oxu/CfIGJ5sVKkXPpag5r4YztitrYR0Ugw4YrO19GCRPEh9LqYVseor0Ls6Sz27j+9VvdjdDDbORkwyEZyC7s2Z2te127C5sAANanI3ysD2NA+2pHoD8P2rRgHs1u9P8THmQj0uP6VExvYg9qCaFLWKGsqgWiiiqMWFV3bODyXZBoT5v3qxmmG1sXFDE8k7KsaqS7NyA6+/wB3UkURQNt478KqStlCyGyqG87WvmYJb2Rprfryp/s7b6SqCCCCOYqhb0bxRYvEl42DIEyqSAoRAbrGi+pOp5+Y9hVaw+1pMO2ZDa5uR+m2vTpypb0O4GSoLbO7aTtxFJSW4IYAD9JVhcC4zA6sDmFlIIyioDYW/CyAB/K3Y6fKrXFjww0Nal7TpXzM7SiLGKpluvBeAlZFL5y2QXuI0Ct5zbTKDma9pYO8cShm4kuig2tmbWxI6ADU+4mt0sCu6sVBZb5Wt5luLGx7Hty5dq0qc7EjVRdV9f4j8TYe5fWpa1I24PD5VC8z1PcnUn4865zvxtMTTmJDdEJuehb+1XPejbX4aAhT+a4svcA8zXOIMISepJrnrfXiFi0+GOO4U7KeRAcfymzfRvpXXWFjXLN2dgsjLJY6fYixrpuFlzRofSx+GlXN7iJzBPmQegsfhUbjIrOR0Otulj0+9OdlvzHx/ek2nHqD8P61pXAt6/DDHYVgcBeXDpJJJEsduPEZVVXBFgXFkUXBPLkL1GbqeEuMxEifiUbDwBwW4nld+pWOI6liAdSAPfyrue0eNmHB1DRyIfYtG5y8KUhj5gPPcC99NKqe2tsxxThMZjIogSc0Ymd2jWxtGUWwJLWOZkBszDN3C9j/AI/tS1HbExEDxXwsiSR5mIMbKyqWJYqMvsi5JC9KkaBuNnx58/Cj4n8fDXP/AL7ZvrTgg9b1yDxX3oxcuKOBwXECxxq05jurOzgFVLA6KAyDLfVmtrpVC3exGNwkwaGYxOYZZwrMcsgi4mdHjNwW/KfysOnSg9OVDb27yps7CSYiQZstlVL2zu2irfoOZJ7A1jubvKu0cHHiFGUtdZFBvkkXRwD25EX6MKrnjVsx5tllkueDMkrAa+TK6E/AuD7r0HPH8Y9ps5lXhiNSLoIFMa35BnPmF/8AVeurbgb+x7VhPlyTxgcWO9xryeM9UNra6g6dieBbD220Uc0ZaymGcICSEzyKivmVQc5MakKG0DWOlqtPgarnaZK3yfh5eJ2sSuW/8+X5UHpTAyZkHppUZOmViPWnmy39oe4/0rHaceoPcW+VBuwUl192lOhUbs+TUjv/AEqRBqDKiiiqEY1xPxT34/ETfhMOwCRP55DqplX2df4Yzc3Omax5Crx4kb4Pg4WjgBE7oCrGwVVLFWKu3lMmmim3O+vI+f5SVYhrh7kMLWK+hHf+1KHeH2dJHCWmYZmIESggtIgHmkbX2BoFPMm/RTWnFScr/uPX71qAAHl+PK1/dfU0JhZZiqxOikAnKxAzHN1LeX2SDfQKAeRJuv10e2+PMwIUFhmuR+rQG2vQABj8L9Ba0bIxUmHsjsSct2v+kk+VbjmQOfvHKstz9ltLJIqPmwyuuoWwlcKA+Vva4Wa+UE6i1+bXsm0Nz1clomKEkkg+ZSfuK8nLyzGuo9GOLudsRtlzGcoGoy3vrrzt62vT7D7VjAu11AHsgdANAD00HM1Ezbuzoq5cj2uSASDf0uLU/wBlbKdh+cll00a2vpoeVJ+ROu0/Ve+lO2nO2LxDOepso7DpVo3a3Wv5mH0p9gt2f+oY28ua4q84DABAABW+OfLy5bnV6NcJssKtrdKXZ6FQ6H9LX+HKpcR0xlTLLfowr0dObdg3s49dPnUhjkuh9NflURf6VNo2ZQe4o0pG/G2mwezsRPH7aJZD2Z2CK3wLX/lrgM26JLsrTO04EUk1oZHROLlZs84J8yq+ZiwC6N5iQL+jtv7GXFYebDy+zIjIT1B/Sw9QwDfCuBbfx2L2czRYiBRMU4QxN5cssYjMSsFzcKRuGSoYqSAdRm1oH25+2YsDi3bDpNEInWLEJLKriWFphCzFQi5JUkZWAFxzGmubvhFeeNzsFjNr4iNJCTh1kjkxEvDRcwj5CSVVDSyEEgZiT5ie5r0OTQcc8U9kfh8VLNJm/DY6KOJpEGYwzRFGQlbi4IjGl+TP1XWobR3xgfFCbgvIVjsrFxFeTiSO7sgDAxyGQlk59mHX0ZjMGkyNHKiujCzI6hlI9Qar2G8M9mxyB1wkeYEEXMji45eRmIPuIoIvwZ2M+H2YDICDNK0yqRYhCqIpI9cmb3EVeZIwwKsAVIIIIuCDoQQeYI6VuTCseSn7fet6bNbqQPrQcn2x4E4aWUvBNJApNzHlEqj/AEEsCo9DerfujubBsyExwAlmIMkje25HK/ZRrZR36nWrgmz1HO5+P7VthRP05dDY2sbHsfWp2NOzoCASevL3Vsx6XQ+mtOaRhcVRCRPZgexqYU1DOliR2uKk8LJdQfh8qgc0UXoqhltTARzxlJUDKehHfTQ9K49vl4dcMFoSZEF8qk5ZYx0CPrmS1/KdBpbLzrtUgqK2hs0OKxqLHmbGYR0uBqlxcgZct+QkGpU9tSp6E1r2Vs18ZOsMfM6k20VRzb4X+tdn2xuHxZMw8jC/nABJB5qw/UD1pnujuoMJxGkjRZGa2ZDcMgAsQv6Lkm462vYaAcN8nUdM47qU2TspMNEscYsFFh39Se5PepnA4AsbmjBYXO3pU/DBavPx8XzvdejfJ8fER52WDWH+DVNiOshHXq/Tn+PP+y/1HxbPC2p2kdb8tY5a75nUcre2BWmWOj0B7U/IrTOl1IrTKPbnUls57pbsf71GnlTrZklmI7j6io02Y7BknMuvcVHSwhhlZQw/hZQw/wBpqwUlqCGhwDWsq5QOQsFA9w6U5XZZ6t8hTTe7eJsDhxKsXFvLHHbMUC8RsisxCsbZio0UnzCq1h/EbE4lD+EwLM4ijkOctkDEqJYxZRd1JZbZhrG98thcLsuz0HO595/pWxnSMXOVRa9zYCwFyST6a1QBDtjFySDOMMiS+UsAhPtFMuQNxECtGWDaMyuoIHJ9H4Yo5H4rETYizubO17q2jRlmLNlZQoIBF7N/ERQSM+/+HEjql5I44hK8yPDwluJCiAtIC7NwpB5QQCupGtoTFeIk88TtgMJJIVMNiSGbzGXMOGoIsHhMZObQyKxsNaseD3TwOHCWhizR5sjuOJIMxYt53uxuWbmf1HvUgMXGihY10AsAoyqB2A6CgjcRsaeQRXmJy5iSbxk3dWQFV0BABW/0qS2bgBh48t+tyToPgOlaJNoMeWnu/em7OTzJNc5xZmrv7rpeTVzM/USUu0lHLX6Cmc2MZuth2FNZZFX2iB7/ANudNJ9qgewL+p0HwFXW8591nONa9H1PtneyT0J0/eq7hsUXfzm/YHl8qsuHasY5Zv01rjuPZ5RSUV1cwa1slbTSVQzlgvUfidmhqmmWseHXPWJr21nVhlgsHkFPVWsgtZAVc5kLewBS2opa2yLViaypDQYEVrYVtNYMKrKLkWxIpIXysD2Nb8ULNfvTWosTZnUdR8xWBxqD9Q+9Q9LloqQnxkbCzDMNNCoI0NxofUVg20+y/M1HvKo5so95FaTj4x+q/uBNTuT3VktSTbSY8rD4VpedjzY1HvtVRyVm+Sim77Xc+yqr82P1rlebE+3ScW79JQCsZJVX2mA951+XOoWTEu3tMfnYfIVqrjr8qfUdZ+PfupSXaqj2QW9/lH701l2m7ciFH/bz+Z1ppes44ix0FefXPvXj07Tixn2xJ60JGWOlSOF2MT7VTOG2eF5CmOHW/NTXLnPiIvZ+yDcFqsEUdhSpHatgFe7j45ieHk3u6vlnailvRXVzJRRRVCUUtFAUUUUBS0lLegKKL0UGJWsWSs6Q0DafDhhrUXPhMvssw91v2qZamWJSsa768NZQkwb+Nz/MR9qaSJfnc+8k09xJpk7V4N61/XrxmMAgoIpM1KFJrhXWENJet6YNjTuLZJPOrMW+ku8xGCt8WCZulTcGzAKfR4YDpXfP41+3K8/8Q2H2L3qUw+AC8hTxUrPLXqzw5z6jz65LprSO1bMtLalrt05gClooqjKiiigKKKKAooooCiiigKKKKApaKKBKKKKBDWp6WioGktaDRRXDTpAKzWiisq3pW5aWiusYrIVlRRW0KKKKK0goFFFAtFFFAtFFFB//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4772" y="3943632"/>
            <a:ext cx="2143125" cy="21431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741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future like ours</a:t>
            </a:r>
            <a:endParaRPr lang="en-US" dirty="0"/>
          </a:p>
        </p:txBody>
      </p:sp>
      <p:sp>
        <p:nvSpPr>
          <p:cNvPr id="3" name="Content Placeholder 2"/>
          <p:cNvSpPr>
            <a:spLocks noGrp="1"/>
          </p:cNvSpPr>
          <p:nvPr>
            <p:ph idx="1"/>
          </p:nvPr>
        </p:nvSpPr>
        <p:spPr/>
        <p:txBody>
          <a:bodyPr/>
          <a:lstStyle/>
          <a:p>
            <a:pPr marL="0" indent="0">
              <a:buNone/>
            </a:pPr>
            <a:r>
              <a:rPr lang="en-US" b="1" i="1" dirty="0" smtClean="0">
                <a:solidFill>
                  <a:srgbClr val="FFFF00"/>
                </a:solidFill>
              </a:rPr>
              <a:t>If X has a future like ours of great value and killing X deprives X of that future, then killing X is morally wrong.</a:t>
            </a:r>
          </a:p>
          <a:p>
            <a:endParaRPr lang="en-US" dirty="0">
              <a:solidFill>
                <a:srgbClr val="FFFF00"/>
              </a:solidFill>
            </a:endParaRPr>
          </a:p>
          <a:p>
            <a:pPr marL="0" indent="0">
              <a:buNone/>
            </a:pPr>
            <a:r>
              <a:rPr lang="en-US" b="1" u="sng" dirty="0" smtClean="0">
                <a:solidFill>
                  <a:srgbClr val="FFFF00"/>
                </a:solidFill>
              </a:rPr>
              <a:t>Implications</a:t>
            </a:r>
            <a:r>
              <a:rPr lang="en-US" dirty="0" smtClean="0"/>
              <a:t>:</a:t>
            </a:r>
          </a:p>
          <a:p>
            <a:r>
              <a:rPr lang="en-US" dirty="0"/>
              <a:t>It is seriously wrong to kill children and infants</a:t>
            </a:r>
            <a:r>
              <a:rPr lang="en-US" dirty="0" smtClean="0"/>
              <a:t>.</a:t>
            </a:r>
            <a:endParaRPr lang="en-US" dirty="0"/>
          </a:p>
          <a:p>
            <a:r>
              <a:rPr lang="en-US" dirty="0"/>
              <a:t>It is not the case that only biologically human life can have great moral worth. </a:t>
            </a:r>
          </a:p>
          <a:p>
            <a:r>
              <a:rPr lang="en-US" dirty="0"/>
              <a:t>It might be seriously wrong to kill </a:t>
            </a:r>
            <a:r>
              <a:rPr lang="en-US" dirty="0" smtClean="0"/>
              <a:t>some </a:t>
            </a:r>
            <a:r>
              <a:rPr lang="en-US" dirty="0"/>
              <a:t>currently existing non-human mammals. </a:t>
            </a:r>
          </a:p>
        </p:txBody>
      </p:sp>
    </p:spTree>
    <p:extLst>
      <p:ext uri="{BB962C8B-B14F-4D97-AF65-F5344CB8AC3E}">
        <p14:creationId xmlns:p14="http://schemas.microsoft.com/office/powerpoint/2010/main" val="3709160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sz="2400" dirty="0"/>
              <a:t>If X has a future like ours of great value and killing X deprives X of that future, then killing X is morally wrong.</a:t>
            </a:r>
          </a:p>
        </p:txBody>
      </p:sp>
      <p:sp>
        <p:nvSpPr>
          <p:cNvPr id="3" name="TPAnswers"/>
          <p:cNvSpPr>
            <a:spLocks noGrp="1"/>
          </p:cNvSpPr>
          <p:nvPr>
            <p:ph type="body" idx="1"/>
            <p:custDataLst>
              <p:tags r:id="rId3"/>
            </p:custDataLst>
          </p:nvPr>
        </p:nvSpPr>
        <p:spPr>
          <a:xfrm>
            <a:off x="1981200" y="1600200"/>
            <a:ext cx="4114800" cy="4876800"/>
          </a:xfrm>
        </p:spPr>
        <p:txBody>
          <a:bodyPr>
            <a:normAutofit fontScale="92500"/>
          </a:bodyPr>
          <a:lstStyle/>
          <a:p>
            <a:pPr marL="457200" indent="-457200">
              <a:buFont typeface="Arial" pitchFamily="34" charset="0"/>
              <a:buAutoNum type="alphaUcPeriod"/>
            </a:pPr>
            <a:r>
              <a:rPr lang="en-US" sz="3200"/>
              <a:t>Strongly Agree</a:t>
            </a:r>
          </a:p>
          <a:p>
            <a:pPr marL="457200" indent="-457200">
              <a:buFont typeface="Arial" pitchFamily="34" charset="0"/>
              <a:buAutoNum type="alphaUcPeriod"/>
            </a:pPr>
            <a:r>
              <a:rPr lang="en-US" sz="3200"/>
              <a:t>Agree</a:t>
            </a:r>
          </a:p>
          <a:p>
            <a:pPr marL="457200" indent="-457200">
              <a:buFont typeface="Arial" pitchFamily="34" charset="0"/>
              <a:buAutoNum type="alphaUcPeriod"/>
            </a:pPr>
            <a:r>
              <a:rPr lang="en-US" sz="3200"/>
              <a:t>Somewhat Agree</a:t>
            </a:r>
          </a:p>
          <a:p>
            <a:pPr marL="457200" indent="-457200">
              <a:buFont typeface="Arial" pitchFamily="34" charset="0"/>
              <a:buAutoNum type="alphaUcPeriod"/>
            </a:pPr>
            <a:r>
              <a:rPr lang="en-US" sz="3200"/>
              <a:t>Neutral</a:t>
            </a:r>
          </a:p>
          <a:p>
            <a:pPr marL="457200" indent="-457200">
              <a:buFont typeface="Arial" pitchFamily="34" charset="0"/>
              <a:buAutoNum type="alphaUcPeriod"/>
            </a:pPr>
            <a:r>
              <a:rPr lang="en-US" sz="3200"/>
              <a:t>Somewhat Disagree</a:t>
            </a:r>
          </a:p>
          <a:p>
            <a:pPr marL="457200" indent="-457200">
              <a:buFont typeface="Arial" pitchFamily="34" charset="0"/>
              <a:buAutoNum type="alphaUcPeriod"/>
            </a:pPr>
            <a:r>
              <a:rPr lang="en-US" sz="3200"/>
              <a:t>Disagree</a:t>
            </a:r>
          </a:p>
          <a:p>
            <a:pPr marL="457200" indent="-457200">
              <a:buFont typeface="Arial" pitchFamily="34" charset="0"/>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9224"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707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Autofit/>
          </a:bodyPr>
          <a:lstStyle/>
          <a:p>
            <a:r>
              <a:rPr lang="en-US" sz="3200" dirty="0"/>
              <a:t>Warren uses the following thought experiment(s):</a:t>
            </a:r>
          </a:p>
        </p:txBody>
      </p:sp>
      <p:sp>
        <p:nvSpPr>
          <p:cNvPr id="3" name="TPAnswers"/>
          <p:cNvSpPr>
            <a:spLocks noGrp="1"/>
          </p:cNvSpPr>
          <p:nvPr>
            <p:ph type="body" idx="1"/>
            <p:custDataLst>
              <p:tags r:id="rId3"/>
            </p:custDataLst>
          </p:nvPr>
        </p:nvSpPr>
        <p:spPr>
          <a:xfrm>
            <a:off x="1981200" y="1600200"/>
            <a:ext cx="4114800" cy="4876800"/>
          </a:xfrm>
        </p:spPr>
        <p:txBody>
          <a:bodyPr>
            <a:normAutofit lnSpcReduction="10000"/>
          </a:bodyPr>
          <a:lstStyle/>
          <a:p>
            <a:pPr marL="457200" indent="-457200">
              <a:buFont typeface="Arial" pitchFamily="34" charset="0"/>
              <a:buAutoNum type="alphaUcPeriod"/>
            </a:pPr>
            <a:r>
              <a:rPr lang="en-US" sz="3200" dirty="0"/>
              <a:t>violinist</a:t>
            </a:r>
          </a:p>
          <a:p>
            <a:pPr marL="457200" indent="-457200">
              <a:buFont typeface="Arial" pitchFamily="34" charset="0"/>
              <a:buAutoNum type="alphaUcPeriod"/>
            </a:pPr>
            <a:r>
              <a:rPr lang="en-US" sz="3200" dirty="0"/>
              <a:t>seeds in the house</a:t>
            </a:r>
          </a:p>
          <a:p>
            <a:pPr marL="457200" indent="-457200">
              <a:buFont typeface="Arial" pitchFamily="34" charset="0"/>
              <a:buAutoNum type="alphaUcPeriod"/>
            </a:pPr>
            <a:r>
              <a:rPr lang="en-US" sz="3200" dirty="0"/>
              <a:t>space explorer</a:t>
            </a:r>
          </a:p>
          <a:p>
            <a:pPr marL="457200" indent="-457200">
              <a:buFont typeface="Arial" pitchFamily="34" charset="0"/>
              <a:buAutoNum type="alphaUcPeriod"/>
            </a:pPr>
            <a:r>
              <a:rPr lang="en-US" sz="3200" dirty="0" smtClean="0"/>
              <a:t>baby in the pond</a:t>
            </a:r>
            <a:endParaRPr lang="en-US" sz="3200" dirty="0"/>
          </a:p>
          <a:p>
            <a:pPr marL="457200" indent="-457200">
              <a:buFont typeface="Arial" pitchFamily="34" charset="0"/>
              <a:buAutoNum type="alphaUcPeriod"/>
            </a:pPr>
            <a:r>
              <a:rPr lang="en-US" sz="3200" dirty="0"/>
              <a:t>A &amp; C</a:t>
            </a:r>
          </a:p>
          <a:p>
            <a:pPr marL="457200" indent="-457200">
              <a:buFont typeface="Arial" pitchFamily="34" charset="0"/>
              <a:buAutoNum type="alphaUcPeriod"/>
            </a:pPr>
            <a:r>
              <a:rPr lang="en-US" sz="3200" dirty="0"/>
              <a:t>all of the above</a:t>
            </a:r>
          </a:p>
          <a:p>
            <a:pPr marL="457200" indent="-457200">
              <a:buFont typeface="Arial" pitchFamily="34" charset="0"/>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8268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76400" y="457200"/>
            <a:ext cx="8915400" cy="808038"/>
          </a:xfrm>
        </p:spPr>
        <p:txBody>
          <a:bodyPr>
            <a:normAutofit fontScale="90000"/>
          </a:bodyPr>
          <a:lstStyle/>
          <a:p>
            <a:r>
              <a:rPr lang="en-US" sz="2000" dirty="0"/>
              <a:t>One objection to Warren’s view is that infants would not qualify as persons with moral standing and so infanticide would be permissible. In response to this, Warren claims:</a:t>
            </a:r>
          </a:p>
        </p:txBody>
      </p:sp>
      <p:sp>
        <p:nvSpPr>
          <p:cNvPr id="3" name="TPAnswers"/>
          <p:cNvSpPr>
            <a:spLocks noGrp="1"/>
          </p:cNvSpPr>
          <p:nvPr>
            <p:ph type="body" idx="1"/>
            <p:custDataLst>
              <p:tags r:id="rId3"/>
            </p:custDataLst>
          </p:nvPr>
        </p:nvSpPr>
        <p:spPr>
          <a:xfrm>
            <a:off x="566057" y="1600200"/>
            <a:ext cx="5529943" cy="5040086"/>
          </a:xfrm>
        </p:spPr>
        <p:txBody>
          <a:bodyPr>
            <a:normAutofit fontScale="55000" lnSpcReduction="20000"/>
          </a:bodyPr>
          <a:lstStyle/>
          <a:p>
            <a:pPr marL="457200" indent="-457200">
              <a:buFont typeface="Arial" pitchFamily="34" charset="0"/>
              <a:buAutoNum type="alphaUcPeriod"/>
            </a:pPr>
            <a:r>
              <a:rPr lang="en-US" sz="3200" dirty="0" smtClean="0"/>
              <a:t>like chimps, dolphins, and </a:t>
            </a:r>
            <a:r>
              <a:rPr lang="en-US" sz="3200" dirty="0" smtClean="0"/>
              <a:t>many mammals</a:t>
            </a:r>
            <a:r>
              <a:rPr lang="en-US" sz="3200" dirty="0" smtClean="0"/>
              <a:t>, </a:t>
            </a:r>
            <a:r>
              <a:rPr lang="en-US" sz="3200" dirty="0" smtClean="0"/>
              <a:t>“infants </a:t>
            </a:r>
            <a:r>
              <a:rPr lang="en-US" sz="3200" dirty="0"/>
              <a:t>are so very close to being persons that to kill them requires a very strong moral </a:t>
            </a:r>
            <a:r>
              <a:rPr lang="en-US" sz="3200" dirty="0" smtClean="0"/>
              <a:t>justification” </a:t>
            </a:r>
            <a:endParaRPr lang="en-US" sz="3200" dirty="0"/>
          </a:p>
          <a:p>
            <a:pPr marL="457200" indent="-457200">
              <a:buFont typeface="Arial" pitchFamily="34" charset="0"/>
              <a:buAutoNum type="alphaUcPeriod"/>
            </a:pPr>
            <a:r>
              <a:rPr lang="en-US" sz="3200" dirty="0" smtClean="0"/>
              <a:t>“when </a:t>
            </a:r>
            <a:r>
              <a:rPr lang="en-US" sz="3200" dirty="0"/>
              <a:t>an infant is born, its continued life cannot pose any serious threat to the woman's life or health, since she is free to put it up for </a:t>
            </a:r>
            <a:r>
              <a:rPr lang="en-US" sz="3200" dirty="0" smtClean="0"/>
              <a:t>adoption; in most cases</a:t>
            </a:r>
            <a:r>
              <a:rPr lang="en-US" sz="3200" dirty="0" smtClean="0"/>
              <a:t>,” </a:t>
            </a:r>
            <a:r>
              <a:rPr lang="en-US" sz="3200" dirty="0" smtClean="0"/>
              <a:t>other people will want the infant</a:t>
            </a:r>
            <a:endParaRPr lang="en-US" sz="3200" dirty="0"/>
          </a:p>
          <a:p>
            <a:pPr marL="457200" indent="-457200">
              <a:buFont typeface="Arial" pitchFamily="34" charset="0"/>
              <a:buAutoNum type="alphaUcPeriod"/>
            </a:pPr>
            <a:r>
              <a:rPr lang="en-US" sz="3200" dirty="0" smtClean="0"/>
              <a:t>“in </a:t>
            </a:r>
            <a:r>
              <a:rPr lang="en-US" sz="3200" dirty="0"/>
              <a:t>extreme cases, such as when an infant is born into impoverished conditions or born with severe health problems, infanticide could be </a:t>
            </a:r>
            <a:r>
              <a:rPr lang="en-US" sz="3200" dirty="0" smtClean="0"/>
              <a:t>permissible”</a:t>
            </a:r>
            <a:endParaRPr lang="en-US" sz="3200" dirty="0"/>
          </a:p>
          <a:p>
            <a:pPr marL="457200" indent="-457200">
              <a:buFont typeface="Arial" pitchFamily="34" charset="0"/>
              <a:buAutoNum type="alphaUcPeriod"/>
            </a:pPr>
            <a:r>
              <a:rPr lang="en-US" sz="3200" dirty="0"/>
              <a:t>all of the above</a:t>
            </a:r>
          </a:p>
          <a:p>
            <a:pPr marL="457200" indent="-457200">
              <a:buFont typeface="Arial" pitchFamily="34" charset="0"/>
              <a:buAutoNum type="alphaUcPeriod"/>
            </a:pPr>
            <a:r>
              <a:rPr lang="en-US" sz="3200" dirty="0"/>
              <a:t>none of the above </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5"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121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a:t>According to Marquis, abortion is:</a:t>
            </a:r>
          </a:p>
        </p:txBody>
      </p:sp>
      <p:sp>
        <p:nvSpPr>
          <p:cNvPr id="3" name="TPAnswers"/>
          <p:cNvSpPr>
            <a:spLocks noGrp="1"/>
          </p:cNvSpPr>
          <p:nvPr>
            <p:ph type="body" idx="1"/>
            <p:custDataLst>
              <p:tags r:id="rId3"/>
            </p:custDataLst>
          </p:nvPr>
        </p:nvSpPr>
        <p:spPr>
          <a:xfrm>
            <a:off x="1981200" y="1600200"/>
            <a:ext cx="4800600" cy="4876800"/>
          </a:xfrm>
        </p:spPr>
        <p:txBody>
          <a:bodyPr>
            <a:normAutofit fontScale="92500"/>
          </a:bodyPr>
          <a:lstStyle/>
          <a:p>
            <a:pPr marL="514350" indent="-514350">
              <a:buFont typeface="+mj-lt"/>
              <a:buAutoNum type="alphaUcPeriod"/>
            </a:pPr>
            <a:r>
              <a:rPr lang="en-US" sz="3200" dirty="0"/>
              <a:t>“absolutely wrong”</a:t>
            </a:r>
          </a:p>
          <a:p>
            <a:pPr marL="514350" indent="-514350">
              <a:buFont typeface="+mj-lt"/>
              <a:buAutoNum type="alphaUcPeriod"/>
            </a:pPr>
            <a:r>
              <a:rPr lang="en-US" sz="3200" dirty="0"/>
              <a:t>“seriously presumptively wrong”</a:t>
            </a:r>
          </a:p>
          <a:p>
            <a:pPr marL="514350" indent="-514350">
              <a:buFont typeface="+mj-lt"/>
              <a:buAutoNum type="alphaUcPeriod"/>
            </a:pPr>
            <a:r>
              <a:rPr lang="en-US" sz="3200" dirty="0"/>
              <a:t>“generally permissible”</a:t>
            </a:r>
          </a:p>
          <a:p>
            <a:pPr marL="514350" indent="-514350">
              <a:buFont typeface="+mj-lt"/>
              <a:buAutoNum type="alphaUcPeriod"/>
            </a:pPr>
            <a:r>
              <a:rPr lang="en-US" sz="3200" dirty="0"/>
              <a:t>“always permissible”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9"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4332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Mary </a:t>
            </a:r>
            <a:r>
              <a:rPr lang="en-US" dirty="0"/>
              <a:t>Anne </a:t>
            </a:r>
            <a:r>
              <a:rPr lang="en-US" dirty="0" smtClean="0"/>
              <a:t>Warren</a:t>
            </a:r>
            <a:endParaRPr lang="en-US" dirty="0"/>
          </a:p>
        </p:txBody>
      </p:sp>
      <p:sp>
        <p:nvSpPr>
          <p:cNvPr id="5" name="Text Placeholder 4"/>
          <p:cNvSpPr>
            <a:spLocks noGrp="1"/>
          </p:cNvSpPr>
          <p:nvPr>
            <p:ph type="body" idx="1"/>
          </p:nvPr>
        </p:nvSpPr>
        <p:spPr/>
        <p:txBody>
          <a:bodyPr/>
          <a:lstStyle/>
          <a:p>
            <a:r>
              <a:rPr lang="en-US" dirty="0"/>
              <a:t>“On the Moral and Legal Status of Abortion</a:t>
            </a:r>
            <a:r>
              <a:rPr lang="en-US" dirty="0" smtClean="0"/>
              <a:t>”</a:t>
            </a:r>
            <a:endParaRPr lang="en-US" dirty="0"/>
          </a:p>
          <a:p>
            <a:endParaRPr lang="en-US" dirty="0"/>
          </a:p>
        </p:txBody>
      </p:sp>
    </p:spTree>
    <p:extLst>
      <p:ext uri="{BB962C8B-B14F-4D97-AF65-F5344CB8AC3E}">
        <p14:creationId xmlns:p14="http://schemas.microsoft.com/office/powerpoint/2010/main" val="2838061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The genetic-code argument </a:t>
            </a:r>
          </a:p>
        </p:txBody>
      </p:sp>
      <p:sp>
        <p:nvSpPr>
          <p:cNvPr id="10" name="Content Placeholder 9"/>
          <p:cNvSpPr>
            <a:spLocks noGrp="1"/>
          </p:cNvSpPr>
          <p:nvPr>
            <p:ph sz="half" idx="1"/>
          </p:nvPr>
        </p:nvSpPr>
        <p:spPr/>
        <p:txBody>
          <a:bodyPr/>
          <a:lstStyle/>
          <a:p>
            <a:r>
              <a:rPr lang="en-US" dirty="0"/>
              <a:t>Abortion is wrong because the fetus is, biologically speaking, a human being.</a:t>
            </a:r>
          </a:p>
          <a:p>
            <a:endParaRPr lang="en-US" dirty="0"/>
          </a:p>
        </p:txBody>
      </p:sp>
      <p:sp>
        <p:nvSpPr>
          <p:cNvPr id="11" name="Content Placeholder 10"/>
          <p:cNvSpPr>
            <a:spLocks noGrp="1"/>
          </p:cNvSpPr>
          <p:nvPr>
            <p:ph sz="half" idx="2"/>
          </p:nvPr>
        </p:nvSpPr>
        <p:spPr/>
        <p:txBody>
          <a:bodyPr/>
          <a:lstStyle/>
          <a:p>
            <a:pPr marL="0" indent="0">
              <a:buNone/>
            </a:pPr>
            <a:r>
              <a:rPr lang="en-US" dirty="0" smtClean="0"/>
              <a:t>Warren's </a:t>
            </a:r>
            <a:r>
              <a:rPr lang="en-US" dirty="0"/>
              <a:t>response to the genetic-code argument: </a:t>
            </a:r>
            <a:endParaRPr lang="en-US" dirty="0" smtClean="0"/>
          </a:p>
          <a:p>
            <a:pPr marL="0" indent="0">
              <a:buNone/>
            </a:pPr>
            <a:endParaRPr lang="en-US" dirty="0" smtClean="0"/>
          </a:p>
          <a:p>
            <a:r>
              <a:rPr lang="en-US" dirty="0" smtClean="0"/>
              <a:t>Biological status</a:t>
            </a:r>
          </a:p>
          <a:p>
            <a:pPr marL="0" indent="0">
              <a:buNone/>
            </a:pPr>
            <a:r>
              <a:rPr lang="en-US" dirty="0" smtClean="0"/>
              <a:t>	vs.</a:t>
            </a:r>
          </a:p>
          <a:p>
            <a:r>
              <a:rPr lang="en-US" dirty="0" smtClean="0"/>
              <a:t>Moral status</a:t>
            </a:r>
            <a:endParaRPr lang="en-US" dirty="0"/>
          </a:p>
        </p:txBody>
      </p:sp>
    </p:spTree>
    <p:extLst>
      <p:ext uri="{BB962C8B-B14F-4D97-AF65-F5344CB8AC3E}">
        <p14:creationId xmlns:p14="http://schemas.microsoft.com/office/powerpoint/2010/main" val="3961366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type="body" idx="1"/>
          </p:nvPr>
        </p:nvSpPr>
        <p:spPr/>
        <p:txBody>
          <a:bodyPr>
            <a:normAutofit fontScale="62500" lnSpcReduction="20000"/>
          </a:bodyPr>
          <a:lstStyle/>
          <a:p>
            <a:pPr marL="457200" indent="-457200">
              <a:buFont typeface="+mj-lt"/>
              <a:buAutoNum type="arabicPeriod"/>
            </a:pPr>
            <a:r>
              <a:rPr lang="en-US" dirty="0" smtClean="0"/>
              <a:t>Consciousness</a:t>
            </a:r>
            <a:endParaRPr lang="en-US" dirty="0"/>
          </a:p>
          <a:p>
            <a:pPr marL="457200" indent="-457200">
              <a:buFont typeface="+mj-lt"/>
              <a:buAutoNum type="arabicPeriod"/>
            </a:pPr>
            <a:r>
              <a:rPr lang="en-US" dirty="0" smtClean="0"/>
              <a:t>Reasoning</a:t>
            </a:r>
            <a:endParaRPr lang="en-US" dirty="0"/>
          </a:p>
          <a:p>
            <a:pPr marL="457200" indent="-457200">
              <a:buFont typeface="+mj-lt"/>
              <a:buAutoNum type="arabicPeriod"/>
            </a:pPr>
            <a:r>
              <a:rPr lang="en-US" dirty="0" smtClean="0"/>
              <a:t>Self-motivated </a:t>
            </a:r>
            <a:r>
              <a:rPr lang="en-US" dirty="0"/>
              <a:t>activity</a:t>
            </a:r>
          </a:p>
          <a:p>
            <a:pPr marL="457200" indent="-457200">
              <a:buFont typeface="+mj-lt"/>
              <a:buAutoNum type="arabicPeriod"/>
            </a:pPr>
            <a:r>
              <a:rPr lang="en-US" dirty="0" smtClean="0"/>
              <a:t>The </a:t>
            </a:r>
            <a:r>
              <a:rPr lang="en-US" dirty="0"/>
              <a:t>capacity to communicate</a:t>
            </a:r>
          </a:p>
          <a:p>
            <a:pPr marL="457200" indent="-457200">
              <a:buFont typeface="+mj-lt"/>
              <a:buAutoNum type="arabicPeriod"/>
            </a:pPr>
            <a:r>
              <a:rPr lang="en-US" dirty="0" smtClean="0"/>
              <a:t>The </a:t>
            </a:r>
            <a:r>
              <a:rPr lang="en-US" dirty="0"/>
              <a:t>presence of </a:t>
            </a:r>
            <a:r>
              <a:rPr lang="en-US" dirty="0" smtClean="0"/>
              <a:t>self-concepts</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u="sng" dirty="0"/>
              <a:t>Warren's main </a:t>
            </a:r>
            <a:r>
              <a:rPr lang="en-US" u="sng" dirty="0" smtClean="0"/>
              <a:t>premise</a:t>
            </a:r>
            <a:endParaRPr lang="en-US" dirty="0"/>
          </a:p>
          <a:p>
            <a:pPr marL="0" indent="0">
              <a:buNone/>
            </a:pPr>
            <a:r>
              <a:rPr lang="en-US" dirty="0" smtClean="0"/>
              <a:t>The </a:t>
            </a:r>
            <a:r>
              <a:rPr lang="en-US" dirty="0"/>
              <a:t>fetus lacks all five, so it is definitely not a person.</a:t>
            </a:r>
          </a:p>
          <a:p>
            <a:endParaRPr lang="en-US" dirty="0"/>
          </a:p>
        </p:txBody>
      </p:sp>
    </p:spTree>
    <p:extLst>
      <p:ext uri="{BB962C8B-B14F-4D97-AF65-F5344CB8AC3E}">
        <p14:creationId xmlns:p14="http://schemas.microsoft.com/office/powerpoint/2010/main" val="1752871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Warren's five “basic criteria” for personhood</a:t>
            </a:r>
            <a:r>
              <a:rPr lang="en-US" dirty="0" smtClean="0"/>
              <a:t>:</a:t>
            </a:r>
            <a:endParaRPr lang="en-US" dirty="0"/>
          </a:p>
        </p:txBody>
      </p:sp>
      <p:sp>
        <p:nvSpPr>
          <p:cNvPr id="3" name="Text Placeholder 2"/>
          <p:cNvSpPr>
            <a:spLocks noGrp="1"/>
          </p:cNvSpPr>
          <p:nvPr>
            <p:ph type="body" idx="1"/>
          </p:nvPr>
        </p:nvSpPr>
        <p:spPr/>
        <p:txBody>
          <a:bodyPr>
            <a:normAutofit fontScale="62500" lnSpcReduction="20000"/>
          </a:bodyPr>
          <a:lstStyle/>
          <a:p>
            <a:pPr marL="457200" indent="-457200">
              <a:buFont typeface="+mj-lt"/>
              <a:buAutoNum type="arabicPeriod"/>
            </a:pPr>
            <a:r>
              <a:rPr lang="en-US" dirty="0" smtClean="0"/>
              <a:t>Consciousness</a:t>
            </a:r>
            <a:endParaRPr lang="en-US" dirty="0"/>
          </a:p>
          <a:p>
            <a:pPr marL="457200" indent="-457200">
              <a:buFont typeface="+mj-lt"/>
              <a:buAutoNum type="arabicPeriod"/>
            </a:pPr>
            <a:r>
              <a:rPr lang="en-US" dirty="0" smtClean="0"/>
              <a:t>Reasoning</a:t>
            </a:r>
            <a:endParaRPr lang="en-US" dirty="0"/>
          </a:p>
          <a:p>
            <a:pPr marL="457200" indent="-457200">
              <a:buFont typeface="+mj-lt"/>
              <a:buAutoNum type="arabicPeriod"/>
            </a:pPr>
            <a:r>
              <a:rPr lang="en-US" dirty="0" smtClean="0"/>
              <a:t>Self-motivated </a:t>
            </a:r>
            <a:r>
              <a:rPr lang="en-US" dirty="0"/>
              <a:t>activity</a:t>
            </a:r>
          </a:p>
          <a:p>
            <a:pPr marL="457200" indent="-457200">
              <a:buFont typeface="+mj-lt"/>
              <a:buAutoNum type="arabicPeriod"/>
            </a:pPr>
            <a:r>
              <a:rPr lang="en-US" dirty="0" smtClean="0"/>
              <a:t>The </a:t>
            </a:r>
            <a:r>
              <a:rPr lang="en-US" dirty="0"/>
              <a:t>capacity to communicate</a:t>
            </a:r>
          </a:p>
          <a:p>
            <a:pPr marL="457200" indent="-457200">
              <a:buFont typeface="+mj-lt"/>
              <a:buAutoNum type="arabicPeriod"/>
            </a:pPr>
            <a:r>
              <a:rPr lang="en-US" dirty="0" smtClean="0"/>
              <a:t>The </a:t>
            </a:r>
            <a:r>
              <a:rPr lang="en-US" dirty="0"/>
              <a:t>presence of </a:t>
            </a:r>
            <a:r>
              <a:rPr lang="en-US" dirty="0" smtClean="0"/>
              <a:t>self-concepts</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u="sng" dirty="0"/>
              <a:t>Warren's main </a:t>
            </a:r>
            <a:r>
              <a:rPr lang="en-US" u="sng" dirty="0" smtClean="0"/>
              <a:t>premise</a:t>
            </a:r>
            <a:endParaRPr lang="en-US" dirty="0"/>
          </a:p>
          <a:p>
            <a:pPr marL="0" indent="0">
              <a:buNone/>
            </a:pPr>
            <a:r>
              <a:rPr lang="en-US" dirty="0" smtClean="0"/>
              <a:t>The </a:t>
            </a:r>
            <a:r>
              <a:rPr lang="en-US" dirty="0"/>
              <a:t>fetus lacks all five, so it is definitely not a person.</a:t>
            </a:r>
          </a:p>
          <a:p>
            <a:endParaRPr lang="en-US" dirty="0"/>
          </a:p>
        </p:txBody>
      </p:sp>
      <p:sp>
        <p:nvSpPr>
          <p:cNvPr id="4" name="TextBox 3"/>
          <p:cNvSpPr txBox="1"/>
          <p:nvPr/>
        </p:nvSpPr>
        <p:spPr>
          <a:xfrm>
            <a:off x="7630886" y="2142907"/>
            <a:ext cx="3200400" cy="3493264"/>
          </a:xfrm>
          <a:prstGeom prst="rect">
            <a:avLst/>
          </a:prstGeom>
          <a:noFill/>
        </p:spPr>
        <p:txBody>
          <a:bodyPr wrap="square" rtlCol="0">
            <a:spAutoFit/>
          </a:bodyPr>
          <a:lstStyle/>
          <a:p>
            <a:pPr marL="171450" indent="-171450">
              <a:buFont typeface="Arial" panose="020B0604020202020204" pitchFamily="34" charset="0"/>
              <a:buChar char="•"/>
            </a:pPr>
            <a:r>
              <a:rPr lang="en-US" sz="1700" b="1" dirty="0">
                <a:solidFill>
                  <a:srgbClr val="FFFF00"/>
                </a:solidFill>
              </a:rPr>
              <a:t>The more like a person a being is, the stronger the stronger its right to life is…</a:t>
            </a:r>
          </a:p>
          <a:p>
            <a:pPr marL="171450" indent="-171450">
              <a:buFont typeface="Arial" panose="020B0604020202020204" pitchFamily="34" charset="0"/>
              <a:buChar char="•"/>
            </a:pPr>
            <a:endParaRPr lang="en-US" sz="1700" b="1" dirty="0">
              <a:solidFill>
                <a:srgbClr val="FFFF00"/>
              </a:solidFill>
            </a:endParaRPr>
          </a:p>
          <a:p>
            <a:pPr marL="171450" indent="-171450">
              <a:buFont typeface="Arial" panose="020B0604020202020204" pitchFamily="34" charset="0"/>
              <a:buChar char="•"/>
            </a:pPr>
            <a:r>
              <a:rPr lang="en-US" sz="1700" b="1" dirty="0">
                <a:solidFill>
                  <a:srgbClr val="FFFF00"/>
                </a:solidFill>
              </a:rPr>
              <a:t>There is no stage of fetal development at which a fetus resembles a person enough to have a right to life…</a:t>
            </a:r>
          </a:p>
          <a:p>
            <a:endParaRPr lang="en-US" sz="1700" b="1" dirty="0">
              <a:solidFill>
                <a:srgbClr val="FFFF00"/>
              </a:solidFill>
            </a:endParaRPr>
          </a:p>
          <a:p>
            <a:pPr marL="171450" indent="-171450">
              <a:buFont typeface="Arial" panose="020B0604020202020204" pitchFamily="34" charset="0"/>
              <a:buChar char="•"/>
            </a:pPr>
            <a:r>
              <a:rPr lang="en-US" sz="1700" b="1" dirty="0">
                <a:solidFill>
                  <a:srgbClr val="FFFF00"/>
                </a:solidFill>
              </a:rPr>
              <a:t>“the rights of any actual person invariably outweigh those of any potential person” …</a:t>
            </a:r>
          </a:p>
        </p:txBody>
      </p:sp>
    </p:spTree>
    <p:extLst>
      <p:ext uri="{BB962C8B-B14F-4D97-AF65-F5344CB8AC3E}">
        <p14:creationId xmlns:p14="http://schemas.microsoft.com/office/powerpoint/2010/main" val="38663693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BA3522F784CF4527890752EB01708849&lt;/guid&gt;&#10;        &lt;description /&gt;&#10;        &lt;date&gt;11/21/2013 1:11: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27F59353950410995B1A24FFF87A916&lt;/guid&gt;&#10;            &lt;repollguid&gt;23F34C61E18E4711A331A96947F29081&lt;/repollguid&gt;&#10;            &lt;sourceid&gt;EA132281094E4C14AA2B67B2E8EA1822&lt;/sourceid&gt;&#10;            &lt;questiontext&gt;Warren uses the following thought experiment(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5E20D1F4C2E4CBAB77FC6234C4F9B23&lt;/guid&gt;&#10;                    &lt;answertext&gt;violinist&lt;/answertext&gt;&#10;                    &lt;valuetype&gt;-1&lt;/valuetype&gt;&#10;                &lt;/answer&gt;&#10;                &lt;answer&gt;&#10;                    &lt;guid&gt;F8144BDC425B435DA9772A994D38EE6C&lt;/guid&gt;&#10;                    &lt;answertext&gt;seeds in the house&lt;/answertext&gt;&#10;                    &lt;valuetype&gt;-1&lt;/valuetype&gt;&#10;                &lt;/answer&gt;&#10;                &lt;answer&gt;&#10;                    &lt;guid&gt;DE40F46F5DC445C9B9823108320D0549&lt;/guid&gt;&#10;                    &lt;answertext&gt;Space Explorer&lt;/answertext&gt;&#10;                    &lt;valuetype&gt;1&lt;/valuetype&gt;&#10;                &lt;/answer&gt;&#10;                &lt;answer&gt;&#10;                    &lt;guid&gt;F80560C5F1924BA5B9165B98B464F46F&lt;/guid&gt;&#10;                    &lt;answertext&gt;A &amp;amp; B&lt;/answertext&gt;&#10;                    &lt;valuetype&gt;-1&lt;/valuetype&gt;&#10;                &lt;/answer&gt;&#10;                &lt;answer&gt;&#10;                    &lt;guid&gt;686E17B8945C4848BDECE313B3934396&lt;/guid&gt;&#10;                    &lt;answertext&gt;A &amp;amp; C&lt;/answertext&gt;&#10;                    &lt;valuetype&gt;-1&lt;/valuetype&gt;&#10;                &lt;/answer&gt;&#10;                &lt;answer&gt;&#10;                    &lt;guid&gt;3FF8BB515BE641CC88AE7F5079F19DED&lt;/guid&gt;&#10;                    &lt;answertext&gt;all of the above&lt;/answertext&gt;&#10;                    &lt;valuetype&gt;-1&lt;/valuetype&gt;&#10;                &lt;/answer&gt;&#10;                &lt;answer&gt;&#10;                    &lt;guid&gt;3898D2064D054550AA01E3F0E2870759&lt;/guid&gt;&#10;                    &lt;answertext&gt;none of the above&lt;/answertext&gt;&#10;                    &lt;valuetype&gt;-1&lt;/valuetype&gt;&#10;                &lt;/answer&gt;&#10;            &lt;/answers&gt;&#10;        &lt;/multichoice&gt;&#10;    &lt;/questions&gt;&#10;&lt;/questionlist&gt;"/>
  <p:tag name="RESULTS" val="Warren uses the following thought experiment(s):[;crlf;]21[;]21[;]21[;]False[;]16[;][;crlf;]3.57142857142857[;]3[;]1.04978131833565[;]1.10204081632653[;crlf;]0[;]-1[;]violinist1[;]violinist[;][;crlf;]0[;]-1[;]seeds in the house2[;]seeds in the house[;][;crlf;]16[;]1[;]space explorer3[;]space explorer[;][;crlf;]0[;]-1[;]A &amp; B4[;]A &amp; B[;][;crlf;]3[;]-1[;]A &amp; C5[;]A &amp; C[;][;crlf;]2[;]-1[;]all of the above6[;]all of the above[;][;crlf;]0[;]-1[;]none of the above7[;]none of the above[;]"/>
  <p:tag name="HASRESULTS" val="True"/>
</p:tagLst>
</file>

<file path=ppt/tags/tag10.xml><?xml version="1.0" encoding="utf-8"?>
<p:tagLst xmlns:a="http://schemas.openxmlformats.org/drawingml/2006/main" xmlns:r="http://schemas.openxmlformats.org/officeDocument/2006/relationships" xmlns:p="http://schemas.openxmlformats.org/presentationml/2006/main">
  <p:tag name="RESULTS" val="The space explorer has an obligation to stay.[;crlf;]19[;]19[;]19[;]False[;]0[;][;crlf;]5.47368421052632[;]6[;]1.42785894381585[;]2.0387811634349[;crlf;]0[;]0[;]Strongly Agree1[;]Strongly Agree[;][;crlf;]2[;]0[;]Agree2[;]Agree[;][;crlf;]0[;]0[;]Somewhat Agree3[;]Somewhat Agree[;][;crlf;]1[;]0[;]Neutral4[;]Neutral[;][;crlf;]4[;]0[;]Somewhat Disagree5[;]Somewhat Disagree[;][;crlf;]8[;]0[;]Disagree6[;]Disagree[;][;crlf;]4[;]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The space explorer has an obligation to sta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3.xml><?xml version="1.0" encoding="utf-8"?>
<p:tagLst xmlns:a="http://schemas.openxmlformats.org/drawingml/2006/main" xmlns:r="http://schemas.openxmlformats.org/officeDocument/2006/relationships" xmlns:p="http://schemas.openxmlformats.org/presentationml/2006/main">
  <p:tag name="RESULTS" val="The space explorer has an obligation to stay.[;crlf;]19[;]19[;]19[;]False[;]0[;][;crlf;]5.47368421052632[;]6[;]1.42785894381585[;]2.0387811634349[;crlf;]0[;]0[;]Strongly Agree1[;]Strongly Agree[;][;crlf;]2[;]0[;]Agree2[;]Agree[;][;crlf;]0[;]0[;]Somewhat Agree3[;]Somewhat Agree[;][;crlf;]1[;]0[;]Neutral4[;]Neutral[;][;crlf;]4[;]0[;]Somewhat Disagree5[;]Somewhat Disagree[;][;crlf;]8[;]0[;]Disagree6[;]Disagree[;][;crlf;]4[;]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The space explorer has an obligation to sta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6.xml><?xml version="1.0" encoding="utf-8"?>
<p:tagLst xmlns:a="http://schemas.openxmlformats.org/drawingml/2006/main" xmlns:r="http://schemas.openxmlformats.org/officeDocument/2006/relationships" xmlns:p="http://schemas.openxmlformats.org/presentationml/2006/main">
  <p:tag name="RESULTS" val="The space explorer has an obligation to stay.[;crlf;]19[;]19[;]19[;]False[;]0[;][;crlf;]5.47368421052632[;]6[;]1.42785894381585[;]2.0387811634349[;crlf;]0[;]0[;]Strongly Agree1[;]Strongly Agree[;][;crlf;]2[;]0[;]Agree2[;]Agree[;][;crlf;]0[;]0[;]Somewhat Agree3[;]Somewhat Agree[;][;crlf;]1[;]0[;]Neutral4[;]Neutral[;][;crlf;]4[;]0[;]Somewhat Disagree5[;]Somewhat Disagree[;][;crlf;]8[;]0[;]Disagree6[;]Disagree[;][;crlf;]4[;]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3C4F930CDD248C7B60F69626C31EFF6&lt;/guid&gt;&#10;        &lt;description /&gt;&#10;        &lt;date&gt;11/17/2013 5:29: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90E6B872F154F0998DC597AF0777465&lt;/guid&gt;&#10;            &lt;repollguid&gt;13227D95521F4C7383D27427311C584A&lt;/repollguid&gt;&#10;            &lt;sourceid&gt;C071F027579D4993B2699E24338C8876&lt;/sourceid&gt;&#10;            &lt;questiontext&gt;The space explorer has an obligation to sta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7A372B5B8174A16B4C1B25CA1ECCD99&lt;/guid&gt;&#10;                    &lt;answertext&gt;Strongly Agree&lt;/answertext&gt;&#10;                    &lt;valuetype&gt;0&lt;/valuetype&gt;&#10;                &lt;/answer&gt;&#10;                &lt;answer&gt;&#10;                    &lt;guid&gt;5B1E0C15730C420B84ADAF743A11AA85&lt;/guid&gt;&#10;                    &lt;answertext&gt;Agree&lt;/answertext&gt;&#10;                    &lt;valuetype&gt;0&lt;/valuetype&gt;&#10;                &lt;/answer&gt;&#10;                &lt;answer&gt;&#10;                    &lt;guid&gt;E42CB1ACC3A445BC9B311DEDBC2889AC&lt;/guid&gt;&#10;                    &lt;answertext&gt;Somewhat Agree&lt;/answertext&gt;&#10;                    &lt;valuetype&gt;0&lt;/valuetype&gt;&#10;                &lt;/answer&gt;&#10;                &lt;answer&gt;&#10;                    &lt;guid&gt;7AF8BA244DD549F3981A3DAE5D353F96&lt;/guid&gt;&#10;                    &lt;answertext&gt;Neutral&lt;/answertext&gt;&#10;                    &lt;valuetype&gt;0&lt;/valuetype&gt;&#10;                &lt;/answer&gt;&#10;                &lt;answer&gt;&#10;                    &lt;guid&gt;C335780D658D46418AE60C9C2EBB6497&lt;/guid&gt;&#10;                    &lt;answertext&gt;Somewhat Disagree&lt;/answertext&gt;&#10;                    &lt;valuetype&gt;0&lt;/valuetype&gt;&#10;                &lt;/answer&gt;&#10;                &lt;answer&gt;&#10;                    &lt;guid&gt;ACB65CD4EC314781BBB20DA8AEFC8A56&lt;/guid&gt;&#10;                    &lt;answertext&gt;Disagree&lt;/answertext&gt;&#10;                    &lt;valuetype&gt;0&lt;/valuetype&gt;&#10;                &lt;/answer&gt;&#10;                &lt;answer&gt;&#10;                    &lt;guid&gt;15FAD69EA9014879B25AE658EC4D5021&lt;/guid&gt;&#10;                    &lt;answertext&gt;Strongly Disagree&lt;/answertext&gt;&#10;                    &lt;valuetype&gt;0&lt;/valuetype&gt;&#10;                &lt;/answer&gt;&#10;            &lt;/answers&gt;&#10;        &lt;/multichoice&gt;&#10;    &lt;/questions&gt;&#10;&lt;/questionlist&gt;"/>
  <p:tag name="HASRESULTS"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RESULTS" val="Infanticide Objection to Warren[;crlf;]17[;]17[;]17[;]False[;]0[;][;crlf;]3.82352941176471[;]4[;]1.24783549621155[;]1.55709342560554[;crlf;]1[;]0[;]Strongly Agree1[;]Strongly Agree[;][;crlf;]2[;]0[;]Agree2[;]Agree[;][;crlf;]2[;]0[;]Somewhat Agree3[;]Somewhat Agree[;][;crlf;]7[;]0[;]Neutral4[;]Neutral[;][;crlf;]4[;]0[;]Somewhat Disagree5[;]Somewhat Disagree[;][;crlf;]1[;]0[;]Disagree6[;]Disagree[;][;crlf;]0[;]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04A12E09E439441BBB3BEE20886977F3&lt;/guid&gt;&#10;        &lt;description /&gt;&#10;        &lt;date&gt;11/17/2013 5:34: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60D4541E154C7FBE9FDC70A767BC07&lt;/guid&gt;&#10;            &lt;repollguid&gt;3E197BC06CCA496B9F8A8E38E4B50717&lt;/repollguid&gt;&#10;            &lt;sourceid&gt;5E97A04DB2BB4E4A88B56596B85061A7&lt;/sourceid&gt;&#10;            &lt;questiontext&gt;Infanticide Objection to Warre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6ABE1FFB2F04BB2BECA34BBF5436784&lt;/guid&gt;&#10;                    &lt;answertext&gt;Strongly Agree&lt;/answertext&gt;&#10;                    &lt;valuetype&gt;0&lt;/valuetype&gt;&#10;                &lt;/answer&gt;&#10;                &lt;answer&gt;&#10;                    &lt;guid&gt;2FFD89FDD50B46F38E7483D2AF8606DA&lt;/guid&gt;&#10;                    &lt;answertext&gt;Agree&lt;/answertext&gt;&#10;                    &lt;valuetype&gt;0&lt;/valuetype&gt;&#10;                &lt;/answer&gt;&#10;                &lt;answer&gt;&#10;                    &lt;guid&gt;F91D75D8ADBA4512ACBEB82F43165775&lt;/guid&gt;&#10;                    &lt;answertext&gt;Somewhat Agree&lt;/answertext&gt;&#10;                    &lt;valuetype&gt;0&lt;/valuetype&gt;&#10;                &lt;/answer&gt;&#10;                &lt;answer&gt;&#10;                    &lt;guid&gt;977316D13AB949BE820BA7E695014AA5&lt;/guid&gt;&#10;                    &lt;answertext&gt;Neutral&lt;/answertext&gt;&#10;                    &lt;valuetype&gt;0&lt;/valuetype&gt;&#10;                &lt;/answer&gt;&#10;                &lt;answer&gt;&#10;                    &lt;guid&gt;981E1E09CA0F41C29FC904B164EAE9A5&lt;/guid&gt;&#10;                    &lt;answertext&gt;Somewhat Disagree&lt;/answertext&gt;&#10;                    &lt;valuetype&gt;0&lt;/valuetype&gt;&#10;                &lt;/answer&gt;&#10;                &lt;answer&gt;&#10;                    &lt;guid&gt;6224884086CA4B4FA528101B01D625FC&lt;/guid&gt;&#10;                    &lt;answertext&gt;Disagree&lt;/answertext&gt;&#10;                    &lt;valuetype&gt;0&lt;/valuetype&gt;&#10;                &lt;/answer&gt;&#10;                &lt;answer&gt;&#10;                    &lt;guid&gt;9A849506F57440EE887F2A3955CF0236&lt;/guid&gt;&#10;                    &lt;answertext&gt;Strongly Disagree&lt;/answertext&gt;&#10;                    &lt;valuetype&gt;0&lt;/valuetype&gt;&#10;                &lt;/answer&gt;&#10;            &lt;/answers&gt;&#10;        &lt;/multichoice&gt;&#10;    &lt;/questions&gt;&#10;&lt;/questionlist&gt;"/>
  <p:tag name="HASRESULTS" val="False"/>
</p:tagLst>
</file>

<file path=ppt/tags/tag2.xml><?xml version="1.0" encoding="utf-8"?>
<p:tagLst xmlns:a="http://schemas.openxmlformats.org/drawingml/2006/main" xmlns:r="http://schemas.openxmlformats.org/officeDocument/2006/relationships" xmlns:p="http://schemas.openxmlformats.org/presentationml/2006/main">
  <p:tag name="ZEROBASED"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2.xml><?xml version="1.0" encoding="utf-8"?>
<p:tagLst xmlns:a="http://schemas.openxmlformats.org/drawingml/2006/main" xmlns:r="http://schemas.openxmlformats.org/officeDocument/2006/relationships" xmlns:p="http://schemas.openxmlformats.org/presentationml/2006/main">
  <p:tag name="RESULTS" val="If X has a future like ours of great value and killing X deprives X of that future, then killing X is morally wrong.[;crlf;]17[;]17[;]17[;]False[;]0[;][;crlf;]3.88235294117647[;]4[;]1.93671501566522[;]3.75086505190311[;crlf;]2[;]0[;]Strongly Agree1[;]Strongly Agree[;][;crlf;]3[;]0[;]Agree2[;]Agree[;][;crlf;]3[;]0[;]Somewhat Agree3[;]Somewhat Agree[;][;crlf;]3[;]0[;]Neutral4[;]Neutral[;][;crlf;]1[;]0[;]Somewhat Disagree5[;]Somewhat Disagree[;][;crlf;]3[;]0[;]Disagree6[;]Disagree[;][;crlf;]2[;]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04A12E09E439441BBB3BEE20886977F3&lt;/guid&gt;&#10;        &lt;description /&gt;&#10;        &lt;date&gt;11/17/2013 5:34: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60D4541E154C7FBE9FDC70A767BC07&lt;/guid&gt;&#10;            &lt;repollguid&gt;3E197BC06CCA496B9F8A8E38E4B50717&lt;/repollguid&gt;&#10;            &lt;sourceid&gt;5E97A04DB2BB4E4A88B56596B85061A7&lt;/sourceid&gt;&#10;            &lt;questiontext&gt;If X has a future like ours of great value and killing X deprives X of that future, then killing X is morally wro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6ABE1FFB2F04BB2BECA34BBF5436784&lt;/guid&gt;&#10;                    &lt;answertext&gt;Strongly Agree&lt;/answertext&gt;&#10;                    &lt;valuetype&gt;0&lt;/valuetype&gt;&#10;                &lt;/answer&gt;&#10;                &lt;answer&gt;&#10;                    &lt;guid&gt;2FFD89FDD50B46F38E7483D2AF8606DA&lt;/guid&gt;&#10;                    &lt;answertext&gt;Agree&lt;/answertext&gt;&#10;                    &lt;valuetype&gt;0&lt;/valuetype&gt;&#10;                &lt;/answer&gt;&#10;                &lt;answer&gt;&#10;                    &lt;guid&gt;F91D75D8ADBA4512ACBEB82F43165775&lt;/guid&gt;&#10;                    &lt;answertext&gt;Somewhat Agree&lt;/answertext&gt;&#10;                    &lt;valuetype&gt;0&lt;/valuetype&gt;&#10;                &lt;/answer&gt;&#10;                &lt;answer&gt;&#10;                    &lt;guid&gt;977316D13AB949BE820BA7E695014AA5&lt;/guid&gt;&#10;                    &lt;answertext&gt;Neutral&lt;/answertext&gt;&#10;                    &lt;valuetype&gt;0&lt;/valuetype&gt;&#10;                &lt;/answer&gt;&#10;                &lt;answer&gt;&#10;                    &lt;guid&gt;981E1E09CA0F41C29FC904B164EAE9A5&lt;/guid&gt;&#10;                    &lt;answertext&gt;Somewhat Disagree&lt;/answertext&gt;&#10;                    &lt;valuetype&gt;0&lt;/valuetype&gt;&#10;                &lt;/answer&gt;&#10;                &lt;answer&gt;&#10;                    &lt;guid&gt;6224884086CA4B4FA528101B01D625FC&lt;/guid&gt;&#10;                    &lt;answertext&gt;Disagree&lt;/answertext&gt;&#10;                    &lt;valuetype&gt;0&lt;/valuetype&gt;&#10;                &lt;/answer&gt;&#10;                &lt;answer&gt;&#10;                    &lt;guid&gt;9A849506F57440EE887F2A3955CF0236&lt;/guid&gt;&#10;                    &lt;answertext&gt;Strongly Disagree&lt;/answertext&gt;&#10;                    &lt;valuetype&gt;0&lt;/valuetype&gt;&#10;                &lt;/answer&gt;&#10;            &lt;/answers&gt;&#10;        &lt;/multichoice&gt;&#10;    &lt;/questions&gt;&#10;&lt;/questionlist&gt;"/>
  <p:tag name="HASRESULTS" val="False"/>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2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RESULTS" val="One objection to Warren’s view is that infants would not qualify as persons with moral standing and so infanticide would be permissible. In response to this, Warren claims:[;crlf;]19[;]19[;]19[;]False[;]0[;][;crlf;]2.47368421052632[;]2[;]0.993050645479643[;]0.986149584487535[;crlf;]2[;]0[;]infants are so very close to being persons that to kill them requires a very strong moral justification 1[;]infants are so very close to being persons that to kill them requires a very strong moral justification [;][;crlf;]11[;]0[;]when an infant is born, its continued life cannot pose any serious threat to the woman's life or health, since she is free to put it up for adoption2[;]when an infant is born, its continued life cannot pose any serious threat to the woman's life or health, since she is free to put it up for adoption[;][;crlf;]1[;]0[;]in extreme cases, such as when an infant is born into impoverished conditions or born with severe health problems, infanticide could be permissible3[;]in extreme cases, such as when an infant is born into impoverished conditions or born with severe health problems, infanticide could be permissible[;][;crlf;]5[;]0[;]all of the above4[;]all of the above[;][;crlf;]0[;]0[;]none of the above 5[;]none of the above [;]"/>
  <p:tag name="HASRESULTS" val="True"/>
  <p:tag name="LIVECHARTING" val="False"/>
  <p:tag name="AUTOOPENPOLL" val="True"/>
  <p:tag name="AUTOFORMATCHART" val="True"/>
  <p:tag name="TYPE" val="MultiChoiceSlide"/>
  <p:tag name="TPQUESTIONXML" val="﻿&lt;?xml version=&quot;1.0&quot; encoding=&quot;utf-8&quot;?&gt;&#10;&lt;questionlist&gt;&#10;    &lt;properties&gt;&#10;        &lt;guid&gt;35B3CE34C87F4696A2F72EC025EA25CB&lt;/guid&gt;&#10;        &lt;description /&gt;&#10;        &lt;date&gt;11/20/2013 1:09:1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2BE271BF17E4AD49E4F158BE469850D&lt;/guid&gt;&#10;            &lt;repollguid&gt;E90C77802A8847A7B1F231ACA1ACD1E5&lt;/repollguid&gt;&#10;            &lt;sourceid&gt;25753CE9D5604485A6599FAC2B67D3D6&lt;/sourceid&gt;&#10;            &lt;questiontext&gt;One objection to Warren’s view is that infants would not qualify as persons with moral standing and so infanticide would be permissible. In response to this, Warren claim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8DF0AD7E2034B91B1DA17BBDB1204F8&lt;/guid&gt;&#10;                    &lt;answertext&gt;infants are so very close to being persons that to kill them requires a very strong moral justification &lt;/answertext&gt;&#10;                    &lt;valuetype&gt;0&lt;/valuetype&gt;&#10;                &lt;/answer&gt;&#10;                &lt;answer&gt;&#10;                    &lt;guid&gt;EF84F064BC574345B210FD0A1C777A8D&lt;/guid&gt;&#10;                    &lt;answertext&gt;when an infant is born, its continued life cannot pose any serious threat to the woman's life or health, since she is free to put it up for adoption&lt;/answertext&gt;&#10;                    &lt;valuetype&gt;0&lt;/valuetype&gt;&#10;                &lt;/answer&gt;&#10;                &lt;answer&gt;&#10;                    &lt;guid&gt;6DF62FE9651D4E3A855AD59838443CCB&lt;/guid&gt;&#10;                    &lt;answertext&gt;in extreme cases, such as when an infant is born into impoverished conditions or born with severe health problems, infanticide could be permissible&lt;/answertext&gt;&#10;                    &lt;valuetype&gt;0&lt;/valuetype&gt;&#10;                &lt;/answer&gt;&#10;                &lt;answer&gt;&#10;                    &lt;guid&gt;CD4C503B016645C19CE9BCAAC4046350&lt;/guid&gt;&#10;                    &lt;answertext&gt;all of the above&lt;/answertext&gt;&#10;                    &lt;valuetype&gt;0&lt;/valuetype&gt;&#10;                &lt;/answer&gt;&#10;                &lt;answer&gt;&#10;                    &lt;guid&gt;B531354CA08C4A4D844D6459E1BA65E7&lt;/guid&gt;&#10;                    &lt;answertext&gt;none of the above &lt;/answertext&gt;&#10;                    &lt;valuetype&gt;0&lt;/valuetype&gt;&#10;                &lt;/answer&gt;&#10;            &lt;/answers&gt;&#10;        &lt;/multichoice&gt;&#10;    &lt;/questions&gt;&#10;&lt;/questionlist&gt;"/>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7.xml><?xml version="1.0" encoding="utf-8"?>
<p:tagLst xmlns:a="http://schemas.openxmlformats.org/drawingml/2006/main" xmlns:r="http://schemas.openxmlformats.org/officeDocument/2006/relationships" xmlns:p="http://schemas.openxmlformats.org/presentationml/2006/main">
  <p:tag name="RESULTS" val="According to Marquis, abortion is:[;crlf;]21[;]21[;]21[;]False[;]15[;][;crlf;]1.85714285714286[;]2[;]0.63887656499994[;]0.408163265306122[;crlf;]5[;]-1[;]“absolutely wrong”1[;]“absolutely wrong”[;][;crlf;]15[;]1[;]“seriously presumptively wrong”2[;]“seriously presumptively wrong”[;][;crlf;]0[;]-1[;]“generally permissible”3[;]“generally permissible”[;][;crlf;]1[;]-1[;]“always permissible”4[;]“always permissible”[;][;crlf;]0[;]-1[;]none of the above5[;]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21B0F16CCECA4572860908A24D9BF92E&lt;/guid&gt;&#10;        &lt;description /&gt;&#10;        &lt;date&gt;11/21/2013 1:13: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5E52B0F7A394AB28EE0F4E6C0775C47&lt;/guid&gt;&#10;            &lt;repollguid&gt;267E9BE702BF461EB76F85BE0A5399D7&lt;/repollguid&gt;&#10;            &lt;sourceid&gt;22B8994F40354C7B875C997575B12312&lt;/sourceid&gt;&#10;            &lt;questiontext&gt;According to Marquis, abortion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2982BED53874AADA856A4EA33933E6F&lt;/guid&gt;&#10;                    &lt;answertext&gt;absolutely wrong&lt;/answertext&gt;&#10;                    &lt;valuetype&gt;-1&lt;/valuetype&gt;&#10;                &lt;/answer&gt;&#10;                &lt;answer&gt;&#10;                    &lt;guid&gt;AAC971F6FAA84F1998B770F48B9F1C75&lt;/guid&gt;&#10;                    &lt;answertext&gt;seriously presumptively wrong&lt;/answertext&gt;&#10;                    &lt;valuetype&gt;1&lt;/valuetype&gt;&#10;                &lt;/answer&gt;&#10;                &lt;answer&gt;&#10;                    &lt;guid&gt;7FBF885E2F204CBF8B117DEC24EE72E9&lt;/guid&gt;&#10;                    &lt;answertext&gt;generally permissible&lt;/answertext&gt;&#10;                    &lt;valuetype&gt;-1&lt;/valuetype&gt;&#10;                &lt;/answer&gt;&#10;                &lt;answer&gt;&#10;                    &lt;guid&gt;2EAABF0FE15940E2A31664BCDDECE7C1&lt;/guid&gt;&#10;                    &lt;answertext&gt;always permissible&lt;/answertext&gt;&#10;                    &lt;valuetype&gt;-1&lt;/valuetype&gt;&#10;                &lt;/answer&gt;&#10;                &lt;answer&gt;&#10;                    &lt;guid&gt;58D461F29BAB4959BB613CBF212C8F21&lt;/guid&gt;&#10;                    &lt;answertext&gt;none of the above&lt;/answertext&gt;&#10;                    &lt;valuetype&gt;-1&lt;/valuetype&gt;&#10;                &lt;/answer&gt;&#10;            &lt;/answers&gt;&#10;        &lt;/multichoice&gt;&#10;    &lt;/questions&gt;&#10;&lt;/questionlist&gt;"/>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otalTime>31</TotalTime>
  <Words>1026</Words>
  <Application>Microsoft Office PowerPoint</Application>
  <PresentationFormat>Widescreen</PresentationFormat>
  <Paragraphs>150</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Bookman Old Style</vt:lpstr>
      <vt:lpstr>Rockwell</vt:lpstr>
      <vt:lpstr>Times New Roman</vt:lpstr>
      <vt:lpstr>Damask</vt:lpstr>
      <vt:lpstr>Chart</vt:lpstr>
      <vt:lpstr>Contemporary Moral Problems</vt:lpstr>
      <vt:lpstr>Agenda</vt:lpstr>
      <vt:lpstr>Warren uses the following thought experiment(s):</vt:lpstr>
      <vt:lpstr>One objection to Warren’s view is that infants would not qualify as persons with moral standing and so infanticide would be permissible. In response to this, Warren claims:</vt:lpstr>
      <vt:lpstr>According to Marquis, abortion is:</vt:lpstr>
      <vt:lpstr>Mary Anne Warren</vt:lpstr>
      <vt:lpstr>The genetic-code argument </vt:lpstr>
      <vt:lpstr>Warren's five “basic criteria” for personhood:</vt:lpstr>
      <vt:lpstr>Warren's five “basic criteria” for personhood:</vt:lpstr>
      <vt:lpstr>Warren’s Main argument</vt:lpstr>
      <vt:lpstr>P1. If X lacks all 5 criteria, then X is not a person with full moral standing.</vt:lpstr>
      <vt:lpstr>P2.  A fetus lacks all 5 criteria.</vt:lpstr>
      <vt:lpstr>Potentiality?</vt:lpstr>
      <vt:lpstr>The spaceman Thought experiment </vt:lpstr>
      <vt:lpstr>The space explorer has an obligation to stay.</vt:lpstr>
      <vt:lpstr>Infanticide Objection</vt:lpstr>
      <vt:lpstr>Infanticide Objection to Warren</vt:lpstr>
      <vt:lpstr>“Why Abortion Is Immoral”</vt:lpstr>
      <vt:lpstr>What is moral standing?</vt:lpstr>
      <vt:lpstr>A future like ours</vt:lpstr>
      <vt:lpstr>If X has a future like ours of great value and killing X deprives X of that future, then killing X is morally wrong.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cp:lastModifiedBy>
  <cp:revision>10</cp:revision>
  <dcterms:created xsi:type="dcterms:W3CDTF">2014-08-05T21:42:16Z</dcterms:created>
  <dcterms:modified xsi:type="dcterms:W3CDTF">2014-08-06T18:35:24Z</dcterms:modified>
</cp:coreProperties>
</file>