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59" r:id="rId9"/>
    <p:sldId id="26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7BB95-67A0-48C0-A047-9D2A46807DB4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483B-CF7C-405D-84A1-74247FF16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C1A2A70-0241-4509-BCD1-C58C5804F436}" type="slidenum">
              <a:rPr lang="en-US" altLang="en-US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</a:rPr>
              <a:pPr eaLnBrk="1"/>
              <a:t>14</a:t>
            </a:fld>
            <a:endParaRPr lang="en-US" altLang="en-US">
              <a:solidFill>
                <a:srgbClr val="000000"/>
              </a:solidFill>
              <a:latin typeface="Times New Roman" pitchFamily="18" charset="0"/>
              <a:ea typeface="Arial Unicode MS" pitchFamily="34" charset="-128"/>
            </a:endParaRPr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3738"/>
            <a:ext cx="6089650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1078" cy="41087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13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2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9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6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8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5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3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4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B03F-8268-41FC-90BD-23DD44C94836}" type="datetimeFigureOut">
              <a:rPr lang="en-US" smtClean="0">
                <a:solidFill>
                  <a:prstClr val="black"/>
                </a:solidFill>
              </a:rPr>
              <a:pPr/>
              <a:t>8/8/2014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59F5-9F26-4407-9CC4-88AEEAF6678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2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8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5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19F98-6A0E-489F-9AC6-AF83861DEC0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8/8/2014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55FDD-F898-4880-9FCD-EEE9E239996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3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8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86" y="1730830"/>
            <a:ext cx="6248400" cy="14369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87" y="3570514"/>
            <a:ext cx="7478484" cy="16110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b="1" i="1" dirty="0">
                <a:solidFill>
                  <a:schemeClr val="accent2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326760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moral standing?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altLang="en-US" sz="2400" dirty="0"/>
              <a:t>To determine whether abortion is wrong, Marquis claims we must first determine what makes killing generally wrong.</a:t>
            </a:r>
          </a:p>
          <a:p>
            <a:endParaRPr lang="en-US" dirty="0" smtClean="0"/>
          </a:p>
          <a:p>
            <a:pPr marL="1484313" lvl="1" indent="-568325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400" u="sng" dirty="0"/>
              <a:t>His answer</a:t>
            </a:r>
            <a:r>
              <a:rPr lang="en-US" altLang="en-US" sz="2400" dirty="0"/>
              <a:t>: When someone is wrongly killed, he or she is deprived of a valuable future: </a:t>
            </a:r>
            <a:r>
              <a:rPr lang="en-US" altLang="en-US" sz="2400" b="1" dirty="0">
                <a:solidFill>
                  <a:schemeClr val="accent2"/>
                </a:solidFill>
              </a:rPr>
              <a:t>“experiences, projects, activities”</a:t>
            </a:r>
          </a:p>
          <a:p>
            <a:pPr marL="1484313" lvl="1" indent="-568325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marL="1484313" lvl="1" indent="-568325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400" b="1" dirty="0">
                <a:solidFill>
                  <a:schemeClr val="accent2"/>
                </a:solidFill>
              </a:rPr>
              <a:t>“When I am killed, I am deprived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... of </a:t>
            </a:r>
            <a:r>
              <a:rPr lang="en-US" altLang="en-US" sz="2400" b="1" dirty="0">
                <a:solidFill>
                  <a:schemeClr val="accent2"/>
                </a:solidFill>
              </a:rPr>
              <a:t>what I now value [and] also what I would come to value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... Therefore</a:t>
            </a:r>
            <a:r>
              <a:rPr lang="en-US" altLang="en-US" sz="2400" b="1" dirty="0">
                <a:solidFill>
                  <a:schemeClr val="accent2"/>
                </a:solidFill>
              </a:rPr>
              <a:t>, when I die, I am deprived of all of the value of my future.”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1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moral standing?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altLang="en-US" sz="2400" dirty="0"/>
              <a:t>To determine whether abortion is wrong, Marquis claims we must first determine what makes killing generally wrong.</a:t>
            </a:r>
          </a:p>
          <a:p>
            <a:endParaRPr lang="en-US" dirty="0" smtClean="0"/>
          </a:p>
          <a:p>
            <a:pPr marL="1484313" lvl="1" indent="-568325">
              <a:buFont typeface="Times New Roman" pitchFamily="18" charset="0"/>
              <a:buChar char="–"/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“The category that is morally central to this analysis is the category of having a valuable future like ours; it is not the category of personhood.”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9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future like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29" y="2556932"/>
            <a:ext cx="10863942" cy="36370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X has a future like ours of great value and killing X deprives X of that future, then killing X is morally wrong.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Implications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future like ours is a sufficient, but not necessary condition for presumptive moral standing.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seriously </a:t>
            </a:r>
            <a:r>
              <a:rPr lang="en-US" dirty="0" smtClean="0">
                <a:solidFill>
                  <a:schemeClr val="tx1"/>
                </a:solidFill>
              </a:rPr>
              <a:t>presumptively wrong </a:t>
            </a:r>
            <a:r>
              <a:rPr lang="en-US" dirty="0">
                <a:solidFill>
                  <a:schemeClr val="tx1"/>
                </a:solidFill>
              </a:rPr>
              <a:t>to kill children and infants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is not the case that only biologically human life can have great moral </a:t>
            </a:r>
            <a:r>
              <a:rPr lang="en-US" dirty="0" smtClean="0">
                <a:solidFill>
                  <a:schemeClr val="tx1"/>
                </a:solidFill>
              </a:rPr>
              <a:t>worth, e.g., intelligent animals/aliens.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might be seriously wrong to kill </a:t>
            </a:r>
            <a:r>
              <a:rPr lang="en-US" dirty="0" smtClean="0">
                <a:solidFill>
                  <a:schemeClr val="tx1"/>
                </a:solidFill>
              </a:rPr>
              <a:t>some </a:t>
            </a:r>
            <a:r>
              <a:rPr lang="en-US" dirty="0">
                <a:solidFill>
                  <a:schemeClr val="tx1"/>
                </a:solidFill>
              </a:rPr>
              <a:t>currently existing non-human mammals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Does not entail that euthanasia, physician assisted suicide, and infanticide are morally wrong (in all cases).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153886" y="936170"/>
            <a:ext cx="9056914" cy="32906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Do you agree with Marquis? </a:t>
            </a:r>
            <a:r>
              <a:rPr lang="en-US" sz="2400" dirty="0"/>
              <a:t>“If X has a future like ours of great value and killing X deprives X of that future, then killing X is morally wrong.”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03095939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hart" r:id="rId6" imgW="4572000" imgH="5143470" progId="MSGraph.Chart.8">
                  <p:embed followColorScheme="full"/>
                </p:oleObj>
              </mc:Choice>
              <mc:Fallback>
                <p:oleObj name="Chart" r:id="rId6" imgW="4572000" imgH="51434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4888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005131" y="1318767"/>
            <a:ext cx="8225280" cy="1130519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 smtClean="0"/>
              <a:t>A future like ours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664029" y="2449286"/>
            <a:ext cx="10907485" cy="3864428"/>
          </a:xfrm>
        </p:spPr>
        <p:txBody>
          <a:bodyPr>
            <a:normAutofit/>
          </a:bodyPr>
          <a:lstStyle/>
          <a:p>
            <a:pPr marL="1346420" lvl="1" indent="-515528">
              <a:buFont typeface="Times New Roman" pitchFamily="18" charset="0"/>
              <a:buChar char="–"/>
              <a:tabLst>
                <a:tab pos="617770" algn="l"/>
                <a:tab pos="720011" algn="l"/>
                <a:tab pos="1134737" algn="l"/>
                <a:tab pos="1549463" algn="l"/>
                <a:tab pos="1964189" algn="l"/>
                <a:tab pos="2378915" algn="l"/>
                <a:tab pos="2793641" algn="l"/>
                <a:tab pos="3208367" algn="l"/>
                <a:tab pos="3623093" algn="l"/>
                <a:tab pos="4037820" algn="l"/>
                <a:tab pos="4452546" algn="l"/>
                <a:tab pos="4867272" algn="l"/>
                <a:tab pos="5281998" algn="l"/>
                <a:tab pos="5696724" algn="l"/>
                <a:tab pos="6111450" algn="l"/>
                <a:tab pos="6526176" algn="l"/>
                <a:tab pos="6940902" algn="l"/>
                <a:tab pos="7355629" algn="l"/>
                <a:tab pos="7770355" algn="l"/>
                <a:tab pos="8185081" algn="l"/>
                <a:tab pos="8599807" algn="l"/>
              </a:tabLst>
            </a:pPr>
            <a:r>
              <a:rPr lang="en-US" altLang="en-US" dirty="0" smtClean="0"/>
              <a:t>Conclusion: </a:t>
            </a:r>
            <a:r>
              <a:rPr lang="en-US" altLang="en-US" b="1" dirty="0" smtClean="0">
                <a:solidFill>
                  <a:schemeClr val="accent2"/>
                </a:solidFill>
              </a:rPr>
              <a:t>“Since the loss of the future to standard fetus...at least as great a loss as the loss of the future to a standard human being who is killed, abortion, like ordinary killing, could be justified only by the most compelling reasons.”</a:t>
            </a:r>
          </a:p>
          <a:p>
            <a:pPr marL="1346420" lvl="1" indent="-515528">
              <a:buFont typeface="Times New Roman" pitchFamily="18" charset="0"/>
              <a:buChar char="–"/>
              <a:tabLst>
                <a:tab pos="617770" algn="l"/>
                <a:tab pos="720011" algn="l"/>
                <a:tab pos="1134737" algn="l"/>
                <a:tab pos="1549463" algn="l"/>
                <a:tab pos="1964189" algn="l"/>
                <a:tab pos="2378915" algn="l"/>
                <a:tab pos="2793641" algn="l"/>
                <a:tab pos="3208367" algn="l"/>
                <a:tab pos="3623093" algn="l"/>
                <a:tab pos="4037820" algn="l"/>
                <a:tab pos="4452546" algn="l"/>
                <a:tab pos="4867272" algn="l"/>
                <a:tab pos="5281998" algn="l"/>
                <a:tab pos="5696724" algn="l"/>
                <a:tab pos="6111450" algn="l"/>
                <a:tab pos="6526176" algn="l"/>
                <a:tab pos="6940902" algn="l"/>
                <a:tab pos="7355629" algn="l"/>
                <a:tab pos="7770355" algn="l"/>
                <a:tab pos="8185081" algn="l"/>
                <a:tab pos="8599807" algn="l"/>
              </a:tabLst>
            </a:pPr>
            <a:endParaRPr lang="en-US" altLang="en-US" dirty="0" smtClean="0"/>
          </a:p>
          <a:p>
            <a:pPr marL="1346420" lvl="1" indent="-515528">
              <a:buFont typeface="Times New Roman" pitchFamily="18" charset="0"/>
              <a:buChar char="–"/>
              <a:tabLst>
                <a:tab pos="617770" algn="l"/>
                <a:tab pos="720011" algn="l"/>
                <a:tab pos="1134737" algn="l"/>
                <a:tab pos="1549463" algn="l"/>
                <a:tab pos="1964189" algn="l"/>
                <a:tab pos="2378915" algn="l"/>
                <a:tab pos="2793641" algn="l"/>
                <a:tab pos="3208367" algn="l"/>
                <a:tab pos="3623093" algn="l"/>
                <a:tab pos="4037820" algn="l"/>
                <a:tab pos="4452546" algn="l"/>
                <a:tab pos="4867272" algn="l"/>
                <a:tab pos="5281998" algn="l"/>
                <a:tab pos="5696724" algn="l"/>
                <a:tab pos="6111450" algn="l"/>
                <a:tab pos="6526176" algn="l"/>
                <a:tab pos="6940902" algn="l"/>
                <a:tab pos="7355629" algn="l"/>
                <a:tab pos="7770355" algn="l"/>
                <a:tab pos="8185081" algn="l"/>
                <a:tab pos="8599807" algn="l"/>
              </a:tabLst>
            </a:pPr>
            <a:r>
              <a:rPr lang="en-US" altLang="en-US" dirty="0" smtClean="0"/>
              <a:t>In other words, he concludes that abortion is </a:t>
            </a:r>
            <a:r>
              <a:rPr lang="en-US" altLang="en-US" b="1" dirty="0" smtClean="0">
                <a:solidFill>
                  <a:schemeClr val="accent2"/>
                </a:solidFill>
              </a:rPr>
              <a:t>“seriously presumptively wrong.”</a:t>
            </a:r>
          </a:p>
          <a:p>
            <a:pPr marL="1346420" lvl="1" indent="-515528">
              <a:buFont typeface="Times New Roman" pitchFamily="18" charset="0"/>
              <a:buChar char="–"/>
              <a:tabLst>
                <a:tab pos="617770" algn="l"/>
                <a:tab pos="720011" algn="l"/>
                <a:tab pos="1134737" algn="l"/>
                <a:tab pos="1549463" algn="l"/>
                <a:tab pos="1964189" algn="l"/>
                <a:tab pos="2378915" algn="l"/>
                <a:tab pos="2793641" algn="l"/>
                <a:tab pos="3208367" algn="l"/>
                <a:tab pos="3623093" algn="l"/>
                <a:tab pos="4037820" algn="l"/>
                <a:tab pos="4452546" algn="l"/>
                <a:tab pos="4867272" algn="l"/>
                <a:tab pos="5281998" algn="l"/>
                <a:tab pos="5696724" algn="l"/>
                <a:tab pos="6111450" algn="l"/>
                <a:tab pos="6526176" algn="l"/>
                <a:tab pos="6940902" algn="l"/>
                <a:tab pos="7355629" algn="l"/>
                <a:tab pos="7770355" algn="l"/>
                <a:tab pos="8185081" algn="l"/>
                <a:tab pos="8599807" algn="l"/>
              </a:tabLst>
            </a:pPr>
            <a:endParaRPr lang="en-US" altLang="en-US" dirty="0" smtClean="0"/>
          </a:p>
          <a:p>
            <a:pPr marL="1346420" lvl="1" indent="-515528">
              <a:buFont typeface="Times New Roman" pitchFamily="18" charset="0"/>
              <a:buChar char="–"/>
              <a:tabLst>
                <a:tab pos="617770" algn="l"/>
                <a:tab pos="720011" algn="l"/>
                <a:tab pos="1134737" algn="l"/>
                <a:tab pos="1549463" algn="l"/>
                <a:tab pos="1964189" algn="l"/>
                <a:tab pos="2378915" algn="l"/>
                <a:tab pos="2793641" algn="l"/>
                <a:tab pos="3208367" algn="l"/>
                <a:tab pos="3623093" algn="l"/>
                <a:tab pos="4037820" algn="l"/>
                <a:tab pos="4452546" algn="l"/>
                <a:tab pos="4867272" algn="l"/>
                <a:tab pos="5281998" algn="l"/>
                <a:tab pos="5696724" algn="l"/>
                <a:tab pos="6111450" algn="l"/>
                <a:tab pos="6526176" algn="l"/>
                <a:tab pos="6940902" algn="l"/>
                <a:tab pos="7355629" algn="l"/>
                <a:tab pos="7770355" algn="l"/>
                <a:tab pos="8185081" algn="l"/>
                <a:tab pos="8599807" algn="l"/>
              </a:tabLst>
            </a:pPr>
            <a:r>
              <a:rPr lang="en-US" altLang="en-US" dirty="0" smtClean="0"/>
              <a:t>Marquis intentionally avoids the question of whether the fetus is a person.</a:t>
            </a:r>
          </a:p>
        </p:txBody>
      </p:sp>
    </p:spTree>
    <p:extLst>
      <p:ext uri="{BB962C8B-B14F-4D97-AF65-F5344CB8AC3E}">
        <p14:creationId xmlns:p14="http://schemas.microsoft.com/office/powerpoint/2010/main" val="181406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Contraception Objection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514" y="2677886"/>
            <a:ext cx="4278086" cy="371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Objection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Marquis' </a:t>
            </a:r>
            <a:r>
              <a:rPr lang="en-US" i="1" dirty="0" smtClean="0">
                <a:solidFill>
                  <a:schemeClr val="tx1"/>
                </a:solidFill>
              </a:rPr>
              <a:t>view were true</a:t>
            </a:r>
            <a:r>
              <a:rPr lang="en-US" i="1" dirty="0">
                <a:solidFill>
                  <a:schemeClr val="tx1"/>
                </a:solidFill>
              </a:rPr>
              <a:t>, then contraception would be wrong. </a:t>
            </a:r>
            <a:r>
              <a:rPr lang="en-US" i="1" dirty="0" smtClean="0">
                <a:solidFill>
                  <a:schemeClr val="tx1"/>
                </a:solidFill>
              </a:rPr>
              <a:t>But that's </a:t>
            </a:r>
            <a:r>
              <a:rPr lang="en-US" i="1" dirty="0">
                <a:solidFill>
                  <a:schemeClr val="tx1"/>
                </a:solidFill>
              </a:rPr>
              <a:t>absurd. 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514" y="2569028"/>
            <a:ext cx="5649686" cy="3822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Marquis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“the immorality of contraception is not entailed by the loss of a future like ours simply because there is </a:t>
            </a:r>
            <a:r>
              <a:rPr lang="en-US" b="1" i="1" dirty="0" smtClean="0">
                <a:solidFill>
                  <a:schemeClr val="accent1"/>
                </a:solidFill>
              </a:rPr>
              <a:t>no non-arbitrarily identifiable subject of the loss in the case of contraception </a:t>
            </a:r>
            <a:r>
              <a:rPr lang="en-US" dirty="0" smtClean="0"/>
              <a:t>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838200" y="968828"/>
            <a:ext cx="10363200" cy="364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 agree with the Contraception </a:t>
            </a:r>
            <a:r>
              <a:rPr lang="en-US" u="sng" dirty="0" smtClean="0"/>
              <a:t>Objection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Strongly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Somewhat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Neutral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Somewhat 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4356181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hart" r:id="rId6" imgW="4572000" imgH="5143470" progId="MSGraph.Chart.8">
                  <p:embed followColorScheme="full"/>
                </p:oleObj>
              </mc:Choice>
              <mc:Fallback>
                <p:oleObj name="Chart" r:id="rId6" imgW="4572000" imgH="514347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3699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81264"/>
              </p:ext>
            </p:extLst>
          </p:nvPr>
        </p:nvGraphicFramePr>
        <p:xfrm>
          <a:off x="620486" y="620486"/>
          <a:ext cx="10961915" cy="562791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34214"/>
                <a:gridCol w="2964461"/>
                <a:gridCol w="2427103"/>
                <a:gridCol w="3236137"/>
              </a:tblGrid>
              <a:tr h="7034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Exegesis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Marquis, Core Argument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Contraception Objection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Marquis, Response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24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P1. If abortion is (presumptively) morally permissible, then the fetus is not a person with full moral standing.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Abortion is morally permissible.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Therefore, a fetus is not a person with full moral standing. 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X has a future like ours of great value and killing X deprives X of that future, then killing X is (presumptively) morally wrong.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A fetus has a future like ours and killing that fetus would deprive it of a valuable future.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Therefore, abortion is (presumptively) morally impermissible. 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the “future like ours” premise is true, then contraception would be morally impermissible.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But contraception is not morally impermissible!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Therefore, the “future like ours” premise is false.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there is “no non-arbitrarily identifiable subject of the loss in the case of contraception,” then contraception is morally permissible (according to the “future like ours” premise).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There is “no non-arbitrarily identifiable subject of the loss in the case of contraception”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Therefore, contraception is morally permissible (according to the “future like ours” premise).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1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administrative questions? </a:t>
            </a:r>
          </a:p>
          <a:p>
            <a:r>
              <a:rPr lang="en-US" dirty="0" smtClean="0"/>
              <a:t>Clicker </a:t>
            </a:r>
            <a:r>
              <a:rPr lang="en-US" dirty="0" smtClean="0"/>
              <a:t>Quiz</a:t>
            </a:r>
          </a:p>
          <a:p>
            <a:r>
              <a:rPr lang="en-US" dirty="0" smtClean="0"/>
              <a:t>Last thoughts on the Infanticide Objection to Warren?</a:t>
            </a:r>
            <a:endParaRPr lang="en-US" dirty="0" smtClean="0"/>
          </a:p>
          <a:p>
            <a:r>
              <a:rPr lang="en-US" dirty="0"/>
              <a:t>Marquis, “Why Abortion is Immoral”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79123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29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653143" y="925286"/>
            <a:ext cx="9557657" cy="33995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What does Marquis claim is the main reason why it is presumptively wrong to kill a fetus?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fetus can feel pain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fetus is an innocent person from conception with an inviolable right to life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Abortion will harm the woman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Killing the fetus would deprive it of a valuable future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The fetus actually meets Warren’s five criteria for personhood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 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4417478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hart" r:id="rId6" imgW="4572000" imgH="5143470" progId="MSGraph.Chart.8">
                  <p:embed followColorScheme="full"/>
                </p:oleObj>
              </mc:Choice>
              <mc:Fallback>
                <p:oleObj name="Chart" r:id="rId6" imgW="4572000" imgH="51434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895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740229" y="664028"/>
            <a:ext cx="9470571" cy="783772"/>
          </a:xfrm>
        </p:spPr>
        <p:txBody>
          <a:bodyPr>
            <a:normAutofit/>
          </a:bodyPr>
          <a:lstStyle/>
          <a:p>
            <a:r>
              <a:rPr lang="en-US" sz="2000" dirty="0"/>
              <a:t>Which of the following claims is/are </a:t>
            </a:r>
            <a:r>
              <a:rPr lang="en-US" sz="2000" b="1" i="1" u="sng" dirty="0">
                <a:solidFill>
                  <a:srgbClr val="C00000"/>
                </a:solidFill>
              </a:rPr>
              <a:t>not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defended by Marquis: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876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future like ours is a sufficient condition for presumptive moral standing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future like ours is a necessary condition for presumptive moral standing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the ability to make one’s own maxims is a necessary and sufficient condition for </a:t>
            </a:r>
            <a:r>
              <a:rPr lang="en-US" sz="3200" dirty="0" smtClean="0"/>
              <a:t>personhood and dignity</a:t>
            </a:r>
            <a:endParaRPr lang="en-US" sz="3200" dirty="0"/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&amp; C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B &amp; C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25507385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hart" r:id="rId6" imgW="4572000" imgH="5143470" progId="MSGraph.Chart.8">
                  <p:embed followColorScheme="full"/>
                </p:oleObj>
              </mc:Choice>
              <mc:Fallback>
                <p:oleObj name="Chart" r:id="rId6" imgW="4572000" imgH="51434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893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-250372" y="609600"/>
            <a:ext cx="8229600" cy="990600"/>
          </a:xfrm>
        </p:spPr>
        <p:txBody>
          <a:bodyPr/>
          <a:lstStyle/>
          <a:p>
            <a:r>
              <a:rPr lang="en-US" dirty="0" smtClean="0"/>
              <a:t>Marquis claims that: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419600" cy="444137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abortion is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contraception is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contraception is </a:t>
            </a:r>
            <a:r>
              <a:rPr lang="en-US" sz="3200" i="1" u="sng" dirty="0"/>
              <a:t>not</a:t>
            </a:r>
            <a:r>
              <a:rPr lang="en-US" sz="3200" dirty="0"/>
              <a:t> presumptively morally wrong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&amp; B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/>
              <a:t>A &amp; C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04908648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hart" r:id="rId6" imgW="4572000" imgH="5143470" progId="MSGraph.Chart.8">
                  <p:embed followColorScheme="full"/>
                </p:oleObj>
              </mc:Choice>
              <mc:Fallback>
                <p:oleObj name="Chart" r:id="rId6" imgW="4572000" imgH="514347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9757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Infanticide Objection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Anne </a:t>
            </a:r>
            <a:r>
              <a:rPr lang="en-US" dirty="0" smtClean="0"/>
              <a:t>Warren, “</a:t>
            </a:r>
            <a:r>
              <a:rPr lang="en-US" dirty="0"/>
              <a:t>On </a:t>
            </a:r>
            <a:r>
              <a:rPr lang="en-US" dirty="0"/>
              <a:t>the Moral and Legal Status of Abortion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3" y="681036"/>
            <a:ext cx="1863972" cy="18639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67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Infanticide Objection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 Objection </a:t>
            </a:r>
          </a:p>
          <a:p>
            <a:r>
              <a:rPr lang="en-US" dirty="0" smtClean="0"/>
              <a:t>If Warren’s “5 criteria” theory of personhood is correct, then infanticide is morally permissible.</a:t>
            </a:r>
          </a:p>
          <a:p>
            <a:r>
              <a:rPr lang="en-US" dirty="0" smtClean="0"/>
              <a:t>But it is not!</a:t>
            </a:r>
          </a:p>
          <a:p>
            <a:r>
              <a:rPr lang="en-US" dirty="0" smtClean="0"/>
              <a:t>Therefore, Warren’s </a:t>
            </a:r>
            <a:r>
              <a:rPr lang="en-US" dirty="0"/>
              <a:t>“5 criteria” </a:t>
            </a:r>
            <a:r>
              <a:rPr lang="en-US" dirty="0" smtClean="0"/>
              <a:t>theory of personhood is incorrect.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Warren’s response</a:t>
            </a:r>
          </a:p>
          <a:p>
            <a:r>
              <a:rPr lang="en-US" dirty="0" smtClean="0"/>
              <a:t>Infanticide is not always morally impermissible</a:t>
            </a:r>
          </a:p>
          <a:p>
            <a:r>
              <a:rPr lang="en-US" dirty="0" smtClean="0"/>
              <a:t>“</a:t>
            </a:r>
            <a:r>
              <a:rPr lang="en-US" dirty="0"/>
              <a:t>neonates are so very close to being persons that to kill them requires a very strong moral justification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Neonates have </a:t>
            </a:r>
            <a:r>
              <a:rPr lang="en-US" i="1" dirty="0" smtClean="0"/>
              <a:t>indirect moral standing</a:t>
            </a:r>
            <a:r>
              <a:rPr lang="en-US" dirty="0" smtClean="0"/>
              <a:t>, but are not themselves persons 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3" y="681036"/>
            <a:ext cx="1863972" cy="18639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43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Why Abortion Is Immoral”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7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2702"/>
              </p:ext>
            </p:extLst>
          </p:nvPr>
        </p:nvGraphicFramePr>
        <p:xfrm>
          <a:off x="620486" y="620486"/>
          <a:ext cx="10961915" cy="556259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34214"/>
                <a:gridCol w="2964461"/>
                <a:gridCol w="2427103"/>
                <a:gridCol w="3236137"/>
              </a:tblGrid>
              <a:tr h="6953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Exegesis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Marquis, Core Argument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Contraception Objection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Marquis, Response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7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P1. If abortion is (presumptively) morally permissible, then the fetus is not a person with full moral standing.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Abortion is morally permissible.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Therefore, a fetus is not a person with full moral standing.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X has a future like ours of great value and killing X deprives X of that future, then killing X is (presumptively) morally wrong.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A fetus has a future like ours and killing that fetus would deprive it of a valuable future.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Therefore, abortion is (presumptively) morally impermissible.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the “future like ours” premise is true, then contraception would be morally impermissible.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But contraception is not morally impermissible!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Therefore, the “future like ours” premise is false.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P1. If there is “no non-arbitrarily identifiable subject of the loss in the case of contraception,” then contraception is morally permissible (according to the “future like ours” premise).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P2. There is “no non-arbitrarily identifiable subject of the loss in the case of contraception”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Therefore, contraception is morally permissible (according to the “future like ours” premise).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0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Do you agree with Marquis? “If X has a future like ours of great value and killing X deprives X of that future, then killing X is morally wrong.”[;crlf;]21[;]21[;]21[;]False[;]0[;][;crlf;]4[;]3[;]1.69030850945703[;]2.85714285714286[;crlf;]0[;]0[;]Strongly Agree1[;]Strongly Agree[;][;crlf;]3[;]0[;]Agree2[;]Agree[;][;crlf;]10[;]0[;]Somewhat Agree3[;]Somewhat Agree[;][;crlf;]1[;]0[;]Neutral4[;]Neutral[;][;crlf;]0[;]0[;]Somewhat Disagree5[;]Somewhat Disagree[;][;crlf;]5[;]0[;]Disagree6[;]Disagree[;][;crlf;]2[;]0[;]Strongly Disagree7[;]Strongly Disagree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4A12E09E439441BBB3BEE20886977F3&lt;/guid&gt;&#10;        &lt;description /&gt;&#10;        &lt;date&gt;11/17/2013 5:34:3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B60D4541E154C7FBE9FDC70A767BC07&lt;/guid&gt;&#10;            &lt;repollguid&gt;3E197BC06CCA496B9F8A8E38E4B50717&lt;/repollguid&gt;&#10;            &lt;sourceid&gt;5E97A04DB2BB4E4A88B56596B85061A7&lt;/sourceid&gt;&#10;            &lt;questiontext&gt;Do you agree with Marquis? “If X has a future like ours of great value and killing X deprives X of that future, then killing X is morally wrong.”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6ABE1FFB2F04BB2BECA34BBF5436784&lt;/guid&gt;&#10;                    &lt;answertext&gt;Strongly Agree&lt;/answertext&gt;&#10;                    &lt;valuetype&gt;0&lt;/valuetype&gt;&#10;                &lt;/answer&gt;&#10;                &lt;answer&gt;&#10;                    &lt;guid&gt;2FFD89FDD50B46F38E7483D2AF8606DA&lt;/guid&gt;&#10;                    &lt;answertext&gt;Agree&lt;/answertext&gt;&#10;                    &lt;valuetype&gt;0&lt;/valuetype&gt;&#10;                &lt;/answer&gt;&#10;                &lt;answer&gt;&#10;                    &lt;guid&gt;F91D75D8ADBA4512ACBEB82F43165775&lt;/guid&gt;&#10;                    &lt;answertext&gt;Somewhat Agree&lt;/answertext&gt;&#10;                    &lt;valuetype&gt;0&lt;/valuetype&gt;&#10;                &lt;/answer&gt;&#10;                &lt;answer&gt;&#10;                    &lt;guid&gt;977316D13AB949BE820BA7E695014AA5&lt;/guid&gt;&#10;                    &lt;answertext&gt;Neutral&lt;/answertext&gt;&#10;                    &lt;valuetype&gt;0&lt;/valuetype&gt;&#10;                &lt;/answer&gt;&#10;                &lt;answer&gt;&#10;                    &lt;guid&gt;981E1E09CA0F41C29FC904B164EAE9A5&lt;/guid&gt;&#10;                    &lt;answertext&gt;Somewhat Disagree&lt;/answertext&gt;&#10;                    &lt;valuetype&gt;0&lt;/valuetype&gt;&#10;                &lt;/answer&gt;&#10;                &lt;answer&gt;&#10;                    &lt;guid&gt;6224884086CA4B4FA528101B01D625FC&lt;/guid&gt;&#10;                    &lt;answertext&gt;Disagree&lt;/answertext&gt;&#10;                    &lt;valuetype&gt;0&lt;/valuetype&gt;&#10;                &lt;/answer&gt;&#10;                &lt;answer&gt;&#10;                    &lt;guid&gt;9A849506F57440EE887F2A3955CF0236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F977CC65FAA7450CBD9DE3BC7BFAAF45&lt;/guid&gt;&#10;        &lt;description /&gt;&#10;        &lt;date&gt;11/22/2013 12:19:4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64013446D3F427F8C6D2FA8C1E021D8&lt;/guid&gt;&#10;            &lt;repollguid&gt;C58323AD3E03485FBC3422A753A85307&lt;/repollguid&gt;&#10;            &lt;sourceid&gt;D47CD4176F554AB4A472D35F5364FC87&lt;/sourceid&gt;&#10;            &lt;questiontext&gt;The Contraception Objection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2A25099BE6BF44DD977A76EB470F732B&lt;/guid&gt;&#10;                    &lt;answertext&gt;Strongly Agree&lt;/answertext&gt;&#10;                    &lt;valuetype&gt;0&lt;/valuetype&gt;&#10;                &lt;/answer&gt;&#10;                &lt;answer&gt;&#10;                    &lt;guid&gt;8F9738F3E7B34D00B9054F0025193948&lt;/guid&gt;&#10;                    &lt;answertext&gt;Agree&lt;/answertext&gt;&#10;                    &lt;valuetype&gt;0&lt;/valuetype&gt;&#10;                &lt;/answer&gt;&#10;                &lt;answer&gt;&#10;                    &lt;guid&gt;9415C31C3D144554B07B2E8DFB75CC32&lt;/guid&gt;&#10;                    &lt;answertext&gt;Somewhat Agree&lt;/answertext&gt;&#10;                    &lt;valuetype&gt;0&lt;/valuetype&gt;&#10;                &lt;/answer&gt;&#10;                &lt;answer&gt;&#10;                    &lt;guid&gt;F2617976EF1346C290C7AA4364CF1C3C&lt;/guid&gt;&#10;                    &lt;answertext&gt;Neutral&lt;/answertext&gt;&#10;                    &lt;valuetype&gt;0&lt;/valuetype&gt;&#10;                &lt;/answer&gt;&#10;                &lt;answer&gt;&#10;                    &lt;guid&gt;4F2E886669F14D58A13C093E65A588FD&lt;/guid&gt;&#10;                    &lt;answertext&gt;Somewhat Disagree&lt;/answertext&gt;&#10;                    &lt;valuetype&gt;0&lt;/valuetype&gt;&#10;                &lt;/answer&gt;&#10;                &lt;answer&gt;&#10;                    &lt;guid&gt;9865C1EFF493445F965D2604F23A5BD5&lt;/guid&gt;&#10;                    &lt;answertext&gt;Disagree&lt;/answertext&gt;&#10;                    &lt;valuetype&gt;0&lt;/valuetype&gt;&#10;                &lt;/answer&gt;&#10;                &lt;answer&gt;&#10;                    &lt;guid&gt;4717DD9D3ED14C7883912692D5983E5E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at does Marquis claim is the main reason why it is presumptively wrong to kill a fetus?[;crlf;]21[;]21[;]21[;]False[;]21[;][;crlf;]4[;]4[;]0[;]0[;crlf;]0[;]-1[;]The fetus can feel pain1[;]The fetus can feel pain[;][;crlf;]0[;]-1[;]The fetus is an innocent person from conception with an inviolable right to life2[;]The fetus is an innocent person from conception with an inviolable right to life[;][;crlf;]0[;]-1[;]Abortion will harm the woman3[;]Abortion will harm the woman[;][;crlf;]21[;]1[;]Killing the fetus would deprive it of a valuable future4[;]Killing the fetus would deprive it of a valuable future[;][;crlf;]0[;]-1[;]The fetus actually meets Warren’s five criteria for personhood5[;]The fetus actually meets Warren’s five criteria for personhood[;][;crlf;]0[;]-1[;]All of the above 6[;]All of the above 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0AD528A3618415CAE4F6EB14030D878&lt;/guid&gt;&#10;        &lt;description /&gt;&#10;        &lt;date&gt;11/22/2013 11:43:3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AFC7650F7B34E97A46C34286A79A6E2&lt;/guid&gt;&#10;            &lt;repollguid&gt;3754DDAAA0ED46D2BB8018938D76F636&lt;/repollguid&gt;&#10;            &lt;sourceid&gt;52276275640147AD8FCA44E4257BA878&lt;/sourceid&gt;&#10;            &lt;questiontext&gt;What does Marquis claim is the main reason why it is presumptively wrong to kill a fetu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D873A6FD9564BCC8AE243B70EF181BD&lt;/guid&gt;&#10;                    &lt;answertext&gt;The fetus can feel pain&lt;/answertext&gt;&#10;                    &lt;valuetype&gt;-1&lt;/valuetype&gt;&#10;                &lt;/answer&gt;&#10;                &lt;answer&gt;&#10;                    &lt;guid&gt;97E154DDA4EA4FCB96AD8FFA7D71435D&lt;/guid&gt;&#10;                    &lt;answertext&gt;The fetus is an innocent person from conception with an inviolable right to life&lt;/answertext&gt;&#10;                    &lt;valuetype&gt;-1&lt;/valuetype&gt;&#10;                &lt;/answer&gt;&#10;                &lt;answer&gt;&#10;                    &lt;guid&gt;F090A81E9C124D31B7B63B1215A9831E&lt;/guid&gt;&#10;                    &lt;answertext&gt;Abortion will harm the woman&lt;/answertext&gt;&#10;                    &lt;valuetype&gt;-1&lt;/valuetype&gt;&#10;                &lt;/answer&gt;&#10;                &lt;answer&gt;&#10;                    &lt;guid&gt;901F84C1951745D093BFFDF50F2CFDC5&lt;/guid&gt;&#10;                    &lt;answertext&gt;Killing the fetus would deprive it of a valuable future&lt;/answertext&gt;&#10;                    &lt;valuetype&gt;1&lt;/valuetype&gt;&#10;                &lt;/answer&gt;&#10;                &lt;answer&gt;&#10;                    &lt;guid&gt;527BA5ECC6DE4D65885157C528FDBC9A&lt;/guid&gt;&#10;                    &lt;answertext&gt;The fetus actually meets Warren’s five criteria for personhood&lt;/answertext&gt;&#10;                    &lt;valuetype&gt;-1&lt;/valuetype&gt;&#10;                &lt;/answer&gt;&#10;                &lt;answer&gt;&#10;                    &lt;guid&gt;6D6EA0E1EBAC44028F946CE65F6387B3&lt;/guid&gt;&#10;                    &lt;answertext&gt;All of the above 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of the following claims is/are not defended by Marquis:[;crlf;]21[;]21[;]21[;]False[;]17[;][;crlf;]4.57142857142857[;]5[;]0.954758935988734[;]0.91156462585034[;crlf;]0[;]-1[;]a future like ours is a sufficient condition for presumptive moral standing1[;]a future like ours is a sufficient condition for presumptive moral standing[;][;crlf;]2[;]-1[;]a future like ours is a necessary condition for presumptive moral standing2[;]a future like ours is a necessary condition for presumptive moral standing[;][;crlf;]1[;]-1[;]the ability to make one’s own maxims is a necessary and sufficient condition for personhood3[;]the ability to make one’s own maxims is a necessary and sufficient condition for personhood[;][;crlf;]1[;]-1[;]A &amp; C4[;]A &amp; C[;][;crlf;]17[;]1[;]B &amp; C5[;]B &amp; C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135AA07B32644032B335C76A21DBFE3C&lt;/guid&gt;&#10;        &lt;description /&gt;&#10;        &lt;date&gt;11/22/2013 11:52:2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3C32A4205034CC8A15A8AF8F47C43DC&lt;/guid&gt;&#10;            &lt;repollguid&gt;0EC68AC3610449288423DCD586843451&lt;/repollguid&gt;&#10;            &lt;sourceid&gt;BAF0B6AAD9A748C794EBFFAADDB43119&lt;/sourceid&gt;&#10;            &lt;questiontext&gt;Which of the following claims is/are not defended by Marqu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AA2285C7B044B1EA67C05EFE4974CFC&lt;/guid&gt;&#10;                    &lt;answertext&gt;a future like ours is a sufficient condition for presumptive moral standing&lt;/answertext&gt;&#10;                    &lt;valuetype&gt;-1&lt;/valuetype&gt;&#10;                &lt;/answer&gt;&#10;                &lt;answer&gt;&#10;                    &lt;guid&gt;40AB6C66EEBB45A79A5696BDC5168BA0&lt;/guid&gt;&#10;                    &lt;answertext&gt;a future like ours is a necessary condition for presumptive moral standing&lt;/answertext&gt;&#10;                    &lt;valuetype&gt;-1&lt;/valuetype&gt;&#10;                &lt;/answer&gt;&#10;                &lt;answer&gt;&#10;                    &lt;guid&gt;4C6985E703E44223BB116EBFCF623AE9&lt;/guid&gt;&#10;                    &lt;answertext&gt;the ability to make one’s own maxims is a necessary and sufficient condition for personhood&lt;/answertext&gt;&#10;                    &lt;valuetype&gt;-1&lt;/valuetype&gt;&#10;                &lt;/answer&gt;&#10;                &lt;answer&gt;&#10;                    &lt;guid&gt;76FB8CC14A454740AA66104AF0ED670B&lt;/guid&gt;&#10;                    &lt;answertext&gt;A &amp;amp; C&lt;/answertext&gt;&#10;                    &lt;valuetype&gt;-1&lt;/valuetype&gt;&#10;                &lt;/answer&gt;&#10;                &lt;answer&gt;&#10;                    &lt;guid&gt;32503D621AB44F7A8A8CEBB649ED48F5&lt;/guid&gt;&#10;                    &lt;answertext&gt;B &amp;amp; C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Marquis claims that: [;crlf;]21[;]21[;]21[;]False[;]2[;][;crlf;]4.57142857142857[;]5[;]1.00339559550978[;]1.00680272108844[;crlf;]1[;]-1[;]abortion is presumptively morally wrong1[;]abortion is presumptively morally wrong[;][;crlf;]0[;]-1[;]contraception is presumptively morally wrong2[;]contraception is presumptively morally wrong[;][;crlf;]2[;]1[;]contraception is not presumptively morally wrong3[;]contraception is not presumptively morally wrong[;][;crlf;]1[;]-1[;]A &amp; B4[;]A &amp; B[;][;crlf;]17[;]-1[;]A &amp; C5[;]A &amp; C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C55309F27574F319F563D094E914E71&lt;/guid&gt;&#10;        &lt;description /&gt;&#10;        &lt;date&gt;11/22/2013 11:40:4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8E3F0293BD7417797879BFF35551A50&lt;/guid&gt;&#10;            &lt;repollguid&gt;815685618A6A4B9681488C810E3CF9AA&lt;/repollguid&gt;&#10;            &lt;sourceid&gt;B3E688B2E92D4353B69FA803833A753C&lt;/sourceid&gt;&#10;            &lt;questiontext&gt;Marquis claims that: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B2EE9C7694E426BB1993B147F962CF2&lt;/guid&gt;&#10;                    &lt;answertext&gt;abortion is presumptively morally wrong&lt;/answertext&gt;&#10;                    &lt;valuetype&gt;-1&lt;/valuetype&gt;&#10;                &lt;/answer&gt;&#10;                &lt;answer&gt;&#10;                    &lt;guid&gt;8460E3AAB81641D38B6C96B849495826&lt;/guid&gt;&#10;                    &lt;answertext&gt;contraception is presumptively morally wrong&lt;/answertext&gt;&#10;                    &lt;valuetype&gt;-1&lt;/valuetype&gt;&#10;                &lt;/answer&gt;&#10;                &lt;answer&gt;&#10;                    &lt;guid&gt;6366CA4F3528406E9A14179BA9CB5E58&lt;/guid&gt;&#10;                    &lt;answertext&gt;contraception is not presumptively morally wrong&lt;/answertext&gt;&#10;                    &lt;valuetype&gt;1&lt;/valuetype&gt;&#10;                &lt;/answer&gt;&#10;                &lt;answer&gt;&#10;                    &lt;guid&gt;69A5B71354B442EFBD32260F26E0E3A2&lt;/guid&gt;&#10;                    &lt;answertext&gt;A &amp;amp; B&lt;/answertext&gt;&#10;                    &lt;valuetype&gt;-1&lt;/valuetype&gt;&#10;                &lt;/answer&gt;&#10;                &lt;answer&gt;&#10;                    &lt;guid&gt;428874CD65F34464A1C32FA668E6BB8E&lt;/guid&gt;&#10;                    &lt;answertext&gt;A &amp;amp; C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994</Words>
  <Application>Microsoft Office PowerPoint</Application>
  <PresentationFormat>Custom</PresentationFormat>
  <Paragraphs>159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Organic</vt:lpstr>
      <vt:lpstr>Microsoft Graph Chart</vt:lpstr>
      <vt:lpstr>Contemporary Moral Problems</vt:lpstr>
      <vt:lpstr>Agenda</vt:lpstr>
      <vt:lpstr>What does Marquis claim is the main reason why it is presumptively wrong to kill a fetus?</vt:lpstr>
      <vt:lpstr>Which of the following claims is/are not defended by Marquis:</vt:lpstr>
      <vt:lpstr>Marquis claims that: </vt:lpstr>
      <vt:lpstr>The Infanticide Objection</vt:lpstr>
      <vt:lpstr>The Infanticide Objection</vt:lpstr>
      <vt:lpstr>“Why Abortion Is Immoral”</vt:lpstr>
      <vt:lpstr>PowerPoint Presentation</vt:lpstr>
      <vt:lpstr>What is moral standing?</vt:lpstr>
      <vt:lpstr>What is moral standing?</vt:lpstr>
      <vt:lpstr>A future like ours</vt:lpstr>
      <vt:lpstr>Do you agree with Marquis? “If X has a future like ours of great value and killing X deprives X of that future, then killing X is morally wrong.”</vt:lpstr>
      <vt:lpstr>A future like ours</vt:lpstr>
      <vt:lpstr>The Contraception Objection</vt:lpstr>
      <vt:lpstr>Do you agree with the Contraception Objection?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16</cp:revision>
  <dcterms:created xsi:type="dcterms:W3CDTF">2014-08-07T06:06:51Z</dcterms:created>
  <dcterms:modified xsi:type="dcterms:W3CDTF">2014-08-08T18:18:29Z</dcterms:modified>
</cp:coreProperties>
</file>