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sldIdLst>
    <p:sldId id="257" r:id="rId2"/>
    <p:sldId id="258" r:id="rId3"/>
    <p:sldId id="265" r:id="rId4"/>
    <p:sldId id="274" r:id="rId5"/>
    <p:sldId id="272" r:id="rId6"/>
    <p:sldId id="271" r:id="rId7"/>
    <p:sldId id="273" r:id="rId8"/>
    <p:sldId id="267" r:id="rId9"/>
    <p:sldId id="268" r:id="rId10"/>
    <p:sldId id="269" r:id="rId11"/>
    <p:sldId id="270" r:id="rId12"/>
    <p:sldId id="275" r:id="rId13"/>
    <p:sldId id="276" r:id="rId14"/>
    <p:sldId id="259" r:id="rId15"/>
    <p:sldId id="260" r:id="rId16"/>
    <p:sldId id="266" r:id="rId17"/>
    <p:sldId id="261" r:id="rId18"/>
    <p:sldId id="262" r:id="rId19"/>
    <p:sldId id="263" r:id="rId20"/>
    <p:sldId id="264" r:id="rId21"/>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6" d="100"/>
          <a:sy n="116" d="100"/>
        </p:scale>
        <p:origin x="39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79F7A-BB01-4416-B193-18583B692798}" type="datetimeFigureOut">
              <a:rPr lang="en-US" smtClean="0"/>
              <a:t>8/11/2014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43EFB-1305-4B2D-8904-6772845054C6}" type="slidenum">
              <a:rPr lang="en-US" smtClean="0"/>
              <a:t>‹#›</a:t>
            </a:fld>
            <a:endParaRPr lang="en-US"/>
          </a:p>
        </p:txBody>
      </p:sp>
    </p:spTree>
    <p:extLst>
      <p:ext uri="{BB962C8B-B14F-4D97-AF65-F5344CB8AC3E}">
        <p14:creationId xmlns:p14="http://schemas.microsoft.com/office/powerpoint/2010/main" val="3079850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0"/>
          <p:cNvSpPr>
            <a:spLocks noGrp="1" noChangeArrowheads="1"/>
          </p:cNvSpPr>
          <p:nvPr>
            <p:ph type="sldNum" sz="quarter"/>
          </p:nvPr>
        </p:nvSpPr>
        <p:spPr>
          <a:noFill/>
        </p:spPr>
        <p:txBody>
          <a:bodyPr/>
          <a:lstStyle>
            <a:lvl1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MS Gothic" pitchFamily="49" charset="-128"/>
              </a:defRPr>
            </a:lvl1pPr>
            <a:lvl2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MS Gothic" pitchFamily="49" charset="-128"/>
              </a:defRPr>
            </a:lvl2pPr>
            <a:lvl3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MS Gothic" pitchFamily="49" charset="-128"/>
              </a:defRPr>
            </a:lvl3pPr>
            <a:lvl4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MS Gothic" pitchFamily="49" charset="-128"/>
              </a:defRPr>
            </a:lvl4pPr>
            <a:lvl5pPr eaLnBrk="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MS Gothic" pitchFamily="49" charset="-128"/>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MS Gothic" pitchFamily="49" charset="-128"/>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MS Gothic" pitchFamily="49" charset="-128"/>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MS Gothic" pitchFamily="49" charset="-128"/>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defRPr>
                <a:solidFill>
                  <a:schemeClr val="bg1"/>
                </a:solidFill>
                <a:latin typeface="Arial" charset="0"/>
                <a:ea typeface="MS Gothic" pitchFamily="49" charset="-128"/>
              </a:defRPr>
            </a:lvl9pPr>
          </a:lstStyle>
          <a:p>
            <a:pPr eaLnBrk="1"/>
            <a:fld id="{2C1A2A70-0241-4509-BCD1-C58C5804F436}" type="slidenum">
              <a:rPr lang="en-US" altLang="en-US">
                <a:solidFill>
                  <a:srgbClr val="000000"/>
                </a:solidFill>
                <a:latin typeface="Times New Roman" pitchFamily="18" charset="0"/>
                <a:ea typeface="Arial Unicode MS" pitchFamily="34" charset="-128"/>
              </a:rPr>
              <a:pPr eaLnBrk="1"/>
              <a:t>17</a:t>
            </a:fld>
            <a:endParaRPr lang="en-US" altLang="en-US">
              <a:solidFill>
                <a:srgbClr val="000000"/>
              </a:solidFill>
              <a:latin typeface="Times New Roman" pitchFamily="18" charset="0"/>
              <a:ea typeface="Arial Unicode MS" pitchFamily="34" charset="-128"/>
            </a:endParaRPr>
          </a:p>
        </p:txBody>
      </p:sp>
      <p:sp>
        <p:nvSpPr>
          <p:cNvPr id="22531" name="Rectangle 1"/>
          <p:cNvSpPr txBox="1">
            <a:spLocks noGrp="1" noRot="1" noChangeAspect="1" noChangeArrowheads="1" noTextEdit="1"/>
          </p:cNvSpPr>
          <p:nvPr>
            <p:ph type="sldImg"/>
          </p:nvPr>
        </p:nvSpPr>
        <p:spPr>
          <a:xfrm>
            <a:off x="382588" y="693738"/>
            <a:ext cx="6089650" cy="342582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p:cNvSpPr txBox="1">
            <a:spLocks noGrp="1" noChangeArrowheads="1"/>
          </p:cNvSpPr>
          <p:nvPr>
            <p:ph type="body" idx="1"/>
          </p:nvPr>
        </p:nvSpPr>
        <p:spPr>
          <a:xfrm>
            <a:off x="686360" y="4342535"/>
            <a:ext cx="5481078" cy="410873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75121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3045E9-C232-4C08-B850-138E74C012F2}"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95F6A-6378-48EC-A0C9-08089C2869AD}" type="slidenum">
              <a:rPr lang="en-US" smtClean="0"/>
              <a:t>‹#›</a:t>
            </a:fld>
            <a:endParaRPr lang="en-US"/>
          </a:p>
        </p:txBody>
      </p:sp>
    </p:spTree>
    <p:extLst>
      <p:ext uri="{BB962C8B-B14F-4D97-AF65-F5344CB8AC3E}">
        <p14:creationId xmlns:p14="http://schemas.microsoft.com/office/powerpoint/2010/main" val="2791769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3045E9-C232-4C08-B850-138E74C012F2}"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95F6A-6378-48EC-A0C9-08089C2869AD}" type="slidenum">
              <a:rPr lang="en-US" smtClean="0"/>
              <a:t>‹#›</a:t>
            </a:fld>
            <a:endParaRPr lang="en-US"/>
          </a:p>
        </p:txBody>
      </p:sp>
    </p:spTree>
    <p:extLst>
      <p:ext uri="{BB962C8B-B14F-4D97-AF65-F5344CB8AC3E}">
        <p14:creationId xmlns:p14="http://schemas.microsoft.com/office/powerpoint/2010/main" val="253042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3045E9-C232-4C08-B850-138E74C012F2}"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95F6A-6378-48EC-A0C9-08089C2869AD}" type="slidenum">
              <a:rPr lang="en-US" smtClean="0"/>
              <a:t>‹#›</a:t>
            </a:fld>
            <a:endParaRPr lang="en-US"/>
          </a:p>
        </p:txBody>
      </p:sp>
    </p:spTree>
    <p:extLst>
      <p:ext uri="{BB962C8B-B14F-4D97-AF65-F5344CB8AC3E}">
        <p14:creationId xmlns:p14="http://schemas.microsoft.com/office/powerpoint/2010/main" val="1605881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3045E9-C232-4C08-B850-138E74C012F2}"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95F6A-6378-48EC-A0C9-08089C2869A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2148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3045E9-C232-4C08-B850-138E74C012F2}"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95F6A-6378-48EC-A0C9-08089C2869AD}" type="slidenum">
              <a:rPr lang="en-US" smtClean="0"/>
              <a:t>‹#›</a:t>
            </a:fld>
            <a:endParaRPr lang="en-US"/>
          </a:p>
        </p:txBody>
      </p:sp>
    </p:spTree>
    <p:extLst>
      <p:ext uri="{BB962C8B-B14F-4D97-AF65-F5344CB8AC3E}">
        <p14:creationId xmlns:p14="http://schemas.microsoft.com/office/powerpoint/2010/main" val="2490246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13045E9-C232-4C08-B850-138E74C012F2}" type="datetimeFigureOut">
              <a:rPr lang="en-US" smtClean="0"/>
              <a:t>8/11/2014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B95F6A-6378-48EC-A0C9-08089C2869AD}" type="slidenum">
              <a:rPr lang="en-US" smtClean="0"/>
              <a:t>‹#›</a:t>
            </a:fld>
            <a:endParaRPr lang="en-US"/>
          </a:p>
        </p:txBody>
      </p:sp>
    </p:spTree>
    <p:extLst>
      <p:ext uri="{BB962C8B-B14F-4D97-AF65-F5344CB8AC3E}">
        <p14:creationId xmlns:p14="http://schemas.microsoft.com/office/powerpoint/2010/main" val="373703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13045E9-C232-4C08-B850-138E74C012F2}" type="datetimeFigureOut">
              <a:rPr lang="en-US" smtClean="0"/>
              <a:t>8/11/2014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B95F6A-6378-48EC-A0C9-08089C2869AD}" type="slidenum">
              <a:rPr lang="en-US" smtClean="0"/>
              <a:t>‹#›</a:t>
            </a:fld>
            <a:endParaRPr lang="en-US"/>
          </a:p>
        </p:txBody>
      </p:sp>
    </p:spTree>
    <p:extLst>
      <p:ext uri="{BB962C8B-B14F-4D97-AF65-F5344CB8AC3E}">
        <p14:creationId xmlns:p14="http://schemas.microsoft.com/office/powerpoint/2010/main" val="3267277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3045E9-C232-4C08-B850-138E74C012F2}"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95F6A-6378-48EC-A0C9-08089C2869AD}" type="slidenum">
              <a:rPr lang="en-US" smtClean="0"/>
              <a:t>‹#›</a:t>
            </a:fld>
            <a:endParaRPr lang="en-US"/>
          </a:p>
        </p:txBody>
      </p:sp>
    </p:spTree>
    <p:extLst>
      <p:ext uri="{BB962C8B-B14F-4D97-AF65-F5344CB8AC3E}">
        <p14:creationId xmlns:p14="http://schemas.microsoft.com/office/powerpoint/2010/main" val="514188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3045E9-C232-4C08-B850-138E74C012F2}"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95F6A-6378-48EC-A0C9-08089C2869AD}" type="slidenum">
              <a:rPr lang="en-US" smtClean="0"/>
              <a:t>‹#›</a:t>
            </a:fld>
            <a:endParaRPr lang="en-US"/>
          </a:p>
        </p:txBody>
      </p:sp>
    </p:spTree>
    <p:extLst>
      <p:ext uri="{BB962C8B-B14F-4D97-AF65-F5344CB8AC3E}">
        <p14:creationId xmlns:p14="http://schemas.microsoft.com/office/powerpoint/2010/main" val="1340927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57B03F-8268-41FC-90BD-23DD44C94836}" type="datetimeFigureOut">
              <a:rPr lang="en-US" smtClean="0">
                <a:solidFill>
                  <a:prstClr val="black"/>
                </a:solidFill>
              </a:rPr>
              <a:pPr/>
              <a:t>8/11/2014</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261359F5-9F26-4407-9CC4-88AEEAF6678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2466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3045E9-C232-4C08-B850-138E74C012F2}"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95F6A-6378-48EC-A0C9-08089C2869AD}" type="slidenum">
              <a:rPr lang="en-US" smtClean="0"/>
              <a:t>‹#›</a:t>
            </a:fld>
            <a:endParaRPr lang="en-US"/>
          </a:p>
        </p:txBody>
      </p:sp>
    </p:spTree>
    <p:extLst>
      <p:ext uri="{BB962C8B-B14F-4D97-AF65-F5344CB8AC3E}">
        <p14:creationId xmlns:p14="http://schemas.microsoft.com/office/powerpoint/2010/main" val="108160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3045E9-C232-4C08-B850-138E74C012F2}"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B95F6A-6378-48EC-A0C9-08089C2869AD}" type="slidenum">
              <a:rPr lang="en-US" smtClean="0"/>
              <a:t>‹#›</a:t>
            </a:fld>
            <a:endParaRPr lang="en-US"/>
          </a:p>
        </p:txBody>
      </p:sp>
    </p:spTree>
    <p:extLst>
      <p:ext uri="{BB962C8B-B14F-4D97-AF65-F5344CB8AC3E}">
        <p14:creationId xmlns:p14="http://schemas.microsoft.com/office/powerpoint/2010/main" val="304900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3045E9-C232-4C08-B850-138E74C012F2}"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95F6A-6378-48EC-A0C9-08089C2869AD}" type="slidenum">
              <a:rPr lang="en-US" smtClean="0"/>
              <a:t>‹#›</a:t>
            </a:fld>
            <a:endParaRPr lang="en-US"/>
          </a:p>
        </p:txBody>
      </p:sp>
    </p:spTree>
    <p:extLst>
      <p:ext uri="{BB962C8B-B14F-4D97-AF65-F5344CB8AC3E}">
        <p14:creationId xmlns:p14="http://schemas.microsoft.com/office/powerpoint/2010/main" val="36393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3045E9-C232-4C08-B850-138E74C012F2}" type="datetimeFigureOut">
              <a:rPr lang="en-US" smtClean="0"/>
              <a:t>8/11/2014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B95F6A-6378-48EC-A0C9-08089C2869AD}" type="slidenum">
              <a:rPr lang="en-US" smtClean="0"/>
              <a:t>‹#›</a:t>
            </a:fld>
            <a:endParaRPr lang="en-US"/>
          </a:p>
        </p:txBody>
      </p:sp>
    </p:spTree>
    <p:extLst>
      <p:ext uri="{BB962C8B-B14F-4D97-AF65-F5344CB8AC3E}">
        <p14:creationId xmlns:p14="http://schemas.microsoft.com/office/powerpoint/2010/main" val="67046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3045E9-C232-4C08-B850-138E74C012F2}" type="datetimeFigureOut">
              <a:rPr lang="en-US" smtClean="0"/>
              <a:t>8/11/2014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B95F6A-6378-48EC-A0C9-08089C2869AD}" type="slidenum">
              <a:rPr lang="en-US" smtClean="0"/>
              <a:t>‹#›</a:t>
            </a:fld>
            <a:endParaRPr lang="en-US"/>
          </a:p>
        </p:txBody>
      </p:sp>
    </p:spTree>
    <p:extLst>
      <p:ext uri="{BB962C8B-B14F-4D97-AF65-F5344CB8AC3E}">
        <p14:creationId xmlns:p14="http://schemas.microsoft.com/office/powerpoint/2010/main" val="2321367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13045E9-C232-4C08-B850-138E74C012F2}" type="datetimeFigureOut">
              <a:rPr lang="en-US" smtClean="0"/>
              <a:t>8/11/2014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B95F6A-6378-48EC-A0C9-08089C2869AD}" type="slidenum">
              <a:rPr lang="en-US" smtClean="0"/>
              <a:t>‹#›</a:t>
            </a:fld>
            <a:endParaRPr lang="en-US"/>
          </a:p>
        </p:txBody>
      </p:sp>
    </p:spTree>
    <p:extLst>
      <p:ext uri="{BB962C8B-B14F-4D97-AF65-F5344CB8AC3E}">
        <p14:creationId xmlns:p14="http://schemas.microsoft.com/office/powerpoint/2010/main" val="53130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3045E9-C232-4C08-B850-138E74C012F2}"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95F6A-6378-48EC-A0C9-08089C2869AD}" type="slidenum">
              <a:rPr lang="en-US" smtClean="0"/>
              <a:t>‹#›</a:t>
            </a:fld>
            <a:endParaRPr lang="en-US"/>
          </a:p>
        </p:txBody>
      </p:sp>
    </p:spTree>
    <p:extLst>
      <p:ext uri="{BB962C8B-B14F-4D97-AF65-F5344CB8AC3E}">
        <p14:creationId xmlns:p14="http://schemas.microsoft.com/office/powerpoint/2010/main" val="2669011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3045E9-C232-4C08-B850-138E74C012F2}"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B95F6A-6378-48EC-A0C9-08089C2869AD}" type="slidenum">
              <a:rPr lang="en-US" smtClean="0"/>
              <a:t>‹#›</a:t>
            </a:fld>
            <a:endParaRPr lang="en-US"/>
          </a:p>
        </p:txBody>
      </p:sp>
    </p:spTree>
    <p:extLst>
      <p:ext uri="{BB962C8B-B14F-4D97-AF65-F5344CB8AC3E}">
        <p14:creationId xmlns:p14="http://schemas.microsoft.com/office/powerpoint/2010/main" val="235798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13045E9-C232-4C08-B850-138E74C012F2}" type="datetimeFigureOut">
              <a:rPr lang="en-US" smtClean="0"/>
              <a:t>8/11/2014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5B95F6A-6378-48EC-A0C9-08089C2869AD}" type="slidenum">
              <a:rPr lang="en-US" smtClean="0"/>
              <a:t>‹#›</a:t>
            </a:fld>
            <a:endParaRPr lang="en-US"/>
          </a:p>
        </p:txBody>
      </p:sp>
    </p:spTree>
    <p:extLst>
      <p:ext uri="{BB962C8B-B14F-4D97-AF65-F5344CB8AC3E}">
        <p14:creationId xmlns:p14="http://schemas.microsoft.com/office/powerpoint/2010/main" val="23190392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1.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8.xml"/><Relationship Id="rId4"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ritingcenter.unc.edu/handou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uwphilosophyundergrads.wordpress.com/" TargetMode="External"/><Relationship Id="rId2" Type="http://schemas.openxmlformats.org/officeDocument/2006/relationships/hyperlink" Target="https://canvas.uw.edu/courses/884483/discussion_topics/1913311"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6486" y="1730830"/>
            <a:ext cx="6248400" cy="1436914"/>
          </a:xfrm>
        </p:spPr>
        <p:txBody>
          <a:bodyPr>
            <a:normAutofit/>
          </a:bodyPr>
          <a:lstStyle/>
          <a:p>
            <a:r>
              <a:rPr lang="en-US" dirty="0"/>
              <a:t>Contemporary Moral Problems</a:t>
            </a:r>
          </a:p>
        </p:txBody>
      </p:sp>
      <p:sp>
        <p:nvSpPr>
          <p:cNvPr id="3" name="Subtitle 2"/>
          <p:cNvSpPr>
            <a:spLocks noGrp="1"/>
          </p:cNvSpPr>
          <p:nvPr>
            <p:ph type="subTitle" idx="1"/>
          </p:nvPr>
        </p:nvSpPr>
        <p:spPr>
          <a:xfrm>
            <a:off x="2373087" y="3570514"/>
            <a:ext cx="7478484" cy="1611086"/>
          </a:xfrm>
        </p:spPr>
        <p:txBody>
          <a:bodyPr>
            <a:normAutofit fontScale="77500" lnSpcReduction="20000"/>
          </a:bodyPr>
          <a:lstStyle/>
          <a:p>
            <a:r>
              <a:rPr lang="en-US" b="1" dirty="0"/>
              <a:t>M-F12:00-1:00SAV 264</a:t>
            </a:r>
          </a:p>
          <a:p>
            <a:r>
              <a:rPr lang="en-US" b="1" dirty="0"/>
              <a:t>Instructor: Benjamin Hole</a:t>
            </a:r>
          </a:p>
          <a:p>
            <a:r>
              <a:rPr lang="en-US" b="1" dirty="0"/>
              <a:t>Email: bvhole@uw.edu</a:t>
            </a:r>
          </a:p>
          <a:p>
            <a:r>
              <a:rPr lang="en-US" b="1" dirty="0"/>
              <a:t>Office Hours: </a:t>
            </a:r>
            <a:r>
              <a:rPr lang="en-US" b="1" i="1" dirty="0">
                <a:solidFill>
                  <a:schemeClr val="accent2"/>
                </a:solidFill>
              </a:rPr>
              <a:t>everyday after class</a:t>
            </a:r>
          </a:p>
        </p:txBody>
      </p:sp>
    </p:spTree>
    <p:extLst>
      <p:ext uri="{BB962C8B-B14F-4D97-AF65-F5344CB8AC3E}">
        <p14:creationId xmlns:p14="http://schemas.microsoft.com/office/powerpoint/2010/main" val="174906562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9575" y="0"/>
            <a:ext cx="10364451" cy="1596177"/>
          </a:xfrm>
        </p:spPr>
        <p:txBody>
          <a:bodyPr>
            <a:normAutofit/>
          </a:bodyPr>
          <a:lstStyle/>
          <a:p>
            <a:r>
              <a:rPr lang="en-US" dirty="0" smtClean="0"/>
              <a:t>Argumentative Structure </a:t>
            </a:r>
            <a:endParaRPr lang="en-US" dirty="0"/>
          </a:p>
        </p:txBody>
      </p:sp>
      <p:graphicFrame>
        <p:nvGraphicFramePr>
          <p:cNvPr id="12330" name="Content Placeholder 12329"/>
          <p:cNvGraphicFramePr>
            <a:graphicFrameLocks noGrp="1"/>
          </p:cNvGraphicFramePr>
          <p:nvPr>
            <p:ph idx="4294967295"/>
            <p:extLst/>
          </p:nvPr>
        </p:nvGraphicFramePr>
        <p:xfrm>
          <a:off x="141514" y="1935921"/>
          <a:ext cx="12050486" cy="5192486"/>
        </p:xfrm>
        <a:graphic>
          <a:graphicData uri="http://schemas.openxmlformats.org/drawingml/2006/table">
            <a:tbl>
              <a:tblPr firstRow="1" firstCol="1" bandRow="1"/>
              <a:tblGrid>
                <a:gridCol w="4843822"/>
                <a:gridCol w="7206664"/>
              </a:tblGrid>
              <a:tr h="5192486">
                <a:tc>
                  <a:txBody>
                    <a:bodyPr/>
                    <a:lstStyle/>
                    <a:p>
                      <a:pPr marL="0" marR="0">
                        <a:spcBef>
                          <a:spcPts val="0"/>
                        </a:spcBef>
                        <a:spcAft>
                          <a:spcPts val="0"/>
                        </a:spcAft>
                      </a:pPr>
                      <a:r>
                        <a:rPr lang="en-US" sz="2000" b="1" i="1" u="sng"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For each argument</a:t>
                      </a:r>
                      <a:endParaRPr lang="en-US" sz="2000" b="1" u="sng"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86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Is each argument valid in form?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86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each argument include all the premises necessary for conclusion?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86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Are the premises sufficient for the conclusion?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tabLst>
                          <a:tab pos="2286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Are there any premises you might have trouble explaining? (Try to identify the confusion.)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marL="0" marR="0">
                        <a:spcBef>
                          <a:spcPts val="0"/>
                        </a:spcBef>
                        <a:spcAft>
                          <a:spcPts val="0"/>
                        </a:spcAft>
                      </a:pPr>
                      <a:r>
                        <a:rPr lang="en-US" sz="2000" b="1" i="1" u="sng"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For the overall paper:</a:t>
                      </a:r>
                      <a:endParaRPr lang="en-US" sz="2000" b="1" u="sng"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Is your thesis a strong and simple statement of your core argument’s conclusion?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Are you being as charitable as possible in the exegesis?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your core argument engage with a premise in the argument from the exegesis?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your objection engage with a premise from your core argument?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Is the objection strong (or a straw man)?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your response to the objection engage with a specific premise?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your response treat the objection charitably?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anose="05050102010706020507" pitchFamily="18" charset="2"/>
                        <a:buChar char=""/>
                        <a:tabLst>
                          <a:tab pos="21717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Does your paper have broader implications in ethical theory?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79800186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to revise</a:t>
            </a:r>
            <a:endParaRPr lang="en-US" dirty="0"/>
          </a:p>
        </p:txBody>
      </p:sp>
      <p:sp>
        <p:nvSpPr>
          <p:cNvPr id="3" name="Content Placeholder 2"/>
          <p:cNvSpPr>
            <a:spLocks noGrp="1"/>
          </p:cNvSpPr>
          <p:nvPr>
            <p:ph idx="4294967295"/>
          </p:nvPr>
        </p:nvSpPr>
        <p:spPr>
          <a:xfrm>
            <a:off x="913795" y="2096064"/>
            <a:ext cx="10353762" cy="3695136"/>
          </a:xfrm>
          <a:prstGeom prst="rect">
            <a:avLst/>
          </a:prstGeom>
        </p:spPr>
        <p:txBody>
          <a:bodyPr/>
          <a:lstStyle/>
          <a:p>
            <a:pPr marL="0" lvl="0" indent="0">
              <a:buNone/>
            </a:pPr>
            <a:r>
              <a:rPr lang="en-US" sz="2400" u="sng" dirty="0">
                <a:solidFill>
                  <a:schemeClr val="tx2"/>
                </a:solidFill>
              </a:rPr>
              <a:t>Follow-up questions </a:t>
            </a:r>
            <a:r>
              <a:rPr lang="en-US" sz="2400" dirty="0"/>
              <a:t>are questions that allow you to “check in” with your peers at the end of the review session, and make sure mutual goals were accomplished.  This is also where the writer makes plans for revision.</a:t>
            </a:r>
          </a:p>
          <a:p>
            <a:pPr marL="914400" indent="-457200">
              <a:buFont typeface="+mj-lt"/>
              <a:buAutoNum type="arabicPeriod"/>
            </a:pPr>
            <a:r>
              <a:rPr lang="en-US" dirty="0" smtClean="0">
                <a:solidFill>
                  <a:schemeClr val="tx2"/>
                </a:solidFill>
              </a:rPr>
              <a:t>What feedback has been most useful?</a:t>
            </a:r>
          </a:p>
          <a:p>
            <a:pPr marL="914400" indent="-457200">
              <a:buFont typeface="+mj-lt"/>
              <a:buAutoNum type="arabicPeriod"/>
            </a:pPr>
            <a:r>
              <a:rPr lang="en-US" dirty="0" smtClean="0">
                <a:solidFill>
                  <a:schemeClr val="tx2"/>
                </a:solidFill>
              </a:rPr>
              <a:t>How will you use this feedback when writing your paper?</a:t>
            </a:r>
          </a:p>
          <a:p>
            <a:pPr marL="914400" indent="-457200">
              <a:buFont typeface="+mj-lt"/>
              <a:buAutoNum type="arabicPeriod"/>
            </a:pPr>
            <a:r>
              <a:rPr lang="en-US" dirty="0" smtClean="0">
                <a:solidFill>
                  <a:schemeClr val="tx2"/>
                </a:solidFill>
              </a:rPr>
              <a:t>Which element(s) of your paper need the most work?</a:t>
            </a:r>
            <a:endParaRPr lang="en-US" dirty="0">
              <a:solidFill>
                <a:schemeClr val="tx2"/>
              </a:solidFill>
            </a:endParaRPr>
          </a:p>
        </p:txBody>
      </p:sp>
    </p:spTree>
    <p:extLst>
      <p:ext uri="{BB962C8B-B14F-4D97-AF65-F5344CB8AC3E}">
        <p14:creationId xmlns:p14="http://schemas.microsoft.com/office/powerpoint/2010/main" val="157689258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five</a:t>
            </a:r>
            <a:endParaRPr lang="en-US" dirty="0"/>
          </a:p>
        </p:txBody>
      </p:sp>
      <p:sp>
        <p:nvSpPr>
          <p:cNvPr id="3" name="Content Placeholder 2"/>
          <p:cNvSpPr>
            <a:spLocks noGrp="1"/>
          </p:cNvSpPr>
          <p:nvPr>
            <p:ph sz="quarter" idx="13"/>
          </p:nvPr>
        </p:nvSpPr>
        <p:spPr/>
        <p:txBody>
          <a:bodyPr/>
          <a:lstStyle/>
          <a:p>
            <a:r>
              <a:rPr lang="en-US" dirty="0" smtClean="0"/>
              <a:t>Critical arguments (Thomson or </a:t>
            </a:r>
            <a:r>
              <a:rPr lang="en-US" dirty="0" err="1" smtClean="0"/>
              <a:t>Hursthouse</a:t>
            </a:r>
            <a:r>
              <a:rPr lang="en-US" dirty="0" smtClean="0"/>
              <a:t>)</a:t>
            </a:r>
          </a:p>
          <a:p>
            <a:r>
              <a:rPr lang="en-US" dirty="0" smtClean="0"/>
              <a:t>Self-assess final paper (fill out the rubric)</a:t>
            </a:r>
          </a:p>
          <a:p>
            <a:r>
              <a:rPr lang="en-US" dirty="0" smtClean="0"/>
              <a:t>Self-assess learning in this course</a:t>
            </a:r>
          </a:p>
          <a:p>
            <a:r>
              <a:rPr lang="en-US" dirty="0" smtClean="0"/>
              <a:t>Review for the final examination </a:t>
            </a:r>
            <a:endParaRPr lang="en-US" dirty="0"/>
          </a:p>
        </p:txBody>
      </p:sp>
    </p:spTree>
    <p:extLst>
      <p:ext uri="{BB962C8B-B14F-4D97-AF65-F5344CB8AC3E}">
        <p14:creationId xmlns:p14="http://schemas.microsoft.com/office/powerpoint/2010/main" val="217133831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0" y="0"/>
          <a:ext cx="12192000" cy="6858000"/>
        </p:xfrm>
        <a:graphic>
          <a:graphicData uri="http://schemas.openxmlformats.org/drawingml/2006/table">
            <a:tbl>
              <a:tblPr firstRow="1" firstCol="1" lastRow="1" lastCol="1" bandRow="1" bandCol="1"/>
              <a:tblGrid>
                <a:gridCol w="2438400"/>
                <a:gridCol w="7924800"/>
                <a:gridCol w="1828800"/>
              </a:tblGrid>
              <a:tr h="299564">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Week</a:t>
                      </a:r>
                      <a:endParaRPr lang="en-US" sz="180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Required Reading</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Assignment</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accent1"/>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Course Mechanics, Theory Primer, and Philosophical Argumentation</a:t>
                      </a:r>
                      <a:endParaRPr lang="en-US" sz="1250" dirty="0">
                        <a:effectLst/>
                        <a:latin typeface="+mn-lt"/>
                        <a:ea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6/23-6/27</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Benjamin Hole, Phil 102 Syllabus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Lewis </a:t>
                      </a:r>
                      <a:r>
                        <a:rPr lang="en-US" sz="1250" dirty="0" smtClean="0">
                          <a:effectLst/>
                          <a:latin typeface="+mn-lt"/>
                          <a:ea typeface="Times New Roman" panose="02020603050405020304" pitchFamily="18" charset="0"/>
                        </a:rPr>
                        <a:t>Vaughn, </a:t>
                      </a:r>
                      <a:r>
                        <a:rPr lang="en-US" sz="1250" dirty="0">
                          <a:effectLst/>
                          <a:latin typeface="+mn-lt"/>
                          <a:ea typeface="Times New Roman" panose="02020603050405020304" pitchFamily="18" charset="0"/>
                        </a:rPr>
                        <a:t>“How to Read an Argument”</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Timmons, “Moral Theory Primer”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WA1</a:t>
                      </a:r>
                      <a:r>
                        <a:rPr lang="en-US" sz="1250" b="1" i="1" dirty="0">
                          <a:effectLst/>
                          <a:latin typeface="+mn-lt"/>
                          <a:ea typeface="Times New Roman" panose="02020603050405020304" pitchFamily="18" charset="0"/>
                        </a:rPr>
                        <a:t>, due 6/27</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8903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Philosophical Writing and 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6/30-7/3</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(Holiday, 7/4)</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B. </a:t>
                      </a:r>
                      <a:r>
                        <a:rPr lang="en-US" sz="1250" dirty="0" smtClean="0">
                          <a:effectLst/>
                          <a:latin typeface="+mn-lt"/>
                          <a:ea typeface="Times New Roman" panose="02020603050405020304" pitchFamily="18" charset="0"/>
                        </a:rPr>
                        <a:t>Woodhouse, </a:t>
                      </a:r>
                      <a:r>
                        <a:rPr lang="en-US" sz="1250" dirty="0">
                          <a:effectLst/>
                          <a:latin typeface="+mn-lt"/>
                          <a:ea typeface="Times New Roman" panose="02020603050405020304" pitchFamily="18" charset="0"/>
                        </a:rPr>
                        <a:t>“How to Write Philosophy”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James </a:t>
                      </a:r>
                      <a:r>
                        <a:rPr lang="en-US" sz="1250" dirty="0" err="1" smtClean="0">
                          <a:effectLst/>
                          <a:latin typeface="+mn-lt"/>
                          <a:ea typeface="Times New Roman" panose="02020603050405020304" pitchFamily="18" charset="0"/>
                        </a:rPr>
                        <a:t>Rachels</a:t>
                      </a:r>
                      <a:r>
                        <a:rPr lang="en-US" sz="1250" dirty="0" smtClean="0">
                          <a:effectLst/>
                          <a:latin typeface="+mn-lt"/>
                          <a:ea typeface="Times New Roman" panose="02020603050405020304" pitchFamily="18" charset="0"/>
                        </a:rPr>
                        <a:t>, </a:t>
                      </a:r>
                      <a:r>
                        <a:rPr lang="en-US" sz="1250" dirty="0">
                          <a:effectLst/>
                          <a:latin typeface="+mn-lt"/>
                          <a:ea typeface="Times New Roman" panose="02020603050405020304" pitchFamily="18" charset="0"/>
                        </a:rPr>
                        <a:t>“The Challenge of Cultural Relativism”</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Jeremy </a:t>
                      </a:r>
                      <a:r>
                        <a:rPr lang="en-US" sz="1250" dirty="0" smtClean="0">
                          <a:effectLst/>
                          <a:latin typeface="+mn-lt"/>
                          <a:ea typeface="Times New Roman" panose="02020603050405020304" pitchFamily="18" charset="0"/>
                        </a:rPr>
                        <a:t>Bentham, </a:t>
                      </a:r>
                      <a:r>
                        <a:rPr lang="en-US" sz="1250" dirty="0">
                          <a:effectLst/>
                          <a:latin typeface="+mn-lt"/>
                          <a:ea typeface="Times New Roman" panose="02020603050405020304" pitchFamily="18" charset="0"/>
                        </a:rPr>
                        <a:t>“The Principle of Utility”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Robert </a:t>
                      </a:r>
                      <a:r>
                        <a:rPr lang="en-US" sz="1250" dirty="0" err="1">
                          <a:effectLst/>
                          <a:latin typeface="+mn-lt"/>
                          <a:ea typeface="Times New Roman" panose="02020603050405020304" pitchFamily="18" charset="0"/>
                        </a:rPr>
                        <a:t>Nozick</a:t>
                      </a:r>
                      <a:r>
                        <a:rPr lang="en-US" sz="1250" dirty="0">
                          <a:effectLst/>
                          <a:latin typeface="+mn-lt"/>
                          <a:ea typeface="Times New Roman" panose="02020603050405020304" pitchFamily="18" charset="0"/>
                        </a:rPr>
                        <a:t>, “The Experience Machine</a:t>
                      </a:r>
                      <a:r>
                        <a:rPr lang="en-US" sz="1250" dirty="0" smtClean="0">
                          <a:effectLst/>
                          <a:latin typeface="+mn-lt"/>
                          <a:ea typeface="Times New Roman" panose="02020603050405020304" pitchFamily="18" charset="0"/>
                        </a:rPr>
                        <a:t>”</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7/7-7/11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J.S. Mill, </a:t>
                      </a:r>
                      <a:r>
                        <a:rPr lang="en-US" sz="1250" i="1" dirty="0" smtClean="0">
                          <a:effectLst/>
                          <a:latin typeface="+mn-lt"/>
                          <a:ea typeface="Times New Roman" panose="02020603050405020304" pitchFamily="18" charset="0"/>
                        </a:rPr>
                        <a:t>On Liberty</a:t>
                      </a:r>
                      <a:r>
                        <a:rPr lang="en-US" sz="1250" dirty="0" smtClean="0">
                          <a:effectLst/>
                          <a:latin typeface="+mn-lt"/>
                          <a:ea typeface="Times New Roman" panose="02020603050405020304" pitchFamily="18" charset="0"/>
                        </a:rPr>
                        <a:t>, Chapters 1-2</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Immanuel </a:t>
                      </a:r>
                      <a:r>
                        <a:rPr lang="en-US" sz="1250" dirty="0">
                          <a:effectLst/>
                          <a:latin typeface="+mn-lt"/>
                          <a:ea typeface="Times New Roman" panose="02020603050405020304" pitchFamily="18" charset="0"/>
                        </a:rPr>
                        <a:t>Kant (posted on website), “The Moral Law”</a:t>
                      </a:r>
                    </a:p>
                    <a:p>
                      <a:pPr marL="1409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WA2</a:t>
                      </a:r>
                      <a:r>
                        <a:rPr lang="en-US" sz="1250" b="1" i="1" dirty="0">
                          <a:effectLst/>
                          <a:latin typeface="+mn-lt"/>
                          <a:ea typeface="Times New Roman" panose="02020603050405020304" pitchFamily="18" charset="0"/>
                        </a:rPr>
                        <a:t>, due 7/8</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882921">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Sexual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7/14-7/18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Thomas </a:t>
                      </a:r>
                      <a:r>
                        <a:rPr lang="en-US" sz="1250" dirty="0" err="1" smtClean="0">
                          <a:effectLst/>
                          <a:latin typeface="+mn-lt"/>
                          <a:ea typeface="Times New Roman" panose="02020603050405020304" pitchFamily="18" charset="0"/>
                        </a:rPr>
                        <a:t>Mappes</a:t>
                      </a:r>
                      <a:r>
                        <a:rPr lang="en-US" sz="1250" dirty="0" smtClean="0">
                          <a:effectLst/>
                          <a:latin typeface="+mn-lt"/>
                          <a:ea typeface="Times New Roman" panose="02020603050405020304" pitchFamily="18" charset="0"/>
                        </a:rPr>
                        <a:t>, “A Liberal View of Sexual Morality and the concept of Using Another Person”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The </a:t>
                      </a:r>
                      <a:r>
                        <a:rPr lang="en-US" sz="1250" dirty="0">
                          <a:effectLst/>
                          <a:latin typeface="+mn-lt"/>
                          <a:ea typeface="Times New Roman" panose="02020603050405020304" pitchFamily="18" charset="0"/>
                        </a:rPr>
                        <a:t>Catholic Church, “Vatican Declaration on Some Questions in Sexual Ethics”</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John </a:t>
                      </a:r>
                      <a:r>
                        <a:rPr lang="en-US" sz="1250" dirty="0" err="1">
                          <a:effectLst/>
                          <a:latin typeface="+mn-lt"/>
                          <a:ea typeface="Times New Roman" panose="02020603050405020304" pitchFamily="18" charset="0"/>
                        </a:rPr>
                        <a:t>Corvino</a:t>
                      </a:r>
                      <a:r>
                        <a:rPr lang="en-US" sz="1250" dirty="0">
                          <a:effectLst/>
                          <a:latin typeface="+mn-lt"/>
                          <a:ea typeface="Times New Roman" panose="02020603050405020304" pitchFamily="18" charset="0"/>
                        </a:rPr>
                        <a:t>, “A Defense of Homosexuality”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International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7/21-7/25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Peter Singer, “Famine, Affluence, and </a:t>
                      </a:r>
                      <a:r>
                        <a:rPr lang="en-US" sz="1250" dirty="0" smtClean="0">
                          <a:effectLst/>
                          <a:latin typeface="+mn-lt"/>
                          <a:ea typeface="Times New Roman" panose="02020603050405020304" pitchFamily="18" charset="0"/>
                        </a:rPr>
                        <a:t>Morality”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Garrett </a:t>
                      </a:r>
                      <a:r>
                        <a:rPr lang="en-US" sz="1250" dirty="0">
                          <a:effectLst/>
                          <a:latin typeface="+mn-lt"/>
                          <a:ea typeface="Times New Roman" panose="02020603050405020304" pitchFamily="18" charset="0"/>
                        </a:rPr>
                        <a:t>Hardin, “Lifeboat Ethics</a:t>
                      </a:r>
                      <a:r>
                        <a:rPr lang="en-US" sz="1250" dirty="0" smtClean="0">
                          <a:effectLst/>
                          <a:latin typeface="+mn-lt"/>
                          <a:ea typeface="Times New Roman" panose="02020603050405020304" pitchFamily="18" charset="0"/>
                        </a:rPr>
                        <a:t>”</a:t>
                      </a:r>
                      <a:endParaRPr lang="en-US" sz="1250" dirty="0">
                        <a:effectLst/>
                        <a:latin typeface="+mn-lt"/>
                        <a:ea typeface="Times New Roman" panose="02020603050405020304" pitchFamily="18" charset="0"/>
                      </a:endParaRPr>
                    </a:p>
                    <a:p>
                      <a:pPr marL="140970" marR="0" indent="-114300" algn="l">
                        <a:lnSpc>
                          <a:spcPct val="107000"/>
                        </a:lnSpc>
                        <a:spcBef>
                          <a:spcPts val="0"/>
                        </a:spcBef>
                        <a:spcAft>
                          <a:spcPts val="0"/>
                        </a:spcAft>
                        <a:tabLst>
                          <a:tab pos="140970" algn="l"/>
                        </a:tabLs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WA3</a:t>
                      </a:r>
                      <a:r>
                        <a:rPr lang="en-US" sz="1250" b="1" i="1" dirty="0">
                          <a:effectLst/>
                          <a:latin typeface="+mn-lt"/>
                          <a:ea typeface="Times New Roman" panose="02020603050405020304" pitchFamily="18" charset="0"/>
                        </a:rPr>
                        <a:t>, due 7/22</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Social and Political Ethics: Censorship and </a:t>
                      </a:r>
                      <a:r>
                        <a:rPr lang="en-US" sz="1250" b="1" i="1" dirty="0" smtClean="0">
                          <a:effectLst/>
                          <a:latin typeface="+mn-lt"/>
                          <a:ea typeface="Times New Roman" panose="02020603050405020304" pitchFamily="18" charset="0"/>
                          <a:cs typeface="Times New Roman" panose="02020603050405020304" pitchFamily="18" charset="0"/>
                        </a:rPr>
                        <a:t>Pornography</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7/28-8/1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Ronald </a:t>
                      </a:r>
                      <a:r>
                        <a:rPr lang="en-US" sz="1250" dirty="0" err="1">
                          <a:effectLst/>
                          <a:latin typeface="+mn-lt"/>
                          <a:ea typeface="Times New Roman" panose="02020603050405020304" pitchFamily="18" charset="0"/>
                        </a:rPr>
                        <a:t>Dworkin</a:t>
                      </a:r>
                      <a:r>
                        <a:rPr lang="en-US" sz="1250" dirty="0">
                          <a:effectLst/>
                          <a:latin typeface="+mn-lt"/>
                          <a:ea typeface="Times New Roman" panose="02020603050405020304" pitchFamily="18" charset="0"/>
                        </a:rPr>
                        <a:t>, “Liberty and Pornography”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Judith M. Hill, “Pornography and Degradation”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Catharine </a:t>
                      </a:r>
                      <a:r>
                        <a:rPr lang="en-US" sz="1250" dirty="0" smtClean="0">
                          <a:effectLst/>
                          <a:latin typeface="+mn-lt"/>
                          <a:ea typeface="Times New Roman" panose="02020603050405020304" pitchFamily="18" charset="0"/>
                        </a:rPr>
                        <a:t>MacKinnon, </a:t>
                      </a:r>
                      <a:r>
                        <a:rPr lang="en-US" sz="1250" dirty="0">
                          <a:effectLst/>
                          <a:latin typeface="+mn-lt"/>
                          <a:ea typeface="Times New Roman" panose="02020603050405020304" pitchFamily="18" charset="0"/>
                        </a:rPr>
                        <a:t>“Pornography, Civil Rights, and Speech” </a:t>
                      </a:r>
                    </a:p>
                    <a:p>
                      <a:pPr marL="1028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8/4-8/8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Pope John Paul II, “The Unspeakable Crime of Abortion”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Mary Anne Warren, “On the Moral and Legal Status of Abortion”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Don Marquis, “Why Abortion Is Immoral”</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WA4</a:t>
                      </a:r>
                      <a:r>
                        <a:rPr lang="en-US" sz="1250" b="1" i="1" dirty="0">
                          <a:effectLst/>
                          <a:latin typeface="+mn-lt"/>
                          <a:ea typeface="Times New Roman" panose="02020603050405020304" pitchFamily="18" charset="0"/>
                        </a:rPr>
                        <a:t>, due 8/5</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Conference for Final Papers </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8/11-8/15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i="1" dirty="0">
                          <a:effectLst/>
                          <a:latin typeface="+mn-lt"/>
                          <a:ea typeface="Times New Roman" panose="02020603050405020304" pitchFamily="18" charset="0"/>
                        </a:rPr>
                        <a:t>Catch-up </a:t>
                      </a:r>
                      <a:r>
                        <a:rPr lang="en-US" sz="1250" i="1" dirty="0" smtClean="0">
                          <a:effectLst/>
                          <a:latin typeface="+mn-lt"/>
                          <a:ea typeface="Times New Roman" panose="02020603050405020304" pitchFamily="18" charset="0"/>
                        </a:rPr>
                        <a:t>/ review.</a:t>
                      </a:r>
                      <a:endParaRPr lang="en-US" sz="1250" dirty="0">
                        <a:effectLst/>
                        <a:latin typeface="+mn-lt"/>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b="1" i="1" dirty="0">
                          <a:effectLst/>
                          <a:latin typeface="+mn-lt"/>
                          <a:ea typeface="Times New Roman" panose="02020603050405020304" pitchFamily="18" charset="0"/>
                        </a:rPr>
                        <a:t>Conference for Final Papers: presentations and discussion </a:t>
                      </a:r>
                      <a:endParaRPr lang="en-US" sz="1250" dirty="0">
                        <a:effectLst/>
                        <a:latin typeface="+mn-lt"/>
                        <a:ea typeface="Times New Roman" panose="02020603050405020304" pitchFamily="18" charset="0"/>
                      </a:endParaRPr>
                    </a:p>
                    <a:p>
                      <a:pPr marL="1143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r>
                        <a:rPr lang="en-US" sz="1250" b="1" i="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8/18-8/22</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250" dirty="0">
                          <a:effectLst/>
                          <a:latin typeface="+mn-lt"/>
                          <a:ea typeface="Times New Roman" panose="02020603050405020304" pitchFamily="18" charset="0"/>
                        </a:rPr>
                        <a:t>Judith Jarvis Thomson, “A Defense of Abortion”</a:t>
                      </a:r>
                    </a:p>
                    <a:p>
                      <a:pPr marL="342900" marR="0" lvl="0" indent="-342900" algn="l">
                        <a:lnSpc>
                          <a:spcPct val="107000"/>
                        </a:lnSpc>
                        <a:spcBef>
                          <a:spcPts val="0"/>
                        </a:spcBef>
                        <a:spcAft>
                          <a:spcPts val="0"/>
                        </a:spcAft>
                        <a:buFont typeface="Symbol" panose="05050102010706020507" pitchFamily="18" charset="2"/>
                        <a:buChar char=""/>
                        <a:tabLst>
                          <a:tab pos="83820" algn="l"/>
                        </a:tabLst>
                      </a:pPr>
                      <a:r>
                        <a:rPr lang="en-US" sz="1250" dirty="0">
                          <a:effectLst/>
                          <a:latin typeface="+mn-lt"/>
                          <a:ea typeface="Times New Roman" panose="02020603050405020304" pitchFamily="18" charset="0"/>
                        </a:rPr>
                        <a:t>Rosalind </a:t>
                      </a:r>
                      <a:r>
                        <a:rPr lang="en-US" sz="1250" dirty="0" err="1">
                          <a:effectLst/>
                          <a:latin typeface="+mn-lt"/>
                          <a:ea typeface="Times New Roman" panose="02020603050405020304" pitchFamily="18" charset="0"/>
                        </a:rPr>
                        <a:t>Hursthouse</a:t>
                      </a:r>
                      <a:r>
                        <a:rPr lang="en-US" sz="1250" dirty="0">
                          <a:effectLst/>
                          <a:latin typeface="+mn-lt"/>
                          <a:ea typeface="Times New Roman" panose="02020603050405020304" pitchFamily="18" charset="0"/>
                        </a:rPr>
                        <a:t>, “Virtue Ethics and Abortion”</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WA5</a:t>
                      </a:r>
                      <a:r>
                        <a:rPr lang="en-US" sz="1250" b="1" i="1" dirty="0">
                          <a:effectLst/>
                          <a:latin typeface="+mn-lt"/>
                          <a:ea typeface="Times New Roman" panose="02020603050405020304" pitchFamily="18" charset="0"/>
                        </a:rPr>
                        <a:t>, due 8/19</a:t>
                      </a:r>
                      <a:endParaRPr lang="en-US" sz="1250" dirty="0">
                        <a:effectLst/>
                        <a:latin typeface="+mn-lt"/>
                        <a:ea typeface="Times New Roman" panose="02020603050405020304" pitchFamily="18" charset="0"/>
                      </a:endParaRPr>
                    </a:p>
                    <a:p>
                      <a:pPr marL="10795" marR="0" algn="l">
                        <a:lnSpc>
                          <a:spcPct val="107000"/>
                        </a:lnSpc>
                        <a:spcBef>
                          <a:spcPts val="0"/>
                        </a:spcBef>
                        <a:spcAft>
                          <a:spcPts val="0"/>
                        </a:spcAft>
                      </a:pPr>
                      <a:r>
                        <a:rPr lang="en-US" sz="1250" b="1" i="1" dirty="0">
                          <a:effectLst/>
                          <a:latin typeface="+mn-lt"/>
                          <a:ea typeface="Times New Roman" panose="02020603050405020304" pitchFamily="18" charset="0"/>
                        </a:rPr>
                        <a:t>Final Paper, due 8/21</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r>
            </a:tbl>
          </a:graphicData>
        </a:graphic>
      </p:graphicFrame>
    </p:spTree>
    <p:extLst>
      <p:ext uri="{BB962C8B-B14F-4D97-AF65-F5344CB8AC3E}">
        <p14:creationId xmlns:p14="http://schemas.microsoft.com/office/powerpoint/2010/main" val="16096598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a:t>Why Abortion Is Immoral”</a:t>
            </a:r>
          </a:p>
        </p:txBody>
      </p:sp>
      <p:sp>
        <p:nvSpPr>
          <p:cNvPr id="3" name="Text Placeholder 2"/>
          <p:cNvSpPr>
            <a:spLocks noGrp="1"/>
          </p:cNvSpPr>
          <p:nvPr>
            <p:ph type="body" idx="1"/>
          </p:nvPr>
        </p:nvSpPr>
        <p:spPr/>
        <p:txBody>
          <a:bodyPr/>
          <a:lstStyle/>
          <a:p>
            <a:r>
              <a:rPr lang="en-US" dirty="0" smtClean="0"/>
              <a:t>Marquis</a:t>
            </a:r>
            <a:endParaRPr lang="en-US" dirty="0"/>
          </a:p>
        </p:txBody>
      </p:sp>
    </p:spTree>
    <p:extLst>
      <p:ext uri="{BB962C8B-B14F-4D97-AF65-F5344CB8AC3E}">
        <p14:creationId xmlns:p14="http://schemas.microsoft.com/office/powerpoint/2010/main" val="180454352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56742706"/>
              </p:ext>
            </p:extLst>
          </p:nvPr>
        </p:nvGraphicFramePr>
        <p:xfrm>
          <a:off x="620486" y="620486"/>
          <a:ext cx="10961915" cy="6181726"/>
        </p:xfrm>
        <a:graphic>
          <a:graphicData uri="http://schemas.openxmlformats.org/drawingml/2006/table">
            <a:tbl>
              <a:tblPr firstRow="1" firstCol="1" bandRow="1">
                <a:tableStyleId>{69012ECD-51FC-41F1-AA8D-1B2483CD663E}</a:tableStyleId>
              </a:tblPr>
              <a:tblGrid>
                <a:gridCol w="2334214"/>
                <a:gridCol w="2964461"/>
                <a:gridCol w="2427103"/>
                <a:gridCol w="3236137"/>
              </a:tblGrid>
              <a:tr h="695326">
                <a:tc>
                  <a:txBody>
                    <a:bodyPr/>
                    <a:lstStyle/>
                    <a:p>
                      <a:pPr marL="0" marR="0">
                        <a:spcBef>
                          <a:spcPts val="0"/>
                        </a:spcBef>
                        <a:spcAft>
                          <a:spcPts val="0"/>
                        </a:spcAft>
                      </a:pPr>
                      <a:r>
                        <a:rPr lang="en-US" sz="1800" b="1" dirty="0">
                          <a:effectLst/>
                        </a:rPr>
                        <a:t>Exegesis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a:effectLst/>
                        </a:rPr>
                        <a:t>Marquis, Core Argument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a:effectLst/>
                        </a:rPr>
                        <a:t>Contraception Objection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a:effectLst/>
                        </a:rPr>
                        <a:t>Marquis, Response</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67273">
                <a:tc>
                  <a:txBody>
                    <a:bodyPr/>
                    <a:lstStyle/>
                    <a:p>
                      <a:pPr marL="0" marR="0">
                        <a:spcBef>
                          <a:spcPts val="0"/>
                        </a:spcBef>
                        <a:spcAft>
                          <a:spcPts val="0"/>
                        </a:spcAft>
                      </a:pPr>
                      <a:r>
                        <a:rPr lang="en-US" sz="1800" b="1" dirty="0">
                          <a:effectLst/>
                        </a:rPr>
                        <a:t> P1. If abortion is (presumptively) morally permissible, then the fetus is not a person with full moral standing. </a:t>
                      </a:r>
                    </a:p>
                    <a:p>
                      <a:pPr marL="0" marR="0">
                        <a:spcBef>
                          <a:spcPts val="0"/>
                        </a:spcBef>
                        <a:spcAft>
                          <a:spcPts val="0"/>
                        </a:spcAft>
                      </a:pPr>
                      <a:r>
                        <a:rPr lang="en-US" sz="1800" b="1" dirty="0">
                          <a:effectLst/>
                        </a:rPr>
                        <a:t> </a:t>
                      </a:r>
                    </a:p>
                    <a:p>
                      <a:pPr marL="0" marR="0">
                        <a:spcBef>
                          <a:spcPts val="0"/>
                        </a:spcBef>
                        <a:spcAft>
                          <a:spcPts val="0"/>
                        </a:spcAft>
                      </a:pPr>
                      <a:r>
                        <a:rPr lang="en-US" sz="1800" b="1" dirty="0">
                          <a:effectLst/>
                        </a:rPr>
                        <a:t>P2. Abortion is morally permissible.</a:t>
                      </a:r>
                    </a:p>
                    <a:p>
                      <a:pPr marL="0" marR="0">
                        <a:spcBef>
                          <a:spcPts val="0"/>
                        </a:spcBef>
                        <a:spcAft>
                          <a:spcPts val="0"/>
                        </a:spcAft>
                      </a:pPr>
                      <a:r>
                        <a:rPr lang="en-US" sz="1800" b="1" dirty="0">
                          <a:effectLst/>
                        </a:rPr>
                        <a:t> </a:t>
                      </a:r>
                      <a:endParaRPr lang="en-US" sz="1800" b="1" dirty="0" smtClean="0">
                        <a:effectLst/>
                      </a:endParaRPr>
                    </a:p>
                    <a:p>
                      <a:pPr marL="0" marR="0">
                        <a:spcBef>
                          <a:spcPts val="0"/>
                        </a:spcBef>
                        <a:spcAft>
                          <a:spcPts val="0"/>
                        </a:spcAft>
                      </a:pPr>
                      <a:endParaRPr lang="en-US" sz="1800" b="1" dirty="0" smtClean="0">
                        <a:effectLst/>
                      </a:endParaRPr>
                    </a:p>
                    <a:p>
                      <a:pPr marL="0" marR="0">
                        <a:spcBef>
                          <a:spcPts val="0"/>
                        </a:spcBef>
                        <a:spcAft>
                          <a:spcPts val="0"/>
                        </a:spcAft>
                      </a:pPr>
                      <a:endParaRPr lang="en-US" sz="1800" b="1" dirty="0" smtClean="0">
                        <a:effectLst/>
                      </a:endParaRPr>
                    </a:p>
                    <a:p>
                      <a:pPr marL="0" marR="0">
                        <a:spcBef>
                          <a:spcPts val="0"/>
                        </a:spcBef>
                        <a:spcAft>
                          <a:spcPts val="0"/>
                        </a:spcAft>
                      </a:pPr>
                      <a:endParaRPr lang="en-US" sz="1800" b="1" dirty="0" smtClean="0">
                        <a:effectLst/>
                      </a:endParaRPr>
                    </a:p>
                    <a:p>
                      <a:pPr marL="0" marR="0">
                        <a:spcBef>
                          <a:spcPts val="0"/>
                        </a:spcBef>
                        <a:spcAft>
                          <a:spcPts val="0"/>
                        </a:spcAft>
                      </a:pPr>
                      <a:endParaRPr lang="en-US" sz="1800" b="1" dirty="0">
                        <a:effectLst/>
                      </a:endParaRPr>
                    </a:p>
                    <a:p>
                      <a:pPr marL="0" marR="0">
                        <a:spcBef>
                          <a:spcPts val="0"/>
                        </a:spcBef>
                        <a:spcAft>
                          <a:spcPts val="0"/>
                        </a:spcAft>
                      </a:pPr>
                      <a:r>
                        <a:rPr lang="en-US" sz="1800" b="1" dirty="0">
                          <a:effectLst/>
                        </a:rPr>
                        <a:t>Therefore, a fetus is not a person with full moral standing.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dirty="0">
                          <a:effectLst/>
                        </a:rPr>
                        <a:t>P1. If X has a future like ours of great value and killing X deprives X of that future, then killing X is (presumptively) morally wrong.</a:t>
                      </a:r>
                    </a:p>
                    <a:p>
                      <a:pPr marL="0" marR="0">
                        <a:spcBef>
                          <a:spcPts val="0"/>
                        </a:spcBef>
                        <a:spcAft>
                          <a:spcPts val="0"/>
                        </a:spcAft>
                      </a:pPr>
                      <a:r>
                        <a:rPr lang="en-US" sz="1800" b="1" dirty="0">
                          <a:effectLst/>
                        </a:rPr>
                        <a:t> </a:t>
                      </a:r>
                    </a:p>
                    <a:p>
                      <a:pPr marL="0" marR="0">
                        <a:spcBef>
                          <a:spcPts val="0"/>
                        </a:spcBef>
                        <a:spcAft>
                          <a:spcPts val="0"/>
                        </a:spcAft>
                      </a:pPr>
                      <a:r>
                        <a:rPr lang="en-US" sz="1800" b="1" dirty="0">
                          <a:effectLst/>
                        </a:rPr>
                        <a:t>P2. A fetus has a future like ours and killing that fetus would deprive it of a valuable future. </a:t>
                      </a:r>
                    </a:p>
                    <a:p>
                      <a:pPr marL="0" marR="0">
                        <a:spcBef>
                          <a:spcPts val="0"/>
                        </a:spcBef>
                        <a:spcAft>
                          <a:spcPts val="0"/>
                        </a:spcAft>
                      </a:pPr>
                      <a:r>
                        <a:rPr lang="en-US" sz="1800" b="1" dirty="0">
                          <a:effectLst/>
                        </a:rPr>
                        <a:t> </a:t>
                      </a:r>
                      <a:endParaRPr lang="en-US" sz="1800" b="1" dirty="0" smtClean="0">
                        <a:effectLst/>
                      </a:endParaRPr>
                    </a:p>
                    <a:p>
                      <a:pPr marL="0" marR="0">
                        <a:spcBef>
                          <a:spcPts val="0"/>
                        </a:spcBef>
                        <a:spcAft>
                          <a:spcPts val="0"/>
                        </a:spcAft>
                      </a:pPr>
                      <a:endParaRPr lang="en-US" sz="1800" b="1" dirty="0" smtClean="0">
                        <a:effectLst/>
                      </a:endParaRPr>
                    </a:p>
                    <a:p>
                      <a:pPr marL="0" marR="0">
                        <a:spcBef>
                          <a:spcPts val="0"/>
                        </a:spcBef>
                        <a:spcAft>
                          <a:spcPts val="0"/>
                        </a:spcAft>
                      </a:pPr>
                      <a:endParaRPr lang="en-US" sz="1800" b="1" dirty="0">
                        <a:effectLst/>
                      </a:endParaRPr>
                    </a:p>
                    <a:p>
                      <a:pPr marL="0" marR="0">
                        <a:spcBef>
                          <a:spcPts val="0"/>
                        </a:spcBef>
                        <a:spcAft>
                          <a:spcPts val="0"/>
                        </a:spcAft>
                      </a:pPr>
                      <a:r>
                        <a:rPr lang="en-US" sz="1800" b="1" dirty="0">
                          <a:effectLst/>
                        </a:rPr>
                        <a:t>Therefore, abortion is (presumptively) morally impermissible.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dirty="0">
                          <a:effectLst/>
                        </a:rPr>
                        <a:t>P1. If the “future like ours” premise is true, then contraception would be morally impermissible. </a:t>
                      </a:r>
                    </a:p>
                    <a:p>
                      <a:pPr marL="0" marR="0">
                        <a:spcBef>
                          <a:spcPts val="0"/>
                        </a:spcBef>
                        <a:spcAft>
                          <a:spcPts val="0"/>
                        </a:spcAft>
                      </a:pPr>
                      <a:r>
                        <a:rPr lang="en-US" sz="1800" b="1" dirty="0">
                          <a:effectLst/>
                        </a:rPr>
                        <a:t> </a:t>
                      </a:r>
                      <a:endParaRPr lang="en-US" sz="1800" b="1" dirty="0" smtClean="0">
                        <a:effectLst/>
                      </a:endParaRPr>
                    </a:p>
                    <a:p>
                      <a:pPr marL="0" marR="0">
                        <a:spcBef>
                          <a:spcPts val="0"/>
                        </a:spcBef>
                        <a:spcAft>
                          <a:spcPts val="0"/>
                        </a:spcAft>
                      </a:pPr>
                      <a:endParaRPr lang="en-US" sz="1800" b="1" dirty="0">
                        <a:effectLst/>
                      </a:endParaRPr>
                    </a:p>
                    <a:p>
                      <a:pPr marL="0" marR="0">
                        <a:spcBef>
                          <a:spcPts val="0"/>
                        </a:spcBef>
                        <a:spcAft>
                          <a:spcPts val="0"/>
                        </a:spcAft>
                      </a:pPr>
                      <a:r>
                        <a:rPr lang="en-US" sz="1800" b="1" dirty="0">
                          <a:effectLst/>
                        </a:rPr>
                        <a:t>P2. But contraception is not morally impermissible!</a:t>
                      </a:r>
                    </a:p>
                    <a:p>
                      <a:pPr marL="0" marR="0">
                        <a:spcBef>
                          <a:spcPts val="0"/>
                        </a:spcBef>
                        <a:spcAft>
                          <a:spcPts val="0"/>
                        </a:spcAft>
                      </a:pPr>
                      <a:r>
                        <a:rPr lang="en-US" sz="1800" b="1" dirty="0">
                          <a:effectLst/>
                        </a:rPr>
                        <a:t> </a:t>
                      </a:r>
                      <a:endParaRPr lang="en-US" sz="1800" b="1" dirty="0" smtClean="0">
                        <a:effectLst/>
                      </a:endParaRPr>
                    </a:p>
                    <a:p>
                      <a:pPr marL="0" marR="0">
                        <a:spcBef>
                          <a:spcPts val="0"/>
                        </a:spcBef>
                        <a:spcAft>
                          <a:spcPts val="0"/>
                        </a:spcAft>
                      </a:pPr>
                      <a:endParaRPr lang="en-US" sz="1800" b="1" dirty="0" smtClean="0">
                        <a:effectLst/>
                      </a:endParaRPr>
                    </a:p>
                    <a:p>
                      <a:pPr marL="0" marR="0">
                        <a:spcBef>
                          <a:spcPts val="0"/>
                        </a:spcBef>
                        <a:spcAft>
                          <a:spcPts val="0"/>
                        </a:spcAft>
                      </a:pPr>
                      <a:endParaRPr lang="en-US" sz="1800" b="1" dirty="0" smtClean="0">
                        <a:effectLst/>
                      </a:endParaRPr>
                    </a:p>
                    <a:p>
                      <a:pPr marL="0" marR="0">
                        <a:spcBef>
                          <a:spcPts val="0"/>
                        </a:spcBef>
                        <a:spcAft>
                          <a:spcPts val="0"/>
                        </a:spcAft>
                      </a:pPr>
                      <a:endParaRPr lang="en-US" sz="1800" b="1" dirty="0" smtClean="0">
                        <a:effectLst/>
                      </a:endParaRPr>
                    </a:p>
                    <a:p>
                      <a:pPr marL="0" marR="0">
                        <a:spcBef>
                          <a:spcPts val="0"/>
                        </a:spcBef>
                        <a:spcAft>
                          <a:spcPts val="0"/>
                        </a:spcAft>
                      </a:pPr>
                      <a:endParaRPr lang="en-US" sz="1800" b="1" dirty="0">
                        <a:effectLst/>
                      </a:endParaRPr>
                    </a:p>
                    <a:p>
                      <a:pPr marL="0" marR="0">
                        <a:spcBef>
                          <a:spcPts val="0"/>
                        </a:spcBef>
                        <a:spcAft>
                          <a:spcPts val="0"/>
                        </a:spcAft>
                      </a:pPr>
                      <a:r>
                        <a:rPr lang="en-US" sz="1800" b="1" dirty="0">
                          <a:effectLst/>
                        </a:rPr>
                        <a:t>Therefore, the “future like ours” premise is false.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dirty="0">
                          <a:effectLst/>
                        </a:rPr>
                        <a:t>P1. If there is “no non-arbitrarily identifiable subject of the loss in the case of contraception,” then contraception is morally permissible (according to the “future like ours” premise). </a:t>
                      </a:r>
                    </a:p>
                    <a:p>
                      <a:pPr marL="0" marR="0">
                        <a:spcBef>
                          <a:spcPts val="0"/>
                        </a:spcBef>
                        <a:spcAft>
                          <a:spcPts val="0"/>
                        </a:spcAft>
                      </a:pPr>
                      <a:r>
                        <a:rPr lang="en-US" sz="1800" b="1" dirty="0">
                          <a:effectLst/>
                        </a:rPr>
                        <a:t> </a:t>
                      </a:r>
                    </a:p>
                    <a:p>
                      <a:pPr marL="0" marR="0">
                        <a:spcBef>
                          <a:spcPts val="0"/>
                        </a:spcBef>
                        <a:spcAft>
                          <a:spcPts val="0"/>
                        </a:spcAft>
                      </a:pPr>
                      <a:r>
                        <a:rPr lang="en-US" sz="1800" b="1" dirty="0">
                          <a:effectLst/>
                        </a:rPr>
                        <a:t>P2. There is “no non-arbitrarily identifiable subject of the loss in the case of contraception”</a:t>
                      </a:r>
                    </a:p>
                    <a:p>
                      <a:pPr marL="0" marR="0">
                        <a:spcBef>
                          <a:spcPts val="0"/>
                        </a:spcBef>
                        <a:spcAft>
                          <a:spcPts val="0"/>
                        </a:spcAft>
                      </a:pPr>
                      <a:r>
                        <a:rPr lang="en-US" sz="1800" b="1" dirty="0">
                          <a:effectLst/>
                        </a:rPr>
                        <a:t> </a:t>
                      </a:r>
                      <a:endParaRPr lang="en-US" sz="1800" b="1" dirty="0" smtClean="0">
                        <a:effectLst/>
                      </a:endParaRPr>
                    </a:p>
                    <a:p>
                      <a:pPr marL="0" marR="0">
                        <a:spcBef>
                          <a:spcPts val="0"/>
                        </a:spcBef>
                        <a:spcAft>
                          <a:spcPts val="0"/>
                        </a:spcAft>
                      </a:pPr>
                      <a:endParaRPr lang="en-US" sz="1800" b="1" dirty="0" smtClean="0">
                        <a:effectLst/>
                      </a:endParaRPr>
                    </a:p>
                    <a:p>
                      <a:pPr marL="0" marR="0">
                        <a:spcBef>
                          <a:spcPts val="0"/>
                        </a:spcBef>
                        <a:spcAft>
                          <a:spcPts val="0"/>
                        </a:spcAft>
                      </a:pPr>
                      <a:endParaRPr lang="en-US" sz="1800" b="1" dirty="0">
                        <a:effectLst/>
                      </a:endParaRPr>
                    </a:p>
                    <a:p>
                      <a:pPr marL="0" marR="0">
                        <a:spcBef>
                          <a:spcPts val="0"/>
                        </a:spcBef>
                        <a:spcAft>
                          <a:spcPts val="0"/>
                        </a:spcAft>
                      </a:pPr>
                      <a:r>
                        <a:rPr lang="en-US" sz="1800" b="1" dirty="0">
                          <a:effectLst/>
                        </a:rPr>
                        <a:t>Therefore, contraception is morally permissible (according to the “future like ours” premise).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8961279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24723357"/>
              </p:ext>
            </p:extLst>
          </p:nvPr>
        </p:nvGraphicFramePr>
        <p:xfrm>
          <a:off x="620486" y="620486"/>
          <a:ext cx="10961915" cy="6181726"/>
        </p:xfrm>
        <a:graphic>
          <a:graphicData uri="http://schemas.openxmlformats.org/drawingml/2006/table">
            <a:tbl>
              <a:tblPr firstRow="1" firstCol="1" bandRow="1">
                <a:tableStyleId>{69012ECD-51FC-41F1-AA8D-1B2483CD663E}</a:tableStyleId>
              </a:tblPr>
              <a:tblGrid>
                <a:gridCol w="2334214"/>
                <a:gridCol w="2964461"/>
                <a:gridCol w="2427103"/>
                <a:gridCol w="3236137"/>
              </a:tblGrid>
              <a:tr h="695326">
                <a:tc>
                  <a:txBody>
                    <a:bodyPr/>
                    <a:lstStyle/>
                    <a:p>
                      <a:pPr marL="0" marR="0">
                        <a:spcBef>
                          <a:spcPts val="0"/>
                        </a:spcBef>
                        <a:spcAft>
                          <a:spcPts val="0"/>
                        </a:spcAft>
                      </a:pPr>
                      <a:r>
                        <a:rPr lang="en-US" sz="1800" b="1" dirty="0">
                          <a:effectLst/>
                        </a:rPr>
                        <a:t>Exegesis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a:effectLst/>
                        </a:rPr>
                        <a:t>Marquis, Core Argument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a:effectLst/>
                        </a:rPr>
                        <a:t>Contraception Objection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a:effectLst/>
                        </a:rPr>
                        <a:t>Marquis, Response</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867273">
                <a:tc>
                  <a:txBody>
                    <a:bodyPr/>
                    <a:lstStyle/>
                    <a:p>
                      <a:pPr marL="0" marR="0">
                        <a:spcBef>
                          <a:spcPts val="0"/>
                        </a:spcBef>
                        <a:spcAft>
                          <a:spcPts val="0"/>
                        </a:spcAft>
                      </a:pPr>
                      <a:r>
                        <a:rPr lang="en-US" sz="1800" b="1" dirty="0">
                          <a:solidFill>
                            <a:schemeClr val="accent4"/>
                          </a:solidFill>
                          <a:effectLst/>
                        </a:rPr>
                        <a:t> P1. If abortion is (presumptively) morally permissible, then the fetus is not a person with full moral standing. </a:t>
                      </a:r>
                    </a:p>
                    <a:p>
                      <a:pPr marL="0" marR="0">
                        <a:spcBef>
                          <a:spcPts val="0"/>
                        </a:spcBef>
                        <a:spcAft>
                          <a:spcPts val="0"/>
                        </a:spcAft>
                      </a:pPr>
                      <a:r>
                        <a:rPr lang="en-US" sz="1800" b="1" dirty="0">
                          <a:solidFill>
                            <a:schemeClr val="accent4"/>
                          </a:solidFill>
                          <a:effectLst/>
                        </a:rPr>
                        <a:t> </a:t>
                      </a:r>
                    </a:p>
                    <a:p>
                      <a:pPr marL="0" marR="0">
                        <a:spcBef>
                          <a:spcPts val="0"/>
                        </a:spcBef>
                        <a:spcAft>
                          <a:spcPts val="0"/>
                        </a:spcAft>
                      </a:pPr>
                      <a:r>
                        <a:rPr lang="en-US" sz="1800" b="1" dirty="0">
                          <a:solidFill>
                            <a:schemeClr val="accent4"/>
                          </a:solidFill>
                          <a:effectLst/>
                        </a:rPr>
                        <a:t>P2. Abortion is morally permissible.</a:t>
                      </a:r>
                    </a:p>
                    <a:p>
                      <a:pPr marL="0" marR="0">
                        <a:spcBef>
                          <a:spcPts val="0"/>
                        </a:spcBef>
                        <a:spcAft>
                          <a:spcPts val="0"/>
                        </a:spcAft>
                      </a:pPr>
                      <a:r>
                        <a:rPr lang="en-US" sz="1800" b="1" dirty="0">
                          <a:solidFill>
                            <a:schemeClr val="accent4"/>
                          </a:solidFill>
                          <a:effectLst/>
                        </a:rPr>
                        <a:t> </a:t>
                      </a:r>
                      <a:endParaRPr lang="en-US" sz="1800" b="1" dirty="0" smtClean="0">
                        <a:solidFill>
                          <a:schemeClr val="accent4"/>
                        </a:solidFill>
                        <a:effectLst/>
                      </a:endParaRPr>
                    </a:p>
                    <a:p>
                      <a:pPr marL="0" marR="0">
                        <a:spcBef>
                          <a:spcPts val="0"/>
                        </a:spcBef>
                        <a:spcAft>
                          <a:spcPts val="0"/>
                        </a:spcAft>
                      </a:pPr>
                      <a:endParaRPr lang="en-US" sz="1800" b="1" dirty="0" smtClean="0">
                        <a:solidFill>
                          <a:schemeClr val="accent4"/>
                        </a:solidFill>
                        <a:effectLst/>
                      </a:endParaRPr>
                    </a:p>
                    <a:p>
                      <a:pPr marL="0" marR="0">
                        <a:spcBef>
                          <a:spcPts val="0"/>
                        </a:spcBef>
                        <a:spcAft>
                          <a:spcPts val="0"/>
                        </a:spcAft>
                      </a:pPr>
                      <a:endParaRPr lang="en-US" sz="1800" b="1" dirty="0" smtClean="0">
                        <a:solidFill>
                          <a:schemeClr val="accent4"/>
                        </a:solidFill>
                        <a:effectLst/>
                      </a:endParaRPr>
                    </a:p>
                    <a:p>
                      <a:pPr marL="0" marR="0">
                        <a:spcBef>
                          <a:spcPts val="0"/>
                        </a:spcBef>
                        <a:spcAft>
                          <a:spcPts val="0"/>
                        </a:spcAft>
                      </a:pPr>
                      <a:endParaRPr lang="en-US" sz="1800" b="1" dirty="0" smtClean="0">
                        <a:solidFill>
                          <a:schemeClr val="accent4"/>
                        </a:solidFill>
                        <a:effectLst/>
                      </a:endParaRPr>
                    </a:p>
                    <a:p>
                      <a:pPr marL="0" marR="0">
                        <a:spcBef>
                          <a:spcPts val="0"/>
                        </a:spcBef>
                        <a:spcAft>
                          <a:spcPts val="0"/>
                        </a:spcAft>
                      </a:pPr>
                      <a:endParaRPr lang="en-US" sz="1800" b="1" dirty="0">
                        <a:solidFill>
                          <a:schemeClr val="accent4"/>
                        </a:solidFill>
                        <a:effectLst/>
                      </a:endParaRPr>
                    </a:p>
                    <a:p>
                      <a:pPr marL="0" marR="0">
                        <a:spcBef>
                          <a:spcPts val="0"/>
                        </a:spcBef>
                        <a:spcAft>
                          <a:spcPts val="0"/>
                        </a:spcAft>
                      </a:pPr>
                      <a:r>
                        <a:rPr lang="en-US" sz="1800" b="1" dirty="0">
                          <a:solidFill>
                            <a:schemeClr val="accent4"/>
                          </a:solidFill>
                          <a:effectLst/>
                        </a:rPr>
                        <a:t>Therefore, a fetus is not a person with full moral standing. </a:t>
                      </a:r>
                      <a:endParaRPr lang="en-US" sz="1800" b="1"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dirty="0">
                          <a:solidFill>
                            <a:schemeClr val="accent4"/>
                          </a:solidFill>
                          <a:effectLst/>
                        </a:rPr>
                        <a:t>P1. If X has a future like ours of great value and killing X deprives X of that future, then killing X is (presumptively) morally wrong.</a:t>
                      </a:r>
                    </a:p>
                    <a:p>
                      <a:pPr marL="0" marR="0">
                        <a:spcBef>
                          <a:spcPts val="0"/>
                        </a:spcBef>
                        <a:spcAft>
                          <a:spcPts val="0"/>
                        </a:spcAft>
                      </a:pPr>
                      <a:r>
                        <a:rPr lang="en-US" sz="1800" b="1" dirty="0">
                          <a:solidFill>
                            <a:schemeClr val="accent4"/>
                          </a:solidFill>
                          <a:effectLst/>
                        </a:rPr>
                        <a:t> </a:t>
                      </a:r>
                    </a:p>
                    <a:p>
                      <a:pPr marL="0" marR="0">
                        <a:spcBef>
                          <a:spcPts val="0"/>
                        </a:spcBef>
                        <a:spcAft>
                          <a:spcPts val="0"/>
                        </a:spcAft>
                      </a:pPr>
                      <a:r>
                        <a:rPr lang="en-US" sz="1800" b="1" dirty="0">
                          <a:solidFill>
                            <a:schemeClr val="accent4"/>
                          </a:solidFill>
                          <a:effectLst/>
                        </a:rPr>
                        <a:t>P2. A fetus has a future like ours and killing that fetus would deprive it of a valuable future. </a:t>
                      </a:r>
                    </a:p>
                    <a:p>
                      <a:pPr marL="0" marR="0">
                        <a:spcBef>
                          <a:spcPts val="0"/>
                        </a:spcBef>
                        <a:spcAft>
                          <a:spcPts val="0"/>
                        </a:spcAft>
                      </a:pPr>
                      <a:r>
                        <a:rPr lang="en-US" sz="1800" b="1" dirty="0">
                          <a:solidFill>
                            <a:schemeClr val="accent4"/>
                          </a:solidFill>
                          <a:effectLst/>
                        </a:rPr>
                        <a:t> </a:t>
                      </a:r>
                      <a:endParaRPr lang="en-US" sz="1800" b="1" dirty="0" smtClean="0">
                        <a:solidFill>
                          <a:schemeClr val="accent4"/>
                        </a:solidFill>
                        <a:effectLst/>
                      </a:endParaRPr>
                    </a:p>
                    <a:p>
                      <a:pPr marL="0" marR="0">
                        <a:spcBef>
                          <a:spcPts val="0"/>
                        </a:spcBef>
                        <a:spcAft>
                          <a:spcPts val="0"/>
                        </a:spcAft>
                      </a:pPr>
                      <a:endParaRPr lang="en-US" sz="1800" b="1" dirty="0" smtClean="0">
                        <a:solidFill>
                          <a:schemeClr val="accent4"/>
                        </a:solidFill>
                        <a:effectLst/>
                      </a:endParaRPr>
                    </a:p>
                    <a:p>
                      <a:pPr marL="0" marR="0">
                        <a:spcBef>
                          <a:spcPts val="0"/>
                        </a:spcBef>
                        <a:spcAft>
                          <a:spcPts val="0"/>
                        </a:spcAft>
                      </a:pPr>
                      <a:endParaRPr lang="en-US" sz="1800" b="1" dirty="0">
                        <a:solidFill>
                          <a:schemeClr val="accent4"/>
                        </a:solidFill>
                        <a:effectLst/>
                      </a:endParaRPr>
                    </a:p>
                    <a:p>
                      <a:pPr marL="0" marR="0">
                        <a:spcBef>
                          <a:spcPts val="0"/>
                        </a:spcBef>
                        <a:spcAft>
                          <a:spcPts val="0"/>
                        </a:spcAft>
                      </a:pPr>
                      <a:r>
                        <a:rPr lang="en-US" sz="1800" b="1" dirty="0">
                          <a:effectLst/>
                        </a:rPr>
                        <a:t>Therefore, abortion is (presumptively) morally impermissible.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dirty="0">
                          <a:effectLst/>
                        </a:rPr>
                        <a:t>P1. If the “future like ours” premise is true, then contraception would be morally impermissible. </a:t>
                      </a:r>
                    </a:p>
                    <a:p>
                      <a:pPr marL="0" marR="0">
                        <a:spcBef>
                          <a:spcPts val="0"/>
                        </a:spcBef>
                        <a:spcAft>
                          <a:spcPts val="0"/>
                        </a:spcAft>
                      </a:pPr>
                      <a:r>
                        <a:rPr lang="en-US" sz="1800" b="1" dirty="0">
                          <a:effectLst/>
                        </a:rPr>
                        <a:t> </a:t>
                      </a:r>
                      <a:endParaRPr lang="en-US" sz="1800" b="1" dirty="0" smtClean="0">
                        <a:effectLst/>
                      </a:endParaRPr>
                    </a:p>
                    <a:p>
                      <a:pPr marL="0" marR="0">
                        <a:spcBef>
                          <a:spcPts val="0"/>
                        </a:spcBef>
                        <a:spcAft>
                          <a:spcPts val="0"/>
                        </a:spcAft>
                      </a:pPr>
                      <a:endParaRPr lang="en-US" sz="1800" b="1" dirty="0">
                        <a:effectLst/>
                      </a:endParaRPr>
                    </a:p>
                    <a:p>
                      <a:pPr marL="0" marR="0">
                        <a:spcBef>
                          <a:spcPts val="0"/>
                        </a:spcBef>
                        <a:spcAft>
                          <a:spcPts val="0"/>
                        </a:spcAft>
                      </a:pPr>
                      <a:r>
                        <a:rPr lang="en-US" sz="1800" b="1" dirty="0">
                          <a:effectLst/>
                        </a:rPr>
                        <a:t>P2. But contraception is not morally impermissible!</a:t>
                      </a:r>
                    </a:p>
                    <a:p>
                      <a:pPr marL="0" marR="0">
                        <a:spcBef>
                          <a:spcPts val="0"/>
                        </a:spcBef>
                        <a:spcAft>
                          <a:spcPts val="0"/>
                        </a:spcAft>
                      </a:pPr>
                      <a:r>
                        <a:rPr lang="en-US" sz="1800" b="1" dirty="0">
                          <a:effectLst/>
                        </a:rPr>
                        <a:t> </a:t>
                      </a:r>
                      <a:endParaRPr lang="en-US" sz="1800" b="1" dirty="0" smtClean="0">
                        <a:effectLst/>
                      </a:endParaRPr>
                    </a:p>
                    <a:p>
                      <a:pPr marL="0" marR="0">
                        <a:spcBef>
                          <a:spcPts val="0"/>
                        </a:spcBef>
                        <a:spcAft>
                          <a:spcPts val="0"/>
                        </a:spcAft>
                      </a:pPr>
                      <a:endParaRPr lang="en-US" sz="1800" b="1" dirty="0" smtClean="0">
                        <a:effectLst/>
                      </a:endParaRPr>
                    </a:p>
                    <a:p>
                      <a:pPr marL="0" marR="0">
                        <a:spcBef>
                          <a:spcPts val="0"/>
                        </a:spcBef>
                        <a:spcAft>
                          <a:spcPts val="0"/>
                        </a:spcAft>
                      </a:pPr>
                      <a:endParaRPr lang="en-US" sz="1800" b="1" dirty="0" smtClean="0">
                        <a:effectLst/>
                      </a:endParaRPr>
                    </a:p>
                    <a:p>
                      <a:pPr marL="0" marR="0">
                        <a:spcBef>
                          <a:spcPts val="0"/>
                        </a:spcBef>
                        <a:spcAft>
                          <a:spcPts val="0"/>
                        </a:spcAft>
                      </a:pPr>
                      <a:endParaRPr lang="en-US" sz="1800" b="1" dirty="0" smtClean="0">
                        <a:effectLst/>
                      </a:endParaRPr>
                    </a:p>
                    <a:p>
                      <a:pPr marL="0" marR="0">
                        <a:spcBef>
                          <a:spcPts val="0"/>
                        </a:spcBef>
                        <a:spcAft>
                          <a:spcPts val="0"/>
                        </a:spcAft>
                      </a:pPr>
                      <a:endParaRPr lang="en-US" sz="1800" b="1" dirty="0">
                        <a:effectLst/>
                      </a:endParaRPr>
                    </a:p>
                    <a:p>
                      <a:pPr marL="0" marR="0">
                        <a:spcBef>
                          <a:spcPts val="0"/>
                        </a:spcBef>
                        <a:spcAft>
                          <a:spcPts val="0"/>
                        </a:spcAft>
                      </a:pPr>
                      <a:r>
                        <a:rPr lang="en-US" sz="1800" b="1" dirty="0">
                          <a:effectLst/>
                        </a:rPr>
                        <a:t>Therefore, the “future like ours” premise is false.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dirty="0">
                          <a:effectLst/>
                        </a:rPr>
                        <a:t>P1. If there is “no non-arbitrarily identifiable subject of the loss in the case of contraception,” then contraception is morally permissible (according to the “future like ours” premise). </a:t>
                      </a:r>
                    </a:p>
                    <a:p>
                      <a:pPr marL="0" marR="0">
                        <a:spcBef>
                          <a:spcPts val="0"/>
                        </a:spcBef>
                        <a:spcAft>
                          <a:spcPts val="0"/>
                        </a:spcAft>
                      </a:pPr>
                      <a:r>
                        <a:rPr lang="en-US" sz="1800" b="1" dirty="0">
                          <a:effectLst/>
                        </a:rPr>
                        <a:t> </a:t>
                      </a:r>
                    </a:p>
                    <a:p>
                      <a:pPr marL="0" marR="0">
                        <a:spcBef>
                          <a:spcPts val="0"/>
                        </a:spcBef>
                        <a:spcAft>
                          <a:spcPts val="0"/>
                        </a:spcAft>
                      </a:pPr>
                      <a:r>
                        <a:rPr lang="en-US" sz="1800" b="1" dirty="0">
                          <a:effectLst/>
                        </a:rPr>
                        <a:t>P2. There is “no non-arbitrarily identifiable subject of the loss in the case of contraception”</a:t>
                      </a:r>
                    </a:p>
                    <a:p>
                      <a:pPr marL="0" marR="0">
                        <a:spcBef>
                          <a:spcPts val="0"/>
                        </a:spcBef>
                        <a:spcAft>
                          <a:spcPts val="0"/>
                        </a:spcAft>
                      </a:pPr>
                      <a:r>
                        <a:rPr lang="en-US" sz="1800" b="1" dirty="0">
                          <a:effectLst/>
                        </a:rPr>
                        <a:t> </a:t>
                      </a:r>
                      <a:endParaRPr lang="en-US" sz="1800" b="1" dirty="0" smtClean="0">
                        <a:effectLst/>
                      </a:endParaRPr>
                    </a:p>
                    <a:p>
                      <a:pPr marL="0" marR="0">
                        <a:spcBef>
                          <a:spcPts val="0"/>
                        </a:spcBef>
                        <a:spcAft>
                          <a:spcPts val="0"/>
                        </a:spcAft>
                      </a:pPr>
                      <a:endParaRPr lang="en-US" sz="1800" b="1" dirty="0" smtClean="0">
                        <a:effectLst/>
                      </a:endParaRPr>
                    </a:p>
                    <a:p>
                      <a:pPr marL="0" marR="0">
                        <a:spcBef>
                          <a:spcPts val="0"/>
                        </a:spcBef>
                        <a:spcAft>
                          <a:spcPts val="0"/>
                        </a:spcAft>
                      </a:pPr>
                      <a:endParaRPr lang="en-US" sz="1800" b="1" dirty="0">
                        <a:effectLst/>
                      </a:endParaRPr>
                    </a:p>
                    <a:p>
                      <a:pPr marL="0" marR="0">
                        <a:spcBef>
                          <a:spcPts val="0"/>
                        </a:spcBef>
                        <a:spcAft>
                          <a:spcPts val="0"/>
                        </a:spcAft>
                      </a:pPr>
                      <a:r>
                        <a:rPr lang="en-US" sz="1800" b="1" dirty="0">
                          <a:effectLst/>
                        </a:rPr>
                        <a:t>Therefore, contraception is morally permissible (according to the “future like ours” premise).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8560898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2005131" y="1318767"/>
            <a:ext cx="8225280" cy="1130519"/>
          </a:xfrm>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altLang="en-US" dirty="0" smtClean="0"/>
              <a:t>A future like ours</a:t>
            </a:r>
          </a:p>
        </p:txBody>
      </p:sp>
      <p:sp>
        <p:nvSpPr>
          <p:cNvPr id="9219" name="Rectangle 2"/>
          <p:cNvSpPr>
            <a:spLocks noGrp="1" noChangeArrowheads="1"/>
          </p:cNvSpPr>
          <p:nvPr>
            <p:ph idx="4294967295"/>
          </p:nvPr>
        </p:nvSpPr>
        <p:spPr>
          <a:xfrm>
            <a:off x="664029" y="2449286"/>
            <a:ext cx="10907485" cy="3864428"/>
          </a:xfrm>
          <a:prstGeom prst="rect">
            <a:avLst/>
          </a:prstGeom>
        </p:spPr>
        <p:txBody>
          <a:bodyPr>
            <a:normAutofit/>
          </a:bodyPr>
          <a:lstStyle/>
          <a:p>
            <a:pPr marL="1346420" lvl="1" indent="-515528">
              <a:buFont typeface="Times New Roman" pitchFamily="18" charset="0"/>
              <a:buChar char="–"/>
              <a:tabLst>
                <a:tab pos="617770" algn="l"/>
                <a:tab pos="720011" algn="l"/>
                <a:tab pos="1134737" algn="l"/>
                <a:tab pos="1549463" algn="l"/>
                <a:tab pos="1964189" algn="l"/>
                <a:tab pos="2378915" algn="l"/>
                <a:tab pos="2793641" algn="l"/>
                <a:tab pos="3208367" algn="l"/>
                <a:tab pos="3623093" algn="l"/>
                <a:tab pos="4037820" algn="l"/>
                <a:tab pos="4452546" algn="l"/>
                <a:tab pos="4867272" algn="l"/>
                <a:tab pos="5281998" algn="l"/>
                <a:tab pos="5696724" algn="l"/>
                <a:tab pos="6111450" algn="l"/>
                <a:tab pos="6526176" algn="l"/>
                <a:tab pos="6940902" algn="l"/>
                <a:tab pos="7355629" algn="l"/>
                <a:tab pos="7770355" algn="l"/>
                <a:tab pos="8185081" algn="l"/>
                <a:tab pos="8599807" algn="l"/>
              </a:tabLst>
            </a:pPr>
            <a:r>
              <a:rPr lang="en-US" altLang="en-US" dirty="0" smtClean="0"/>
              <a:t>Conclusion: </a:t>
            </a:r>
            <a:r>
              <a:rPr lang="en-US" altLang="en-US" b="1" i="1" dirty="0" smtClean="0">
                <a:solidFill>
                  <a:schemeClr val="accent2"/>
                </a:solidFill>
              </a:rPr>
              <a:t>“Since the loss of the future to standard fetus...at least as great a loss as the loss of the future to a standard human being who is killed, abortion, like ordinary killing, could be justified only by the most compelling reasons.”</a:t>
            </a:r>
          </a:p>
          <a:p>
            <a:pPr marL="1346420" lvl="1" indent="-515528">
              <a:buFont typeface="Times New Roman" pitchFamily="18" charset="0"/>
              <a:buChar char="–"/>
              <a:tabLst>
                <a:tab pos="617770" algn="l"/>
                <a:tab pos="720011" algn="l"/>
                <a:tab pos="1134737" algn="l"/>
                <a:tab pos="1549463" algn="l"/>
                <a:tab pos="1964189" algn="l"/>
                <a:tab pos="2378915" algn="l"/>
                <a:tab pos="2793641" algn="l"/>
                <a:tab pos="3208367" algn="l"/>
                <a:tab pos="3623093" algn="l"/>
                <a:tab pos="4037820" algn="l"/>
                <a:tab pos="4452546" algn="l"/>
                <a:tab pos="4867272" algn="l"/>
                <a:tab pos="5281998" algn="l"/>
                <a:tab pos="5696724" algn="l"/>
                <a:tab pos="6111450" algn="l"/>
                <a:tab pos="6526176" algn="l"/>
                <a:tab pos="6940902" algn="l"/>
                <a:tab pos="7355629" algn="l"/>
                <a:tab pos="7770355" algn="l"/>
                <a:tab pos="8185081" algn="l"/>
                <a:tab pos="8599807" algn="l"/>
              </a:tabLst>
            </a:pPr>
            <a:endParaRPr lang="en-US" altLang="en-US" dirty="0" smtClean="0"/>
          </a:p>
          <a:p>
            <a:pPr marL="1346420" lvl="1" indent="-515528">
              <a:buFont typeface="Times New Roman" pitchFamily="18" charset="0"/>
              <a:buChar char="–"/>
              <a:tabLst>
                <a:tab pos="617770" algn="l"/>
                <a:tab pos="720011" algn="l"/>
                <a:tab pos="1134737" algn="l"/>
                <a:tab pos="1549463" algn="l"/>
                <a:tab pos="1964189" algn="l"/>
                <a:tab pos="2378915" algn="l"/>
                <a:tab pos="2793641" algn="l"/>
                <a:tab pos="3208367" algn="l"/>
                <a:tab pos="3623093" algn="l"/>
                <a:tab pos="4037820" algn="l"/>
                <a:tab pos="4452546" algn="l"/>
                <a:tab pos="4867272" algn="l"/>
                <a:tab pos="5281998" algn="l"/>
                <a:tab pos="5696724" algn="l"/>
                <a:tab pos="6111450" algn="l"/>
                <a:tab pos="6526176" algn="l"/>
                <a:tab pos="6940902" algn="l"/>
                <a:tab pos="7355629" algn="l"/>
                <a:tab pos="7770355" algn="l"/>
                <a:tab pos="8185081" algn="l"/>
                <a:tab pos="8599807" algn="l"/>
              </a:tabLst>
            </a:pPr>
            <a:r>
              <a:rPr lang="en-US" altLang="en-US" dirty="0" smtClean="0"/>
              <a:t>In other words, he concludes that abortion is </a:t>
            </a:r>
            <a:r>
              <a:rPr lang="en-US" altLang="en-US" b="1" i="1" dirty="0" smtClean="0">
                <a:solidFill>
                  <a:schemeClr val="accent2"/>
                </a:solidFill>
              </a:rPr>
              <a:t>“seriously presumptively wrong.”</a:t>
            </a:r>
          </a:p>
          <a:p>
            <a:pPr marL="1346420" lvl="1" indent="-515528">
              <a:buFont typeface="Times New Roman" pitchFamily="18" charset="0"/>
              <a:buChar char="–"/>
              <a:tabLst>
                <a:tab pos="617770" algn="l"/>
                <a:tab pos="720011" algn="l"/>
                <a:tab pos="1134737" algn="l"/>
                <a:tab pos="1549463" algn="l"/>
                <a:tab pos="1964189" algn="l"/>
                <a:tab pos="2378915" algn="l"/>
                <a:tab pos="2793641" algn="l"/>
                <a:tab pos="3208367" algn="l"/>
                <a:tab pos="3623093" algn="l"/>
                <a:tab pos="4037820" algn="l"/>
                <a:tab pos="4452546" algn="l"/>
                <a:tab pos="4867272" algn="l"/>
                <a:tab pos="5281998" algn="l"/>
                <a:tab pos="5696724" algn="l"/>
                <a:tab pos="6111450" algn="l"/>
                <a:tab pos="6526176" algn="l"/>
                <a:tab pos="6940902" algn="l"/>
                <a:tab pos="7355629" algn="l"/>
                <a:tab pos="7770355" algn="l"/>
                <a:tab pos="8185081" algn="l"/>
                <a:tab pos="8599807" algn="l"/>
              </a:tabLst>
            </a:pPr>
            <a:endParaRPr lang="en-US" altLang="en-US" dirty="0" smtClean="0"/>
          </a:p>
          <a:p>
            <a:pPr marL="1346420" lvl="1" indent="-515528">
              <a:buFont typeface="Times New Roman" pitchFamily="18" charset="0"/>
              <a:buChar char="–"/>
              <a:tabLst>
                <a:tab pos="617770" algn="l"/>
                <a:tab pos="720011" algn="l"/>
                <a:tab pos="1134737" algn="l"/>
                <a:tab pos="1549463" algn="l"/>
                <a:tab pos="1964189" algn="l"/>
                <a:tab pos="2378915" algn="l"/>
                <a:tab pos="2793641" algn="l"/>
                <a:tab pos="3208367" algn="l"/>
                <a:tab pos="3623093" algn="l"/>
                <a:tab pos="4037820" algn="l"/>
                <a:tab pos="4452546" algn="l"/>
                <a:tab pos="4867272" algn="l"/>
                <a:tab pos="5281998" algn="l"/>
                <a:tab pos="5696724" algn="l"/>
                <a:tab pos="6111450" algn="l"/>
                <a:tab pos="6526176" algn="l"/>
                <a:tab pos="6940902" algn="l"/>
                <a:tab pos="7355629" algn="l"/>
                <a:tab pos="7770355" algn="l"/>
                <a:tab pos="8185081" algn="l"/>
                <a:tab pos="8599807" algn="l"/>
              </a:tabLst>
            </a:pPr>
            <a:r>
              <a:rPr lang="en-US" altLang="en-US" dirty="0" smtClean="0"/>
              <a:t>Marquis intentionally avoids the question of whether the fetus is a person.</a:t>
            </a:r>
          </a:p>
        </p:txBody>
      </p:sp>
      <p:pic>
        <p:nvPicPr>
          <p:cNvPr id="2" name="Picture 1"/>
          <p:cNvPicPr>
            <a:picLocks noChangeAspect="1"/>
          </p:cNvPicPr>
          <p:nvPr/>
        </p:nvPicPr>
        <p:blipFill>
          <a:blip r:embed="rId3"/>
          <a:stretch>
            <a:fillRect/>
          </a:stretch>
        </p:blipFill>
        <p:spPr>
          <a:xfrm>
            <a:off x="191658" y="132578"/>
            <a:ext cx="2466975" cy="1847850"/>
          </a:xfrm>
          <a:prstGeom prst="rect">
            <a:avLst/>
          </a:prstGeom>
          <a:ln>
            <a:noFill/>
          </a:ln>
          <a:effectLst>
            <a:softEdge rad="112500"/>
          </a:effectLst>
        </p:spPr>
      </p:pic>
    </p:spTree>
    <p:extLst>
      <p:ext uri="{BB962C8B-B14F-4D97-AF65-F5344CB8AC3E}">
        <p14:creationId xmlns:p14="http://schemas.microsoft.com/office/powerpoint/2010/main" val="263328524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Contraception Objection</a:t>
            </a:r>
            <a:endParaRPr lang="en-US" dirty="0"/>
          </a:p>
        </p:txBody>
      </p:sp>
      <p:sp>
        <p:nvSpPr>
          <p:cNvPr id="3" name="Content Placeholder 2"/>
          <p:cNvSpPr>
            <a:spLocks noGrp="1"/>
          </p:cNvSpPr>
          <p:nvPr>
            <p:ph sz="half" idx="4294967295"/>
          </p:nvPr>
        </p:nvSpPr>
        <p:spPr>
          <a:xfrm>
            <a:off x="903514" y="2677886"/>
            <a:ext cx="4278086" cy="3713770"/>
          </a:xfrm>
          <a:prstGeom prst="rect">
            <a:avLst/>
          </a:prstGeom>
        </p:spPr>
        <p:txBody>
          <a:bodyPr>
            <a:normAutofit/>
          </a:bodyPr>
          <a:lstStyle/>
          <a:p>
            <a:pPr marL="0" indent="0">
              <a:buNone/>
            </a:pPr>
            <a:r>
              <a:rPr lang="en-US" u="sng" dirty="0" smtClean="0">
                <a:solidFill>
                  <a:schemeClr val="tx1"/>
                </a:solidFill>
              </a:rPr>
              <a:t>Objection</a:t>
            </a:r>
          </a:p>
          <a:p>
            <a:pPr marL="0" indent="0">
              <a:buNone/>
            </a:pPr>
            <a:r>
              <a:rPr lang="en-US" i="1" dirty="0" smtClean="0">
                <a:solidFill>
                  <a:schemeClr val="tx1"/>
                </a:solidFill>
              </a:rPr>
              <a:t>If </a:t>
            </a:r>
            <a:r>
              <a:rPr lang="en-US" i="1" dirty="0">
                <a:solidFill>
                  <a:schemeClr val="tx1"/>
                </a:solidFill>
              </a:rPr>
              <a:t>Marquis' </a:t>
            </a:r>
            <a:r>
              <a:rPr lang="en-US" i="1" dirty="0" smtClean="0">
                <a:solidFill>
                  <a:schemeClr val="tx1"/>
                </a:solidFill>
              </a:rPr>
              <a:t>view were true</a:t>
            </a:r>
            <a:r>
              <a:rPr lang="en-US" i="1" dirty="0">
                <a:solidFill>
                  <a:schemeClr val="tx1"/>
                </a:solidFill>
              </a:rPr>
              <a:t>, then contraception would be wrong. </a:t>
            </a:r>
            <a:r>
              <a:rPr lang="en-US" i="1" dirty="0" smtClean="0">
                <a:solidFill>
                  <a:schemeClr val="tx1"/>
                </a:solidFill>
              </a:rPr>
              <a:t>But that's </a:t>
            </a:r>
            <a:r>
              <a:rPr lang="en-US" i="1" dirty="0">
                <a:solidFill>
                  <a:schemeClr val="tx1"/>
                </a:solidFill>
              </a:rPr>
              <a:t>absurd. </a:t>
            </a:r>
          </a:p>
          <a:p>
            <a:endParaRPr lang="en-US" i="1" dirty="0">
              <a:solidFill>
                <a:schemeClr val="tx1"/>
              </a:solidFill>
            </a:endParaRPr>
          </a:p>
        </p:txBody>
      </p:sp>
      <p:sp>
        <p:nvSpPr>
          <p:cNvPr id="4" name="Content Placeholder 3"/>
          <p:cNvSpPr>
            <a:spLocks noGrp="1"/>
          </p:cNvSpPr>
          <p:nvPr>
            <p:ph sz="half" idx="4294967295"/>
          </p:nvPr>
        </p:nvSpPr>
        <p:spPr>
          <a:xfrm>
            <a:off x="5856514" y="2569028"/>
            <a:ext cx="5649686" cy="3822627"/>
          </a:xfrm>
          <a:prstGeom prst="rect">
            <a:avLst/>
          </a:prstGeom>
        </p:spPr>
        <p:txBody>
          <a:bodyPr>
            <a:normAutofit/>
          </a:bodyPr>
          <a:lstStyle/>
          <a:p>
            <a:pPr marL="0" indent="0">
              <a:buNone/>
            </a:pPr>
            <a:r>
              <a:rPr lang="en-US" b="1" u="sng" dirty="0" smtClean="0"/>
              <a:t>Marquis</a:t>
            </a:r>
            <a:r>
              <a:rPr lang="en-US" dirty="0" smtClean="0"/>
              <a:t>:</a:t>
            </a:r>
          </a:p>
          <a:p>
            <a:r>
              <a:rPr lang="en-US" dirty="0" smtClean="0"/>
              <a:t>“the immorality of contraception is not entailed by the loss of a future like ours simply because there is </a:t>
            </a:r>
            <a:r>
              <a:rPr lang="en-US" b="1" i="1" u="sng" dirty="0" smtClean="0">
                <a:solidFill>
                  <a:schemeClr val="accent2"/>
                </a:solidFill>
              </a:rPr>
              <a:t>no non-arbitrarily identifiable subject of the loss in the case of contraception </a:t>
            </a:r>
            <a:r>
              <a:rPr lang="en-US" dirty="0" smtClean="0"/>
              <a:t>…”</a:t>
            </a:r>
            <a:endParaRPr lang="en-US" dirty="0"/>
          </a:p>
        </p:txBody>
      </p:sp>
    </p:spTree>
    <p:extLst>
      <p:ext uri="{BB962C8B-B14F-4D97-AF65-F5344CB8AC3E}">
        <p14:creationId xmlns:p14="http://schemas.microsoft.com/office/powerpoint/2010/main" val="39272056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555171" y="544286"/>
            <a:ext cx="10646229" cy="789214"/>
          </a:xfrm>
        </p:spPr>
        <p:txBody>
          <a:bodyPr>
            <a:noAutofit/>
          </a:bodyPr>
          <a:lstStyle/>
          <a:p>
            <a:r>
              <a:rPr lang="en-US" sz="2400" i="1" dirty="0" smtClean="0"/>
              <a:t>Does Marquis have a good response to the Contraception objection? </a:t>
            </a:r>
            <a:endParaRPr lang="en-US" sz="2400" i="1" dirty="0"/>
          </a:p>
        </p:txBody>
      </p:sp>
      <p:sp>
        <p:nvSpPr>
          <p:cNvPr id="3" name="TPAnswers"/>
          <p:cNvSpPr>
            <a:spLocks noGrp="1"/>
          </p:cNvSpPr>
          <p:nvPr>
            <p:ph type="body" idx="1"/>
            <p:custDataLst>
              <p:tags r:id="rId3"/>
            </p:custDataLst>
          </p:nvPr>
        </p:nvSpPr>
        <p:spPr>
          <a:xfrm>
            <a:off x="805543" y="1600200"/>
            <a:ext cx="5290457" cy="4963886"/>
          </a:xfrm>
        </p:spPr>
        <p:txBody>
          <a:bodyPr>
            <a:normAutofit fontScale="85000" lnSpcReduction="10000"/>
          </a:bodyPr>
          <a:lstStyle/>
          <a:p>
            <a:pPr marL="457200" indent="-457200">
              <a:buFont typeface="Arial" pitchFamily="34" charset="0"/>
              <a:buAutoNum type="alphaUcPeriod"/>
            </a:pPr>
            <a:r>
              <a:rPr lang="en-US" sz="3200" dirty="0"/>
              <a:t>Strongly </a:t>
            </a:r>
            <a:r>
              <a:rPr lang="en-US" sz="3200" dirty="0" smtClean="0"/>
              <a:t>Agree (YES)</a:t>
            </a:r>
          </a:p>
          <a:p>
            <a:pPr marL="457200" indent="-457200">
              <a:buFont typeface="Arial" pitchFamily="34" charset="0"/>
              <a:buAutoNum type="alphaUcPeriod"/>
            </a:pPr>
            <a:r>
              <a:rPr lang="en-US" sz="3200" dirty="0" smtClean="0"/>
              <a:t>Agree (</a:t>
            </a:r>
            <a:r>
              <a:rPr lang="en-US" sz="3200" dirty="0"/>
              <a:t>YES</a:t>
            </a:r>
            <a:r>
              <a:rPr lang="en-US" sz="3200" dirty="0" smtClean="0"/>
              <a:t>)</a:t>
            </a:r>
          </a:p>
          <a:p>
            <a:pPr marL="457200" indent="-457200">
              <a:buFont typeface="Arial" pitchFamily="34" charset="0"/>
              <a:buAutoNum type="alphaUcPeriod"/>
            </a:pPr>
            <a:r>
              <a:rPr lang="en-US" sz="3200" dirty="0"/>
              <a:t>Somewhat Agree (YES)</a:t>
            </a:r>
          </a:p>
          <a:p>
            <a:pPr marL="457200" indent="-457200">
              <a:buFont typeface="Arial" pitchFamily="34" charset="0"/>
              <a:buAutoNum type="alphaUcPeriod"/>
            </a:pPr>
            <a:r>
              <a:rPr lang="en-US" sz="3200" dirty="0" smtClean="0"/>
              <a:t>Neutral (unsure)</a:t>
            </a:r>
            <a:endParaRPr lang="en-US" sz="3200" dirty="0"/>
          </a:p>
          <a:p>
            <a:pPr marL="457200" indent="-457200">
              <a:buFont typeface="Arial" pitchFamily="34" charset="0"/>
              <a:buAutoNum type="alphaUcPeriod"/>
            </a:pPr>
            <a:r>
              <a:rPr lang="en-US" sz="3200" dirty="0"/>
              <a:t>Somewhat Disagree (No</a:t>
            </a:r>
            <a:r>
              <a:rPr lang="en-US" sz="3200" dirty="0" smtClean="0"/>
              <a:t>)</a:t>
            </a:r>
            <a:endParaRPr lang="en-US" sz="3200" dirty="0"/>
          </a:p>
          <a:p>
            <a:pPr marL="457200" indent="-457200">
              <a:buFont typeface="Arial" pitchFamily="34" charset="0"/>
              <a:buAutoNum type="alphaUcPeriod"/>
            </a:pPr>
            <a:r>
              <a:rPr lang="en-US" sz="3200" dirty="0" smtClean="0"/>
              <a:t>Disagree (</a:t>
            </a:r>
            <a:r>
              <a:rPr lang="en-US" sz="3200" dirty="0"/>
              <a:t>No</a:t>
            </a:r>
            <a:r>
              <a:rPr lang="en-US" sz="3200" dirty="0" smtClean="0"/>
              <a:t>)</a:t>
            </a:r>
            <a:endParaRPr lang="en-US" sz="3200" dirty="0"/>
          </a:p>
          <a:p>
            <a:pPr marL="457200" indent="-457200">
              <a:buFont typeface="Arial" pitchFamily="34" charset="0"/>
              <a:buAutoNum type="alphaUcPeriod"/>
            </a:pPr>
            <a:r>
              <a:rPr lang="en-US" sz="3200" dirty="0"/>
              <a:t>Strongly </a:t>
            </a:r>
            <a:r>
              <a:rPr lang="en-US" sz="3200" dirty="0" smtClean="0"/>
              <a:t>Disagree (No)</a:t>
            </a:r>
            <a:endParaRPr lang="en-US" sz="3200" dirty="0"/>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612376063"/>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49" name="Chart" r:id="rId6" imgW="4572000" imgH="5143500" progId="MSGraph.Chart.8">
                  <p:embed followColorScheme="full"/>
                </p:oleObj>
              </mc:Choice>
              <mc:Fallback>
                <p:oleObj name="Chart" r:id="rId6" imgW="4572000" imgH="5143500" progId="MSGraph.Chart.8">
                  <p:embed followColorScheme="full"/>
                  <p:pic>
                    <p:nvPicPr>
                      <p:cNvPr id="0" name=""/>
                      <p:cNvPicPr>
                        <a:picLocks noChangeAspect="1" noChangeArrowheads="1"/>
                      </p:cNvPicPr>
                      <p:nvPr/>
                    </p:nvPicPr>
                    <p:blipFill>
                      <a:blip r:embed="rId7"/>
                      <a:srcRect/>
                      <a:stretch>
                        <a:fillRect/>
                      </a:stretch>
                    </p:blipFill>
                    <p:spPr bwMode="auto">
                      <a:xfrm>
                        <a:off x="6032500" y="1600200"/>
                        <a:ext cx="45720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extLst>
      <p:ext uri="{BB962C8B-B14F-4D97-AF65-F5344CB8AC3E}">
        <p14:creationId xmlns:p14="http://schemas.microsoft.com/office/powerpoint/2010/main" val="23278039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p:txBody>
          <a:bodyPr/>
          <a:lstStyle/>
          <a:p>
            <a:r>
              <a:rPr lang="en-US" u="sng" dirty="0" smtClean="0"/>
              <a:t>Admin Questions</a:t>
            </a:r>
          </a:p>
          <a:p>
            <a:pPr lvl="1"/>
            <a:r>
              <a:rPr lang="en-US" dirty="0"/>
              <a:t>No Clicker Quiz</a:t>
            </a:r>
          </a:p>
          <a:p>
            <a:pPr lvl="1"/>
            <a:r>
              <a:rPr lang="en-US" dirty="0" smtClean="0"/>
              <a:t>Syllabus/Grade questions?</a:t>
            </a:r>
          </a:p>
          <a:p>
            <a:pPr lvl="1"/>
            <a:r>
              <a:rPr lang="en-US" dirty="0" smtClean="0"/>
              <a:t>Paper questions</a:t>
            </a:r>
          </a:p>
          <a:p>
            <a:pPr lvl="1"/>
            <a:r>
              <a:rPr lang="en-US" dirty="0" smtClean="0"/>
              <a:t>Conference this week</a:t>
            </a:r>
          </a:p>
          <a:p>
            <a:r>
              <a:rPr lang="en-US" dirty="0" smtClean="0"/>
              <a:t>Finish Marquis; model conference discussion</a:t>
            </a:r>
          </a:p>
          <a:p>
            <a:r>
              <a:rPr lang="en-US" dirty="0" smtClean="0"/>
              <a:t>Begin the first presentation?</a:t>
            </a:r>
          </a:p>
          <a:p>
            <a:endParaRPr lang="en-US" dirty="0"/>
          </a:p>
        </p:txBody>
      </p:sp>
      <p:pic>
        <p:nvPicPr>
          <p:cNvPr id="4" name="Picture 3"/>
          <p:cNvPicPr>
            <a:picLocks noChangeAspect="1"/>
          </p:cNvPicPr>
          <p:nvPr/>
        </p:nvPicPr>
        <p:blipFill>
          <a:blip r:embed="rId2"/>
          <a:stretch>
            <a:fillRect/>
          </a:stretch>
        </p:blipFill>
        <p:spPr>
          <a:xfrm>
            <a:off x="8251647" y="2075806"/>
            <a:ext cx="3025953" cy="21419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496996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1601542"/>
              </p:ext>
            </p:extLst>
          </p:nvPr>
        </p:nvGraphicFramePr>
        <p:xfrm>
          <a:off x="620486" y="620486"/>
          <a:ext cx="10961915" cy="6189890"/>
        </p:xfrm>
        <a:graphic>
          <a:graphicData uri="http://schemas.openxmlformats.org/drawingml/2006/table">
            <a:tbl>
              <a:tblPr firstRow="1" firstCol="1" bandRow="1">
                <a:tableStyleId>{69012ECD-51FC-41F1-AA8D-1B2483CD663E}</a:tableStyleId>
              </a:tblPr>
              <a:tblGrid>
                <a:gridCol w="2334214"/>
                <a:gridCol w="2964461"/>
                <a:gridCol w="2427103"/>
                <a:gridCol w="3236137"/>
              </a:tblGrid>
              <a:tr h="703490">
                <a:tc>
                  <a:txBody>
                    <a:bodyPr/>
                    <a:lstStyle/>
                    <a:p>
                      <a:pPr marL="0" marR="0">
                        <a:spcBef>
                          <a:spcPts val="0"/>
                        </a:spcBef>
                        <a:spcAft>
                          <a:spcPts val="0"/>
                        </a:spcAft>
                      </a:pPr>
                      <a:r>
                        <a:rPr lang="en-US" sz="1800" b="1" dirty="0">
                          <a:effectLst/>
                        </a:rPr>
                        <a:t>Exegesis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a:effectLst/>
                        </a:rPr>
                        <a:t>Marquis, Core Argument</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a:effectLst/>
                        </a:rPr>
                        <a:t>Contraception Objection</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a:effectLst/>
                        </a:rPr>
                        <a:t>Marquis, Response</a:t>
                      </a: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924424">
                <a:tc>
                  <a:txBody>
                    <a:bodyPr/>
                    <a:lstStyle/>
                    <a:p>
                      <a:pPr marL="0" marR="0">
                        <a:spcBef>
                          <a:spcPts val="0"/>
                        </a:spcBef>
                        <a:spcAft>
                          <a:spcPts val="0"/>
                        </a:spcAft>
                      </a:pPr>
                      <a:r>
                        <a:rPr lang="en-US" sz="1800" b="1" dirty="0">
                          <a:solidFill>
                            <a:schemeClr val="tx1"/>
                          </a:solidFill>
                          <a:effectLst/>
                        </a:rPr>
                        <a:t> P1. If abortion is (presumptively) morally permissible, then the fetus is not a person with full moral standing. </a:t>
                      </a:r>
                    </a:p>
                    <a:p>
                      <a:pPr marL="0" marR="0">
                        <a:spcBef>
                          <a:spcPts val="0"/>
                        </a:spcBef>
                        <a:spcAft>
                          <a:spcPts val="0"/>
                        </a:spcAft>
                      </a:pPr>
                      <a:r>
                        <a:rPr lang="en-US" sz="1800" b="1" dirty="0">
                          <a:solidFill>
                            <a:schemeClr val="tx1"/>
                          </a:solidFill>
                          <a:effectLst/>
                        </a:rPr>
                        <a:t> </a:t>
                      </a:r>
                    </a:p>
                    <a:p>
                      <a:pPr marL="0" marR="0">
                        <a:spcBef>
                          <a:spcPts val="0"/>
                        </a:spcBef>
                        <a:spcAft>
                          <a:spcPts val="0"/>
                        </a:spcAft>
                      </a:pPr>
                      <a:r>
                        <a:rPr lang="en-US" sz="1800" b="1" dirty="0">
                          <a:solidFill>
                            <a:schemeClr val="tx1"/>
                          </a:solidFill>
                          <a:effectLst/>
                        </a:rPr>
                        <a:t>P2. Abortion is morally permissible.</a:t>
                      </a:r>
                    </a:p>
                    <a:p>
                      <a:pPr marL="0" marR="0">
                        <a:spcBef>
                          <a:spcPts val="0"/>
                        </a:spcBef>
                        <a:spcAft>
                          <a:spcPts val="0"/>
                        </a:spcAft>
                      </a:pPr>
                      <a:r>
                        <a:rPr lang="en-US" sz="1800" b="1" dirty="0">
                          <a:solidFill>
                            <a:schemeClr val="tx1"/>
                          </a:solidFill>
                          <a:effectLst/>
                        </a:rPr>
                        <a:t> </a:t>
                      </a:r>
                      <a:endParaRPr lang="en-US" sz="1800" b="1" dirty="0" smtClean="0">
                        <a:solidFill>
                          <a:schemeClr val="tx1"/>
                        </a:solidFill>
                        <a:effectLst/>
                      </a:endParaRPr>
                    </a:p>
                    <a:p>
                      <a:pPr marL="0" marR="0">
                        <a:spcBef>
                          <a:spcPts val="0"/>
                        </a:spcBef>
                        <a:spcAft>
                          <a:spcPts val="0"/>
                        </a:spcAft>
                      </a:pPr>
                      <a:endParaRPr lang="en-US" sz="1800" b="1" dirty="0" smtClean="0">
                        <a:solidFill>
                          <a:schemeClr val="tx1"/>
                        </a:solidFill>
                        <a:effectLst/>
                      </a:endParaRPr>
                    </a:p>
                    <a:p>
                      <a:pPr marL="0" marR="0">
                        <a:spcBef>
                          <a:spcPts val="0"/>
                        </a:spcBef>
                        <a:spcAft>
                          <a:spcPts val="0"/>
                        </a:spcAft>
                      </a:pPr>
                      <a:endParaRPr lang="en-US" sz="1800" b="1" dirty="0" smtClean="0">
                        <a:solidFill>
                          <a:schemeClr val="tx1"/>
                        </a:solidFill>
                        <a:effectLst/>
                      </a:endParaRPr>
                    </a:p>
                    <a:p>
                      <a:pPr marL="0" marR="0">
                        <a:spcBef>
                          <a:spcPts val="0"/>
                        </a:spcBef>
                        <a:spcAft>
                          <a:spcPts val="0"/>
                        </a:spcAft>
                      </a:pPr>
                      <a:endParaRPr lang="en-US" sz="1800" b="1" dirty="0" smtClean="0">
                        <a:solidFill>
                          <a:schemeClr val="tx1"/>
                        </a:solidFill>
                        <a:effectLst/>
                      </a:endParaRPr>
                    </a:p>
                    <a:p>
                      <a:pPr marL="0" marR="0">
                        <a:spcBef>
                          <a:spcPts val="0"/>
                        </a:spcBef>
                        <a:spcAft>
                          <a:spcPts val="0"/>
                        </a:spcAft>
                      </a:pPr>
                      <a:endParaRPr lang="en-US" sz="1800" b="1" dirty="0">
                        <a:solidFill>
                          <a:schemeClr val="tx1"/>
                        </a:solidFill>
                        <a:effectLst/>
                      </a:endParaRPr>
                    </a:p>
                    <a:p>
                      <a:pPr marL="0" marR="0">
                        <a:spcBef>
                          <a:spcPts val="0"/>
                        </a:spcBef>
                        <a:spcAft>
                          <a:spcPts val="0"/>
                        </a:spcAft>
                      </a:pPr>
                      <a:r>
                        <a:rPr lang="en-US" sz="1800" b="1" dirty="0">
                          <a:solidFill>
                            <a:schemeClr val="tx1"/>
                          </a:solidFill>
                          <a:effectLst/>
                        </a:rPr>
                        <a:t>Therefore, a fetus is not a person with full moral standing. </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dirty="0">
                          <a:solidFill>
                            <a:schemeClr val="tx1"/>
                          </a:solidFill>
                          <a:effectLst/>
                        </a:rPr>
                        <a:t>P1. If X has a future like ours of great value and killing X deprives X of that future, then killing X is (presumptively) morally wrong.</a:t>
                      </a:r>
                    </a:p>
                    <a:p>
                      <a:pPr marL="0" marR="0">
                        <a:spcBef>
                          <a:spcPts val="0"/>
                        </a:spcBef>
                        <a:spcAft>
                          <a:spcPts val="0"/>
                        </a:spcAft>
                      </a:pPr>
                      <a:r>
                        <a:rPr lang="en-US" sz="1800" b="1" dirty="0">
                          <a:solidFill>
                            <a:schemeClr val="tx1"/>
                          </a:solidFill>
                          <a:effectLst/>
                        </a:rPr>
                        <a:t> </a:t>
                      </a:r>
                    </a:p>
                    <a:p>
                      <a:pPr marL="0" marR="0">
                        <a:spcBef>
                          <a:spcPts val="0"/>
                        </a:spcBef>
                        <a:spcAft>
                          <a:spcPts val="0"/>
                        </a:spcAft>
                      </a:pPr>
                      <a:r>
                        <a:rPr lang="en-US" sz="1800" b="1" dirty="0">
                          <a:solidFill>
                            <a:schemeClr val="tx1"/>
                          </a:solidFill>
                          <a:effectLst/>
                        </a:rPr>
                        <a:t>P2. A fetus has a future like ours and killing that fetus would deprive it of a valuable future. </a:t>
                      </a:r>
                    </a:p>
                    <a:p>
                      <a:pPr marL="0" marR="0">
                        <a:spcBef>
                          <a:spcPts val="0"/>
                        </a:spcBef>
                        <a:spcAft>
                          <a:spcPts val="0"/>
                        </a:spcAft>
                      </a:pPr>
                      <a:r>
                        <a:rPr lang="en-US" sz="1800" b="1" dirty="0">
                          <a:solidFill>
                            <a:schemeClr val="tx1"/>
                          </a:solidFill>
                          <a:effectLst/>
                        </a:rPr>
                        <a:t> </a:t>
                      </a:r>
                      <a:endParaRPr lang="en-US" sz="1800" b="1" dirty="0" smtClean="0">
                        <a:solidFill>
                          <a:schemeClr val="tx1"/>
                        </a:solidFill>
                        <a:effectLst/>
                      </a:endParaRPr>
                    </a:p>
                    <a:p>
                      <a:pPr marL="0" marR="0">
                        <a:spcBef>
                          <a:spcPts val="0"/>
                        </a:spcBef>
                        <a:spcAft>
                          <a:spcPts val="0"/>
                        </a:spcAft>
                      </a:pPr>
                      <a:endParaRPr lang="en-US" sz="1800" b="1" dirty="0" smtClean="0">
                        <a:solidFill>
                          <a:schemeClr val="tx1"/>
                        </a:solidFill>
                        <a:effectLst/>
                      </a:endParaRPr>
                    </a:p>
                    <a:p>
                      <a:pPr marL="0" marR="0">
                        <a:spcBef>
                          <a:spcPts val="0"/>
                        </a:spcBef>
                        <a:spcAft>
                          <a:spcPts val="0"/>
                        </a:spcAft>
                      </a:pPr>
                      <a:endParaRPr lang="en-US" sz="1800" b="1" dirty="0">
                        <a:solidFill>
                          <a:schemeClr val="tx1"/>
                        </a:solidFill>
                        <a:effectLst/>
                      </a:endParaRPr>
                    </a:p>
                    <a:p>
                      <a:pPr marL="0" marR="0">
                        <a:spcBef>
                          <a:spcPts val="0"/>
                        </a:spcBef>
                        <a:spcAft>
                          <a:spcPts val="0"/>
                        </a:spcAft>
                      </a:pPr>
                      <a:r>
                        <a:rPr lang="en-US" sz="1800" b="1" dirty="0">
                          <a:solidFill>
                            <a:schemeClr val="tx1"/>
                          </a:solidFill>
                          <a:effectLst/>
                        </a:rPr>
                        <a:t>Therefore, abortion is (presumptively) morally impermissible. </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dirty="0">
                          <a:solidFill>
                            <a:schemeClr val="tx1"/>
                          </a:solidFill>
                          <a:effectLst/>
                        </a:rPr>
                        <a:t>P1. If the “future like ours” premise is true, then contraception would be morally impermissible. </a:t>
                      </a:r>
                    </a:p>
                    <a:p>
                      <a:pPr marL="0" marR="0">
                        <a:spcBef>
                          <a:spcPts val="0"/>
                        </a:spcBef>
                        <a:spcAft>
                          <a:spcPts val="0"/>
                        </a:spcAft>
                      </a:pPr>
                      <a:r>
                        <a:rPr lang="en-US" sz="1800" b="1" dirty="0">
                          <a:solidFill>
                            <a:schemeClr val="tx1"/>
                          </a:solidFill>
                          <a:effectLst/>
                        </a:rPr>
                        <a:t> </a:t>
                      </a:r>
                      <a:endParaRPr lang="en-US" sz="1800" b="1" dirty="0" smtClean="0">
                        <a:solidFill>
                          <a:schemeClr val="tx1"/>
                        </a:solidFill>
                        <a:effectLst/>
                      </a:endParaRPr>
                    </a:p>
                    <a:p>
                      <a:pPr marL="0" marR="0">
                        <a:spcBef>
                          <a:spcPts val="0"/>
                        </a:spcBef>
                        <a:spcAft>
                          <a:spcPts val="0"/>
                        </a:spcAft>
                      </a:pPr>
                      <a:endParaRPr lang="en-US" sz="1800" b="1" dirty="0">
                        <a:solidFill>
                          <a:schemeClr val="tx1"/>
                        </a:solidFill>
                        <a:effectLst/>
                      </a:endParaRPr>
                    </a:p>
                    <a:p>
                      <a:pPr marL="0" marR="0">
                        <a:spcBef>
                          <a:spcPts val="0"/>
                        </a:spcBef>
                        <a:spcAft>
                          <a:spcPts val="0"/>
                        </a:spcAft>
                      </a:pPr>
                      <a:r>
                        <a:rPr lang="en-US" sz="1800" b="1" dirty="0">
                          <a:solidFill>
                            <a:schemeClr val="tx1"/>
                          </a:solidFill>
                          <a:effectLst/>
                        </a:rPr>
                        <a:t>P2. But contraception is not morally impermissible!</a:t>
                      </a:r>
                    </a:p>
                    <a:p>
                      <a:pPr marL="0" marR="0">
                        <a:spcBef>
                          <a:spcPts val="0"/>
                        </a:spcBef>
                        <a:spcAft>
                          <a:spcPts val="0"/>
                        </a:spcAft>
                      </a:pPr>
                      <a:r>
                        <a:rPr lang="en-US" sz="1800" b="1" dirty="0">
                          <a:solidFill>
                            <a:schemeClr val="tx1"/>
                          </a:solidFill>
                          <a:effectLst/>
                        </a:rPr>
                        <a:t> </a:t>
                      </a:r>
                      <a:endParaRPr lang="en-US" sz="1800" b="1" dirty="0" smtClean="0">
                        <a:solidFill>
                          <a:schemeClr val="tx1"/>
                        </a:solidFill>
                        <a:effectLst/>
                      </a:endParaRPr>
                    </a:p>
                    <a:p>
                      <a:pPr marL="0" marR="0">
                        <a:spcBef>
                          <a:spcPts val="0"/>
                        </a:spcBef>
                        <a:spcAft>
                          <a:spcPts val="0"/>
                        </a:spcAft>
                      </a:pPr>
                      <a:endParaRPr lang="en-US" sz="1800" b="1" dirty="0" smtClean="0">
                        <a:solidFill>
                          <a:schemeClr val="tx1"/>
                        </a:solidFill>
                        <a:effectLst/>
                      </a:endParaRPr>
                    </a:p>
                    <a:p>
                      <a:pPr marL="0" marR="0">
                        <a:spcBef>
                          <a:spcPts val="0"/>
                        </a:spcBef>
                        <a:spcAft>
                          <a:spcPts val="0"/>
                        </a:spcAft>
                      </a:pPr>
                      <a:endParaRPr lang="en-US" sz="1800" b="1" dirty="0" smtClean="0">
                        <a:solidFill>
                          <a:schemeClr val="tx1"/>
                        </a:solidFill>
                        <a:effectLst/>
                      </a:endParaRPr>
                    </a:p>
                    <a:p>
                      <a:pPr marL="0" marR="0">
                        <a:spcBef>
                          <a:spcPts val="0"/>
                        </a:spcBef>
                        <a:spcAft>
                          <a:spcPts val="0"/>
                        </a:spcAft>
                      </a:pPr>
                      <a:endParaRPr lang="en-US" sz="1800" b="1" dirty="0">
                        <a:solidFill>
                          <a:schemeClr val="tx1"/>
                        </a:solidFill>
                        <a:effectLst/>
                      </a:endParaRPr>
                    </a:p>
                    <a:p>
                      <a:pPr marL="0" marR="0">
                        <a:spcBef>
                          <a:spcPts val="0"/>
                        </a:spcBef>
                        <a:spcAft>
                          <a:spcPts val="0"/>
                        </a:spcAft>
                      </a:pPr>
                      <a:r>
                        <a:rPr lang="en-US" sz="1800" b="1" dirty="0">
                          <a:solidFill>
                            <a:schemeClr val="tx1"/>
                          </a:solidFill>
                          <a:effectLst/>
                        </a:rPr>
                        <a:t>Therefore, the “future like ours” premise is false.</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dirty="0">
                          <a:solidFill>
                            <a:schemeClr val="tx1"/>
                          </a:solidFill>
                          <a:effectLst/>
                        </a:rPr>
                        <a:t>P1. If there is “no non-arbitrarily identifiable subject of the loss in the case of contraception,” then contraception is morally permissible (according to the “future like ours” premise). </a:t>
                      </a:r>
                    </a:p>
                    <a:p>
                      <a:pPr marL="0" marR="0">
                        <a:spcBef>
                          <a:spcPts val="0"/>
                        </a:spcBef>
                        <a:spcAft>
                          <a:spcPts val="0"/>
                        </a:spcAft>
                      </a:pPr>
                      <a:r>
                        <a:rPr lang="en-US" sz="1800" b="1" dirty="0">
                          <a:solidFill>
                            <a:schemeClr val="tx1"/>
                          </a:solidFill>
                          <a:effectLst/>
                        </a:rPr>
                        <a:t> </a:t>
                      </a:r>
                    </a:p>
                    <a:p>
                      <a:pPr marL="0" marR="0">
                        <a:spcBef>
                          <a:spcPts val="0"/>
                        </a:spcBef>
                        <a:spcAft>
                          <a:spcPts val="0"/>
                        </a:spcAft>
                      </a:pPr>
                      <a:r>
                        <a:rPr lang="en-US" sz="1800" b="1" dirty="0">
                          <a:solidFill>
                            <a:schemeClr val="tx1"/>
                          </a:solidFill>
                          <a:effectLst/>
                        </a:rPr>
                        <a:t>P2. There is “no non-arbitrarily identifiable subject of the loss in the case of contraception”</a:t>
                      </a:r>
                    </a:p>
                    <a:p>
                      <a:pPr marL="0" marR="0">
                        <a:spcBef>
                          <a:spcPts val="0"/>
                        </a:spcBef>
                        <a:spcAft>
                          <a:spcPts val="0"/>
                        </a:spcAft>
                      </a:pPr>
                      <a:r>
                        <a:rPr lang="en-US" sz="1800" b="1" dirty="0">
                          <a:solidFill>
                            <a:schemeClr val="tx1"/>
                          </a:solidFill>
                          <a:effectLst/>
                        </a:rPr>
                        <a:t> </a:t>
                      </a:r>
                      <a:endParaRPr lang="en-US" sz="1800" b="1" dirty="0" smtClean="0">
                        <a:solidFill>
                          <a:schemeClr val="tx1"/>
                        </a:solidFill>
                        <a:effectLst/>
                      </a:endParaRPr>
                    </a:p>
                    <a:p>
                      <a:pPr marL="0" marR="0">
                        <a:spcBef>
                          <a:spcPts val="0"/>
                        </a:spcBef>
                        <a:spcAft>
                          <a:spcPts val="0"/>
                        </a:spcAft>
                      </a:pPr>
                      <a:endParaRPr lang="en-US" sz="1800" b="1" dirty="0" smtClean="0">
                        <a:solidFill>
                          <a:schemeClr val="tx1"/>
                        </a:solidFill>
                        <a:effectLst/>
                      </a:endParaRPr>
                    </a:p>
                    <a:p>
                      <a:pPr marL="0" marR="0">
                        <a:spcBef>
                          <a:spcPts val="0"/>
                        </a:spcBef>
                        <a:spcAft>
                          <a:spcPts val="0"/>
                        </a:spcAft>
                      </a:pPr>
                      <a:endParaRPr lang="en-US" sz="1800" b="1" dirty="0">
                        <a:solidFill>
                          <a:schemeClr val="tx1"/>
                        </a:solidFill>
                        <a:effectLst/>
                      </a:endParaRPr>
                    </a:p>
                    <a:p>
                      <a:pPr marL="0" marR="0">
                        <a:spcBef>
                          <a:spcPts val="0"/>
                        </a:spcBef>
                        <a:spcAft>
                          <a:spcPts val="0"/>
                        </a:spcAft>
                      </a:pPr>
                      <a:r>
                        <a:rPr lang="en-US" sz="1800" b="1" dirty="0">
                          <a:solidFill>
                            <a:schemeClr val="tx1"/>
                          </a:solidFill>
                          <a:effectLst/>
                        </a:rPr>
                        <a:t>Therefore, contraception is morally permissible (according to the “future like ours” premise).</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50894563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79796226"/>
              </p:ext>
            </p:extLst>
          </p:nvPr>
        </p:nvGraphicFramePr>
        <p:xfrm>
          <a:off x="0" y="0"/>
          <a:ext cx="12192000" cy="6858000"/>
        </p:xfrm>
        <a:graphic>
          <a:graphicData uri="http://schemas.openxmlformats.org/drawingml/2006/table">
            <a:tbl>
              <a:tblPr firstRow="1" firstCol="1" lastRow="1" lastCol="1" bandRow="1" bandCol="1"/>
              <a:tblGrid>
                <a:gridCol w="2438400"/>
                <a:gridCol w="7924800"/>
                <a:gridCol w="1828800"/>
              </a:tblGrid>
              <a:tr h="299564">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Week</a:t>
                      </a:r>
                      <a:endParaRPr lang="en-US" sz="180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Required Reading</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800" b="1" cap="small" dirty="0">
                          <a:effectLst/>
                          <a:latin typeface="+mn-lt"/>
                          <a:ea typeface="Times New Roman" panose="02020603050405020304" pitchFamily="18" charset="0"/>
                        </a:rPr>
                        <a:t>Assignment</a:t>
                      </a:r>
                      <a:endParaRPr lang="en-US" sz="180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accent1"/>
                    </a:solid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Course Mechanics, Theory Primer, and Philosophical Argumentation</a:t>
                      </a:r>
                      <a:endParaRPr lang="en-US" sz="1250" dirty="0">
                        <a:effectLst/>
                        <a:latin typeface="+mn-lt"/>
                        <a:ea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6/23-6/27</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Benjamin Hole, Phil 102 Syllabus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Lewis </a:t>
                      </a:r>
                      <a:r>
                        <a:rPr lang="en-US" sz="1250" dirty="0" smtClean="0">
                          <a:effectLst/>
                          <a:latin typeface="+mn-lt"/>
                          <a:ea typeface="Times New Roman" panose="02020603050405020304" pitchFamily="18" charset="0"/>
                        </a:rPr>
                        <a:t>Vaughn, </a:t>
                      </a:r>
                      <a:r>
                        <a:rPr lang="en-US" sz="1250" dirty="0">
                          <a:effectLst/>
                          <a:latin typeface="+mn-lt"/>
                          <a:ea typeface="Times New Roman" panose="02020603050405020304" pitchFamily="18" charset="0"/>
                        </a:rPr>
                        <a:t>“How to Read an Argument”</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Timmons, “Moral Theory Primer”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WA1</a:t>
                      </a:r>
                      <a:r>
                        <a:rPr lang="en-US" sz="1250" b="1" i="1" dirty="0">
                          <a:effectLst/>
                          <a:latin typeface="+mn-lt"/>
                          <a:ea typeface="Times New Roman" panose="02020603050405020304" pitchFamily="18" charset="0"/>
                        </a:rPr>
                        <a:t>, due 6/27</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8903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Philosophical Writing and 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6/30-7/3</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(Holiday, 7/4)</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Mark B. </a:t>
                      </a:r>
                      <a:r>
                        <a:rPr lang="en-US" sz="1250" dirty="0" smtClean="0">
                          <a:effectLst/>
                          <a:latin typeface="+mn-lt"/>
                          <a:ea typeface="Times New Roman" panose="02020603050405020304" pitchFamily="18" charset="0"/>
                        </a:rPr>
                        <a:t>Woodhouse, </a:t>
                      </a:r>
                      <a:r>
                        <a:rPr lang="en-US" sz="1250" dirty="0">
                          <a:effectLst/>
                          <a:latin typeface="+mn-lt"/>
                          <a:ea typeface="Times New Roman" panose="02020603050405020304" pitchFamily="18" charset="0"/>
                        </a:rPr>
                        <a:t>“How to Write Philosophy”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James </a:t>
                      </a:r>
                      <a:r>
                        <a:rPr lang="en-US" sz="1250" dirty="0" err="1" smtClean="0">
                          <a:effectLst/>
                          <a:latin typeface="+mn-lt"/>
                          <a:ea typeface="Times New Roman" panose="02020603050405020304" pitchFamily="18" charset="0"/>
                        </a:rPr>
                        <a:t>Rachels</a:t>
                      </a:r>
                      <a:r>
                        <a:rPr lang="en-US" sz="1250" dirty="0" smtClean="0">
                          <a:effectLst/>
                          <a:latin typeface="+mn-lt"/>
                          <a:ea typeface="Times New Roman" panose="02020603050405020304" pitchFamily="18" charset="0"/>
                        </a:rPr>
                        <a:t>, </a:t>
                      </a:r>
                      <a:r>
                        <a:rPr lang="en-US" sz="1250" dirty="0">
                          <a:effectLst/>
                          <a:latin typeface="+mn-lt"/>
                          <a:ea typeface="Times New Roman" panose="02020603050405020304" pitchFamily="18" charset="0"/>
                        </a:rPr>
                        <a:t>“The Challenge of Cultural Relativism”</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Jeremy </a:t>
                      </a:r>
                      <a:r>
                        <a:rPr lang="en-US" sz="1250" dirty="0" smtClean="0">
                          <a:effectLst/>
                          <a:latin typeface="+mn-lt"/>
                          <a:ea typeface="Times New Roman" panose="02020603050405020304" pitchFamily="18" charset="0"/>
                        </a:rPr>
                        <a:t>Bentham, </a:t>
                      </a:r>
                      <a:r>
                        <a:rPr lang="en-US" sz="1250" dirty="0">
                          <a:effectLst/>
                          <a:latin typeface="+mn-lt"/>
                          <a:ea typeface="Times New Roman" panose="02020603050405020304" pitchFamily="18" charset="0"/>
                        </a:rPr>
                        <a:t>“The Principle of Utility”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Robert </a:t>
                      </a:r>
                      <a:r>
                        <a:rPr lang="en-US" sz="1250" dirty="0" err="1">
                          <a:effectLst/>
                          <a:latin typeface="+mn-lt"/>
                          <a:ea typeface="Times New Roman" panose="02020603050405020304" pitchFamily="18" charset="0"/>
                        </a:rPr>
                        <a:t>Nozick</a:t>
                      </a:r>
                      <a:r>
                        <a:rPr lang="en-US" sz="1250" dirty="0">
                          <a:effectLst/>
                          <a:latin typeface="+mn-lt"/>
                          <a:ea typeface="Times New Roman" panose="02020603050405020304" pitchFamily="18" charset="0"/>
                        </a:rPr>
                        <a:t>, “The Experience Machine</a:t>
                      </a:r>
                      <a:r>
                        <a:rPr lang="en-US" sz="1250" dirty="0" smtClean="0">
                          <a:effectLst/>
                          <a:latin typeface="+mn-lt"/>
                          <a:ea typeface="Times New Roman" panose="02020603050405020304" pitchFamily="18" charset="0"/>
                        </a:rPr>
                        <a:t>”</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Ethical </a:t>
                      </a:r>
                      <a:r>
                        <a:rPr lang="en-US" sz="1250" b="1" i="1" dirty="0" smtClean="0">
                          <a:effectLst/>
                          <a:latin typeface="+mn-lt"/>
                          <a:ea typeface="Times New Roman" panose="02020603050405020304" pitchFamily="18" charset="0"/>
                          <a:cs typeface="Times New Roman" panose="02020603050405020304" pitchFamily="18" charset="0"/>
                        </a:rPr>
                        <a:t>Theory</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7/7-7/11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J.S. Mill, </a:t>
                      </a:r>
                      <a:r>
                        <a:rPr lang="en-US" sz="1250" i="1" dirty="0" smtClean="0">
                          <a:effectLst/>
                          <a:latin typeface="+mn-lt"/>
                          <a:ea typeface="Times New Roman" panose="02020603050405020304" pitchFamily="18" charset="0"/>
                        </a:rPr>
                        <a:t>On Liberty</a:t>
                      </a:r>
                      <a:r>
                        <a:rPr lang="en-US" sz="1250" dirty="0" smtClean="0">
                          <a:effectLst/>
                          <a:latin typeface="+mn-lt"/>
                          <a:ea typeface="Times New Roman" panose="02020603050405020304" pitchFamily="18" charset="0"/>
                        </a:rPr>
                        <a:t>, Chapters 1-2</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Immanuel </a:t>
                      </a:r>
                      <a:r>
                        <a:rPr lang="en-US" sz="1250" dirty="0">
                          <a:effectLst/>
                          <a:latin typeface="+mn-lt"/>
                          <a:ea typeface="Times New Roman" panose="02020603050405020304" pitchFamily="18" charset="0"/>
                        </a:rPr>
                        <a:t>Kant (posted on website), “The Moral Law”</a:t>
                      </a:r>
                    </a:p>
                    <a:p>
                      <a:pPr marL="1409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WA2</a:t>
                      </a:r>
                      <a:r>
                        <a:rPr lang="en-US" sz="1250" b="1" i="1" dirty="0">
                          <a:effectLst/>
                          <a:latin typeface="+mn-lt"/>
                          <a:ea typeface="Times New Roman" panose="02020603050405020304" pitchFamily="18" charset="0"/>
                        </a:rPr>
                        <a:t>, due 7/8</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882921">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Sexual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7/14-7/18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tab pos="140970" algn="l"/>
                        </a:tabLst>
                        <a:defRPr/>
                      </a:pPr>
                      <a:r>
                        <a:rPr lang="en-US" sz="1250" dirty="0" smtClean="0">
                          <a:effectLst/>
                          <a:latin typeface="+mn-lt"/>
                          <a:ea typeface="Times New Roman" panose="02020603050405020304" pitchFamily="18" charset="0"/>
                        </a:rPr>
                        <a:t>Thomas </a:t>
                      </a:r>
                      <a:r>
                        <a:rPr lang="en-US" sz="1250" dirty="0" err="1" smtClean="0">
                          <a:effectLst/>
                          <a:latin typeface="+mn-lt"/>
                          <a:ea typeface="Times New Roman" panose="02020603050405020304" pitchFamily="18" charset="0"/>
                        </a:rPr>
                        <a:t>Mappes</a:t>
                      </a:r>
                      <a:r>
                        <a:rPr lang="en-US" sz="1250" dirty="0" smtClean="0">
                          <a:effectLst/>
                          <a:latin typeface="+mn-lt"/>
                          <a:ea typeface="Times New Roman" panose="02020603050405020304" pitchFamily="18" charset="0"/>
                        </a:rPr>
                        <a:t>, “A Liberal View of Sexual Morality and the concept of Using Another Person”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The </a:t>
                      </a:r>
                      <a:r>
                        <a:rPr lang="en-US" sz="1250" dirty="0">
                          <a:effectLst/>
                          <a:latin typeface="+mn-lt"/>
                          <a:ea typeface="Times New Roman" panose="02020603050405020304" pitchFamily="18" charset="0"/>
                        </a:rPr>
                        <a:t>Catholic Church, “Vatican Declaration on Some Questions in Sexual Ethics”</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John </a:t>
                      </a:r>
                      <a:r>
                        <a:rPr lang="en-US" sz="1250" dirty="0" err="1">
                          <a:effectLst/>
                          <a:latin typeface="+mn-lt"/>
                          <a:ea typeface="Times New Roman" panose="02020603050405020304" pitchFamily="18" charset="0"/>
                        </a:rPr>
                        <a:t>Corvino</a:t>
                      </a:r>
                      <a:r>
                        <a:rPr lang="en-US" sz="1250" dirty="0">
                          <a:effectLst/>
                          <a:latin typeface="+mn-lt"/>
                          <a:ea typeface="Times New Roman" panose="02020603050405020304" pitchFamily="18" charset="0"/>
                        </a:rPr>
                        <a:t>, “A Defense of Homosexuality”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International </a:t>
                      </a:r>
                      <a:r>
                        <a:rPr lang="en-US" sz="1250" b="1" i="1" dirty="0" smtClean="0">
                          <a:effectLst/>
                          <a:latin typeface="+mn-lt"/>
                          <a:ea typeface="Times New Roman" panose="02020603050405020304" pitchFamily="18" charset="0"/>
                          <a:cs typeface="Times New Roman" panose="02020603050405020304" pitchFamily="18" charset="0"/>
                        </a:rPr>
                        <a:t>Ethics</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7/21-7/25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Peter Singer, “Famine, Affluence, and </a:t>
                      </a:r>
                      <a:r>
                        <a:rPr lang="en-US" sz="1250" dirty="0" smtClean="0">
                          <a:effectLst/>
                          <a:latin typeface="+mn-lt"/>
                          <a:ea typeface="Times New Roman" panose="02020603050405020304" pitchFamily="18" charset="0"/>
                        </a:rPr>
                        <a:t>Morality”</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smtClean="0">
                          <a:effectLst/>
                          <a:latin typeface="+mn-lt"/>
                          <a:ea typeface="Times New Roman" panose="02020603050405020304" pitchFamily="18" charset="0"/>
                        </a:rPr>
                        <a:t>Garrett </a:t>
                      </a:r>
                      <a:r>
                        <a:rPr lang="en-US" sz="1250" dirty="0">
                          <a:effectLst/>
                          <a:latin typeface="+mn-lt"/>
                          <a:ea typeface="Times New Roman" panose="02020603050405020304" pitchFamily="18" charset="0"/>
                        </a:rPr>
                        <a:t>Hardin, “Lifeboat Ethics</a:t>
                      </a:r>
                      <a:r>
                        <a:rPr lang="en-US" sz="1250" dirty="0" smtClean="0">
                          <a:effectLst/>
                          <a:latin typeface="+mn-lt"/>
                          <a:ea typeface="Times New Roman" panose="02020603050405020304" pitchFamily="18" charset="0"/>
                        </a:rPr>
                        <a:t>”</a:t>
                      </a:r>
                      <a:endParaRPr lang="en-US" sz="1250" dirty="0">
                        <a:effectLst/>
                        <a:latin typeface="+mn-lt"/>
                        <a:ea typeface="Times New Roman" panose="02020603050405020304" pitchFamily="18" charset="0"/>
                      </a:endParaRPr>
                    </a:p>
                    <a:p>
                      <a:pPr marL="140970" marR="0" indent="-114300" algn="l">
                        <a:lnSpc>
                          <a:spcPct val="107000"/>
                        </a:lnSpc>
                        <a:spcBef>
                          <a:spcPts val="0"/>
                        </a:spcBef>
                        <a:spcAft>
                          <a:spcPts val="0"/>
                        </a:spcAft>
                        <a:tabLst>
                          <a:tab pos="140970" algn="l"/>
                        </a:tabLs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WA3</a:t>
                      </a:r>
                      <a:r>
                        <a:rPr lang="en-US" sz="1250" b="1" i="1" dirty="0">
                          <a:effectLst/>
                          <a:latin typeface="+mn-lt"/>
                          <a:ea typeface="Times New Roman" panose="02020603050405020304" pitchFamily="18" charset="0"/>
                        </a:rPr>
                        <a:t>, due 7/22</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832195">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Introduction to Social and Political Ethics: Censorship and </a:t>
                      </a:r>
                      <a:r>
                        <a:rPr lang="en-US" sz="1250" b="1" i="1" dirty="0" smtClean="0">
                          <a:effectLst/>
                          <a:latin typeface="+mn-lt"/>
                          <a:ea typeface="Times New Roman" panose="02020603050405020304" pitchFamily="18" charset="0"/>
                          <a:cs typeface="Times New Roman" panose="02020603050405020304" pitchFamily="18" charset="0"/>
                        </a:rPr>
                        <a:t>Pornography</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7/28-8/1</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Ronald </a:t>
                      </a:r>
                      <a:r>
                        <a:rPr lang="en-US" sz="1250" dirty="0" err="1">
                          <a:effectLst/>
                          <a:latin typeface="+mn-lt"/>
                          <a:ea typeface="Times New Roman" panose="02020603050405020304" pitchFamily="18" charset="0"/>
                        </a:rPr>
                        <a:t>Dworkin</a:t>
                      </a:r>
                      <a:r>
                        <a:rPr lang="en-US" sz="1250" dirty="0">
                          <a:effectLst/>
                          <a:latin typeface="+mn-lt"/>
                          <a:ea typeface="Times New Roman" panose="02020603050405020304" pitchFamily="18" charset="0"/>
                        </a:rPr>
                        <a:t>, “Liberty and Pornography”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Judith M. Hill, “Pornography and Degradation” </a:t>
                      </a: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dirty="0">
                          <a:effectLst/>
                          <a:latin typeface="+mn-lt"/>
                          <a:ea typeface="Times New Roman" panose="02020603050405020304" pitchFamily="18" charset="0"/>
                        </a:rPr>
                        <a:t>Catharine </a:t>
                      </a:r>
                      <a:r>
                        <a:rPr lang="en-US" sz="1250" dirty="0" smtClean="0">
                          <a:effectLst/>
                          <a:latin typeface="+mn-lt"/>
                          <a:ea typeface="Times New Roman" panose="02020603050405020304" pitchFamily="18" charset="0"/>
                        </a:rPr>
                        <a:t>MacKinnon, </a:t>
                      </a:r>
                      <a:r>
                        <a:rPr lang="en-US" sz="1250" dirty="0">
                          <a:effectLst/>
                          <a:latin typeface="+mn-lt"/>
                          <a:ea typeface="Times New Roman" panose="02020603050405020304" pitchFamily="18" charset="0"/>
                        </a:rPr>
                        <a:t>“Pornography, Civil Rights, and Speech” </a:t>
                      </a:r>
                    </a:p>
                    <a:p>
                      <a:pPr marL="10287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8/4-8/8</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Pope John Paul II, “The Unspeakable Crime of Abortion”</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Mary Anne Warren, “On the Moral and Legal Status of Abortion” </a:t>
                      </a:r>
                    </a:p>
                    <a:p>
                      <a:pPr marL="342900" marR="0" lvl="0" indent="-342900" algn="l">
                        <a:lnSpc>
                          <a:spcPct val="107000"/>
                        </a:lnSpc>
                        <a:spcBef>
                          <a:spcPts val="0"/>
                        </a:spcBef>
                        <a:spcAft>
                          <a:spcPts val="0"/>
                        </a:spcAft>
                        <a:buFont typeface="Symbol" panose="05050102010706020507" pitchFamily="18" charset="2"/>
                        <a:buChar char=""/>
                        <a:tabLst>
                          <a:tab pos="140970" algn="l"/>
                        </a:tabLst>
                      </a:pPr>
                      <a:r>
                        <a:rPr lang="en-US" sz="1250" dirty="0">
                          <a:effectLst/>
                          <a:latin typeface="+mn-lt"/>
                          <a:ea typeface="Times New Roman" panose="02020603050405020304" pitchFamily="18" charset="0"/>
                        </a:rPr>
                        <a:t>Don Marquis, “Why Abortion Is Immoral”</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WA4</a:t>
                      </a:r>
                      <a:r>
                        <a:rPr lang="en-US" sz="1250" b="1" i="1" dirty="0">
                          <a:effectLst/>
                          <a:latin typeface="+mn-lt"/>
                          <a:ea typeface="Times New Roman" panose="02020603050405020304" pitchFamily="18" charset="0"/>
                        </a:rPr>
                        <a:t>, due 8/5</a:t>
                      </a:r>
                      <a:endParaRPr lang="en-US" sz="1250" dirty="0">
                        <a:effectLst/>
                        <a:latin typeface="+mn-lt"/>
                        <a:ea typeface="Times New Roman" panose="02020603050405020304" pitchFamily="18" charset="0"/>
                      </a:endParaRPr>
                    </a:p>
                    <a:p>
                      <a:pPr marL="0" marR="0" indent="457200" algn="l">
                        <a:lnSpc>
                          <a:spcPct val="107000"/>
                        </a:lnSpc>
                        <a:spcBef>
                          <a:spcPts val="0"/>
                        </a:spcBef>
                        <a:spcAft>
                          <a:spcPts val="0"/>
                        </a:spcAft>
                      </a:pPr>
                      <a:r>
                        <a:rPr lang="en-US" sz="1250" b="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24146">
                <a:tc>
                  <a:txBody>
                    <a:bodyPr/>
                    <a:lstStyle/>
                    <a:p>
                      <a:pPr marL="0" marR="0" lvl="0" indent="0" algn="l">
                        <a:lnSpc>
                          <a:spcPct val="107000"/>
                        </a:lnSpc>
                        <a:spcBef>
                          <a:spcPts val="0"/>
                        </a:spcBef>
                        <a:spcAft>
                          <a:spcPts val="0"/>
                        </a:spcAft>
                        <a:buFont typeface="+mj-lt"/>
                        <a:buNone/>
                      </a:pPr>
                      <a:r>
                        <a:rPr lang="en-US" sz="1250" b="1" i="1" dirty="0">
                          <a:effectLst/>
                          <a:latin typeface="+mn-lt"/>
                          <a:ea typeface="Times New Roman" panose="02020603050405020304" pitchFamily="18" charset="0"/>
                          <a:cs typeface="Times New Roman" panose="02020603050405020304" pitchFamily="18" charset="0"/>
                        </a:rPr>
                        <a:t>Conference for Final Papers </a:t>
                      </a:r>
                      <a:endParaRPr lang="en-US" sz="1250" dirty="0">
                        <a:effectLst/>
                        <a:latin typeface="+mn-lt"/>
                        <a:ea typeface="Times New Roman" panose="02020603050405020304" pitchFamily="18" charset="0"/>
                      </a:endParaRPr>
                    </a:p>
                    <a:p>
                      <a:pPr marL="114300" marR="0" indent="-114300" algn="l">
                        <a:lnSpc>
                          <a:spcPct val="107000"/>
                        </a:lnSpc>
                        <a:spcBef>
                          <a:spcPts val="0"/>
                        </a:spcBef>
                        <a:spcAft>
                          <a:spcPts val="0"/>
                        </a:spcAft>
                      </a:pPr>
                      <a:r>
                        <a:rPr lang="en-US" sz="1250" i="1" dirty="0">
                          <a:effectLst/>
                          <a:latin typeface="+mn-lt"/>
                          <a:ea typeface="Times New Roman" panose="02020603050405020304" pitchFamily="18" charset="0"/>
                        </a:rPr>
                        <a:t>8/11-8/15</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i="1" dirty="0">
                          <a:effectLst/>
                          <a:latin typeface="+mn-lt"/>
                          <a:ea typeface="Times New Roman" panose="02020603050405020304" pitchFamily="18" charset="0"/>
                        </a:rPr>
                        <a:t>Catch-up </a:t>
                      </a:r>
                      <a:r>
                        <a:rPr lang="en-US" sz="1250" i="1" dirty="0" smtClean="0">
                          <a:effectLst/>
                          <a:latin typeface="+mn-lt"/>
                          <a:ea typeface="Times New Roman" panose="02020603050405020304" pitchFamily="18" charset="0"/>
                        </a:rPr>
                        <a:t>/ review.</a:t>
                      </a:r>
                      <a:endParaRPr lang="en-US" sz="1250" dirty="0">
                        <a:effectLst/>
                        <a:latin typeface="+mn-lt"/>
                        <a:ea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tabLst>
                          <a:tab pos="102870" algn="l"/>
                        </a:tabLst>
                      </a:pPr>
                      <a:r>
                        <a:rPr lang="en-US" sz="1250" b="1" i="1" dirty="0">
                          <a:effectLst/>
                          <a:latin typeface="+mn-lt"/>
                          <a:ea typeface="Times New Roman" panose="02020603050405020304" pitchFamily="18" charset="0"/>
                        </a:rPr>
                        <a:t>Conference for Final Papers: presentations and discussion </a:t>
                      </a:r>
                      <a:endParaRPr lang="en-US" sz="1250" dirty="0">
                        <a:effectLst/>
                        <a:latin typeface="+mn-lt"/>
                        <a:ea typeface="Times New Roman" panose="02020603050405020304" pitchFamily="18" charset="0"/>
                      </a:endParaRPr>
                    </a:p>
                    <a:p>
                      <a:pPr marL="11430" marR="0" algn="l">
                        <a:lnSpc>
                          <a:spcPct val="107000"/>
                        </a:lnSpc>
                        <a:spcBef>
                          <a:spcPts val="0"/>
                        </a:spcBef>
                        <a:spcAft>
                          <a:spcPts val="0"/>
                        </a:spcAft>
                      </a:pPr>
                      <a:r>
                        <a:rPr lang="en-US" sz="1250" dirty="0">
                          <a:effectLst/>
                          <a:latin typeface="+mn-lt"/>
                          <a:ea typeface="Times New Roman" panose="02020603050405020304" pitchFamily="18" charset="0"/>
                        </a:rPr>
                        <a:t> </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10795" marR="0" algn="l">
                        <a:lnSpc>
                          <a:spcPct val="107000"/>
                        </a:lnSpc>
                        <a:spcBef>
                          <a:spcPts val="0"/>
                        </a:spcBef>
                        <a:spcAft>
                          <a:spcPts val="0"/>
                        </a:spcAft>
                      </a:pPr>
                      <a:r>
                        <a:rPr lang="en-US" sz="1250" i="1" dirty="0" smtClean="0">
                          <a:effectLst/>
                          <a:latin typeface="+mn-lt"/>
                          <a:ea typeface="Times New Roman" panose="02020603050405020304" pitchFamily="18" charset="0"/>
                        </a:rPr>
                        <a:t>None</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624146">
                <a:tc>
                  <a:txBody>
                    <a:bodyPr/>
                    <a:lstStyle/>
                    <a:p>
                      <a:pPr marL="0" marR="0" lvl="0" indent="0" algn="l">
                        <a:lnSpc>
                          <a:spcPct val="107000"/>
                        </a:lnSpc>
                        <a:spcBef>
                          <a:spcPts val="0"/>
                        </a:spcBef>
                        <a:spcAft>
                          <a:spcPts val="0"/>
                        </a:spcAft>
                        <a:buFont typeface="+mj-lt"/>
                        <a:buNone/>
                      </a:pPr>
                      <a:r>
                        <a:rPr lang="en-US" sz="1250" b="1" i="1" dirty="0" smtClean="0">
                          <a:effectLst/>
                          <a:latin typeface="+mn-lt"/>
                          <a:ea typeface="Times New Roman" panose="02020603050405020304" pitchFamily="18" charset="0"/>
                          <a:cs typeface="Times New Roman" panose="02020603050405020304" pitchFamily="18" charset="0"/>
                        </a:rPr>
                        <a:t>Abortion</a:t>
                      </a:r>
                      <a:r>
                        <a:rPr lang="en-US" sz="1250" b="1" i="1" dirty="0">
                          <a:effectLst/>
                          <a:latin typeface="+mn-lt"/>
                          <a:ea typeface="Times New Roman" panose="02020603050405020304" pitchFamily="18" charset="0"/>
                        </a:rPr>
                        <a:t> </a:t>
                      </a:r>
                      <a:endParaRPr lang="en-US" sz="1250" dirty="0">
                        <a:effectLst/>
                        <a:latin typeface="+mn-lt"/>
                        <a:ea typeface="Times New Roman" panose="02020603050405020304" pitchFamily="18" charset="0"/>
                      </a:endParaRPr>
                    </a:p>
                    <a:p>
                      <a:pPr marL="0" marR="0" algn="l">
                        <a:lnSpc>
                          <a:spcPct val="107000"/>
                        </a:lnSpc>
                        <a:spcBef>
                          <a:spcPts val="0"/>
                        </a:spcBef>
                        <a:spcAft>
                          <a:spcPts val="0"/>
                        </a:spcAft>
                      </a:pPr>
                      <a:r>
                        <a:rPr lang="en-US" sz="1250" i="1" dirty="0">
                          <a:effectLst/>
                          <a:latin typeface="+mn-lt"/>
                          <a:ea typeface="Times New Roman" panose="02020603050405020304" pitchFamily="18" charset="0"/>
                        </a:rPr>
                        <a:t>8/18-8/22</a:t>
                      </a:r>
                      <a:endParaRPr lang="en-US" sz="1250" dirty="0">
                        <a:effectLst/>
                        <a:latin typeface="+mn-lt"/>
                        <a:ea typeface="Times New Roman" panose="02020603050405020304" pitchFamily="18" charset="0"/>
                      </a:endParaRPr>
                    </a:p>
                  </a:txBody>
                  <a:tcPr marL="36563" marR="365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250" dirty="0">
                          <a:effectLst/>
                          <a:latin typeface="+mn-lt"/>
                          <a:ea typeface="Times New Roman" panose="02020603050405020304" pitchFamily="18" charset="0"/>
                        </a:rPr>
                        <a:t>Judith Jarvis Thomson, “A Defense of Abortion”</a:t>
                      </a:r>
                    </a:p>
                    <a:p>
                      <a:pPr marL="342900" marR="0" lvl="0" indent="-342900" algn="l">
                        <a:lnSpc>
                          <a:spcPct val="107000"/>
                        </a:lnSpc>
                        <a:spcBef>
                          <a:spcPts val="0"/>
                        </a:spcBef>
                        <a:spcAft>
                          <a:spcPts val="0"/>
                        </a:spcAft>
                        <a:buFont typeface="Symbol" panose="05050102010706020507" pitchFamily="18" charset="2"/>
                        <a:buChar char=""/>
                        <a:tabLst>
                          <a:tab pos="83820" algn="l"/>
                        </a:tabLst>
                      </a:pPr>
                      <a:r>
                        <a:rPr lang="en-US" sz="1250" dirty="0">
                          <a:effectLst/>
                          <a:latin typeface="+mn-lt"/>
                          <a:ea typeface="Times New Roman" panose="02020603050405020304" pitchFamily="18" charset="0"/>
                        </a:rPr>
                        <a:t>Rosalind </a:t>
                      </a:r>
                      <a:r>
                        <a:rPr lang="en-US" sz="1250" dirty="0" err="1">
                          <a:effectLst/>
                          <a:latin typeface="+mn-lt"/>
                          <a:ea typeface="Times New Roman" panose="02020603050405020304" pitchFamily="18" charset="0"/>
                        </a:rPr>
                        <a:t>Hursthouse</a:t>
                      </a:r>
                      <a:r>
                        <a:rPr lang="en-US" sz="1250" dirty="0">
                          <a:effectLst/>
                          <a:latin typeface="+mn-lt"/>
                          <a:ea typeface="Times New Roman" panose="02020603050405020304" pitchFamily="18" charset="0"/>
                        </a:rPr>
                        <a:t>, “Virtue Ethics and Abortion”</a:t>
                      </a:r>
                    </a:p>
                  </a:txBody>
                  <a:tcPr marL="36563" marR="365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marL="10795" marR="0" algn="l">
                        <a:lnSpc>
                          <a:spcPct val="107000"/>
                        </a:lnSpc>
                        <a:spcBef>
                          <a:spcPts val="0"/>
                        </a:spcBef>
                        <a:spcAft>
                          <a:spcPts val="0"/>
                        </a:spcAft>
                      </a:pPr>
                      <a:r>
                        <a:rPr lang="en-US" sz="1250" b="1" i="1" dirty="0" smtClean="0">
                          <a:effectLst/>
                          <a:latin typeface="+mn-lt"/>
                          <a:ea typeface="Times New Roman" panose="02020603050405020304" pitchFamily="18" charset="0"/>
                        </a:rPr>
                        <a:t>WA5</a:t>
                      </a:r>
                      <a:r>
                        <a:rPr lang="en-US" sz="1250" b="1" i="1" dirty="0">
                          <a:effectLst/>
                          <a:latin typeface="+mn-lt"/>
                          <a:ea typeface="Times New Roman" panose="02020603050405020304" pitchFamily="18" charset="0"/>
                        </a:rPr>
                        <a:t>, due 8/19</a:t>
                      </a:r>
                      <a:endParaRPr lang="en-US" sz="1250" dirty="0">
                        <a:effectLst/>
                        <a:latin typeface="+mn-lt"/>
                        <a:ea typeface="Times New Roman" panose="02020603050405020304" pitchFamily="18" charset="0"/>
                      </a:endParaRPr>
                    </a:p>
                    <a:p>
                      <a:pPr marL="10795" marR="0" algn="l">
                        <a:lnSpc>
                          <a:spcPct val="107000"/>
                        </a:lnSpc>
                        <a:spcBef>
                          <a:spcPts val="0"/>
                        </a:spcBef>
                        <a:spcAft>
                          <a:spcPts val="0"/>
                        </a:spcAft>
                      </a:pPr>
                      <a:r>
                        <a:rPr lang="en-US" sz="1250" b="1" i="1" dirty="0">
                          <a:effectLst/>
                          <a:latin typeface="+mn-lt"/>
                          <a:ea typeface="Times New Roman" panose="02020603050405020304" pitchFamily="18" charset="0"/>
                        </a:rPr>
                        <a:t>Final Paper, due 8/21</a:t>
                      </a:r>
                      <a:endParaRPr lang="en-US" sz="1250" dirty="0">
                        <a:effectLst/>
                        <a:latin typeface="+mn-lt"/>
                        <a:ea typeface="Times New Roman" panose="02020603050405020304" pitchFamily="18" charset="0"/>
                      </a:endParaRPr>
                    </a:p>
                  </a:txBody>
                  <a:tcPr marL="36563" marR="365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r>
            </a:tbl>
          </a:graphicData>
        </a:graphic>
      </p:graphicFrame>
    </p:spTree>
    <p:extLst>
      <p:ext uri="{BB962C8B-B14F-4D97-AF65-F5344CB8AC3E}">
        <p14:creationId xmlns:p14="http://schemas.microsoft.com/office/powerpoint/2010/main" val="195266559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Final Examination </a:t>
            </a:r>
            <a:endParaRPr lang="en-US" u="sng" dirty="0"/>
          </a:p>
        </p:txBody>
      </p:sp>
      <p:sp>
        <p:nvSpPr>
          <p:cNvPr id="3" name="Content Placeholder 2"/>
          <p:cNvSpPr>
            <a:spLocks noGrp="1"/>
          </p:cNvSpPr>
          <p:nvPr>
            <p:ph idx="4294967295"/>
          </p:nvPr>
        </p:nvSpPr>
        <p:spPr>
          <a:xfrm>
            <a:off x="1981200" y="1600200"/>
            <a:ext cx="6413157" cy="4876800"/>
          </a:xfrm>
          <a:prstGeom prst="rect">
            <a:avLst/>
          </a:prstGeom>
        </p:spPr>
        <p:txBody>
          <a:bodyPr>
            <a:normAutofit lnSpcReduction="10000"/>
          </a:bodyPr>
          <a:lstStyle/>
          <a:p>
            <a:pPr marL="0" indent="0">
              <a:buNone/>
            </a:pPr>
            <a:r>
              <a:rPr lang="en-US" dirty="0" smtClean="0"/>
              <a:t>It </a:t>
            </a:r>
            <a:r>
              <a:rPr lang="en-US" dirty="0"/>
              <a:t>will cover all of the course material. This includes lectures, handouts, discussions, and assigned readings. The point of the exam is for you to demonstrate that you are familiar with a broad range of concepts, skills, and views in ethical theory.</a:t>
            </a:r>
          </a:p>
          <a:p>
            <a:pPr lvl="1"/>
            <a:endParaRPr lang="en-US" u="sng" dirty="0" smtClean="0"/>
          </a:p>
          <a:p>
            <a:pPr marL="274320" lvl="1" indent="0">
              <a:buNone/>
            </a:pPr>
            <a:r>
              <a:rPr lang="en-US" u="sng" dirty="0" smtClean="0"/>
              <a:t>Format</a:t>
            </a:r>
            <a:endParaRPr lang="en-US" dirty="0" smtClean="0"/>
          </a:p>
          <a:p>
            <a:pPr lvl="2"/>
            <a:r>
              <a:rPr lang="en-US" b="1" i="1" dirty="0">
                <a:solidFill>
                  <a:srgbClr val="7030A0"/>
                </a:solidFill>
              </a:rPr>
              <a:t>short right or wrong answer</a:t>
            </a:r>
            <a:r>
              <a:rPr lang="en-US" b="1" dirty="0">
                <a:solidFill>
                  <a:srgbClr val="7030A0"/>
                </a:solidFill>
              </a:rPr>
              <a:t> </a:t>
            </a:r>
            <a:r>
              <a:rPr lang="en-US" dirty="0"/>
              <a:t>questions (such as the multiple choice questions from the daily Clicker Quizzes</a:t>
            </a:r>
            <a:r>
              <a:rPr lang="en-US" dirty="0" smtClean="0"/>
              <a:t>)</a:t>
            </a:r>
          </a:p>
          <a:p>
            <a:pPr lvl="2"/>
            <a:r>
              <a:rPr lang="en-US" b="1" i="1" dirty="0" smtClean="0">
                <a:solidFill>
                  <a:srgbClr val="7030A0"/>
                </a:solidFill>
              </a:rPr>
              <a:t>essay</a:t>
            </a:r>
            <a:r>
              <a:rPr lang="en-US" i="1" dirty="0" smtClean="0"/>
              <a:t> </a:t>
            </a:r>
            <a:r>
              <a:rPr lang="en-US" dirty="0"/>
              <a:t>questions (such as the questions from the weekly reading study guides</a:t>
            </a:r>
            <a:r>
              <a:rPr lang="en-US" dirty="0" smtClean="0"/>
              <a:t>)</a:t>
            </a:r>
            <a:endParaRPr lang="en-US" dirty="0"/>
          </a:p>
          <a:p>
            <a:pPr lvl="2"/>
            <a:endParaRPr lang="en-US" dirty="0"/>
          </a:p>
        </p:txBody>
      </p:sp>
      <p:pic>
        <p:nvPicPr>
          <p:cNvPr id="5" name="Picture 4"/>
          <p:cNvPicPr>
            <a:picLocks noChangeAspect="1"/>
          </p:cNvPicPr>
          <p:nvPr/>
        </p:nvPicPr>
        <p:blipFill>
          <a:blip r:embed="rId2"/>
          <a:stretch>
            <a:fillRect/>
          </a:stretch>
        </p:blipFill>
        <p:spPr>
          <a:xfrm>
            <a:off x="8938054" y="2497996"/>
            <a:ext cx="3043849" cy="227994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75007632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549" y="-263226"/>
            <a:ext cx="10364451" cy="1596177"/>
          </a:xfrm>
        </p:spPr>
        <p:txBody>
          <a:bodyPr>
            <a:normAutofit/>
          </a:bodyPr>
          <a:lstStyle/>
          <a:p>
            <a:r>
              <a:rPr lang="en-US" sz="4400" dirty="0"/>
              <a:t>Final paper questions?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44" y="1524000"/>
            <a:ext cx="8828689"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http://th09.deviantart.net/fs71/300W/i/2010/186/9/6/StoryWriting_by_artsydani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94" y="1106641"/>
            <a:ext cx="4071120" cy="2754792"/>
          </a:xfrm>
          <a:prstGeom prst="ellipse">
            <a:avLst/>
          </a:prstGeom>
          <a:ln>
            <a:noFill/>
          </a:ln>
          <a:effectLst>
            <a:reflection blurRad="6350" stA="50000" endA="300" endPos="90000" dir="5400000" sy="-100000" algn="bl" rotWithShape="0"/>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4786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957943" y="1295400"/>
            <a:ext cx="11136086" cy="5475514"/>
          </a:xfrm>
          <a:prstGeom prst="rect">
            <a:avLst/>
          </a:prstGeom>
        </p:spPr>
        <p:txBody>
          <a:bodyPr>
            <a:normAutofit fontScale="70000" lnSpcReduction="20000"/>
          </a:bodyPr>
          <a:lstStyle/>
          <a:p>
            <a:r>
              <a:rPr lang="en-US" b="1" u="sng" dirty="0" smtClean="0"/>
              <a:t>Unclear </a:t>
            </a:r>
            <a:r>
              <a:rPr lang="en-US" b="1" u="sng" dirty="0"/>
              <a:t>a</a:t>
            </a:r>
            <a:r>
              <a:rPr lang="en-US" b="1" u="sng" dirty="0" smtClean="0"/>
              <a:t>rgumentative structure</a:t>
            </a:r>
          </a:p>
          <a:p>
            <a:pPr lvl="1"/>
            <a:r>
              <a:rPr lang="en-US" b="1" dirty="0" smtClean="0"/>
              <a:t>Argumentative engagement</a:t>
            </a:r>
          </a:p>
          <a:p>
            <a:pPr lvl="1"/>
            <a:r>
              <a:rPr lang="en-US" b="1" dirty="0" smtClean="0"/>
              <a:t>Vague thesis statements </a:t>
            </a:r>
          </a:p>
          <a:p>
            <a:pPr lvl="1"/>
            <a:r>
              <a:rPr lang="en-US" b="1" dirty="0" smtClean="0"/>
              <a:t>Straw-men</a:t>
            </a:r>
          </a:p>
          <a:p>
            <a:pPr lvl="1"/>
            <a:r>
              <a:rPr lang="en-US" b="1" dirty="0" smtClean="0"/>
              <a:t>Foot-stomping </a:t>
            </a:r>
          </a:p>
          <a:p>
            <a:pPr marL="274320" lvl="1" indent="0">
              <a:buNone/>
            </a:pPr>
            <a:r>
              <a:rPr lang="en-US" b="1" dirty="0" smtClean="0"/>
              <a:t> </a:t>
            </a:r>
          </a:p>
          <a:p>
            <a:r>
              <a:rPr lang="en-US" b="1" dirty="0" smtClean="0"/>
              <a:t>Philosophical Confusion</a:t>
            </a:r>
          </a:p>
          <a:p>
            <a:endParaRPr lang="en-US" dirty="0" smtClean="0"/>
          </a:p>
          <a:p>
            <a:pPr marL="0" indent="0">
              <a:buNone/>
            </a:pPr>
            <a:r>
              <a:rPr lang="en-US" u="sng" dirty="0" smtClean="0"/>
              <a:t>Writing Problems </a:t>
            </a:r>
          </a:p>
          <a:p>
            <a:r>
              <a:rPr lang="en-US" dirty="0" smtClean="0"/>
              <a:t>Proof-reading errors</a:t>
            </a:r>
          </a:p>
          <a:p>
            <a:r>
              <a:rPr lang="en-US" dirty="0" smtClean="0"/>
              <a:t>Superfluous language</a:t>
            </a:r>
          </a:p>
          <a:p>
            <a:pPr marL="685800" lvl="2"/>
            <a:r>
              <a:rPr lang="en-US" dirty="0" smtClean="0"/>
              <a:t>Excessive verbiage</a:t>
            </a:r>
          </a:p>
          <a:p>
            <a:pPr marL="685800" lvl="2"/>
            <a:r>
              <a:rPr lang="en-US" dirty="0" smtClean="0"/>
              <a:t>Excessive adjectives/adverbs</a:t>
            </a:r>
          </a:p>
          <a:p>
            <a:pPr marL="685800" lvl="2"/>
            <a:r>
              <a:rPr lang="en-US" dirty="0" smtClean="0"/>
              <a:t>2-line/2-clause limit</a:t>
            </a:r>
          </a:p>
          <a:p>
            <a:r>
              <a:rPr lang="en-US" dirty="0" smtClean="0"/>
              <a:t>Paragraph structure </a:t>
            </a:r>
          </a:p>
          <a:p>
            <a:r>
              <a:rPr lang="en-US" dirty="0" smtClean="0"/>
              <a:t>Sentence structure </a:t>
            </a:r>
          </a:p>
          <a:p>
            <a:r>
              <a:rPr lang="en-US" dirty="0" smtClean="0"/>
              <a:t>Passive voice / awkward locutions </a:t>
            </a:r>
            <a:endParaRPr lang="en-US" dirty="0"/>
          </a:p>
          <a:p>
            <a:r>
              <a:rPr lang="en-US" dirty="0"/>
              <a:t>Under-Explaining</a:t>
            </a:r>
          </a:p>
          <a:p>
            <a:endParaRPr lang="en-US" dirty="0"/>
          </a:p>
        </p:txBody>
      </p:sp>
      <p:sp>
        <p:nvSpPr>
          <p:cNvPr id="3" name="Title 2"/>
          <p:cNvSpPr>
            <a:spLocks noGrp="1"/>
          </p:cNvSpPr>
          <p:nvPr>
            <p:ph type="title"/>
          </p:nvPr>
        </p:nvSpPr>
        <p:spPr>
          <a:xfrm>
            <a:off x="2122089" y="-197911"/>
            <a:ext cx="10364451" cy="1596177"/>
          </a:xfrm>
        </p:spPr>
        <p:txBody>
          <a:bodyPr>
            <a:normAutofit/>
          </a:bodyPr>
          <a:lstStyle/>
          <a:p>
            <a:r>
              <a:rPr lang="en-US" sz="4400" i="1" dirty="0"/>
              <a:t>Common Writing Problems</a:t>
            </a:r>
          </a:p>
        </p:txBody>
      </p:sp>
      <p:sp>
        <p:nvSpPr>
          <p:cNvPr id="4" name="TextBox 3"/>
          <p:cNvSpPr txBox="1"/>
          <p:nvPr/>
        </p:nvSpPr>
        <p:spPr>
          <a:xfrm>
            <a:off x="8305800" y="6324600"/>
            <a:ext cx="2362200" cy="523220"/>
          </a:xfrm>
          <a:prstGeom prst="rect">
            <a:avLst/>
          </a:prstGeom>
          <a:noFill/>
        </p:spPr>
        <p:txBody>
          <a:bodyPr wrap="square" rtlCol="0">
            <a:spAutoFit/>
          </a:bodyPr>
          <a:lstStyle/>
          <a:p>
            <a:pPr marL="0" lvl="1"/>
            <a:r>
              <a:rPr lang="en-US" sz="1000" dirty="0">
                <a:solidFill>
                  <a:srgbClr val="000000"/>
                </a:solidFill>
                <a:hlinkClick r:id="rId2"/>
              </a:rPr>
              <a:t>http://writingcenter.unc.edu/handouts/</a:t>
            </a:r>
            <a:endParaRPr lang="en-US" sz="1000" dirty="0">
              <a:solidFill>
                <a:srgbClr val="000000"/>
              </a:solidFill>
            </a:endParaRPr>
          </a:p>
          <a:p>
            <a:endParaRPr lang="en-US" dirty="0">
              <a:solidFill>
                <a:srgbClr val="000000"/>
              </a:solidFill>
            </a:endParaRPr>
          </a:p>
        </p:txBody>
      </p:sp>
      <p:pic>
        <p:nvPicPr>
          <p:cNvPr id="5" name="Picture 2" descr="http://th09.deviantart.net/fs71/300W/i/2010/186/9/6/StoryWriting_by_artsydani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94" y="1106641"/>
            <a:ext cx="4071120" cy="2754792"/>
          </a:xfrm>
          <a:prstGeom prst="ellipse">
            <a:avLst/>
          </a:prstGeom>
          <a:ln>
            <a:noFill/>
          </a:ln>
          <a:effectLst>
            <a:reflection blurRad="6350" stA="50000" endA="300" endPos="90000" dir="5400000" sy="-100000" algn="bl" rotWithShape="0"/>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76287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Conference and Journal Calls for </a:t>
            </a:r>
            <a:r>
              <a:rPr lang="en-US" dirty="0" smtClean="0"/>
              <a:t>Papers</a:t>
            </a:r>
            <a:endParaRPr lang="en-US" dirty="0"/>
          </a:p>
        </p:txBody>
      </p:sp>
      <p:sp>
        <p:nvSpPr>
          <p:cNvPr id="3" name="Content Placeholder 2"/>
          <p:cNvSpPr>
            <a:spLocks noGrp="1"/>
          </p:cNvSpPr>
          <p:nvPr>
            <p:ph sz="quarter" idx="4294967295"/>
          </p:nvPr>
        </p:nvSpPr>
        <p:spPr>
          <a:xfrm>
            <a:off x="1164772" y="2471056"/>
            <a:ext cx="3309257" cy="4147457"/>
          </a:xfrm>
          <a:prstGeom prst="rect">
            <a:avLst/>
          </a:prstGeom>
        </p:spPr>
        <p:txBody>
          <a:bodyPr>
            <a:normAutofit/>
          </a:bodyPr>
          <a:lstStyle/>
          <a:p>
            <a:r>
              <a:rPr lang="en-US" dirty="0">
                <a:hlinkClick r:id="rId2"/>
              </a:rPr>
              <a:t>https://</a:t>
            </a:r>
            <a:r>
              <a:rPr lang="en-US" dirty="0" smtClean="0">
                <a:hlinkClick r:id="rId2"/>
              </a:rPr>
              <a:t>canvas.uw.edu/courses/884483/discussion_topics/1913311</a:t>
            </a:r>
            <a:endParaRPr lang="en-US" dirty="0" smtClean="0">
              <a:hlinkClick r:id="rId3"/>
            </a:endParaRPr>
          </a:p>
          <a:p>
            <a:pPr marL="0" indent="0">
              <a:buNone/>
            </a:pPr>
            <a:endParaRPr lang="en-US" dirty="0">
              <a:hlinkClick r:id="rId3"/>
            </a:endParaRPr>
          </a:p>
          <a:p>
            <a:r>
              <a:rPr lang="en-US" dirty="0" smtClean="0">
                <a:hlinkClick r:id="rId3"/>
              </a:rPr>
              <a:t>http</a:t>
            </a:r>
            <a:r>
              <a:rPr lang="en-US" dirty="0">
                <a:hlinkClick r:id="rId3"/>
              </a:rPr>
              <a:t>://</a:t>
            </a:r>
            <a:r>
              <a:rPr lang="en-US" dirty="0" smtClean="0">
                <a:hlinkClick r:id="rId3"/>
              </a:rPr>
              <a:t>uwphilosophyundergrads.wordpress.com</a:t>
            </a:r>
            <a:endParaRPr lang="en-US" dirty="0" smtClean="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1" y="3323724"/>
            <a:ext cx="5181599" cy="282942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762071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Conference </a:t>
            </a:r>
            <a:endParaRPr lang="en-US" dirty="0"/>
          </a:p>
        </p:txBody>
      </p:sp>
      <p:sp>
        <p:nvSpPr>
          <p:cNvPr id="3" name="Content Placeholder 2"/>
          <p:cNvSpPr>
            <a:spLocks noGrp="1"/>
          </p:cNvSpPr>
          <p:nvPr>
            <p:ph sz="quarter" idx="4294967295"/>
          </p:nvPr>
        </p:nvSpPr>
        <p:spPr>
          <a:xfrm>
            <a:off x="1534885" y="2122713"/>
            <a:ext cx="10374085" cy="4844143"/>
          </a:xfrm>
          <a:prstGeom prst="rect">
            <a:avLst/>
          </a:prstGeom>
        </p:spPr>
        <p:txBody>
          <a:bodyPr/>
          <a:lstStyle/>
          <a:p>
            <a:r>
              <a:rPr lang="en-US" dirty="0"/>
              <a:t>Condensed professional philosophy </a:t>
            </a:r>
            <a:r>
              <a:rPr lang="en-US" dirty="0" smtClean="0"/>
              <a:t>conference format</a:t>
            </a:r>
            <a:endParaRPr lang="en-US" dirty="0"/>
          </a:p>
          <a:p>
            <a:pPr lvl="1"/>
            <a:r>
              <a:rPr lang="en-US" dirty="0" smtClean="0"/>
              <a:t>~10 minute presentation each</a:t>
            </a:r>
          </a:p>
          <a:p>
            <a:pPr lvl="1"/>
            <a:r>
              <a:rPr lang="en-US" dirty="0" smtClean="0"/>
              <a:t>Followed by Q&amp;A, critical discussion</a:t>
            </a:r>
          </a:p>
          <a:p>
            <a:pPr lvl="3"/>
            <a:r>
              <a:rPr lang="en-US" sz="1800" i="1" dirty="0" smtClean="0"/>
              <a:t>the presenter may point to an area of concern and ask for targeted feedback </a:t>
            </a:r>
          </a:p>
          <a:p>
            <a:pPr lvl="3"/>
            <a:r>
              <a:rPr lang="en-US" sz="1800" i="1" dirty="0" smtClean="0"/>
              <a:t>the class may critically evaluate the paper’s argumentative structure. </a:t>
            </a:r>
          </a:p>
        </p:txBody>
      </p:sp>
    </p:spTree>
    <p:extLst>
      <p:ext uri="{BB962C8B-B14F-4D97-AF65-F5344CB8AC3E}">
        <p14:creationId xmlns:p14="http://schemas.microsoft.com/office/powerpoint/2010/main" val="416139217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 Collaboration</a:t>
            </a:r>
            <a:endParaRPr lang="en-US" dirty="0"/>
          </a:p>
        </p:txBody>
      </p:sp>
      <p:sp>
        <p:nvSpPr>
          <p:cNvPr id="3" name="Content Placeholder 2"/>
          <p:cNvSpPr>
            <a:spLocks noGrp="1"/>
          </p:cNvSpPr>
          <p:nvPr>
            <p:ph idx="4294967295"/>
          </p:nvPr>
        </p:nvSpPr>
        <p:spPr>
          <a:xfrm>
            <a:off x="913794" y="2096063"/>
            <a:ext cx="11114919" cy="4565993"/>
          </a:xfrm>
          <a:prstGeom prst="rect">
            <a:avLst/>
          </a:prstGeom>
        </p:spPr>
        <p:txBody>
          <a:bodyPr>
            <a:normAutofit/>
          </a:bodyPr>
          <a:lstStyle/>
          <a:p>
            <a:pPr marL="285750" indent="-285750"/>
            <a:r>
              <a:rPr lang="en-US" sz="1500" dirty="0">
                <a:solidFill>
                  <a:schemeClr val="tx2"/>
                </a:solidFill>
              </a:rPr>
              <a:t>Open-ended questions </a:t>
            </a:r>
            <a:r>
              <a:rPr lang="en-US" sz="1500" dirty="0"/>
              <a:t>are not “yes or no” questions; instead, they invite your peers to talk about their goals, feelings, or concerns.</a:t>
            </a:r>
          </a:p>
          <a:p>
            <a:pPr marL="285750" indent="-285750"/>
            <a:endParaRPr lang="en-US" sz="1500" dirty="0"/>
          </a:p>
          <a:p>
            <a:pPr marL="285750" indent="-285750"/>
            <a:endParaRPr lang="en-US" sz="1700" dirty="0"/>
          </a:p>
          <a:p>
            <a:pPr marL="285750" indent="-285750"/>
            <a:r>
              <a:rPr lang="en-US" sz="2200" dirty="0"/>
              <a:t>Reviewers can ask </a:t>
            </a:r>
            <a:r>
              <a:rPr lang="en-US" sz="2200" dirty="0">
                <a:solidFill>
                  <a:schemeClr val="tx2"/>
                </a:solidFill>
              </a:rPr>
              <a:t>clarifying questions </a:t>
            </a:r>
            <a:r>
              <a:rPr lang="en-US" sz="2200" dirty="0"/>
              <a:t>from the vantage point of the engaged reader asking the writer to clear up certain elements of her argument/organization.</a:t>
            </a:r>
          </a:p>
          <a:p>
            <a:pPr marL="285750" indent="-285750"/>
            <a:endParaRPr lang="en-US" sz="1700" dirty="0"/>
          </a:p>
          <a:p>
            <a:pPr marL="285750" indent="-285750"/>
            <a:r>
              <a:rPr lang="en-US" sz="2400" dirty="0"/>
              <a:t>Reviewers can ask </a:t>
            </a:r>
            <a:r>
              <a:rPr lang="en-US" sz="2400" dirty="0">
                <a:solidFill>
                  <a:schemeClr val="tx2"/>
                </a:solidFill>
              </a:rPr>
              <a:t>questions to encourage depth of thought and/or point out faulty logic </a:t>
            </a:r>
            <a:r>
              <a:rPr lang="en-US" sz="2400" dirty="0"/>
              <a:t>in a peer’s paper.</a:t>
            </a:r>
          </a:p>
          <a:p>
            <a:pPr marL="285750" indent="-285750"/>
            <a:endParaRPr lang="en-US" sz="1700" dirty="0"/>
          </a:p>
          <a:p>
            <a:pPr marL="285750" indent="-285750"/>
            <a:endParaRPr lang="en-US" sz="1400" dirty="0"/>
          </a:p>
        </p:txBody>
      </p:sp>
      <p:pic>
        <p:nvPicPr>
          <p:cNvPr id="4" name="Picture 2" descr="https://ap04.alpine.washington.edu/alpine/pub/getach.tcl/owrc_logo_final_1.jpg?h=PWi0H15q34ZLVmep5pWZHRD1lVp1iHiCtC05rMPVflzwlp23RCo3mUOROrInl1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5914" y="151262"/>
            <a:ext cx="2336054" cy="173452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28646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3985457993734DC29314A607FB2D2078"/>
  <p:tag name="TPVERSION" val="5"/>
  <p:tag name="TPFULLVERSION" val="5.2.1.3179"/>
  <p:tag name="PPTVERSION" val="15"/>
  <p:tag name="TPOS" val="2"/>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F977CC65FAA7450CBD9DE3BC7BFAAF45&lt;/guid&gt;&#10;        &lt;description /&gt;&#10;        &lt;date&gt;11/22/2013 12:19:42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64013446D3F427F8C6D2FA8C1E021D8&lt;/guid&gt;&#10;            &lt;repollguid&gt;C58323AD3E03485FBC3422A753A85307&lt;/repollguid&gt;&#10;            &lt;sourceid&gt;D47CD4176F554AB4A472D35F5364FC87&lt;/sourceid&gt;&#10;            &lt;questiontext&gt;Does Marquis have a good response to the Contraception objection?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A25099BE6BF44DD977A76EB470F732B&lt;/guid&gt;&#10;                    &lt;answertext&gt;Strongly Agree (YES)&lt;/answertext&gt;&#10;                    &lt;valuetype&gt;0&lt;/valuetype&gt;&#10;                &lt;/answer&gt;&#10;                &lt;answer&gt;&#10;                    &lt;guid&gt;8F9738F3E7B34D00B9054F0025193948&lt;/guid&gt;&#10;                    &lt;answertext&gt;Agree (YES)&lt;/answertext&gt;&#10;                    &lt;valuetype&gt;0&lt;/valuetype&gt;&#10;                &lt;/answer&gt;&#10;                &lt;answer&gt;&#10;                    &lt;guid&gt;9415C31C3D144554B07B2E8DFB75CC32&lt;/guid&gt;&#10;                    &lt;answertext&gt;Somewhat Agree (YES)&lt;/answertext&gt;&#10;                    &lt;valuetype&gt;0&lt;/valuetype&gt;&#10;                &lt;/answer&gt;&#10;                &lt;answer&gt;&#10;                    &lt;guid&gt;F2617976EF1346C290C7AA4364CF1C3C&lt;/guid&gt;&#10;                    &lt;answertext&gt;Neutral (unsure)&lt;/answertext&gt;&#10;                    &lt;valuetype&gt;0&lt;/valuetype&gt;&#10;                &lt;/answer&gt;&#10;                &lt;answer&gt;&#10;                    &lt;guid&gt;4F2E886669F14D58A13C093E65A588FD&lt;/guid&gt;&#10;                    &lt;answertext&gt;Somewhat Disagree (No)&lt;/answertext&gt;&#10;                    &lt;valuetype&gt;0&lt;/valuetype&gt;&#10;                &lt;/answer&gt;&#10;                &lt;answer&gt;&#10;                    &lt;guid&gt;9865C1EFF493445F965D2604F23A5BD5&lt;/guid&gt;&#10;                    &lt;answertext&gt;Disagree (No)&lt;/answertext&gt;&#10;                    &lt;valuetype&gt;0&lt;/valuetype&gt;&#10;                &lt;/answer&gt;&#10;                &lt;answer&gt;&#10;                    &lt;guid&gt;4717DD9D3ED14C7883912692D5983E5E&lt;/guid&gt;&#10;                    &lt;answertext&gt;Strongly Disagree (No)&lt;/answertext&gt;&#10;                    &lt;valuetype&gt;0&lt;/valuetype&gt;&#10;                &lt;/answer&gt;&#10;            &lt;/answers&gt;&#10;        &lt;/multichoice&gt;&#10;    &lt;/questions&gt;&#10;&lt;/questionlist&gt;"/>
  <p:tag name="RESULTS" val="Does Marquis have a good response to the Contraception objection? [;crlf;]7[;]7[;]7[;]False[;]0[;][;crlf;]3.85714285714286[;]4[;]1.12485826771597[;]1.26530612244898[;crlf;]0[;]0[;]Strongly Agree (YES)1[;]Strongly Agree (YES)[;][;crlf;]1[;]0[;]Agree (YES)2[;]Agree (YES)[;][;crlf;]2[;]0[;]Somewhat Agree (YES)3[;]Somewhat Agree (YES)[;][;crlf;]1[;]0[;]Neutral (unsure)4[;]Neutral (unsure)[;][;crlf;]3[;]0[;]Somewhat Disagree (No)5[;]Somewhat Disagree (No)[;][;crlf;]0[;]0[;]Disagree (No)6[;]Disagree (No)[;][;crlf;]0[;]0[;]Strongly Disagree (No)7[;]Strongly Disagree (No)[;]"/>
  <p:tag name="HASRESULTS"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heme/theme1.xml><?xml version="1.0" encoding="utf-8"?>
<a:theme xmlns:a="http://schemas.openxmlformats.org/drawingml/2006/main" name="Dropl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185</TotalTime>
  <Words>1743</Words>
  <Application>Microsoft Office PowerPoint</Application>
  <PresentationFormat>Widescreen</PresentationFormat>
  <Paragraphs>347</Paragraphs>
  <Slides>20</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 Unicode MS</vt:lpstr>
      <vt:lpstr>Arial</vt:lpstr>
      <vt:lpstr>Calibri</vt:lpstr>
      <vt:lpstr>Symbol</vt:lpstr>
      <vt:lpstr>Times New Roman</vt:lpstr>
      <vt:lpstr>Tw Cen MT</vt:lpstr>
      <vt:lpstr>Droplet</vt:lpstr>
      <vt:lpstr>Microsoft Graph Chart</vt:lpstr>
      <vt:lpstr>Contemporary Moral Problems</vt:lpstr>
      <vt:lpstr>Agenda</vt:lpstr>
      <vt:lpstr>PowerPoint Presentation</vt:lpstr>
      <vt:lpstr>Final Examination </vt:lpstr>
      <vt:lpstr>Final paper questions? </vt:lpstr>
      <vt:lpstr>Common Writing Problems</vt:lpstr>
      <vt:lpstr>Conference and Journal Calls for Papers</vt:lpstr>
      <vt:lpstr>Paper Conference </vt:lpstr>
      <vt:lpstr>Peer Collaboration</vt:lpstr>
      <vt:lpstr>Argumentative Structure </vt:lpstr>
      <vt:lpstr>Plan to revise</vt:lpstr>
      <vt:lpstr>Assignment five</vt:lpstr>
      <vt:lpstr>PowerPoint Presentation</vt:lpstr>
      <vt:lpstr>“Why Abortion Is Immoral”</vt:lpstr>
      <vt:lpstr>PowerPoint Presentation</vt:lpstr>
      <vt:lpstr>PowerPoint Presentation</vt:lpstr>
      <vt:lpstr>A future like ours</vt:lpstr>
      <vt:lpstr>The Contraception Objection</vt:lpstr>
      <vt:lpstr>Does Marquis have a good response to the Contraception objection?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Ben</dc:creator>
  <cp:lastModifiedBy>Benjamin Hole</cp:lastModifiedBy>
  <cp:revision>24</cp:revision>
  <dcterms:created xsi:type="dcterms:W3CDTF">2014-08-10T21:47:30Z</dcterms:created>
  <dcterms:modified xsi:type="dcterms:W3CDTF">2014-08-11T20:02:30Z</dcterms:modified>
</cp:coreProperties>
</file>