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7" r:id="rId2"/>
    <p:sldId id="258" r:id="rId3"/>
    <p:sldId id="263" r:id="rId4"/>
    <p:sldId id="264" r:id="rId5"/>
    <p:sldId id="265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2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3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987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9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2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80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2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34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B03F-8268-41FC-90BD-23DD44C94836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59F5-9F26-4407-9CC4-88AEEAF667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2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9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2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3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2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486" y="1730830"/>
            <a:ext cx="6248400" cy="1436914"/>
          </a:xfrm>
        </p:spPr>
        <p:txBody>
          <a:bodyPr>
            <a:normAutofit/>
          </a:bodyPr>
          <a:lstStyle/>
          <a:p>
            <a:r>
              <a:rPr lang="en-US" dirty="0"/>
              <a:t>Contemporary Moral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3087" y="3570514"/>
            <a:ext cx="7478484" cy="161108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M-F12:00-1:00SAV 264</a:t>
            </a:r>
          </a:p>
          <a:p>
            <a:r>
              <a:rPr lang="en-US" b="1" dirty="0"/>
              <a:t>Instructor: Benjamin Hole</a:t>
            </a:r>
          </a:p>
          <a:p>
            <a:r>
              <a:rPr lang="en-US" b="1" dirty="0"/>
              <a:t>Email: bvhole@uw.edu</a:t>
            </a:r>
          </a:p>
          <a:p>
            <a:r>
              <a:rPr lang="en-US" b="1" dirty="0"/>
              <a:t>Office Hours: </a:t>
            </a:r>
            <a:r>
              <a:rPr lang="en-US" b="1" i="1" dirty="0">
                <a:solidFill>
                  <a:schemeClr val="accent2"/>
                </a:solidFill>
              </a:rPr>
              <a:t>everyday after class</a:t>
            </a:r>
          </a:p>
        </p:txBody>
      </p:sp>
    </p:spTree>
    <p:extLst>
      <p:ext uri="{BB962C8B-B14F-4D97-AF65-F5344CB8AC3E}">
        <p14:creationId xmlns:p14="http://schemas.microsoft.com/office/powerpoint/2010/main" val="150598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Clicker quiz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Conference</a:t>
            </a:r>
          </a:p>
          <a:p>
            <a:pPr algn="l"/>
            <a:r>
              <a:rPr lang="en-US" dirty="0" smtClean="0"/>
              <a:t>Presenters: Casey &amp; Brandon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543" y="754118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7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674914" y="376428"/>
            <a:ext cx="10831286" cy="990600"/>
          </a:xfrm>
        </p:spPr>
        <p:txBody>
          <a:bodyPr>
            <a:noAutofit/>
          </a:bodyPr>
          <a:lstStyle/>
          <a:p>
            <a:r>
              <a:rPr lang="en-US" sz="3200" dirty="0"/>
              <a:t>Judith Hill’s </a:t>
            </a:r>
            <a:r>
              <a:rPr lang="en-US" sz="3200" dirty="0" smtClean="0"/>
              <a:t>main argument in her article, “</a:t>
            </a:r>
            <a:r>
              <a:rPr lang="en-US" sz="3200" dirty="0"/>
              <a:t>Pornography and </a:t>
            </a:r>
            <a:r>
              <a:rPr lang="en-US" sz="3200" dirty="0" smtClean="0"/>
              <a:t>Degradation,” </a:t>
            </a:r>
            <a:r>
              <a:rPr lang="en-US" sz="3200" dirty="0"/>
              <a:t>is best seen as an application of what </a:t>
            </a:r>
            <a:r>
              <a:rPr lang="en-US" sz="3200" dirty="0" smtClean="0"/>
              <a:t>ethical theory</a:t>
            </a:r>
            <a:r>
              <a:rPr lang="en-US" sz="3200" dirty="0"/>
              <a:t>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05543" y="1600199"/>
            <a:ext cx="5290457" cy="49965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cap="none" dirty="0" smtClean="0"/>
              <a:t>Consequentialism</a:t>
            </a:r>
            <a:endParaRPr lang="en-US" sz="3200" cap="none" dirty="0"/>
          </a:p>
          <a:p>
            <a:pPr marL="514350" indent="-514350">
              <a:buFont typeface="+mj-lt"/>
              <a:buAutoNum type="alphaUcPeriod"/>
            </a:pPr>
            <a:r>
              <a:rPr lang="en-US" sz="3200" cap="none" dirty="0" smtClean="0"/>
              <a:t>Hedonistic utilitarianism</a:t>
            </a:r>
            <a:endParaRPr lang="en-US" sz="3200" cap="none" dirty="0"/>
          </a:p>
          <a:p>
            <a:pPr marL="514350" indent="-514350">
              <a:buFont typeface="+mj-lt"/>
              <a:buAutoNum type="alphaUcPeriod"/>
            </a:pPr>
            <a:r>
              <a:rPr lang="en-US" sz="3200" cap="none" dirty="0" smtClean="0"/>
              <a:t>Virtue </a:t>
            </a:r>
            <a:r>
              <a:rPr lang="en-US" sz="3200" cap="none" dirty="0"/>
              <a:t>ethics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cap="none" dirty="0"/>
              <a:t>Kantian ethics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cap="none" dirty="0" smtClean="0"/>
              <a:t>Natural </a:t>
            </a:r>
            <a:r>
              <a:rPr lang="en-US" sz="3200" cap="none" dirty="0"/>
              <a:t>law theory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cap="none" dirty="0" smtClean="0"/>
              <a:t>None </a:t>
            </a:r>
            <a:r>
              <a:rPr lang="en-US" sz="3200" cap="none" dirty="0"/>
              <a:t>of the above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2781538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125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364451" cy="1596177"/>
          </a:xfrm>
        </p:spPr>
        <p:txBody>
          <a:bodyPr/>
          <a:lstStyle/>
          <a:p>
            <a:r>
              <a:rPr lang="en-US" dirty="0" smtClean="0"/>
              <a:t>In Kantian ethics, what is a perfect duty?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6248400" cy="51054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n-US" sz="3200" cap="none" dirty="0" smtClean="0"/>
              <a:t>A duty </a:t>
            </a:r>
            <a:r>
              <a:rPr lang="en-US" sz="3200" b="1" i="1" cap="none" dirty="0" smtClean="0">
                <a:solidFill>
                  <a:schemeClr val="accent5"/>
                </a:solidFill>
              </a:rPr>
              <a:t>that strictly requires </a:t>
            </a:r>
            <a:r>
              <a:rPr lang="en-US" sz="3200" b="1" i="1" cap="none" dirty="0">
                <a:solidFill>
                  <a:schemeClr val="accent5"/>
                </a:solidFill>
              </a:rPr>
              <a:t>certain specific actions, with </a:t>
            </a:r>
            <a:r>
              <a:rPr lang="en-US" sz="3200" b="1" i="1" cap="none" dirty="0" smtClean="0">
                <a:solidFill>
                  <a:schemeClr val="accent5"/>
                </a:solidFill>
              </a:rPr>
              <a:t>no choice </a:t>
            </a:r>
            <a:r>
              <a:rPr lang="en-US" sz="3200" b="1" i="1" cap="none" dirty="0">
                <a:solidFill>
                  <a:schemeClr val="accent5"/>
                </a:solidFill>
              </a:rPr>
              <a:t>or </a:t>
            </a:r>
            <a:r>
              <a:rPr lang="en-US" sz="3200" b="1" i="1" cap="none" dirty="0" smtClean="0">
                <a:solidFill>
                  <a:schemeClr val="accent5"/>
                </a:solidFill>
              </a:rPr>
              <a:t>leeway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n-US" sz="3200" cap="none" dirty="0" smtClean="0"/>
              <a:t>A </a:t>
            </a:r>
            <a:r>
              <a:rPr lang="en-US" sz="3200" cap="none" dirty="0"/>
              <a:t>duty </a:t>
            </a:r>
            <a:r>
              <a:rPr lang="en-US" sz="3200" b="1" i="1" cap="none" dirty="0">
                <a:solidFill>
                  <a:schemeClr val="accent5"/>
                </a:solidFill>
              </a:rPr>
              <a:t>that can </a:t>
            </a:r>
            <a:r>
              <a:rPr lang="en-US" sz="3200" b="1" i="1" cap="none" dirty="0" smtClean="0">
                <a:solidFill>
                  <a:schemeClr val="accent5"/>
                </a:solidFill>
              </a:rPr>
              <a:t>be fulfilled in </a:t>
            </a:r>
            <a:r>
              <a:rPr lang="en-US" sz="3200" b="1" i="1" cap="none" dirty="0">
                <a:solidFill>
                  <a:schemeClr val="accent5"/>
                </a:solidFill>
              </a:rPr>
              <a:t>several different </a:t>
            </a:r>
            <a:r>
              <a:rPr lang="en-US" sz="3200" b="1" i="1" cap="none" dirty="0" smtClean="0">
                <a:solidFill>
                  <a:schemeClr val="accent5"/>
                </a:solidFill>
              </a:rPr>
              <a:t>ways, among which </a:t>
            </a:r>
            <a:r>
              <a:rPr lang="en-US" sz="3200" b="1" i="1" cap="none" dirty="0">
                <a:solidFill>
                  <a:schemeClr val="accent5"/>
                </a:solidFill>
              </a:rPr>
              <a:t>the agent may choose, and thus </a:t>
            </a:r>
            <a:r>
              <a:rPr lang="en-US" sz="3200" b="1" i="1" cap="none" dirty="0" smtClean="0">
                <a:solidFill>
                  <a:schemeClr val="accent5"/>
                </a:solidFill>
              </a:rPr>
              <a:t>no one </a:t>
            </a:r>
            <a:r>
              <a:rPr lang="en-US" sz="3200" b="1" i="1" cap="none" dirty="0">
                <a:solidFill>
                  <a:schemeClr val="accent5"/>
                </a:solidFill>
              </a:rPr>
              <a:t>of which is strictly </a:t>
            </a:r>
            <a:r>
              <a:rPr lang="en-US" sz="3200" b="1" i="1" cap="none" dirty="0" smtClean="0">
                <a:solidFill>
                  <a:schemeClr val="accent5"/>
                </a:solidFill>
              </a:rPr>
              <a:t>required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n-US" sz="3200" cap="none" dirty="0" smtClean="0"/>
              <a:t>A duty to </a:t>
            </a:r>
            <a:r>
              <a:rPr lang="en-US" sz="3200" b="1" i="1" cap="none" dirty="0" smtClean="0">
                <a:solidFill>
                  <a:schemeClr val="accent5"/>
                </a:solidFill>
              </a:rPr>
              <a:t>not make lying promises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n-US" sz="3200" cap="none" dirty="0" smtClean="0"/>
              <a:t>A duty to </a:t>
            </a:r>
            <a:r>
              <a:rPr lang="en-US" sz="3200" b="1" i="1" cap="none" dirty="0" smtClean="0">
                <a:solidFill>
                  <a:schemeClr val="accent5"/>
                </a:solidFill>
              </a:rPr>
              <a:t>render aid to others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n-US" sz="3200" cap="none" dirty="0" smtClean="0"/>
              <a:t>A &amp; C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n-US" sz="3200" cap="none" dirty="0" smtClean="0"/>
              <a:t>B &amp; D</a:t>
            </a:r>
            <a:endParaRPr lang="en-US" sz="3200" cap="non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15382053"/>
              </p:ext>
            </p:extLst>
          </p:nvPr>
        </p:nvGraphicFramePr>
        <p:xfrm>
          <a:off x="6032500" y="1600200"/>
          <a:ext cx="6096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Chart" r:id="rId6" imgW="6096090" imgH="5143500" progId="MSGraph.Chart.8">
                  <p:embed followColorScheme="full"/>
                </p:oleObj>
              </mc:Choice>
              <mc:Fallback>
                <p:oleObj name="Chart" r:id="rId6" imgW="609609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6096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671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183880" cy="1051560"/>
          </a:xfrm>
        </p:spPr>
        <p:txBody>
          <a:bodyPr>
            <a:normAutofit/>
          </a:bodyPr>
          <a:lstStyle/>
          <a:p>
            <a:r>
              <a:rPr lang="en-US" sz="2400" dirty="0"/>
              <a:t>Kant refers to a will that is determined by things outside of itself as: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18795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Unintentional.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heteronomous.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intentional.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debased.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all of the above.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above.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51688029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692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9B4A94A7553E49C3A6EE8E8ABE9DFE60"/>
  <p:tag name="TPVERSION" val="5"/>
  <p:tag name="TPFULLVERSION" val="5.2.1.3179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13C348306D4248FE9986B2CC1D166D6D&lt;/guid&gt;&#10;        &lt;description /&gt;&#10;        &lt;date&gt;11/3/2013 2:27:1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D4F85F670E04724A5A69BCE77102DB1&lt;/guid&gt;&#10;            &lt;repollguid&gt;95A57732C2C441F488021EAA54909CF2&lt;/repollguid&gt;&#10;            &lt;sourceid&gt;42FE98EE58F243698C9E70615D2418FB&lt;/sourceid&gt;&#10;            &lt;questiontext&gt;Judith Hill’s main argument in her article, “Pornography and Degradation,” is best seen as an application of what ethical theor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902D285AE1347AA8253BAF51266F138&lt;/guid&gt;&#10;                    &lt;answertext&gt;Consequentialism&lt;/answertext&gt;&#10;                    &lt;valuetype&gt;-1&lt;/valuetype&gt;&#10;                &lt;/answer&gt;&#10;                &lt;answer&gt;&#10;                    &lt;guid&gt;9D554818A9B64676BFF34B3DABA155A4&lt;/guid&gt;&#10;                    &lt;answertext&gt;Hedonistic utilitarianism&lt;/answertext&gt;&#10;                    &lt;valuetype&gt;-1&lt;/valuetype&gt;&#10;                &lt;/answer&gt;&#10;                &lt;answer&gt;&#10;                    &lt;guid&gt;5EDF3154299044A2A00A24349B59B5A9&lt;/guid&gt;&#10;                    &lt;answertext&gt;Virtue ethics&lt;/answertext&gt;&#10;                    &lt;valuetype&gt;-1&lt;/valuetype&gt;&#10;                &lt;/answer&gt;&#10;                &lt;answer&gt;&#10;                    &lt;guid&gt;68A914C4422B43E9A6EBC5828E4D5144&lt;/guid&gt;&#10;                    &lt;answertext&gt;Kantian ethics&lt;/answertext&gt;&#10;                    &lt;valuetype&gt;1&lt;/valuetype&gt;&#10;                &lt;/answer&gt;&#10;                &lt;answer&gt;&#10;                    &lt;guid&gt;B2C3D1505CCF4613B6070FC33F507CFB&lt;/guid&gt;&#10;                    &lt;answertext&gt;Natural law theory&lt;/answertext&gt;&#10;                    &lt;valuetype&gt;-1&lt;/valuetype&gt;&#10;                &lt;/answer&gt;&#10;                &lt;answer&gt;&#10;                    &lt;guid&gt;75BDE768F97C403EA241F37B1794F9BB&lt;/guid&gt;&#10;                    &lt;answertext&gt;None of the above&lt;/answertext&gt;&#10;                    &lt;valuetype&gt;-1&lt;/valuetype&gt;&#10;                &lt;/answer&gt;&#10;            &lt;/answers&gt;&#10;        &lt;/multichoice&gt;&#10;    &lt;/questions&gt;&#10;&lt;/questionlist&gt;"/>
  <p:tag name="RESULTS" val="Judith Hill’s main argument in her article, “Pornography and Degradation,” is best seen as an application of what ethical theory?[;crlf;]6[;]6[;]6[;]False[;]4[;][;crlf;]3.16666666666667[;]4[;]1.21335164821342[;]1.47222222222222[;crlf;]1[;]-1[;]Consequentialism1[;]Consequentialism[;][;crlf;]1[;]-1[;]Hedonistic utilitarianism2[;]Hedonistic utilitarianism[;][;crlf;]0[;]-1[;]Virtue ethics3[;]Virtue ethics[;][;crlf;]4[;]1[;]Kantian ethics4[;]Kantian ethics[;][;crlf;]0[;]-1[;]Natural law theory5[;]Natural law theory[;][;crlf;]0[;]-1[;]None of the above6[;]None of the above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4C7DD3E0374E432397A2B861363FA0DB&lt;/guid&gt;&#10;        &lt;description /&gt;&#10;        &lt;date&gt;8/14/2014 10:43:24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C99ECE1D6AB44928F80D3F269995203&lt;/guid&gt;&#10;            &lt;repollguid&gt;CC941D4CFEE447AF95B60E38674FE6BE&lt;/repollguid&gt;&#10;            &lt;sourceid&gt;696E4D2905724176A806BED0EB2F9104&lt;/sourceid&gt;&#10;            &lt;questiontext&gt;In Kantian ethics, what is a perfect dut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B46505929AE4189AF9011A2ECD91940&lt;/guid&gt;&#10;                    &lt;answertext&gt;A duty that strictly requires certain specific actions, with no choice or leeway&lt;/answertext&gt;&#10;                    &lt;valuetype&gt;0&lt;/valuetype&gt;&#10;                &lt;/answer&gt;&#10;                &lt;answer&gt;&#10;                    &lt;guid&gt;470F12112709481B971869D9DB0358A0&lt;/guid&gt;&#10;                    &lt;answertext&gt;A duty that can be fulfilled in several different ways, among which the agent may choose, and thus no one of which is strictly required&lt;/answertext&gt;&#10;                    &lt;valuetype&gt;0&lt;/valuetype&gt;&#10;                &lt;/answer&gt;&#10;                &lt;answer&gt;&#10;                    &lt;guid&gt;EDE92D6E890E45E6AFACF86833E7E3D1&lt;/guid&gt;&#10;                    &lt;answertext&gt;A duty to not make lying promises&lt;/answertext&gt;&#10;                    &lt;valuetype&gt;0&lt;/valuetype&gt;&#10;                &lt;/answer&gt;&#10;                &lt;answer&gt;&#10;                    &lt;guid&gt;DB5B23A69F0F4CA1B6DDD960163F760D&lt;/guid&gt;&#10;                    &lt;answertext&gt;A duty to render aid to others&lt;/answertext&gt;&#10;                    &lt;valuetype&gt;0&lt;/valuetype&gt;&#10;                &lt;/answer&gt;&#10;                &lt;answer&gt;&#10;                    &lt;guid&gt;E053CD5C9E8D462FB265E848E052A983&lt;/guid&gt;&#10;                    &lt;answertext&gt;A &amp;amp; C&lt;/answertext&gt;&#10;                    &lt;valuetype&gt;0&lt;/valuetype&gt;&#10;                &lt;/answer&gt;&#10;                &lt;answer&gt;&#10;                    &lt;guid&gt;D93181B3BE364F30AD1A1BAA3B05C4E3&lt;/guid&gt;&#10;                    &lt;answertext&gt;B &amp;amp; D&lt;/answertext&gt;&#10;                    &lt;valuetype&gt;0&lt;/valuetype&gt;&#10;                &lt;/answer&gt;&#10;            &lt;/answers&gt;&#10;        &lt;/multichoice&gt;&#10;    &lt;/questions&gt;&#10;&lt;/questionlist&gt;"/>
  <p:tag name="RESULTS" val="In Kantian ethics, what is a perfect duty?[;crlf;]6[;]6[;]6[;]False[;]0[;][;crlf;]4.33333333333333[;]5[;]1.49071198499986[;]2.22222222222222[;crlf;]1[;]0[;]A duty that strictly requires certain specific actions, with no choice or leeway1[;]A duty that strictly requires certain specific actions, with no choice or leeway[;][;crlf;]0[;]0[;]A duty that can be fulfilled in several different ways, among which the agent may choose, and thus no one of which is strictly required2[;]A duty that can be fulfilled in several different ways, among which the agent may choose, and thus no one of which is strictly required[;][;crlf;]0[;]0[;]A duty to not make lying promises3[;]A duty to not make lying promises[;][;crlf;]0[;]0[;]A duty to render aid to others4[;]A duty to render aid to others[;][;crlf;]5[;]0[;]A &amp; C5[;]A &amp; C[;][;crlf;]0[;]0[;]B &amp; D6[;]B &amp; D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Kant refers to a will that is determined by things outside of itself as:[;crlf;]6[;]6[;]6[;]False[;]6[;][;crlf;]2[;]2[;]0[;]0[;crlf;]0[;]-1[;]Unintentional.1[;]Unintentional.[;][;crlf;]6[;]1[;]heteronomous.2[;]heteronomous.[;][;crlf;]0[;]-1[;]intentional.3[;]intentional.[;][;crlf;]0[;]-1[;]debased.4[;]debased.[;][;crlf;]0[;]-1[;]all of the above.5[;]all of the above.[;][;crlf;]0[;]-1[;]none of the above.6[;]none of the above.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93AB7619BAC44138B1A7285776697107&lt;/guid&gt;&#10;        &lt;description /&gt;&#10;        &lt;date&gt;7/21/2013 5:03:4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52A68313ED8415DB24CF9B352AD41B8&lt;/guid&gt;&#10;            &lt;repollguid&gt;BF47FD2F24F94E1D9F49AD1A9B5755D7&lt;/repollguid&gt;&#10;            &lt;sourceid&gt;C634B6B09FD54BCD8C4E0CF313C6E0F8&lt;/sourceid&gt;&#10;            &lt;questiontext&gt;Kant refers to a will that is determined by things outside of itself as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6FEF351B2E4A480E9BD2EF877AD2F787&lt;/guid&gt;&#10;                    &lt;answertext&gt;Unintentional.&lt;/answertext&gt;&#10;                    &lt;valuetype&gt;-1&lt;/valuetype&gt;&#10;                &lt;/answer&gt;&#10;                &lt;answer&gt;&#10;                    &lt;guid&gt;0867B63F28D54FCBBDC2F72C6B7B9838&lt;/guid&gt;&#10;                    &lt;answertext&gt;heteronomous.&lt;/answertext&gt;&#10;                    &lt;valuetype&gt;1&lt;/valuetype&gt;&#10;                &lt;/answer&gt;&#10;                &lt;answer&gt;&#10;                    &lt;guid&gt;4780B8A4910E4048A860A198EDE83D4D&lt;/guid&gt;&#10;                    &lt;answertext&gt;intentional.&lt;/answertext&gt;&#10;                    &lt;valuetype&gt;-1&lt;/valuetype&gt;&#10;                &lt;/answer&gt;&#10;                &lt;answer&gt;&#10;                    &lt;guid&gt;0A66E30F6EF440C8AC7F530F0C14CB73&lt;/guid&gt;&#10;                    &lt;answertext&gt;debased.&lt;/answertext&gt;&#10;                    &lt;valuetype&gt;-1&lt;/valuetype&gt;&#10;                &lt;/answer&gt;&#10;                &lt;answer&gt;&#10;                    &lt;guid&gt;E4F8A860A24F43FF94FDC0CCBFCBDC6F&lt;/guid&gt;&#10;                    &lt;answertext&gt;all of the above.&lt;/answertext&gt;&#10;                    &lt;valuetype&gt;-1&lt;/valuetype&gt;&#10;                &lt;/answer&gt;&#10;                &lt;answer&gt;&#10;                    &lt;guid&gt;7F18CBFEF0A242CDA930AF30C9065DF9&lt;/guid&gt;&#10;                    &lt;answertext&gt;none of the above.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176</TotalTime>
  <Words>166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Droplet</vt:lpstr>
      <vt:lpstr>Microsoft Graph Chart</vt:lpstr>
      <vt:lpstr>Contemporary Moral Problems</vt:lpstr>
      <vt:lpstr>agenda</vt:lpstr>
      <vt:lpstr>Judith Hill’s main argument in her article, “Pornography and Degradation,” is best seen as an application of what ethical theory?</vt:lpstr>
      <vt:lpstr>In Kantian ethics, what is a perfect duty?</vt:lpstr>
      <vt:lpstr>Kant refers to a will that is determined by things outside of itself as: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Moral Problems</dc:title>
  <dc:creator>Ben</dc:creator>
  <cp:lastModifiedBy>Benjamin Hole</cp:lastModifiedBy>
  <cp:revision>13</cp:revision>
  <dcterms:created xsi:type="dcterms:W3CDTF">2014-08-10T22:29:50Z</dcterms:created>
  <dcterms:modified xsi:type="dcterms:W3CDTF">2014-08-14T20:19:41Z</dcterms:modified>
</cp:coreProperties>
</file>