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8/15/2014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06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8/15/2014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54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8/15/2014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65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8/15/2014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4765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8/15/2014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48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8/15/2014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608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8/15/2014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153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8/15/2014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86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8/15/2014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6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B03F-8268-41FC-90BD-23DD44C94836}" type="datetimeFigureOut">
              <a:rPr lang="en-US" smtClean="0">
                <a:solidFill>
                  <a:prstClr val="black"/>
                </a:solidFill>
              </a:rPr>
              <a:pPr/>
              <a:t>8/15/2014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59F5-9F26-4407-9CC4-88AEEAF6678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10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8/15/2014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17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8/15/2014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72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8/15/2014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69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8/15/2014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81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8/15/2014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81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8/15/2014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61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8/15/2014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79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8/15/2014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1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13045E9-C232-4C08-B850-138E74C012F2}" type="datetimeFigureOut">
              <a:rPr lang="en-US" smtClean="0">
                <a:solidFill>
                  <a:prstClr val="black"/>
                </a:solidFill>
              </a:rPr>
              <a:pPr/>
              <a:t>8/15/2014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5B95F6A-6378-48EC-A0C9-08089C2869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61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5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6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7.emf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6486" y="1730830"/>
            <a:ext cx="6248400" cy="1436914"/>
          </a:xfrm>
        </p:spPr>
        <p:txBody>
          <a:bodyPr>
            <a:normAutofit/>
          </a:bodyPr>
          <a:lstStyle/>
          <a:p>
            <a:r>
              <a:rPr lang="en-US" dirty="0"/>
              <a:t>Contemporary Moral 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3087" y="3570514"/>
            <a:ext cx="7478484" cy="161108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M-F12:00-1:00SAV 264</a:t>
            </a:r>
          </a:p>
          <a:p>
            <a:r>
              <a:rPr lang="en-US" b="1" dirty="0"/>
              <a:t>Instructor: Benjamin Hole</a:t>
            </a:r>
          </a:p>
          <a:p>
            <a:r>
              <a:rPr lang="en-US" b="1" dirty="0"/>
              <a:t>Email: bvhole@uw.edu</a:t>
            </a:r>
          </a:p>
          <a:p>
            <a:r>
              <a:rPr lang="en-US" b="1" dirty="0"/>
              <a:t>Office Hours: </a:t>
            </a:r>
            <a:r>
              <a:rPr lang="en-US" b="1" i="1" dirty="0">
                <a:solidFill>
                  <a:schemeClr val="accent2"/>
                </a:solidFill>
              </a:rPr>
              <a:t>everyday after class</a:t>
            </a:r>
          </a:p>
        </p:txBody>
      </p:sp>
    </p:spTree>
    <p:extLst>
      <p:ext uri="{BB962C8B-B14F-4D97-AF65-F5344CB8AC3E}">
        <p14:creationId xmlns:p14="http://schemas.microsoft.com/office/powerpoint/2010/main" val="27092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Clicker quiz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Conference</a:t>
            </a:r>
          </a:p>
          <a:p>
            <a:pPr algn="l"/>
            <a:r>
              <a:rPr lang="en-US" dirty="0" smtClean="0"/>
              <a:t>Presenters: Olivia &amp; </a:t>
            </a:r>
            <a:r>
              <a:rPr lang="en-US" dirty="0" err="1">
                <a:effectLst/>
              </a:rPr>
              <a:t>Fifi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543" y="754118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62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10396882" cy="115196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According to Thomas </a:t>
            </a:r>
            <a:r>
              <a:rPr lang="en-US" sz="2400" dirty="0" err="1" smtClean="0"/>
              <a:t>Mappes</a:t>
            </a:r>
            <a:r>
              <a:rPr lang="en-US" sz="2400" dirty="0" smtClean="0"/>
              <a:t>, which of the following is </a:t>
            </a:r>
            <a:r>
              <a:rPr lang="en-US" sz="2400" b="1" i="1" u="sng" dirty="0" smtClean="0"/>
              <a:t>not</a:t>
            </a:r>
            <a:r>
              <a:rPr lang="en-US" sz="2400" i="1" dirty="0" smtClean="0"/>
              <a:t> </a:t>
            </a:r>
            <a:r>
              <a:rPr lang="en-US" sz="2400" dirty="0" smtClean="0"/>
              <a:t>a violation of </a:t>
            </a:r>
            <a:r>
              <a:rPr lang="en-US" sz="2400" b="1" u="sng" dirty="0" smtClean="0"/>
              <a:t>voluntary informed consent</a:t>
            </a:r>
            <a:r>
              <a:rPr lang="en-US" sz="2400" dirty="0" smtClean="0"/>
              <a:t>? </a:t>
            </a:r>
            <a:endParaRPr lang="en-US" sz="2400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5638800" cy="331118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lphaUcPeriod"/>
            </a:pPr>
            <a:r>
              <a:rPr lang="en-US" sz="3200" dirty="0" smtClean="0"/>
              <a:t>Deception</a:t>
            </a: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lphaUcPeriod"/>
            </a:pPr>
            <a:r>
              <a:rPr lang="en-US" sz="3200" dirty="0" smtClean="0"/>
              <a:t>Coercion</a:t>
            </a: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lphaUcPeriod"/>
            </a:pPr>
            <a:r>
              <a:rPr lang="en-US" sz="3200" dirty="0" smtClean="0"/>
              <a:t>A coercive offer</a:t>
            </a: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lphaUcPeriod"/>
            </a:pPr>
            <a:r>
              <a:rPr lang="en-US" sz="3200" dirty="0" smtClean="0"/>
              <a:t>A seductive offer</a:t>
            </a: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lphaUcPeriod"/>
            </a:pPr>
            <a:r>
              <a:rPr lang="en-US" sz="3200" dirty="0" smtClean="0"/>
              <a:t>exploitation</a:t>
            </a:r>
            <a:endParaRPr lang="en-US" sz="3200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32139465"/>
              </p:ext>
            </p:extLst>
          </p:nvPr>
        </p:nvGraphicFramePr>
        <p:xfrm>
          <a:off x="6032500" y="1600200"/>
          <a:ext cx="6096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Chart" r:id="rId6" imgW="6096090" imgH="5143500" progId="MSGraph.Chart.8">
                  <p:embed followColorScheme="full"/>
                </p:oleObj>
              </mc:Choice>
              <mc:Fallback>
                <p:oleObj name="Chart" r:id="rId6" imgW="609609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6096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66219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164771" y="470581"/>
            <a:ext cx="11027229" cy="990600"/>
          </a:xfrm>
        </p:spPr>
        <p:txBody>
          <a:bodyPr>
            <a:normAutofit/>
          </a:bodyPr>
          <a:lstStyle/>
          <a:p>
            <a:r>
              <a:rPr lang="en-US" sz="2400" dirty="0"/>
              <a:t>Which of the following best characterizes Pope John Paul II’s argument against abortion?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63285" y="1600199"/>
            <a:ext cx="6335485" cy="5421087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A human fetus </a:t>
            </a:r>
            <a:r>
              <a:rPr lang="en-US" sz="3200" dirty="0">
                <a:solidFill>
                  <a:schemeClr val="accent2"/>
                </a:solidFill>
              </a:rPr>
              <a:t>has a future like ours</a:t>
            </a:r>
            <a:r>
              <a:rPr lang="en-US" sz="3200" dirty="0"/>
              <a:t>, and as such deserves the same moral protections as normal adult human beings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A human </a:t>
            </a:r>
            <a:r>
              <a:rPr lang="en-US" sz="3200" dirty="0">
                <a:solidFill>
                  <a:schemeClr val="accent2"/>
                </a:solidFill>
              </a:rPr>
              <a:t>fetus from conception is an innocent human being</a:t>
            </a:r>
            <a:r>
              <a:rPr lang="en-US" sz="3200" dirty="0"/>
              <a:t>, and thus has the same right to life as any other person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A human fetus </a:t>
            </a:r>
            <a:r>
              <a:rPr lang="en-US" sz="3200" dirty="0">
                <a:solidFill>
                  <a:schemeClr val="accent2"/>
                </a:solidFill>
              </a:rPr>
              <a:t>from conception is a sentient creature</a:t>
            </a:r>
            <a:r>
              <a:rPr lang="en-US" sz="3200" dirty="0"/>
              <a:t>, and thus has the same right to life as any other sentient creature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A human fetus </a:t>
            </a:r>
            <a:r>
              <a:rPr lang="en-US" sz="3200" dirty="0">
                <a:solidFill>
                  <a:schemeClr val="accent2"/>
                </a:solidFill>
              </a:rPr>
              <a:t>has an immaterial soul seven minutes after conception</a:t>
            </a:r>
            <a:r>
              <a:rPr lang="en-US" sz="3200" dirty="0"/>
              <a:t>, and from then on has the same right to life as any other person.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30573804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55044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061357" y="990600"/>
            <a:ext cx="9149443" cy="427038"/>
          </a:xfrm>
        </p:spPr>
        <p:txBody>
          <a:bodyPr>
            <a:noAutofit/>
          </a:bodyPr>
          <a:lstStyle/>
          <a:p>
            <a:r>
              <a:rPr lang="en-US" sz="2000" dirty="0"/>
              <a:t>Which of the following is a basic intrinsic good, according to </a:t>
            </a:r>
            <a:r>
              <a:rPr lang="en-US" sz="2000" dirty="0" smtClean="0"/>
              <a:t>natural </a:t>
            </a:r>
            <a:r>
              <a:rPr lang="en-US" sz="2000" dirty="0"/>
              <a:t>law theory?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98071" y="1959430"/>
            <a:ext cx="5197929" cy="317862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 smtClean="0"/>
              <a:t>Human life</a:t>
            </a:r>
            <a:endParaRPr lang="en-US" sz="3200" dirty="0"/>
          </a:p>
          <a:p>
            <a:pPr marL="514350" indent="-514350">
              <a:buFont typeface="+mj-lt"/>
              <a:buAutoNum type="alphaUcPeriod"/>
            </a:pPr>
            <a:r>
              <a:rPr lang="en-US" sz="3200" dirty="0" smtClean="0"/>
              <a:t>Human procreation</a:t>
            </a:r>
            <a:endParaRPr lang="en-US" sz="3200" dirty="0"/>
          </a:p>
          <a:p>
            <a:pPr marL="514350" indent="-514350">
              <a:buFont typeface="+mj-lt"/>
              <a:buAutoNum type="alphaUcPeriod"/>
            </a:pPr>
            <a:r>
              <a:rPr lang="en-US" sz="3200" dirty="0" smtClean="0"/>
              <a:t>Human sociability</a:t>
            </a:r>
            <a:endParaRPr lang="en-US" sz="3200" dirty="0"/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all of the above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none of the above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94249906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14331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C359BB1FE2C54D13848F9E9B0BEC2D7A"/>
  <p:tag name="TPVERSION" val="5"/>
  <p:tag name="TPFULLVERSION" val="5.2.1.3179"/>
  <p:tag name="PPTVERSION" val="15"/>
  <p:tag name="TPOS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According to Thomas Mappes, which of the following is not a violation of voluntary informed consent? [;crlf;]6[;]6[;]6[;]False[;]6[;][;crlf;]4[;]4[;]0[;]0[;crlf;]0[;]-1[;]Deception1[;]Deception[;][;crlf;]0[;]-1[;]Coercion2[;]Coercion[;][;crlf;]0[;]-1[;]A coercive offer3[;]A coercive offer[;][;crlf;]6[;]1[;]A seductive offer4[;]A seductive offer[;][;crlf;]0[;]-1[;]exploitation5[;]exploitation[;]"/>
  <p:tag name="HASRESULTS" val="Tru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5EBF65B08BE54A68937365B9B11D6201&lt;/guid&gt;&#10;        &lt;description /&gt;&#10;        &lt;date&gt;7/16/2014 11:19:22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6924B388799146F28ECF9DF278E6731A&lt;/guid&gt;&#10;            &lt;repollguid&gt;E949BB22C6D84910BF3B91C6E850C24F&lt;/repollguid&gt;&#10;            &lt;sourceid&gt;3EA947AA79274E5D8DA61526DFF7C425&lt;/sourceid&gt;&#10;            &lt;questiontext&gt;According to Thomas Mappes, which of the following is not a violation of voluntary informed consent? 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F29D0DB5627B4C349C86487484A934D1&lt;/guid&gt;&#10;                    &lt;answertext&gt;Deception&lt;/answertext&gt;&#10;                    &lt;valuetype&gt;-1&lt;/valuetype&gt;&#10;                &lt;/answer&gt;&#10;                &lt;answer&gt;&#10;                    &lt;guid&gt;5E18BB3B60A6471886ACC053B3332447&lt;/guid&gt;&#10;                    &lt;answertext&gt;Coercion&lt;/answertext&gt;&#10;                    &lt;valuetype&gt;-1&lt;/valuetype&gt;&#10;                &lt;/answer&gt;&#10;                &lt;answer&gt;&#10;                    &lt;guid&gt;EF5B034601374B45B1235B2E32AC5E9A&lt;/guid&gt;&#10;                    &lt;answertext&gt;A coercive offer&lt;/answertext&gt;&#10;                    &lt;valuetype&gt;-1&lt;/valuetype&gt;&#10;                &lt;/answer&gt;&#10;                &lt;answer&gt;&#10;                    &lt;guid&gt;F8DD24A4EE7248E181F943B192E1B65F&lt;/guid&gt;&#10;                    &lt;answertext&gt;A seductive offer&lt;/answertext&gt;&#10;                    &lt;valuetype&gt;1&lt;/valuetype&gt;&#10;                &lt;/answer&gt;&#10;                &lt;answer&gt;&#10;                    &lt;guid&gt;8F925F0374224EE695536F61CA8F7309&lt;/guid&gt;&#10;                    &lt;answertext&gt;exploitation&lt;/answertext&gt;&#10;                    &lt;valuetype&gt;-1&lt;/valuetype&gt;&#10;                &lt;/answer&gt;&#10;            &lt;/answers&gt;&#10;        &lt;/multichoice&gt;&#10;    &lt;/questions&gt;&#10;&lt;/questionlist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Which of the following best characterizes Pope John Paul II’s argument against abortion?[;crlf;]7[;]7[;]7[;]False[;]7[;][;crlf;]2[;]2[;]0[;]0[;crlf;]0[;]-1[;]A human fetus has a future like ours, and as such deserves the same moral protections as normal adult human beings1[;]A human fetus has a future like ours, and as such deserves the same moral protections as normal adult human beings[;][;crlf;]7[;]1[;]A human fetus from conception is an innocent human being, and thus has the same right to life as any other person2[;]A human fetus from conception is an innocent human being, and thus has the same right to life as any other person[;][;crlf;]0[;]-1[;]A human fetus from conception is a sentient creature, and thus has the same right to life as any other sentient creature3[;]A human fetus from conception is a sentient creature, and thus has the same right to life as any other sentient creature[;][;crlf;]0[;]-1[;]A human fetus has an immaterial soul seven minutes after conception, and from then on has the same right to life as any other person.4[;]A human fetus has an immaterial soul seven minutes after conception, and from then on has the same right to life as any other person.[;]"/>
  <p:tag name="HASRESULTS" val="Tru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41CA1807856A45EF9F71F81F2B74C8E9&lt;/guid&gt;&#10;        &lt;description /&gt;&#10;        &lt;date&gt;11/17/2013 5:04:05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3CB55EC5A58A4726AC52A36E8065A85A&lt;/guid&gt;&#10;            &lt;repollguid&gt;E281011CA6BD46718DDF02D58966323A&lt;/repollguid&gt;&#10;            &lt;sourceid&gt;0B0A358E32594F59BBADF124E1E184A9&lt;/sourceid&gt;&#10;            &lt;questiontext&gt;Which of the following best characterizes Pope John Paul II’s argument against abortion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A562B80778EE417A9A08E16D4E1EF183&lt;/guid&gt;&#10;                    &lt;answertext&gt;A human fetus has a future like ours, and as such deserves the same moral protections as normal adult human beings&lt;/answertext&gt;&#10;                    &lt;valuetype&gt;-1&lt;/valuetype&gt;&#10;                &lt;/answer&gt;&#10;                &lt;answer&gt;&#10;                    &lt;guid&gt;FBB0E43CD03D43E7BD0D5F8362FD790D&lt;/guid&gt;&#10;                    &lt;answertext&gt;A human fetus from conception is an innocent human being, and thus has the same right to life as any other person&lt;/answertext&gt;&#10;                    &lt;valuetype&gt;1&lt;/valuetype&gt;&#10;                &lt;/answer&gt;&#10;                &lt;answer&gt;&#10;                    &lt;guid&gt;544D0255A8174192864D6F2E15BF1563&lt;/guid&gt;&#10;                    &lt;answertext&gt;A human fetus from conception is a sentient creature, and thus has the same right to life as any other sentient creature&lt;/answertext&gt;&#10;                    &lt;valuetype&gt;-1&lt;/valuetype&gt;&#10;                &lt;/answer&gt;&#10;                &lt;answer&gt;&#10;                    &lt;guid&gt;BC200C03856F4AACACA119EA05D7D023&lt;/guid&gt;&#10;                    &lt;answertext&gt;A human fetus has an immaterial soul seven minutes after conception, and from then on has the same right to life as any other person.&lt;/answertext&gt;&#10;                    &lt;valuetype&gt;-1&lt;/valuetype&gt;&#10;                &lt;/answer&gt;&#10;            &lt;/answers&gt;&#10;        &lt;/multichoice&gt;&#10;    &lt;/questions&gt;&#10;&lt;/questionlist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Which of the following is a basic intrinsic good, according to natural law theory?[;crlf;]7[;]7[;]7[;]False[;]7[;][;crlf;]4[;]4[;]0[;]0[;crlf;]0[;]-1[;]Human life1[;]Human life[;][;crlf;]0[;]-1[;]Human procreation2[;]Human procreation[;][;crlf;]0[;]-1[;]Human sociability3[;]Human sociability[;][;crlf;]7[;]1[;]all of the above4[;]all of the above[;][;crlf;]0[;]-1[;]none of the above5[;]none of the above[;]"/>
  <p:tag name="HASRESULTS" val="True"/>
  <p:tag name="AUTOOPENPOLL" val="True"/>
  <p:tag name="AUTOFORMATCHART" val="True"/>
  <p:tag name="LIVECHARTING" val="False"/>
  <p:tag name="TYPE" val="MultiChoiceSlide"/>
  <p:tag name="TPQUESTIONXML" val="﻿&lt;?xml version=&quot;1.0&quot; encoding=&quot;utf-8&quot;?&gt;&#10;&lt;questionlist&gt;&#10;    &lt;properties&gt;&#10;        &lt;guid&gt;B55A89F4AB7A49BA8A65D059769D8014&lt;/guid&gt;&#10;        &lt;description /&gt;&#10;        &lt;date&gt;10/5/2013 3:10:11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EA5F0309814648599CE48505B323C3BC&lt;/guid&gt;&#10;            &lt;repollguid&gt;9A3CC05461FC4562B37F0EEFBA622E7F&lt;/repollguid&gt;&#10;            &lt;sourceid&gt;09232DC9BD894B3080601A60AD629605&lt;/sourceid&gt;&#10;            &lt;questiontext&gt;Which of the following is a basic intrinsic good, according to natural law theory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908450A6E4484514B1E2738C6F6192B0&lt;/guid&gt;&#10;                    &lt;answertext&gt;Human life&lt;/answertext&gt;&#10;                    &lt;valuetype&gt;-1&lt;/valuetype&gt;&#10;                &lt;/answer&gt;&#10;                &lt;answer&gt;&#10;                    &lt;guid&gt;BF0C625DD7B84B0A80436F9B0BDD1A2F&lt;/guid&gt;&#10;                    &lt;answertext&gt;Human procreation&lt;/answertext&gt;&#10;                    &lt;valuetype&gt;-1&lt;/valuetype&gt;&#10;                &lt;/answer&gt;&#10;                &lt;answer&gt;&#10;                    &lt;guid&gt;580A349248EA4512BF1F0B085031BDE6&lt;/guid&gt;&#10;                    &lt;answertext&gt;Human sociability&lt;/answertext&gt;&#10;                    &lt;valuetype&gt;-1&lt;/valuetype&gt;&#10;                &lt;/answer&gt;&#10;                &lt;answer&gt;&#10;                    &lt;guid&gt;2422BCF678194CA893AC749041ACDB98&lt;/guid&gt;&#10;                    &lt;answertext&gt;all of the above&lt;/answertext&gt;&#10;                    &lt;valuetype&gt;1&lt;/valuetype&gt;&#10;                &lt;/answer&gt;&#10;                &lt;answer&gt;&#10;                    &lt;guid&gt;E0C2FFCFAB8B4AA2B51050A3778AF5C0&lt;/guid&gt;&#10;                    &lt;answertext&gt;none of the above&lt;/answertext&gt;&#10;                    &lt;valuetype&gt;-1&lt;/valuetype&gt;&#10;                &lt;/answer&gt;&#10;            &lt;/answers&gt;&#10;        &lt;/multichoice&gt;&#10;    &lt;/questions&gt;&#10;&lt;/questionlist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110</TotalTime>
  <Words>190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Tw Cen MT</vt:lpstr>
      <vt:lpstr>Droplet</vt:lpstr>
      <vt:lpstr>Microsoft Graph Chart</vt:lpstr>
      <vt:lpstr>Contemporary Moral Problems</vt:lpstr>
      <vt:lpstr>agenda</vt:lpstr>
      <vt:lpstr>According to Thomas Mappes, which of the following is not a violation of voluntary informed consent? </vt:lpstr>
      <vt:lpstr>Which of the following best characterizes Pope John Paul II’s argument against abortion?</vt:lpstr>
      <vt:lpstr>Which of the following is a basic intrinsic good, according to natural law theory?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Contemporary Moral Problems</dc:title>
  <dc:creator>Ben</dc:creator>
  <cp:lastModifiedBy>Benjamin Hole</cp:lastModifiedBy>
  <cp:revision>9</cp:revision>
  <dcterms:created xsi:type="dcterms:W3CDTF">2014-08-10T22:34:22Z</dcterms:created>
  <dcterms:modified xsi:type="dcterms:W3CDTF">2014-08-15T20:05:32Z</dcterms:modified>
</cp:coreProperties>
</file>