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78" r:id="rId4"/>
    <p:sldId id="277" r:id="rId5"/>
    <p:sldId id="259" r:id="rId6"/>
    <p:sldId id="260" r:id="rId7"/>
    <p:sldId id="261" r:id="rId8"/>
    <p:sldId id="262" r:id="rId9"/>
    <p:sldId id="263" r:id="rId10"/>
    <p:sldId id="264" r:id="rId11"/>
    <p:sldId id="280" r:id="rId12"/>
    <p:sldId id="265" r:id="rId13"/>
    <p:sldId id="266" r:id="rId14"/>
    <p:sldId id="268" r:id="rId15"/>
    <p:sldId id="269" r:id="rId16"/>
    <p:sldId id="270" r:id="rId17"/>
    <p:sldId id="275" r:id="rId18"/>
    <p:sldId id="271" r:id="rId19"/>
    <p:sldId id="276" r:id="rId20"/>
    <p:sldId id="281" r:id="rId21"/>
    <p:sldId id="273" r:id="rId22"/>
    <p:sldId id="274" r:id="rId23"/>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78396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3B7F6-EC3F-46D4-BCAF-632080074CE1}" type="datetimeFigureOut">
              <a:rPr lang="en-US" smtClean="0"/>
              <a:t>8/18/2014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57259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929881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227394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88378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B3B7F6-EC3F-46D4-BCAF-632080074CE1}" type="datetimeFigureOut">
              <a:rPr lang="en-US" smtClean="0"/>
              <a:t>8/18/2014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670536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B3B7F6-EC3F-46D4-BCAF-632080074CE1}" type="datetimeFigureOut">
              <a:rPr lang="en-US" smtClean="0"/>
              <a:t>8/18/2014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26880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019656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3725257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359F5-9F26-4407-9CC4-88AEEAF6678B}" type="slidenum">
              <a:rPr lang="en-US" smtClean="0"/>
              <a:pPr/>
              <a:t>‹#›</a:t>
            </a:fld>
            <a:endParaRPr lang="en-US"/>
          </a:p>
        </p:txBody>
      </p:sp>
    </p:spTree>
    <p:extLst>
      <p:ext uri="{BB962C8B-B14F-4D97-AF65-F5344CB8AC3E}">
        <p14:creationId xmlns:p14="http://schemas.microsoft.com/office/powerpoint/2010/main" val="15077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25823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3B7F6-EC3F-46D4-BCAF-632080074CE1}" type="datetimeFigureOut">
              <a:rPr lang="en-US" smtClean="0"/>
              <a:t>8/18/2014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156062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B3B7F6-EC3F-46D4-BCAF-632080074CE1}" type="datetimeFigureOut">
              <a:rPr lang="en-US" smtClean="0"/>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288382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B3B7F6-EC3F-46D4-BCAF-632080074CE1}" type="datetimeFigureOut">
              <a:rPr lang="en-US" smtClean="0"/>
              <a:t>8/18/2014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54986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B3B7F6-EC3F-46D4-BCAF-632080074CE1}" type="datetimeFigureOut">
              <a:rPr lang="en-US" smtClean="0"/>
              <a:t>8/18/2014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368554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3B7F6-EC3F-46D4-BCAF-632080074CE1}" type="datetimeFigureOut">
              <a:rPr lang="en-US" smtClean="0"/>
              <a:t>8/18/2014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69960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3B7F6-EC3F-46D4-BCAF-632080074CE1}" type="datetimeFigureOut">
              <a:rPr lang="en-US" smtClean="0"/>
              <a:t>8/18/2014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357417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3B7F6-EC3F-46D4-BCAF-632080074CE1}" type="datetimeFigureOut">
              <a:rPr lang="en-US" smtClean="0"/>
              <a:t>8/18/2014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D78FF1-DB61-4A8C-9260-664C58218CD2}" type="slidenum">
              <a:rPr lang="en-US" smtClean="0"/>
              <a:t>‹#›</a:t>
            </a:fld>
            <a:endParaRPr lang="en-US"/>
          </a:p>
        </p:txBody>
      </p:sp>
    </p:spTree>
    <p:extLst>
      <p:ext uri="{BB962C8B-B14F-4D97-AF65-F5344CB8AC3E}">
        <p14:creationId xmlns:p14="http://schemas.microsoft.com/office/powerpoint/2010/main" val="361871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B3B7F6-EC3F-46D4-BCAF-632080074CE1}" type="datetimeFigureOut">
              <a:rPr lang="en-US" smtClean="0"/>
              <a:t>8/18/2014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1D78FF1-DB61-4A8C-9260-664C58218CD2}" type="slidenum">
              <a:rPr lang="en-US" smtClean="0"/>
              <a:t>‹#›</a:t>
            </a:fld>
            <a:endParaRPr lang="en-US"/>
          </a:p>
        </p:txBody>
      </p:sp>
    </p:spTree>
    <p:extLst>
      <p:ext uri="{BB962C8B-B14F-4D97-AF65-F5344CB8AC3E}">
        <p14:creationId xmlns:p14="http://schemas.microsoft.com/office/powerpoint/2010/main" val="63591380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5.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6486" y="1730830"/>
            <a:ext cx="6248400" cy="1436914"/>
          </a:xfrm>
        </p:spPr>
        <p:txBody>
          <a:bodyPr>
            <a:normAutofit fontScale="90000"/>
          </a:bodyPr>
          <a:lstStyle/>
          <a:p>
            <a:r>
              <a:rPr lang="en-US" dirty="0"/>
              <a:t>Contemporary Moral Problems</a:t>
            </a:r>
          </a:p>
        </p:txBody>
      </p:sp>
      <p:sp>
        <p:nvSpPr>
          <p:cNvPr id="3" name="Subtitle 2"/>
          <p:cNvSpPr>
            <a:spLocks noGrp="1"/>
          </p:cNvSpPr>
          <p:nvPr>
            <p:ph type="subTitle" idx="1"/>
          </p:nvPr>
        </p:nvSpPr>
        <p:spPr>
          <a:xfrm>
            <a:off x="2373087" y="3570514"/>
            <a:ext cx="7478484" cy="1611086"/>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b="1" i="1" dirty="0">
                <a:solidFill>
                  <a:schemeClr val="accent2"/>
                </a:solidFill>
              </a:rPr>
              <a:t>everyday after class</a:t>
            </a:r>
          </a:p>
        </p:txBody>
      </p:sp>
    </p:spTree>
    <p:extLst>
      <p:ext uri="{BB962C8B-B14F-4D97-AF65-F5344CB8AC3E}">
        <p14:creationId xmlns:p14="http://schemas.microsoft.com/office/powerpoint/2010/main" val="33697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Right to Life</a:t>
            </a:r>
            <a:endParaRPr lang="en-US" sz="2000" dirty="0"/>
          </a:p>
        </p:txBody>
      </p:sp>
      <p:sp>
        <p:nvSpPr>
          <p:cNvPr id="4" name="Text Placeholder 3"/>
          <p:cNvSpPr>
            <a:spLocks noGrp="1"/>
          </p:cNvSpPr>
          <p:nvPr>
            <p:ph sz="half" idx="2"/>
          </p:nvPr>
        </p:nvSpPr>
        <p:spPr/>
        <p:txBody>
          <a:bodyPr>
            <a:normAutofit/>
          </a:bodyPr>
          <a:lstStyle/>
          <a:p>
            <a:pPr>
              <a:buAutoNum type="arabicPeriod"/>
            </a:pPr>
            <a:r>
              <a:rPr lang="en-US" dirty="0" smtClean="0"/>
              <a:t>A fetus is a person with the right to life. </a:t>
            </a:r>
          </a:p>
          <a:p>
            <a:pPr>
              <a:buAutoNum type="arabicPeriod"/>
            </a:pPr>
            <a:r>
              <a:rPr lang="en-US" dirty="0" smtClean="0">
                <a:solidFill>
                  <a:srgbClr val="FF0000"/>
                </a:solidFill>
              </a:rPr>
              <a:t>It is morally wrong to kill a person with the right to life. </a:t>
            </a:r>
          </a:p>
          <a:p>
            <a:pPr>
              <a:buAutoNum type="arabicPeriod"/>
            </a:pPr>
            <a:r>
              <a:rPr lang="en-US" dirty="0" smtClean="0"/>
              <a:t>Therefore, it is morally wrong to kill a fetus. (Abortion is immoral.)</a:t>
            </a:r>
            <a:endParaRPr lang="en-US" dirty="0"/>
          </a:p>
        </p:txBody>
      </p:sp>
      <p:sp>
        <p:nvSpPr>
          <p:cNvPr id="5" name="TextBox 4"/>
          <p:cNvSpPr txBox="1"/>
          <p:nvPr/>
        </p:nvSpPr>
        <p:spPr>
          <a:xfrm>
            <a:off x="6400800" y="6211670"/>
            <a:ext cx="4267200" cy="646331"/>
          </a:xfrm>
          <a:prstGeom prst="rect">
            <a:avLst/>
          </a:prstGeom>
          <a:noFill/>
        </p:spPr>
        <p:txBody>
          <a:bodyPr wrap="square" rtlCol="0">
            <a:spAutoFit/>
          </a:bodyPr>
          <a:lstStyle/>
          <a:p>
            <a:r>
              <a:rPr lang="en-US" b="1" dirty="0">
                <a:solidFill>
                  <a:srgbClr val="FF0000"/>
                </a:solidFill>
              </a:rPr>
              <a:t>Rather, Thomson takes issue with the second premise.</a:t>
            </a:r>
          </a:p>
        </p:txBody>
      </p:sp>
      <p:pic>
        <p:nvPicPr>
          <p:cNvPr id="6"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75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Right to Life</a:t>
            </a:r>
            <a:endParaRPr lang="en-US" sz="2000" dirty="0"/>
          </a:p>
        </p:txBody>
      </p:sp>
      <p:sp>
        <p:nvSpPr>
          <p:cNvPr id="4" name="Text Placeholder 3"/>
          <p:cNvSpPr>
            <a:spLocks noGrp="1"/>
          </p:cNvSpPr>
          <p:nvPr>
            <p:ph sz="half" idx="2"/>
          </p:nvPr>
        </p:nvSpPr>
        <p:spPr/>
        <p:txBody>
          <a:bodyPr>
            <a:normAutofit/>
          </a:bodyPr>
          <a:lstStyle/>
          <a:p>
            <a:pPr>
              <a:buAutoNum type="arabicPeriod"/>
            </a:pPr>
            <a:r>
              <a:rPr lang="en-US" dirty="0" smtClean="0"/>
              <a:t>If the right to life is merely a “negative” right, then it is not always wrong to kill a person with the right to life.</a:t>
            </a:r>
          </a:p>
          <a:p>
            <a:pPr>
              <a:buAutoNum type="arabicPeriod"/>
            </a:pPr>
            <a:r>
              <a:rPr lang="en-US" dirty="0" smtClean="0"/>
              <a:t>The right to life is merely a “negative” right.</a:t>
            </a:r>
          </a:p>
          <a:p>
            <a:pPr>
              <a:buAutoNum type="arabicPeriod"/>
            </a:pPr>
            <a:r>
              <a:rPr lang="en-US" dirty="0" smtClean="0">
                <a:solidFill>
                  <a:srgbClr val="FF0000"/>
                </a:solidFill>
              </a:rPr>
              <a:t>Therefore, it is not always wrong to kill a person with the right to life. </a:t>
            </a:r>
            <a:endParaRPr lang="en-US" dirty="0">
              <a:solidFill>
                <a:srgbClr val="FF0000"/>
              </a:solidFill>
            </a:endParaRPr>
          </a:p>
        </p:txBody>
      </p:sp>
      <p:pic>
        <p:nvPicPr>
          <p:cNvPr id="6"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28800" y="5334000"/>
            <a:ext cx="4267200" cy="646331"/>
          </a:xfrm>
          <a:prstGeom prst="rect">
            <a:avLst/>
          </a:prstGeom>
          <a:noFill/>
        </p:spPr>
        <p:txBody>
          <a:bodyPr wrap="square" rtlCol="0">
            <a:spAutoFit/>
          </a:bodyPr>
          <a:lstStyle/>
          <a:p>
            <a:r>
              <a:rPr lang="en-US" b="1" dirty="0">
                <a:solidFill>
                  <a:prstClr val="black"/>
                </a:solidFill>
              </a:rPr>
              <a:t>Thomson’s </a:t>
            </a:r>
            <a:r>
              <a:rPr lang="en-US" b="1" dirty="0" smtClean="0">
                <a:solidFill>
                  <a:prstClr val="black"/>
                </a:solidFill>
              </a:rPr>
              <a:t>engagement with the Pope’s argument</a:t>
            </a:r>
            <a:endParaRPr lang="en-US" b="1" dirty="0">
              <a:solidFill>
                <a:prstClr val="black"/>
              </a:solidFill>
            </a:endParaRPr>
          </a:p>
        </p:txBody>
      </p:sp>
    </p:spTree>
    <p:extLst>
      <p:ext uri="{BB962C8B-B14F-4D97-AF65-F5344CB8AC3E}">
        <p14:creationId xmlns:p14="http://schemas.microsoft.com/office/powerpoint/2010/main" val="1923114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Right to Life</a:t>
            </a:r>
            <a:endParaRPr lang="en-US" sz="2000" dirty="0"/>
          </a:p>
        </p:txBody>
      </p:sp>
      <p:sp>
        <p:nvSpPr>
          <p:cNvPr id="4" name="Text Placeholder 3"/>
          <p:cNvSpPr>
            <a:spLocks noGrp="1"/>
          </p:cNvSpPr>
          <p:nvPr>
            <p:ph sz="half" idx="2"/>
          </p:nvPr>
        </p:nvSpPr>
        <p:spPr>
          <a:xfrm>
            <a:off x="6172200" y="2830286"/>
            <a:ext cx="4038600" cy="3875314"/>
          </a:xfrm>
        </p:spPr>
        <p:txBody>
          <a:bodyPr>
            <a:normAutofit/>
          </a:bodyPr>
          <a:lstStyle/>
          <a:p>
            <a:pPr>
              <a:buAutoNum type="arabicPeriod"/>
            </a:pPr>
            <a:r>
              <a:rPr lang="en-US" dirty="0" smtClean="0"/>
              <a:t>Either a fetus is a person with the right to life</a:t>
            </a:r>
            <a:r>
              <a:rPr lang="en-US" dirty="0"/>
              <a:t> </a:t>
            </a:r>
            <a:r>
              <a:rPr lang="en-US" dirty="0" smtClean="0"/>
              <a:t>or not. </a:t>
            </a:r>
          </a:p>
          <a:p>
            <a:pPr>
              <a:buAutoNum type="arabicPeriod"/>
            </a:pPr>
            <a:r>
              <a:rPr lang="en-US" dirty="0" smtClean="0"/>
              <a:t>If a fetus is a person, then abortion is not impermissible. </a:t>
            </a:r>
          </a:p>
          <a:p>
            <a:pPr>
              <a:buAutoNum type="arabicPeriod"/>
            </a:pPr>
            <a:r>
              <a:rPr lang="en-US" dirty="0" smtClean="0"/>
              <a:t>If a fetus is not a person, then abortion is not impermissible. </a:t>
            </a:r>
          </a:p>
          <a:p>
            <a:pPr>
              <a:buAutoNum type="arabicPeriod"/>
            </a:pPr>
            <a:r>
              <a:rPr lang="en-US" dirty="0" smtClean="0"/>
              <a:t>Either way, abortion is not impermissible. </a:t>
            </a:r>
          </a:p>
        </p:txBody>
      </p:sp>
      <p:pic>
        <p:nvPicPr>
          <p:cNvPr id="8194"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8800" y="5334000"/>
            <a:ext cx="4267200" cy="369332"/>
          </a:xfrm>
          <a:prstGeom prst="rect">
            <a:avLst/>
          </a:prstGeom>
          <a:noFill/>
        </p:spPr>
        <p:txBody>
          <a:bodyPr wrap="square" rtlCol="0">
            <a:spAutoFit/>
          </a:bodyPr>
          <a:lstStyle/>
          <a:p>
            <a:r>
              <a:rPr lang="en-US" b="1" dirty="0">
                <a:solidFill>
                  <a:prstClr val="black"/>
                </a:solidFill>
              </a:rPr>
              <a:t>Thomson’s Main Argument</a:t>
            </a:r>
          </a:p>
        </p:txBody>
      </p:sp>
    </p:spTree>
    <p:extLst>
      <p:ext uri="{BB962C8B-B14F-4D97-AF65-F5344CB8AC3E}">
        <p14:creationId xmlns:p14="http://schemas.microsoft.com/office/powerpoint/2010/main" val="3203738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Right to Life</a:t>
            </a:r>
            <a:endParaRPr lang="en-US" sz="2000" dirty="0"/>
          </a:p>
        </p:txBody>
      </p:sp>
      <p:sp>
        <p:nvSpPr>
          <p:cNvPr id="4" name="Text Placeholder 3"/>
          <p:cNvSpPr>
            <a:spLocks noGrp="1"/>
          </p:cNvSpPr>
          <p:nvPr>
            <p:ph sz="half" idx="2"/>
          </p:nvPr>
        </p:nvSpPr>
        <p:spPr>
          <a:xfrm>
            <a:off x="6172200" y="3516086"/>
            <a:ext cx="4038600" cy="3189514"/>
          </a:xfrm>
        </p:spPr>
        <p:txBody>
          <a:bodyPr>
            <a:normAutofit/>
          </a:bodyPr>
          <a:lstStyle/>
          <a:p>
            <a:r>
              <a:rPr lang="en-US" u="sng" dirty="0" smtClean="0"/>
              <a:t>Premise Two</a:t>
            </a:r>
            <a:r>
              <a:rPr lang="en-US" dirty="0" smtClean="0"/>
              <a:t>: If a fetus is a person, then abortion is not impermissible. </a:t>
            </a:r>
          </a:p>
          <a:p>
            <a:endParaRPr lang="en-US" dirty="0"/>
          </a:p>
          <a:p>
            <a:r>
              <a:rPr lang="en-US" dirty="0" smtClean="0"/>
              <a:t>When is it morally permissible to violate the right to life?</a:t>
            </a:r>
          </a:p>
        </p:txBody>
      </p:sp>
      <p:pic>
        <p:nvPicPr>
          <p:cNvPr id="8194"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8800" y="5334000"/>
            <a:ext cx="4267200" cy="369332"/>
          </a:xfrm>
          <a:prstGeom prst="rect">
            <a:avLst/>
          </a:prstGeom>
          <a:noFill/>
        </p:spPr>
        <p:txBody>
          <a:bodyPr wrap="square" rtlCol="0">
            <a:spAutoFit/>
          </a:bodyPr>
          <a:lstStyle/>
          <a:p>
            <a:r>
              <a:rPr lang="en-US" b="1" dirty="0">
                <a:solidFill>
                  <a:prstClr val="black"/>
                </a:solidFill>
              </a:rPr>
              <a:t>Thomson’s Main Argument</a:t>
            </a:r>
          </a:p>
        </p:txBody>
      </p:sp>
    </p:spTree>
    <p:extLst>
      <p:ext uri="{BB962C8B-B14F-4D97-AF65-F5344CB8AC3E}">
        <p14:creationId xmlns:p14="http://schemas.microsoft.com/office/powerpoint/2010/main" val="775901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Violinist</a:t>
            </a:r>
            <a:endParaRPr lang="en-US" sz="2000" dirty="0"/>
          </a:p>
        </p:txBody>
      </p:sp>
      <p:sp>
        <p:nvSpPr>
          <p:cNvPr id="4" name="Text Placeholder 3"/>
          <p:cNvSpPr>
            <a:spLocks noGrp="1"/>
          </p:cNvSpPr>
          <p:nvPr>
            <p:ph sz="half" idx="2"/>
          </p:nvPr>
        </p:nvSpPr>
        <p:spPr>
          <a:xfrm>
            <a:off x="5061856" y="2764970"/>
            <a:ext cx="6683829" cy="3826331"/>
          </a:xfrm>
        </p:spPr>
        <p:txBody>
          <a:bodyPr>
            <a:noAutofit/>
          </a:bodyPr>
          <a:lstStyle/>
          <a:p>
            <a:pPr marL="0" indent="0">
              <a:buNone/>
            </a:pPr>
            <a:r>
              <a:rPr lang="en-US" sz="2000" dirty="0"/>
              <a:t>“You wake up in the morning and find yourself back to back in bed with an unconscious violinist. He has been found to have a fatal kidney </a:t>
            </a:r>
            <a:r>
              <a:rPr lang="en-US" sz="2000" dirty="0" smtClean="0"/>
              <a:t>ailment, and the Society of Music Lovers has canvassed all the available medical records and found that you alone have the right blood type to help. They have therefore kidnapped you, and last night the violinist’s circulatory system is plugged into yours, so that your kidneys can be used to extract poisons from his blood as well as your own … To unplug you would be to kill the him. But never mind, it’s only for nine months.”</a:t>
            </a:r>
            <a:endParaRPr lang="en-US" sz="2000" dirty="0"/>
          </a:p>
        </p:txBody>
      </p:sp>
      <p:pic>
        <p:nvPicPr>
          <p:cNvPr id="5" name="Picture 2" descr="http://www.arthursclipart.org/music/music/violinis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2" y="3265714"/>
            <a:ext cx="2839066" cy="33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60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Killing vs. Letting Die</a:t>
            </a:r>
            <a:endParaRPr lang="en-US" sz="2000" dirty="0"/>
          </a:p>
        </p:txBody>
      </p:sp>
      <p:sp>
        <p:nvSpPr>
          <p:cNvPr id="4" name="Text Placeholder 3"/>
          <p:cNvSpPr>
            <a:spLocks noGrp="1"/>
          </p:cNvSpPr>
          <p:nvPr>
            <p:ph sz="half" idx="2"/>
          </p:nvPr>
        </p:nvSpPr>
        <p:spPr>
          <a:xfrm>
            <a:off x="5780314" y="3864428"/>
            <a:ext cx="4735286" cy="2917371"/>
          </a:xfrm>
        </p:spPr>
        <p:txBody>
          <a:bodyPr>
            <a:normAutofit/>
          </a:bodyPr>
          <a:lstStyle/>
          <a:p>
            <a:pPr marL="0" indent="0">
              <a:buNone/>
            </a:pPr>
            <a:r>
              <a:rPr lang="en-US" b="1" i="1" dirty="0" smtClean="0"/>
              <a:t>Say the violinist is putting too much strain on your kidneys …</a:t>
            </a:r>
          </a:p>
          <a:p>
            <a:pPr marL="0" indent="0">
              <a:buNone/>
            </a:pPr>
            <a:endParaRPr lang="en-US" dirty="0"/>
          </a:p>
          <a:p>
            <a:pPr marL="0" indent="0">
              <a:buNone/>
            </a:pPr>
            <a:r>
              <a:rPr lang="en-US" dirty="0" smtClean="0"/>
              <a:t>“</a:t>
            </a:r>
            <a:r>
              <a:rPr lang="en-US" dirty="0" smtClean="0">
                <a:solidFill>
                  <a:srgbClr val="FF0000"/>
                </a:solidFill>
              </a:rPr>
              <a:t>If anything in the world is true, it is that you do not commit murder</a:t>
            </a:r>
            <a:r>
              <a:rPr lang="en-US" dirty="0" smtClean="0"/>
              <a:t>, you do not do what is impermissible, if you reach around to your back and unplug yourself from the violinist to save your life.”</a:t>
            </a:r>
          </a:p>
          <a:p>
            <a:pPr marL="0" indent="0">
              <a:buNone/>
            </a:pPr>
            <a:endParaRPr lang="en-US" dirty="0"/>
          </a:p>
        </p:txBody>
      </p:sp>
      <p:pic>
        <p:nvPicPr>
          <p:cNvPr id="5" name="Picture 2" descr="http://www.arthursclipart.org/music/music/violinis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2" y="3265714"/>
            <a:ext cx="2839066" cy="33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68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20000" cy="1143000"/>
          </a:xfrm>
        </p:spPr>
        <p:txBody>
          <a:bodyPr/>
          <a:lstStyle/>
          <a:p>
            <a:pPr marL="342900" indent="-342900"/>
            <a:r>
              <a:rPr lang="en-US" sz="3200" dirty="0"/>
              <a:t>“If anything in the world is true, it is that you do not commit murder”</a:t>
            </a:r>
          </a:p>
        </p:txBody>
      </p:sp>
      <p:sp>
        <p:nvSpPr>
          <p:cNvPr id="3" name="TPAnswers"/>
          <p:cNvSpPr>
            <a:spLocks noGrp="1"/>
          </p:cNvSpPr>
          <p:nvPr>
            <p:ph type="body" idx="1"/>
            <p:custDataLst>
              <p:tags r:id="rId3"/>
            </p:custDataLst>
          </p:nvPr>
        </p:nvSpPr>
        <p:spPr>
          <a:xfrm>
            <a:off x="522514" y="2754086"/>
            <a:ext cx="5573486" cy="3646714"/>
          </a:xfrm>
        </p:spPr>
        <p:txBody>
          <a:bodyPr>
            <a:normAutofit fontScale="92500" lnSpcReduction="20000"/>
          </a:bodyPr>
          <a:lstStyle/>
          <a:p>
            <a:pPr marL="571500" indent="-457200">
              <a:buFont typeface="Arial" pitchFamily="34" charset="0"/>
              <a:buAutoNum type="alphaUcPeriod"/>
            </a:pPr>
            <a:r>
              <a:rPr lang="en-US" sz="3200" dirty="0"/>
              <a:t>Strongly Agree</a:t>
            </a:r>
          </a:p>
          <a:p>
            <a:pPr marL="571500" indent="-457200">
              <a:buFont typeface="Arial" pitchFamily="34" charset="0"/>
              <a:buAutoNum type="alphaUcPeriod"/>
            </a:pPr>
            <a:r>
              <a:rPr lang="en-US" sz="3200" dirty="0"/>
              <a:t>Agree</a:t>
            </a:r>
          </a:p>
          <a:p>
            <a:pPr marL="571500" indent="-457200">
              <a:buFont typeface="Arial" pitchFamily="34" charset="0"/>
              <a:buAutoNum type="alphaUcPeriod"/>
            </a:pPr>
            <a:r>
              <a:rPr lang="en-US" sz="3200" dirty="0"/>
              <a:t>Somewhat Agree</a:t>
            </a:r>
          </a:p>
          <a:p>
            <a:pPr marL="571500" indent="-457200">
              <a:buFont typeface="Arial" pitchFamily="34" charset="0"/>
              <a:buAutoNum type="alphaUcPeriod"/>
            </a:pPr>
            <a:r>
              <a:rPr lang="en-US" sz="3200" dirty="0"/>
              <a:t>Neutral</a:t>
            </a:r>
          </a:p>
          <a:p>
            <a:pPr marL="571500" indent="-457200">
              <a:buFont typeface="Arial" pitchFamily="34" charset="0"/>
              <a:buAutoNum type="alphaUcPeriod"/>
            </a:pPr>
            <a:r>
              <a:rPr lang="en-US" sz="3200" dirty="0"/>
              <a:t>Somewhat Disagree</a:t>
            </a:r>
          </a:p>
          <a:p>
            <a:pPr marL="571500" indent="-457200">
              <a:buFont typeface="Arial" pitchFamily="34" charset="0"/>
              <a:buAutoNum type="alphaUcPeriod"/>
            </a:pPr>
            <a:r>
              <a:rPr lang="en-US" sz="3200" dirty="0"/>
              <a:t>Disagree</a:t>
            </a:r>
          </a:p>
          <a:p>
            <a:pPr marL="5715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642115028"/>
              </p:ext>
            </p:extLst>
          </p:nvPr>
        </p:nvGraphicFramePr>
        <p:xfrm>
          <a:off x="7064828" y="2761570"/>
          <a:ext cx="4789715" cy="3982130"/>
        </p:xfrm>
        <a:graphic>
          <a:graphicData uri="http://schemas.openxmlformats.org/presentationml/2006/ole">
            <mc:AlternateContent xmlns:mc="http://schemas.openxmlformats.org/markup-compatibility/2006">
              <mc:Choice xmlns:v="urn:schemas-microsoft-com:vml" Requires="v">
                <p:oleObj spid="_x0000_s4116"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7064828" y="2761570"/>
                        <a:ext cx="4789715" cy="3982130"/>
                      </a:xfrm>
                      <a:prstGeom prst="rect">
                        <a:avLst/>
                      </a:prstGeom>
                      <a:noFill/>
                      <a:extLst/>
                    </p:spPr>
                  </p:pic>
                </p:oleObj>
              </mc:Fallback>
            </mc:AlternateContent>
          </a:graphicData>
        </a:graphic>
      </p:graphicFrame>
    </p:spTree>
    <p:custDataLst>
      <p:tags r:id="rId2"/>
    </p:custDataLst>
    <p:extLst>
      <p:ext uri="{BB962C8B-B14F-4D97-AF65-F5344CB8AC3E}">
        <p14:creationId xmlns:p14="http://schemas.microsoft.com/office/powerpoint/2010/main" val="355192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8785" y="2796523"/>
            <a:ext cx="2976155" cy="3297524"/>
          </a:xfrm>
          <a:prstGeom prst="rect">
            <a:avLst/>
          </a:prstGeom>
        </p:spPr>
      </p:pic>
      <p:sp>
        <p:nvSpPr>
          <p:cNvPr id="2" name="Title 1"/>
          <p:cNvSpPr>
            <a:spLocks noGrp="1"/>
          </p:cNvSpPr>
          <p:nvPr>
            <p:ph type="title"/>
          </p:nvPr>
        </p:nvSpPr>
        <p:spPr/>
        <p:txBody>
          <a:bodyPr>
            <a:normAutofit fontScale="90000"/>
          </a:bodyPr>
          <a:lstStyle/>
          <a:p>
            <a:r>
              <a:rPr lang="en-US" b="1" dirty="0"/>
              <a:t>Judith Jarvis Thomson: “A Defense of Abortion</a:t>
            </a:r>
            <a:r>
              <a:rPr lang="en-US" b="1" dirty="0" smtClean="0"/>
              <a:t>”</a:t>
            </a:r>
            <a:endParaRPr lang="en-US" dirty="0"/>
          </a:p>
        </p:txBody>
      </p:sp>
      <p:sp>
        <p:nvSpPr>
          <p:cNvPr id="3" name="Content Placeholder 2"/>
          <p:cNvSpPr>
            <a:spLocks noGrp="1"/>
          </p:cNvSpPr>
          <p:nvPr>
            <p:ph sz="half" idx="1"/>
          </p:nvPr>
        </p:nvSpPr>
        <p:spPr>
          <a:xfrm>
            <a:off x="4472049" y="2449285"/>
            <a:ext cx="4038600" cy="2353056"/>
          </a:xfrm>
        </p:spPr>
        <p:txBody>
          <a:bodyPr>
            <a:normAutofit/>
          </a:bodyPr>
          <a:lstStyle/>
          <a:p>
            <a:pPr marL="0" indent="0">
              <a:buNone/>
            </a:pPr>
            <a:r>
              <a:rPr lang="en-US" b="1" u="sng" dirty="0" smtClean="0"/>
              <a:t>Thought Experiments</a:t>
            </a:r>
          </a:p>
          <a:p>
            <a:r>
              <a:rPr lang="en-US" dirty="0" smtClean="0"/>
              <a:t>Violinist</a:t>
            </a:r>
          </a:p>
          <a:p>
            <a:r>
              <a:rPr lang="en-US" dirty="0" smtClean="0"/>
              <a:t>Expanding Child</a:t>
            </a:r>
          </a:p>
          <a:p>
            <a:r>
              <a:rPr lang="en-US" dirty="0" smtClean="0"/>
              <a:t>People Seeds </a:t>
            </a:r>
          </a:p>
          <a:p>
            <a:endParaRPr lang="en-US" dirty="0"/>
          </a:p>
        </p:txBody>
      </p:sp>
      <p:sp>
        <p:nvSpPr>
          <p:cNvPr id="4" name="Content Placeholder 3"/>
          <p:cNvSpPr>
            <a:spLocks noGrp="1"/>
          </p:cNvSpPr>
          <p:nvPr>
            <p:ph sz="half" idx="2"/>
          </p:nvPr>
        </p:nvSpPr>
        <p:spPr>
          <a:xfrm>
            <a:off x="7255823" y="4180114"/>
            <a:ext cx="4838206" cy="2677886"/>
          </a:xfrm>
        </p:spPr>
        <p:txBody>
          <a:bodyPr>
            <a:normAutofit/>
          </a:bodyPr>
          <a:lstStyle/>
          <a:p>
            <a:pPr marL="0" indent="0">
              <a:buNone/>
            </a:pPr>
            <a:r>
              <a:rPr lang="en-US" b="1" u="sng" dirty="0" smtClean="0"/>
              <a:t>Thomson’s View</a:t>
            </a:r>
          </a:p>
          <a:p>
            <a:pPr marL="0" indent="0">
              <a:buNone/>
            </a:pPr>
            <a:r>
              <a:rPr lang="en-US" dirty="0" smtClean="0"/>
              <a:t>“</a:t>
            </a:r>
            <a:r>
              <a:rPr lang="en-US" dirty="0"/>
              <a:t>even if we assume the fetus is a person with the right to life, abortion is not morally impermissible, at least in many </a:t>
            </a:r>
            <a:r>
              <a:rPr lang="en-US" dirty="0" smtClean="0"/>
              <a:t>cases”</a:t>
            </a:r>
            <a:endParaRPr lang="en-US" dirty="0"/>
          </a:p>
        </p:txBody>
      </p:sp>
      <p:pic>
        <p:nvPicPr>
          <p:cNvPr id="8" name="Picture 7"/>
          <p:cNvPicPr>
            <a:picLocks noChangeAspect="1"/>
          </p:cNvPicPr>
          <p:nvPr/>
        </p:nvPicPr>
        <p:blipFill>
          <a:blip r:embed="rId3"/>
          <a:stretch>
            <a:fillRect/>
          </a:stretch>
        </p:blipFill>
        <p:spPr>
          <a:xfrm>
            <a:off x="1049870" y="4037611"/>
            <a:ext cx="2173983" cy="1877768"/>
          </a:xfrm>
          <a:prstGeom prst="rect">
            <a:avLst/>
          </a:prstGeom>
          <a:ln>
            <a:noFill/>
          </a:ln>
          <a:effectLst>
            <a:softEdge rad="112500"/>
          </a:effectLst>
        </p:spPr>
      </p:pic>
    </p:spTree>
    <p:extLst>
      <p:ext uri="{BB962C8B-B14F-4D97-AF65-F5344CB8AC3E}">
        <p14:creationId xmlns:p14="http://schemas.microsoft.com/office/powerpoint/2010/main" val="17318526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Positive vs. Negative Rights</a:t>
            </a:r>
            <a:endParaRPr lang="en-US" dirty="0"/>
          </a:p>
        </p:txBody>
      </p:sp>
      <p:sp>
        <p:nvSpPr>
          <p:cNvPr id="6" name="Content Placeholder 5"/>
          <p:cNvSpPr>
            <a:spLocks noGrp="1"/>
          </p:cNvSpPr>
          <p:nvPr>
            <p:ph sz="half" idx="2"/>
          </p:nvPr>
        </p:nvSpPr>
        <p:spPr/>
        <p:txBody>
          <a:bodyPr/>
          <a:lstStyle/>
          <a:p>
            <a:pPr marL="0" indent="0">
              <a:buNone/>
            </a:pPr>
            <a:r>
              <a:rPr lang="en-US" dirty="0" smtClean="0"/>
              <a:t>“‘everyone has a right to life, so the unborn person has right to life.’”</a:t>
            </a:r>
            <a:endParaRPr lang="en-US" dirty="0"/>
          </a:p>
        </p:txBody>
      </p:sp>
      <p:sp>
        <p:nvSpPr>
          <p:cNvPr id="8" name="Content Placeholder 7"/>
          <p:cNvSpPr>
            <a:spLocks noGrp="1"/>
          </p:cNvSpPr>
          <p:nvPr>
            <p:ph sz="quarter" idx="4"/>
          </p:nvPr>
        </p:nvSpPr>
        <p:spPr>
          <a:xfrm>
            <a:off x="6377416" y="3320142"/>
            <a:ext cx="3833384" cy="3385457"/>
          </a:xfrm>
        </p:spPr>
        <p:txBody>
          <a:bodyPr>
            <a:normAutofit/>
          </a:bodyPr>
          <a:lstStyle/>
          <a:p>
            <a:pPr marL="0" indent="0">
              <a:buNone/>
            </a:pPr>
            <a:r>
              <a:rPr lang="en-US" dirty="0" smtClean="0"/>
              <a:t>“In Thomson’s view, the right to life (the one we ascribe to persons) is not a </a:t>
            </a:r>
            <a:r>
              <a:rPr lang="en-US" i="1" dirty="0" smtClean="0"/>
              <a:t>positive </a:t>
            </a:r>
            <a:r>
              <a:rPr lang="en-US" dirty="0" smtClean="0"/>
              <a:t>right to receive </a:t>
            </a:r>
            <a:r>
              <a:rPr lang="en-US" i="1" dirty="0" smtClean="0"/>
              <a:t>whatever </a:t>
            </a:r>
            <a:r>
              <a:rPr lang="en-US" dirty="0" smtClean="0"/>
              <a:t>minimum aid  is needed to preserve life – such as the use of someone’s kidneys or Henry Fonda’s cool hand” (B/B, 390).</a:t>
            </a:r>
          </a:p>
          <a:p>
            <a:pPr marL="0" indent="0">
              <a:buNone/>
            </a:pPr>
            <a:endParaRPr lang="en-US" dirty="0"/>
          </a:p>
        </p:txBody>
      </p:sp>
      <p:pic>
        <p:nvPicPr>
          <p:cNvPr id="2050" name="Picture 2" descr="http://spaghettiwesterns.1g.fi/actors/henry/Henry_Fond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354" y="4260347"/>
            <a:ext cx="3569970" cy="15050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48400" y="6096000"/>
            <a:ext cx="4114800" cy="923330"/>
          </a:xfrm>
          <a:prstGeom prst="rect">
            <a:avLst/>
          </a:prstGeom>
          <a:noFill/>
        </p:spPr>
        <p:txBody>
          <a:bodyPr wrap="square" rtlCol="0">
            <a:spAutoFit/>
          </a:bodyPr>
          <a:lstStyle/>
          <a:p>
            <a:r>
              <a:rPr lang="en-US" dirty="0">
                <a:solidFill>
                  <a:srgbClr val="FF0000"/>
                </a:solidFill>
              </a:rPr>
              <a:t>The right to life is merely a negative right.</a:t>
            </a:r>
          </a:p>
          <a:p>
            <a:endParaRPr lang="en-US" dirty="0">
              <a:solidFill>
                <a:prstClr val="black"/>
              </a:solidFill>
            </a:endParaRPr>
          </a:p>
        </p:txBody>
      </p:sp>
    </p:spTree>
    <p:extLst>
      <p:ext uri="{BB962C8B-B14F-4D97-AF65-F5344CB8AC3E}">
        <p14:creationId xmlns:p14="http://schemas.microsoft.com/office/powerpoint/2010/main" val="3245832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Positive vs. Negative Rights</a:t>
            </a:r>
            <a:endParaRPr lang="en-US" dirty="0"/>
          </a:p>
        </p:txBody>
      </p:sp>
      <p:sp>
        <p:nvSpPr>
          <p:cNvPr id="5" name="Text Placeholder 4"/>
          <p:cNvSpPr>
            <a:spLocks noGrp="1"/>
          </p:cNvSpPr>
          <p:nvPr>
            <p:ph type="body" idx="1"/>
          </p:nvPr>
        </p:nvSpPr>
        <p:spPr/>
        <p:txBody>
          <a:bodyPr/>
          <a:lstStyle/>
          <a:p>
            <a:r>
              <a:rPr lang="en-US" dirty="0" smtClean="0"/>
              <a:t>SINGER</a:t>
            </a:r>
            <a:endParaRPr lang="en-US" dirty="0"/>
          </a:p>
        </p:txBody>
      </p:sp>
      <p:sp>
        <p:nvSpPr>
          <p:cNvPr id="6" name="Content Placeholder 5"/>
          <p:cNvSpPr>
            <a:spLocks noGrp="1"/>
          </p:cNvSpPr>
          <p:nvPr>
            <p:ph sz="half" idx="2"/>
          </p:nvPr>
        </p:nvSpPr>
        <p:spPr/>
        <p:txBody>
          <a:bodyPr/>
          <a:lstStyle/>
          <a:p>
            <a:pPr marL="0" indent="0">
              <a:buNone/>
            </a:pPr>
            <a:r>
              <a:rPr lang="en-US" dirty="0" smtClean="0"/>
              <a:t>You are morally required to jump in the pond to save the drowning child. </a:t>
            </a:r>
            <a:endParaRPr lang="en-US" dirty="0"/>
          </a:p>
        </p:txBody>
      </p:sp>
      <p:sp>
        <p:nvSpPr>
          <p:cNvPr id="7" name="Text Placeholder 6"/>
          <p:cNvSpPr>
            <a:spLocks noGrp="1"/>
          </p:cNvSpPr>
          <p:nvPr>
            <p:ph type="body" sz="quarter" idx="3"/>
          </p:nvPr>
        </p:nvSpPr>
        <p:spPr/>
        <p:txBody>
          <a:bodyPr/>
          <a:lstStyle/>
          <a:p>
            <a:r>
              <a:rPr lang="en-US" dirty="0" smtClean="0"/>
              <a:t>THOMSON</a:t>
            </a:r>
            <a:endParaRPr lang="en-US" dirty="0"/>
          </a:p>
        </p:txBody>
      </p:sp>
      <p:sp>
        <p:nvSpPr>
          <p:cNvPr id="8" name="Content Placeholder 7"/>
          <p:cNvSpPr>
            <a:spLocks noGrp="1"/>
          </p:cNvSpPr>
          <p:nvPr>
            <p:ph sz="quarter" idx="4"/>
          </p:nvPr>
        </p:nvSpPr>
        <p:spPr>
          <a:xfrm>
            <a:off x="6208712" y="3570514"/>
            <a:ext cx="4002088" cy="3135086"/>
          </a:xfrm>
        </p:spPr>
        <p:txBody>
          <a:bodyPr>
            <a:normAutofit/>
          </a:bodyPr>
          <a:lstStyle/>
          <a:p>
            <a:pPr marL="0" indent="0">
              <a:buNone/>
            </a:pPr>
            <a:r>
              <a:rPr lang="en-US" sz="2000" dirty="0"/>
              <a:t>You would be a </a:t>
            </a:r>
            <a:r>
              <a:rPr lang="en-US" sz="2000" dirty="0">
                <a:solidFill>
                  <a:srgbClr val="7030A0"/>
                </a:solidFill>
              </a:rPr>
              <a:t>Good Samaritan </a:t>
            </a:r>
            <a:r>
              <a:rPr lang="en-US" sz="2000" dirty="0"/>
              <a:t>if you jumped in the pond to save the drowning child (… or did not unhook the violinist). </a:t>
            </a:r>
          </a:p>
        </p:txBody>
      </p:sp>
      <p:sp>
        <p:nvSpPr>
          <p:cNvPr id="9" name="TextBox 8"/>
          <p:cNvSpPr txBox="1"/>
          <p:nvPr/>
        </p:nvSpPr>
        <p:spPr>
          <a:xfrm>
            <a:off x="6248400" y="6096000"/>
            <a:ext cx="4114800" cy="923330"/>
          </a:xfrm>
          <a:prstGeom prst="rect">
            <a:avLst/>
          </a:prstGeom>
          <a:noFill/>
        </p:spPr>
        <p:txBody>
          <a:bodyPr wrap="square" rtlCol="0">
            <a:spAutoFit/>
          </a:bodyPr>
          <a:lstStyle/>
          <a:p>
            <a:r>
              <a:rPr lang="en-US" dirty="0">
                <a:solidFill>
                  <a:srgbClr val="FF0000"/>
                </a:solidFill>
              </a:rPr>
              <a:t>The right to life is merely a negative right.</a:t>
            </a:r>
          </a:p>
          <a:p>
            <a:endParaRPr lang="en-US" dirty="0">
              <a:solidFill>
                <a:prstClr val="black"/>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4386263"/>
            <a:ext cx="4141418" cy="2209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062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Subtitle 2"/>
          <p:cNvSpPr>
            <a:spLocks noGrp="1"/>
          </p:cNvSpPr>
          <p:nvPr>
            <p:ph type="subTitle" idx="1"/>
          </p:nvPr>
        </p:nvSpPr>
        <p:spPr/>
        <p:txBody>
          <a:bodyPr>
            <a:normAutofit fontScale="77500" lnSpcReduction="20000"/>
          </a:bodyPr>
          <a:lstStyle/>
          <a:p>
            <a:pPr marL="342900" indent="-342900">
              <a:buAutoNum type="arabicPeriod"/>
            </a:pPr>
            <a:r>
              <a:rPr lang="en-US" dirty="0" smtClean="0"/>
              <a:t>Admin</a:t>
            </a:r>
            <a:r>
              <a:rPr lang="en-US" dirty="0"/>
              <a:t> </a:t>
            </a:r>
            <a:r>
              <a:rPr lang="en-US" dirty="0" smtClean="0"/>
              <a:t>notes</a:t>
            </a:r>
            <a:endParaRPr lang="en-US" dirty="0"/>
          </a:p>
          <a:p>
            <a:pPr marL="342900" indent="-342900">
              <a:buAutoNum type="arabicPeriod"/>
            </a:pPr>
            <a:r>
              <a:rPr lang="en-US" dirty="0" smtClean="0"/>
              <a:t>Clicker Quiz</a:t>
            </a:r>
          </a:p>
          <a:p>
            <a:pPr marL="342900" indent="-342900">
              <a:buFont typeface="Wingdings 3" charset="2"/>
              <a:buAutoNum type="arabicPeriod"/>
            </a:pPr>
            <a:r>
              <a:rPr lang="en-US" b="1" dirty="0"/>
              <a:t>Judith Jarvis Thomson: “A Defense of Abortion”</a:t>
            </a:r>
            <a:endParaRPr lang="en-US" dirty="0"/>
          </a:p>
          <a:p>
            <a:pPr marL="342900" indent="-342900">
              <a:buAutoNum type="arabicPeriod"/>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543" y="754118"/>
            <a:ext cx="2143125" cy="21431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694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20000" cy="1143000"/>
          </a:xfrm>
        </p:spPr>
        <p:txBody>
          <a:bodyPr/>
          <a:lstStyle/>
          <a:p>
            <a:pPr marL="342900" indent="-342900"/>
            <a:r>
              <a:rPr lang="en-US" sz="3200" dirty="0" smtClean="0"/>
              <a:t>The right to life is merely negative.</a:t>
            </a:r>
            <a:endParaRPr lang="en-US" sz="3200" dirty="0"/>
          </a:p>
        </p:txBody>
      </p:sp>
      <p:sp>
        <p:nvSpPr>
          <p:cNvPr id="3" name="TPAnswers"/>
          <p:cNvSpPr>
            <a:spLocks noGrp="1"/>
          </p:cNvSpPr>
          <p:nvPr>
            <p:ph type="body" idx="1"/>
            <p:custDataLst>
              <p:tags r:id="rId3"/>
            </p:custDataLst>
          </p:nvPr>
        </p:nvSpPr>
        <p:spPr>
          <a:xfrm>
            <a:off x="522514" y="2754086"/>
            <a:ext cx="5573486" cy="3646714"/>
          </a:xfrm>
        </p:spPr>
        <p:txBody>
          <a:bodyPr>
            <a:normAutofit fontScale="92500" lnSpcReduction="20000"/>
          </a:bodyPr>
          <a:lstStyle/>
          <a:p>
            <a:pPr marL="571500" indent="-457200">
              <a:buFont typeface="Arial" pitchFamily="34" charset="0"/>
              <a:buAutoNum type="alphaUcPeriod"/>
            </a:pPr>
            <a:r>
              <a:rPr lang="en-US" sz="3200" dirty="0"/>
              <a:t>Strongly Agree</a:t>
            </a:r>
          </a:p>
          <a:p>
            <a:pPr marL="571500" indent="-457200">
              <a:buFont typeface="Arial" pitchFamily="34" charset="0"/>
              <a:buAutoNum type="alphaUcPeriod"/>
            </a:pPr>
            <a:r>
              <a:rPr lang="en-US" sz="3200" dirty="0"/>
              <a:t>Agree</a:t>
            </a:r>
          </a:p>
          <a:p>
            <a:pPr marL="571500" indent="-457200">
              <a:buFont typeface="Arial" pitchFamily="34" charset="0"/>
              <a:buAutoNum type="alphaUcPeriod"/>
            </a:pPr>
            <a:r>
              <a:rPr lang="en-US" sz="3200" dirty="0"/>
              <a:t>Somewhat Agree</a:t>
            </a:r>
          </a:p>
          <a:p>
            <a:pPr marL="571500" indent="-457200">
              <a:buFont typeface="Arial" pitchFamily="34" charset="0"/>
              <a:buAutoNum type="alphaUcPeriod"/>
            </a:pPr>
            <a:r>
              <a:rPr lang="en-US" sz="3200" dirty="0"/>
              <a:t>Neutral</a:t>
            </a:r>
          </a:p>
          <a:p>
            <a:pPr marL="571500" indent="-457200">
              <a:buFont typeface="Arial" pitchFamily="34" charset="0"/>
              <a:buAutoNum type="alphaUcPeriod"/>
            </a:pPr>
            <a:r>
              <a:rPr lang="en-US" sz="3200" dirty="0"/>
              <a:t>Somewhat Disagree</a:t>
            </a:r>
          </a:p>
          <a:p>
            <a:pPr marL="571500" indent="-457200">
              <a:buFont typeface="Arial" pitchFamily="34" charset="0"/>
              <a:buAutoNum type="alphaUcPeriod"/>
            </a:pPr>
            <a:r>
              <a:rPr lang="en-US" sz="3200" dirty="0"/>
              <a:t>Disagree</a:t>
            </a:r>
          </a:p>
          <a:p>
            <a:pPr marL="5715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8426918"/>
              </p:ext>
            </p:extLst>
          </p:nvPr>
        </p:nvGraphicFramePr>
        <p:xfrm>
          <a:off x="7064828" y="2761570"/>
          <a:ext cx="4789715" cy="3982130"/>
        </p:xfrm>
        <a:graphic>
          <a:graphicData uri="http://schemas.openxmlformats.org/presentationml/2006/ole">
            <mc:AlternateContent xmlns:mc="http://schemas.openxmlformats.org/markup-compatibility/2006">
              <mc:Choice xmlns:v="urn:schemas-microsoft-com:vml" Requires="v">
                <p:oleObj spid="_x0000_s5128"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7064828" y="2761570"/>
                        <a:ext cx="4789715" cy="3982130"/>
                      </a:xfrm>
                      <a:prstGeom prst="rect">
                        <a:avLst/>
                      </a:prstGeom>
                      <a:noFill/>
                      <a:extLst/>
                    </p:spPr>
                  </p:pic>
                </p:oleObj>
              </mc:Fallback>
            </mc:AlternateContent>
          </a:graphicData>
        </a:graphic>
      </p:graphicFrame>
    </p:spTree>
    <p:custDataLst>
      <p:tags r:id="rId2"/>
    </p:custDataLst>
    <p:extLst>
      <p:ext uri="{BB962C8B-B14F-4D97-AF65-F5344CB8AC3E}">
        <p14:creationId xmlns:p14="http://schemas.microsoft.com/office/powerpoint/2010/main" val="3583028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Thomson’s Conclusion</a:t>
            </a:r>
            <a:endParaRPr lang="en-US" dirty="0"/>
          </a:p>
        </p:txBody>
      </p:sp>
      <p:sp>
        <p:nvSpPr>
          <p:cNvPr id="8" name="Content Placeholder 7"/>
          <p:cNvSpPr>
            <a:spLocks noGrp="1"/>
          </p:cNvSpPr>
          <p:nvPr>
            <p:ph idx="1"/>
          </p:nvPr>
        </p:nvSpPr>
        <p:spPr>
          <a:xfrm>
            <a:off x="5486400" y="2362200"/>
            <a:ext cx="4724400" cy="4114800"/>
          </a:xfrm>
        </p:spPr>
        <p:txBody>
          <a:bodyPr>
            <a:normAutofit fontScale="62500" lnSpcReduction="20000"/>
          </a:bodyPr>
          <a:lstStyle/>
          <a:p>
            <a:pPr lvl="1">
              <a:spcAft>
                <a:spcPts val="1138"/>
              </a:spcAft>
              <a:buSzPct val="45000"/>
              <a:buFont typeface="Wingdings" charset="2"/>
              <a:buChar char=""/>
            </a:pPr>
            <a:r>
              <a:rPr lang="en-US" sz="2800" dirty="0"/>
              <a:t>“Nobody is morally </a:t>
            </a:r>
            <a:r>
              <a:rPr lang="en-US" sz="2800" i="1" dirty="0"/>
              <a:t>required</a:t>
            </a:r>
            <a:r>
              <a:rPr lang="en-US" sz="2800" dirty="0"/>
              <a:t> to make large sacrifices, of health, of all other interests and concerns, or of all other duties and commitments, for nine years, or even for nine months, in order to keep another person alive.”</a:t>
            </a:r>
          </a:p>
          <a:p>
            <a:pPr lvl="1">
              <a:spcAft>
                <a:spcPts val="1138"/>
              </a:spcAft>
              <a:buSzPct val="45000"/>
              <a:buFont typeface="Wingdings" charset="2"/>
              <a:buChar char=""/>
            </a:pPr>
            <a:endParaRPr lang="en-US" sz="2800" dirty="0"/>
          </a:p>
          <a:p>
            <a:pPr lvl="1">
              <a:spcAft>
                <a:spcPts val="1138"/>
              </a:spcAft>
              <a:buSzPct val="45000"/>
              <a:buFont typeface="Wingdings" charset="2"/>
              <a:buChar char=""/>
            </a:pPr>
            <a:r>
              <a:rPr lang="en-US" sz="2800" dirty="0"/>
              <a:t>Thus, even if we assume the fetus is a person with the right to life, abortion is not morally impermissible, at least in many cases.</a:t>
            </a:r>
          </a:p>
          <a:p>
            <a:pPr marL="0" indent="0">
              <a:buNone/>
            </a:pPr>
            <a:endParaRPr lang="en-US" dirty="0"/>
          </a:p>
        </p:txBody>
      </p:sp>
      <p:pic>
        <p:nvPicPr>
          <p:cNvPr id="9"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84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Right to Life</a:t>
            </a:r>
            <a:endParaRPr lang="en-US" sz="2000" dirty="0"/>
          </a:p>
        </p:txBody>
      </p:sp>
      <p:sp>
        <p:nvSpPr>
          <p:cNvPr id="4" name="Text Placeholder 3"/>
          <p:cNvSpPr>
            <a:spLocks noGrp="1"/>
          </p:cNvSpPr>
          <p:nvPr>
            <p:ph sz="half" idx="2"/>
          </p:nvPr>
        </p:nvSpPr>
        <p:spPr>
          <a:xfrm>
            <a:off x="6172200" y="2830286"/>
            <a:ext cx="4038600" cy="3875314"/>
          </a:xfrm>
        </p:spPr>
        <p:txBody>
          <a:bodyPr>
            <a:normAutofit/>
          </a:bodyPr>
          <a:lstStyle/>
          <a:p>
            <a:pPr>
              <a:buAutoNum type="arabicPeriod"/>
            </a:pPr>
            <a:r>
              <a:rPr lang="en-US" dirty="0" smtClean="0"/>
              <a:t>Either a fetus is a person with the right to life</a:t>
            </a:r>
            <a:r>
              <a:rPr lang="en-US" dirty="0"/>
              <a:t> </a:t>
            </a:r>
            <a:r>
              <a:rPr lang="en-US" dirty="0" smtClean="0"/>
              <a:t>or not. </a:t>
            </a:r>
          </a:p>
          <a:p>
            <a:pPr>
              <a:buAutoNum type="arabicPeriod"/>
            </a:pPr>
            <a:r>
              <a:rPr lang="en-US" dirty="0" smtClean="0"/>
              <a:t>If a fetus is a person, then abortion is not impermissible. </a:t>
            </a:r>
          </a:p>
          <a:p>
            <a:pPr>
              <a:buAutoNum type="arabicPeriod"/>
            </a:pPr>
            <a:r>
              <a:rPr lang="en-US" dirty="0" smtClean="0"/>
              <a:t>If a fetus is not a person, then abortion is not impermissible. </a:t>
            </a:r>
          </a:p>
          <a:p>
            <a:pPr>
              <a:buAutoNum type="arabicPeriod"/>
            </a:pPr>
            <a:r>
              <a:rPr lang="en-US" dirty="0" smtClean="0"/>
              <a:t>Either way, abortion is not impermissible. </a:t>
            </a:r>
          </a:p>
        </p:txBody>
      </p:sp>
      <p:pic>
        <p:nvPicPr>
          <p:cNvPr id="8194" name="Picture 2" descr="http://dbprng00ikc2j.cloudfront.net/work/image/449074/qg7swq/20110511132517-Judith_Thomson_pr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00200"/>
            <a:ext cx="2895599"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8800" y="5334000"/>
            <a:ext cx="4267200" cy="369332"/>
          </a:xfrm>
          <a:prstGeom prst="rect">
            <a:avLst/>
          </a:prstGeom>
          <a:noFill/>
        </p:spPr>
        <p:txBody>
          <a:bodyPr wrap="square" rtlCol="0">
            <a:spAutoFit/>
          </a:bodyPr>
          <a:lstStyle/>
          <a:p>
            <a:r>
              <a:rPr lang="en-US" b="1" dirty="0">
                <a:solidFill>
                  <a:prstClr val="black"/>
                </a:solidFill>
              </a:rPr>
              <a:t>Thomson’s Main Argument</a:t>
            </a:r>
          </a:p>
        </p:txBody>
      </p:sp>
    </p:spTree>
    <p:extLst>
      <p:ext uri="{BB962C8B-B14F-4D97-AF65-F5344CB8AC3E}">
        <p14:creationId xmlns:p14="http://schemas.microsoft.com/office/powerpoint/2010/main" val="751954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68695259"/>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a:t>
                      </a:r>
                      <a:r>
                        <a:rPr lang="en-US" sz="1250" dirty="0" smtClean="0">
                          <a:effectLst/>
                          <a:latin typeface="+mn-lt"/>
                          <a:ea typeface="Times New Roman" panose="02020603050405020304" pitchFamily="18" charset="0"/>
                        </a:rPr>
                        <a:t>Vaughn, </a:t>
                      </a:r>
                      <a:r>
                        <a:rPr lang="en-US" sz="1250" dirty="0">
                          <a:effectLst/>
                          <a:latin typeface="+mn-lt"/>
                          <a:ea typeface="Times New Roman" panose="02020603050405020304" pitchFamily="18" charset="0"/>
                        </a:rPr>
                        <a:t>“How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a:t>
                      </a:r>
                      <a:r>
                        <a:rPr lang="en-US" sz="1250" dirty="0" smtClean="0">
                          <a:effectLst/>
                          <a:latin typeface="+mn-lt"/>
                          <a:ea typeface="Times New Roman" panose="02020603050405020304" pitchFamily="18" charset="0"/>
                        </a:rPr>
                        <a:t>Woodhouse, </a:t>
                      </a:r>
                      <a:r>
                        <a:rPr lang="en-US" sz="1250" dirty="0">
                          <a:effectLst/>
                          <a:latin typeface="+mn-lt"/>
                          <a:ea typeface="Times New Roman" panose="02020603050405020304" pitchFamily="18" charset="0"/>
                        </a:rPr>
                        <a:t>“How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smtClean="0">
                          <a:effectLst/>
                          <a:latin typeface="+mn-lt"/>
                          <a:ea typeface="Times New Roman" panose="02020603050405020304" pitchFamily="18" charset="0"/>
                        </a:rPr>
                        <a:t>Rachels</a:t>
                      </a:r>
                      <a:r>
                        <a:rPr lang="en-US" sz="1250" dirty="0" smtClean="0">
                          <a:effectLst/>
                          <a:latin typeface="+mn-lt"/>
                          <a:ea typeface="Times New Roman" panose="02020603050405020304" pitchFamily="18" charset="0"/>
                        </a:rPr>
                        <a:t>, </a:t>
                      </a:r>
                      <a:r>
                        <a:rPr lang="en-US" sz="1250" dirty="0">
                          <a:effectLst/>
                          <a:latin typeface="+mn-lt"/>
                          <a:ea typeface="Times New Roman" panose="02020603050405020304" pitchFamily="18" charset="0"/>
                        </a:rPr>
                        <a:t>“The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a:t>
                      </a:r>
                      <a:r>
                        <a:rPr lang="en-US" sz="1250" dirty="0" smtClean="0">
                          <a:effectLst/>
                          <a:latin typeface="+mn-lt"/>
                          <a:ea typeface="Times New Roman" panose="02020603050405020304" pitchFamily="18" charset="0"/>
                        </a:rPr>
                        <a:t>Bentham, </a:t>
                      </a:r>
                      <a:r>
                        <a:rPr lang="en-US" sz="1250" dirty="0">
                          <a:effectLst/>
                          <a:latin typeface="+mn-lt"/>
                          <a:ea typeface="Times New Roman" panose="02020603050405020304" pitchFamily="18" charset="0"/>
                        </a:rPr>
                        <a:t>“The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a:t>
                      </a:r>
                      <a:r>
                        <a:rPr lang="en-US" sz="1250" dirty="0" smtClean="0">
                          <a:effectLst/>
                          <a:latin typeface="+mn-lt"/>
                          <a:ea typeface="Times New Roman" panose="02020603050405020304" pitchFamily="18" charset="0"/>
                        </a:rPr>
                        <a:t>Morality”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Garrett </a:t>
                      </a:r>
                      <a:r>
                        <a:rPr lang="en-US" sz="1250" dirty="0">
                          <a:effectLst/>
                          <a:latin typeface="+mn-lt"/>
                          <a:ea typeface="Times New Roman" panose="02020603050405020304" pitchFamily="18" charset="0"/>
                        </a:rPr>
                        <a:t>Hardin, “Lifeboat Ethics</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a:t>
                      </a:r>
                      <a:r>
                        <a:rPr lang="en-US" sz="1250" dirty="0" smtClean="0">
                          <a:effectLst/>
                          <a:latin typeface="+mn-lt"/>
                          <a:ea typeface="Times New Roman" panose="02020603050405020304" pitchFamily="18" charset="0"/>
                        </a:rPr>
                        <a:t>MacKinnon, </a:t>
                      </a:r>
                      <a:r>
                        <a:rPr lang="en-US" sz="1250" dirty="0">
                          <a:effectLst/>
                          <a:latin typeface="+mn-lt"/>
                          <a:ea typeface="Times New Roman" panose="02020603050405020304" pitchFamily="18" charset="0"/>
                        </a:rPr>
                        <a:t>“Pornography,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a:t>
                      </a:r>
                      <a:r>
                        <a:rPr lang="en-US" sz="1250" i="1" dirty="0" smtClean="0">
                          <a:effectLst/>
                          <a:latin typeface="+mn-lt"/>
                          <a:ea typeface="Times New Roman" panose="02020603050405020304" pitchFamily="18" charset="0"/>
                        </a:rPr>
                        <a:t>/ review.</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00"/>
                    </a:solidFill>
                  </a:tcPr>
                </a:tc>
              </a:tr>
            </a:tbl>
          </a:graphicData>
        </a:graphic>
      </p:graphicFrame>
    </p:spTree>
    <p:extLst>
      <p:ext uri="{BB962C8B-B14F-4D97-AF65-F5344CB8AC3E}">
        <p14:creationId xmlns:p14="http://schemas.microsoft.com/office/powerpoint/2010/main" val="274957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five</a:t>
            </a:r>
            <a:endParaRPr lang="en-US" dirty="0"/>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dirty="0" smtClean="0"/>
              <a:t>Critical arguments (Thomson or </a:t>
            </a:r>
            <a:r>
              <a:rPr lang="en-US" dirty="0" err="1" smtClean="0"/>
              <a:t>Hursthouse</a:t>
            </a:r>
            <a:r>
              <a:rPr lang="en-US" dirty="0" smtClean="0"/>
              <a:t>)</a:t>
            </a:r>
          </a:p>
          <a:p>
            <a:r>
              <a:rPr lang="en-US" dirty="0" smtClean="0"/>
              <a:t>Self-assess final paper (fill out the rubric)</a:t>
            </a:r>
          </a:p>
          <a:p>
            <a:r>
              <a:rPr lang="en-US" dirty="0" smtClean="0"/>
              <a:t>Self-assess learning in this course</a:t>
            </a:r>
          </a:p>
          <a:p>
            <a:r>
              <a:rPr lang="en-US" dirty="0" smtClean="0"/>
              <a:t>Review for the final examination </a:t>
            </a:r>
            <a:endParaRPr lang="en-US" dirty="0"/>
          </a:p>
        </p:txBody>
      </p:sp>
    </p:spTree>
    <p:extLst>
      <p:ext uri="{BB962C8B-B14F-4D97-AF65-F5344CB8AC3E}">
        <p14:creationId xmlns:p14="http://schemas.microsoft.com/office/powerpoint/2010/main" val="33120088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20000" cy="1143000"/>
          </a:xfrm>
        </p:spPr>
        <p:txBody>
          <a:bodyPr/>
          <a:lstStyle/>
          <a:p>
            <a:r>
              <a:rPr lang="en-US" sz="2000" dirty="0"/>
              <a:t>According to Thomson, most opposition to abortion relies on:</a:t>
            </a:r>
          </a:p>
        </p:txBody>
      </p:sp>
      <p:sp>
        <p:nvSpPr>
          <p:cNvPr id="3" name="TPAnswers"/>
          <p:cNvSpPr>
            <a:spLocks noGrp="1"/>
          </p:cNvSpPr>
          <p:nvPr>
            <p:ph type="body" idx="1"/>
            <p:custDataLst>
              <p:tags r:id="rId3"/>
            </p:custDataLst>
          </p:nvPr>
        </p:nvSpPr>
        <p:spPr>
          <a:xfrm>
            <a:off x="947057" y="2503714"/>
            <a:ext cx="5148943" cy="3897085"/>
          </a:xfrm>
        </p:spPr>
        <p:txBody>
          <a:bodyPr>
            <a:normAutofit fontScale="85000" lnSpcReduction="20000"/>
          </a:bodyPr>
          <a:lstStyle/>
          <a:p>
            <a:pPr marL="514350" indent="-514350">
              <a:buFont typeface="+mj-lt"/>
              <a:buAutoNum type="alphaUcPeriod"/>
            </a:pPr>
            <a:r>
              <a:rPr lang="en-US" sz="2800" dirty="0"/>
              <a:t>merely religious arguments.</a:t>
            </a:r>
          </a:p>
          <a:p>
            <a:pPr marL="514350" indent="-514350">
              <a:buFont typeface="+mj-lt"/>
              <a:buAutoNum type="alphaUcPeriod"/>
            </a:pPr>
            <a:r>
              <a:rPr lang="en-US" sz="2800" dirty="0"/>
              <a:t>the premise that the fetus is a person.</a:t>
            </a:r>
          </a:p>
          <a:p>
            <a:pPr marL="514350" indent="-514350">
              <a:buFont typeface="+mj-lt"/>
              <a:buAutoNum type="alphaUcPeriod"/>
            </a:pPr>
            <a:r>
              <a:rPr lang="en-US" sz="2800" dirty="0"/>
              <a:t>the premise that killing is always </a:t>
            </a:r>
            <a:r>
              <a:rPr lang="en-US" sz="2800" dirty="0" smtClean="0"/>
              <a:t>wrong, regardless of whether the fetus is a person.</a:t>
            </a:r>
            <a:endParaRPr lang="en-US" sz="2800" dirty="0"/>
          </a:p>
          <a:p>
            <a:pPr marL="514350" indent="-514350">
              <a:buFont typeface="+mj-lt"/>
              <a:buAutoNum type="alphaUcPeriod"/>
            </a:pPr>
            <a:r>
              <a:rPr lang="en-US" sz="2800" dirty="0"/>
              <a:t>an appeal to emotion</a:t>
            </a:r>
            <a:r>
              <a:rPr lang="en-US" sz="2800" dirty="0" smtClean="0"/>
              <a:t>.</a:t>
            </a:r>
          </a:p>
          <a:p>
            <a:pPr marL="514350" indent="-514350">
              <a:buFont typeface="+mj-lt"/>
              <a:buAutoNum type="alphaUcPeriod"/>
            </a:pPr>
            <a:r>
              <a:rPr lang="en-US" sz="2800" dirty="0" smtClean="0"/>
              <a:t>an ad hominem. </a:t>
            </a:r>
            <a:endParaRPr lang="en-US" sz="2800" dirty="0"/>
          </a:p>
          <a:p>
            <a:pPr marL="514350" indent="-514350">
              <a:buFont typeface="+mj-lt"/>
              <a:buAutoNum type="alphaUcPeriod"/>
            </a:pPr>
            <a:r>
              <a:rPr lang="en-US" sz="2800" dirty="0"/>
              <a:t>all of the above.</a:t>
            </a:r>
          </a:p>
          <a:p>
            <a:pPr marL="514350" indent="-514350">
              <a:buFont typeface="+mj-lt"/>
              <a:buAutoNum type="alphaUcPeriod"/>
            </a:pPr>
            <a:r>
              <a:rPr lang="en-US" sz="28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3073819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4"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768636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20000" cy="1143000"/>
          </a:xfrm>
        </p:spPr>
        <p:txBody>
          <a:bodyPr/>
          <a:lstStyle/>
          <a:p>
            <a:r>
              <a:rPr lang="en-US" sz="2000" dirty="0"/>
              <a:t>What attitude does Thomson take toward the claim that a fetus is a person (with the right to life) from the moment of conception?</a:t>
            </a:r>
          </a:p>
        </p:txBody>
      </p:sp>
      <p:sp>
        <p:nvSpPr>
          <p:cNvPr id="3" name="TPAnswers"/>
          <p:cNvSpPr>
            <a:spLocks noGrp="1"/>
          </p:cNvSpPr>
          <p:nvPr>
            <p:ph type="body" idx="1"/>
            <p:custDataLst>
              <p:tags r:id="rId3"/>
            </p:custDataLst>
          </p:nvPr>
        </p:nvSpPr>
        <p:spPr>
          <a:xfrm>
            <a:off x="794657" y="2764970"/>
            <a:ext cx="5301343" cy="3635829"/>
          </a:xfrm>
        </p:spPr>
        <p:txBody>
          <a:bodyPr>
            <a:normAutofit/>
          </a:bodyPr>
          <a:lstStyle/>
          <a:p>
            <a:pPr marL="514350" indent="-514350">
              <a:buFont typeface="+mj-lt"/>
              <a:buAutoNum type="alphaUcPeriod"/>
            </a:pPr>
            <a:r>
              <a:rPr lang="en-US" dirty="0" smtClean="0"/>
              <a:t>she </a:t>
            </a:r>
            <a:r>
              <a:rPr lang="en-US" dirty="0"/>
              <a:t>believes it is true, and uses it as an assumption.</a:t>
            </a:r>
          </a:p>
          <a:p>
            <a:pPr marL="514350" indent="-514350">
              <a:buFont typeface="+mj-lt"/>
              <a:buAutoNum type="alphaUcPeriod"/>
            </a:pPr>
            <a:r>
              <a:rPr lang="en-US" dirty="0" smtClean="0"/>
              <a:t>she </a:t>
            </a:r>
            <a:r>
              <a:rPr lang="en-US" dirty="0"/>
              <a:t>believes it is true, but asks what would follow if it were false.</a:t>
            </a:r>
          </a:p>
          <a:p>
            <a:pPr marL="514350" indent="-514350">
              <a:buFont typeface="+mj-lt"/>
              <a:buAutoNum type="alphaUcPeriod"/>
            </a:pPr>
            <a:r>
              <a:rPr lang="en-US" dirty="0" smtClean="0"/>
              <a:t>she </a:t>
            </a:r>
            <a:r>
              <a:rPr lang="en-US" dirty="0"/>
              <a:t>believes it is false, and ignores it.</a:t>
            </a:r>
          </a:p>
          <a:p>
            <a:pPr marL="514350" indent="-514350">
              <a:buFont typeface="+mj-lt"/>
              <a:buAutoNum type="alphaUcPeriod"/>
            </a:pPr>
            <a:r>
              <a:rPr lang="en-US" dirty="0" smtClean="0"/>
              <a:t>she </a:t>
            </a:r>
            <a:r>
              <a:rPr lang="en-US" dirty="0"/>
              <a:t>believes it is false, but asks what would follow if it were </a:t>
            </a:r>
            <a:r>
              <a:rPr lang="en-US" dirty="0" smtClean="0"/>
              <a:t>true.</a:t>
            </a:r>
          </a:p>
          <a:p>
            <a:pPr marL="514350" indent="-514350">
              <a:buFont typeface="+mj-lt"/>
              <a:buAutoNum type="alphaUcPeriod"/>
            </a:pPr>
            <a:r>
              <a:rPr lang="en-US" dirty="0" smtClean="0"/>
              <a:t>none of the above.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3716837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8"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769206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20000" cy="1143000"/>
          </a:xfrm>
        </p:spPr>
        <p:txBody>
          <a:bodyPr/>
          <a:lstStyle/>
          <a:p>
            <a:r>
              <a:rPr lang="en-US" sz="2000" dirty="0"/>
              <a:t>The case of the violinist is meant to show that:</a:t>
            </a:r>
          </a:p>
        </p:txBody>
      </p:sp>
      <p:sp>
        <p:nvSpPr>
          <p:cNvPr id="3" name="TPAnswers"/>
          <p:cNvSpPr>
            <a:spLocks noGrp="1"/>
          </p:cNvSpPr>
          <p:nvPr>
            <p:ph type="body" idx="1"/>
            <p:custDataLst>
              <p:tags r:id="rId3"/>
            </p:custDataLst>
          </p:nvPr>
        </p:nvSpPr>
        <p:spPr>
          <a:xfrm>
            <a:off x="816429" y="2471056"/>
            <a:ext cx="5279571" cy="3929743"/>
          </a:xfrm>
        </p:spPr>
        <p:txBody>
          <a:bodyPr>
            <a:normAutofit fontScale="77500" lnSpcReduction="20000"/>
          </a:bodyPr>
          <a:lstStyle/>
          <a:p>
            <a:pPr marL="514350" indent="-514350">
              <a:buFont typeface="+mj-lt"/>
              <a:buAutoNum type="alphaUcPeriod"/>
            </a:pPr>
            <a:r>
              <a:rPr lang="en-US" sz="3200" dirty="0"/>
              <a:t>abortion is always morally permissible.</a:t>
            </a:r>
          </a:p>
          <a:p>
            <a:pPr marL="514350" indent="-514350">
              <a:buFont typeface="+mj-lt"/>
              <a:buAutoNum type="alphaUcPeriod"/>
            </a:pPr>
            <a:r>
              <a:rPr lang="en-US" sz="3200" dirty="0" smtClean="0"/>
              <a:t>it is not the case that all persons have a </a:t>
            </a:r>
            <a:r>
              <a:rPr lang="en-US" sz="3200" dirty="0"/>
              <a:t>right to life.</a:t>
            </a:r>
          </a:p>
          <a:p>
            <a:pPr marL="514350" indent="-514350">
              <a:buFont typeface="+mj-lt"/>
              <a:buAutoNum type="alphaUcPeriod"/>
            </a:pPr>
            <a:r>
              <a:rPr lang="en-US" sz="3200" dirty="0"/>
              <a:t>the right to life does not entail the right not to be killed.</a:t>
            </a:r>
          </a:p>
          <a:p>
            <a:pPr marL="514350" indent="-514350">
              <a:buFont typeface="+mj-lt"/>
              <a:buAutoNum type="alphaUcPeriod"/>
            </a:pPr>
            <a:r>
              <a:rPr lang="en-US" sz="3200" dirty="0"/>
              <a:t>everyone has a </a:t>
            </a:r>
            <a:r>
              <a:rPr lang="en-US" sz="3200" dirty="0" smtClean="0"/>
              <a:t>positive right </a:t>
            </a:r>
            <a:r>
              <a:rPr lang="en-US" sz="3200" dirty="0"/>
              <a:t>to the bare minimum needed to keep them alive.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588802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2"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586824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Judith Jarvis </a:t>
            </a:r>
            <a:r>
              <a:rPr lang="en-US" b="1" dirty="0" smtClean="0"/>
              <a:t>Thomson</a:t>
            </a:r>
            <a:endParaRPr lang="en-US" dirty="0"/>
          </a:p>
        </p:txBody>
      </p:sp>
      <p:sp>
        <p:nvSpPr>
          <p:cNvPr id="3" name="Subtitle 2"/>
          <p:cNvSpPr>
            <a:spLocks noGrp="1"/>
          </p:cNvSpPr>
          <p:nvPr>
            <p:ph type="subTitle" idx="1"/>
          </p:nvPr>
        </p:nvSpPr>
        <p:spPr/>
        <p:txBody>
          <a:bodyPr/>
          <a:lstStyle/>
          <a:p>
            <a:r>
              <a:rPr lang="en-US" b="1" dirty="0" smtClean="0"/>
              <a:t>“A </a:t>
            </a:r>
            <a:r>
              <a:rPr lang="en-US" b="1" dirty="0"/>
              <a:t>Defense of </a:t>
            </a:r>
            <a:r>
              <a:rPr lang="en-US" b="1" dirty="0" smtClean="0"/>
              <a:t>Abortion”</a:t>
            </a:r>
            <a:endParaRPr lang="en-US" dirty="0"/>
          </a:p>
          <a:p>
            <a:endParaRPr lang="en-US" dirty="0"/>
          </a:p>
        </p:txBody>
      </p:sp>
    </p:spTree>
    <p:extLst>
      <p:ext uri="{BB962C8B-B14F-4D97-AF65-F5344CB8AC3E}">
        <p14:creationId xmlns:p14="http://schemas.microsoft.com/office/powerpoint/2010/main" val="27450429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Pope John Paul II</a:t>
            </a:r>
            <a:r>
              <a:rPr lang="en-US" dirty="0" smtClean="0"/>
              <a:t/>
            </a:r>
            <a:br>
              <a:rPr lang="en-US" dirty="0" smtClean="0"/>
            </a:br>
            <a:r>
              <a:rPr lang="en-US" sz="2000" dirty="0"/>
              <a:t>“The Unspeakable Crime of Abortion”</a:t>
            </a:r>
          </a:p>
        </p:txBody>
      </p:sp>
      <p:pic>
        <p:nvPicPr>
          <p:cNvPr id="2050" name="Picture 2" descr="http://blogs.telegraph.co.uk/culture/files/2010/01/PopeJohnPaulII-304x288.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p:txBody>
          <a:bodyPr>
            <a:normAutofit/>
          </a:bodyPr>
          <a:lstStyle/>
          <a:p>
            <a:pPr>
              <a:buAutoNum type="arabicPeriod"/>
            </a:pPr>
            <a:r>
              <a:rPr lang="en-US" dirty="0" smtClean="0"/>
              <a:t>A fetus is a person with the right to life. </a:t>
            </a:r>
          </a:p>
          <a:p>
            <a:pPr>
              <a:buAutoNum type="arabicPeriod"/>
            </a:pPr>
            <a:r>
              <a:rPr lang="en-US" dirty="0" smtClean="0"/>
              <a:t>It is morally wrong to kill a person with the right to life. </a:t>
            </a:r>
          </a:p>
          <a:p>
            <a:pPr>
              <a:buAutoNum type="arabicPeriod"/>
            </a:pPr>
            <a:r>
              <a:rPr lang="en-US" dirty="0" smtClean="0"/>
              <a:t>Therefore, it is morally wrong to kill a fetus. (Abortion is immoral.)</a:t>
            </a:r>
            <a:endParaRPr lang="en-US" dirty="0"/>
          </a:p>
        </p:txBody>
      </p:sp>
    </p:spTree>
    <p:extLst>
      <p:ext uri="{BB962C8B-B14F-4D97-AF65-F5344CB8AC3E}">
        <p14:creationId xmlns:p14="http://schemas.microsoft.com/office/powerpoint/2010/main" val="3191337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17010F1293CB41E29F948E52C3EC60F9"/>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If anything in the world is true, it is that you do not commit murder”[;crlf;]8[;]8[;]8[;]False[;]0[;][;crlf;]4.25[;]5[;]1.92028643696715[;]3.6875[;crlf;]1[;]0[;]Strongly Agree1[;]Strongly Agree[;][;crlf;]1[;]0[;]Agree2[;]Agree[;][;crlf;]1[;]0[;]Somewhat Agree3[;]Somewhat Agree[;][;crlf;]0[;]0[;]Neutral4[;]Neutral[;][;crlf;]3[;]0[;]Somewhat Disagree5[;]Somewhat Disagree[;][;crlf;]1[;]0[;]Disagree6[;]Disagree[;][;crlf;]1[;]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3B0D9AD0A82E435C99B88A0D620811DC&lt;/guid&gt;&#10;        &lt;description /&gt;&#10;        &lt;date&gt;8/10/2013 5:53: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EC8A8593A9E47D894987EABDBAD19A9&lt;/guid&gt;&#10;            &lt;repollguid&gt;92F8175CDCE5418F8BB702142B407AA5&lt;/repollguid&gt;&#10;            &lt;sourceid&gt;8B8DCB84A03D4D2B8B555AEDDA035700&lt;/sourceid&gt;&#10;            &lt;questiontext&gt;“If anything in the world is true, it is that you do not commit murd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2D0F355FE134551AEC2D4AE7C5F0A00&lt;/guid&gt;&#10;                    &lt;answertext&gt;Strongly Agree&lt;/answertext&gt;&#10;                    &lt;valuetype&gt;0&lt;/valuetype&gt;&#10;                &lt;/answer&gt;&#10;                &lt;answer&gt;&#10;                    &lt;guid&gt;B3936D5A63514381A2C3C3D264C1C867&lt;/guid&gt;&#10;                    &lt;answertext&gt;Agree&lt;/answertext&gt;&#10;                    &lt;valuetype&gt;0&lt;/valuetype&gt;&#10;                &lt;/answer&gt;&#10;                &lt;answer&gt;&#10;                    &lt;guid&gt;48C7C9917EC64E51A06EADA7640019D7&lt;/guid&gt;&#10;                    &lt;answertext&gt;Somewhat Agree&lt;/answertext&gt;&#10;                    &lt;valuetype&gt;0&lt;/valuetype&gt;&#10;                &lt;/answer&gt;&#10;                &lt;answer&gt;&#10;                    &lt;guid&gt;DDE167BD573E4F6AA3682EC583C4C7CD&lt;/guid&gt;&#10;                    &lt;answertext&gt;Neutral&lt;/answertext&gt;&#10;                    &lt;valuetype&gt;0&lt;/valuetype&gt;&#10;                &lt;/answer&gt;&#10;                &lt;answer&gt;&#10;                    &lt;guid&gt;4989B4D806184E0BB6B9C9B014062017&lt;/guid&gt;&#10;                    &lt;answertext&gt;Somewhat Disagree&lt;/answertext&gt;&#10;                    &lt;valuetype&gt;0&lt;/valuetype&gt;&#10;                &lt;/answer&gt;&#10;                &lt;answer&gt;&#10;                    &lt;guid&gt;5E2D54679F4A4DBEBA9121B1A18139A3&lt;/guid&gt;&#10;                    &lt;answertext&gt;Disagree&lt;/answertext&gt;&#10;                    &lt;valuetype&gt;0&lt;/valuetype&gt;&#10;                &lt;/answer&gt;&#10;                &lt;answer&gt;&#10;                    &lt;guid&gt;71F2F5A7F0F242658839FF606AF169ED&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If anything in the world is true, it is that you do not commit murder”[;crlf;]10[;]10[;]10[;]False[;]0[;][;crlf;]3.2[;]3[;]1.53622914957372[;]2.36[;crlf;]1[;]0[;]Strongly Agree1[;]Strongly Agree[;][;crlf;]3[;]0[;]Agree2[;]Agree[;][;crlf;]3[;]0[;]Somewhat Agree3[;]Somewhat Agree[;][;crlf;]0[;]0[;]Neutral4[;]Neutral[;][;crlf;]2[;]0[;]Somewhat Disagree5[;]Somewhat Disagree[;][;crlf;]1[;]0[;]Disagree6[;]Disagree[;][;crlf;]0[;]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3B0D9AD0A82E435C99B88A0D620811DC&lt;/guid&gt;&#10;        &lt;description /&gt;&#10;        &lt;date&gt;8/10/2013 5:53: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B32C3F339C0456DA5008CD7A102BDB4&lt;/guid&gt;&#10;            &lt;repollguid&gt;92F8175CDCE5418F8BB702142B407AA5&lt;/repollguid&gt;&#10;            &lt;sourceid&gt;8B8DCB84A03D4D2B8B555AEDDA035700&lt;/sourceid&gt;&#10;            &lt;questiontext&gt;The right to life is merely neg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2D0F355FE134551AEC2D4AE7C5F0A00&lt;/guid&gt;&#10;                    &lt;answertext&gt;Strongly Agree&lt;/answertext&gt;&#10;                    &lt;valuetype&gt;0&lt;/valuetype&gt;&#10;                &lt;/answer&gt;&#10;                &lt;answer&gt;&#10;                    &lt;guid&gt;B3936D5A63514381A2C3C3D264C1C867&lt;/guid&gt;&#10;                    &lt;answertext&gt;Agree&lt;/answertext&gt;&#10;                    &lt;valuetype&gt;0&lt;/valuetype&gt;&#10;                &lt;/answer&gt;&#10;                &lt;answer&gt;&#10;                    &lt;guid&gt;48C7C9917EC64E51A06EADA7640019D7&lt;/guid&gt;&#10;                    &lt;answertext&gt;Somewhat Agree&lt;/answertext&gt;&#10;                    &lt;valuetype&gt;0&lt;/valuetype&gt;&#10;                &lt;/answer&gt;&#10;                &lt;answer&gt;&#10;                    &lt;guid&gt;DDE167BD573E4F6AA3682EC583C4C7CD&lt;/guid&gt;&#10;                    &lt;answertext&gt;Neutral&lt;/answertext&gt;&#10;                    &lt;valuetype&gt;0&lt;/valuetype&gt;&#10;                &lt;/answer&gt;&#10;                &lt;answer&gt;&#10;                    &lt;guid&gt;4989B4D806184E0BB6B9C9B014062017&lt;/guid&gt;&#10;                    &lt;answertext&gt;Somewhat Disagree&lt;/answertext&gt;&#10;                    &lt;valuetype&gt;0&lt;/valuetype&gt;&#10;                &lt;/answer&gt;&#10;                &lt;answer&gt;&#10;                    &lt;guid&gt;5E2D54679F4A4DBEBA9121B1A18139A3&lt;/guid&gt;&#10;                    &lt;answertext&gt;Disagree&lt;/answertext&gt;&#10;                    &lt;valuetype&gt;0&lt;/valuetype&gt;&#10;                &lt;/answer&gt;&#10;                &lt;answer&gt;&#10;                    &lt;guid&gt;71F2F5A7F0F242658839FF606AF169ED&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646BF5C6534483D97101D4E1EF0C54F&lt;/guid&gt;&#10;        &lt;description /&gt;&#10;        &lt;date&gt;8/10/2013 4:08: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FEC6659088F4B78B91FDC6D56F95566&lt;/guid&gt;&#10;            &lt;repollguid&gt;27D763755C1546039A5573C8CAB68E9B&lt;/repollguid&gt;&#10;            &lt;sourceid&gt;8FEAAF9123B4445D8971D0DA88E2BDCD&lt;/sourceid&gt;&#10;            &lt;questiontext&gt;According to Thomson, most opposition to abortion relies 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CE9631540DB42B5A6F7B4EF84E9F6DE&lt;/guid&gt;&#10;                    &lt;answertext&gt;merely religious arguments.&lt;/answertext&gt;&#10;                    &lt;valuetype&gt;-1&lt;/valuetype&gt;&#10;                &lt;/answer&gt;&#10;                &lt;answer&gt;&#10;                    &lt;guid&gt;DA98CAFBE4AD477AB11AC71D69AC0D93&lt;/guid&gt;&#10;                    &lt;answertext&gt;the premise that the fetus is a person.&lt;/answertext&gt;&#10;                    &lt;valuetype&gt;1&lt;/valuetype&gt;&#10;                &lt;/answer&gt;&#10;                &lt;answer&gt;&#10;                    &lt;guid&gt;3F389E1F810C4BB6B30688E000818B23&lt;/guid&gt;&#10;                    &lt;answertext&gt;the premise that killing is always wrong, regardless of whether the fetus is a person.&lt;/answertext&gt;&#10;                    &lt;valuetype&gt;-1&lt;/valuetype&gt;&#10;                &lt;/answer&gt;&#10;                &lt;answer&gt;&#10;                    &lt;guid&gt;E4A732EAFF9F44D1BB0C068C070BEB34&lt;/guid&gt;&#10;                    &lt;answertext&gt;an appeal to emotion.&lt;/answertext&gt;&#10;                    &lt;valuetype&gt;-1&lt;/valuetype&gt;&#10;                &lt;/answer&gt;&#10;                &lt;answer&gt;&#10;                    &lt;guid&gt;9BB281ADF3704E618C3C4AEE3F5BB429&lt;/guid&gt;&#10;                    &lt;answertext&gt;an ad hominem. &lt;/answertext&gt;&#10;                    &lt;valuetype&gt;-1&lt;/valuetype&gt;&#10;                &lt;/answer&gt;&#10;                &lt;answer&gt;&#10;                    &lt;guid&gt;A687439617A84CDCB0D1164A14DF898B&lt;/guid&gt;&#10;                    &lt;answertext&gt;all of the above.&lt;/answertext&gt;&#10;                    &lt;valuetype&gt;-1&lt;/valuetype&gt;&#10;                &lt;/answer&gt;&#10;                &lt;answer&gt;&#10;                    &lt;guid&gt;384567FD84BE40A3BC661D928AAEB9A6&lt;/guid&gt;&#10;                    &lt;answertext&gt;none of the above.&lt;/answertext&gt;&#10;                    &lt;valuetype&gt;-1&lt;/valuetype&gt;&#10;                &lt;/answer&gt;&#10;            &lt;/answers&gt;&#10;        &lt;/multichoice&gt;&#10;    &lt;/questions&gt;&#10;&lt;/questionlist&gt;"/>
  <p:tag name="RESULTS" val="According to Thomson, most opposition to abortion relies on:[;crlf;]8[;]8[;]8[;]False[;]7[;][;crlf;]2.125[;]2[;]0.330718913883074[;]0.109375[;crlf;]0[;]-1[;]merely religious arguments.1[;]merely religious arguments.[;][;crlf;]7[;]1[;]the premise that the fetus is a person.2[;]the premise that the fetus is a person.[;][;crlf;]1[;]-1[;]the premise that killing is always wrong, regardless of whether the fetus is a person.3[;]the premise that killing is always wrong, regardless of whether the fetus is a person.[;][;crlf;]0[;]-1[;]an appeal to emotion.4[;]an appeal to emotion.[;][;crlf;]0[;]-1[;]an ad hominem. 5[;]an ad hominem. [;][;crlf;]0[;]-1[;]all of the above.6[;]all of the above.[;][;crlf;]0[;]-1[;]none of the above.7[;]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646BF5C6534483D97101D4E1EF0C54F&lt;/guid&gt;&#10;        &lt;description /&gt;&#10;        &lt;date&gt;8/10/2013 4:08: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893EA7D0BB4641980BFF582A981B71&lt;/guid&gt;&#10;            &lt;repollguid&gt;27D763755C1546039A5573C8CAB68E9B&lt;/repollguid&gt;&#10;            &lt;sourceid&gt;8FEAAF9123B4445D8971D0DA88E2BDCD&lt;/sourceid&gt;&#10;            &lt;questiontext&gt;What attitude does Thomson take toward the claim that a fetus is a person (with the right to life) from the moment of concep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CE9631540DB42B5A6F7B4EF84E9F6DE&lt;/guid&gt;&#10;                    &lt;answertext&gt;she believes it is true, and uses it as an assumption.&lt;/answertext&gt;&#10;                    &lt;valuetype&gt;-1&lt;/valuetype&gt;&#10;                &lt;/answer&gt;&#10;                &lt;answer&gt;&#10;                    &lt;guid&gt;DA98CAFBE4AD477AB11AC71D69AC0D93&lt;/guid&gt;&#10;                    &lt;answertext&gt;she believes it is true, but asks what would follow if it were false.&lt;/answertext&gt;&#10;                    &lt;valuetype&gt;-1&lt;/valuetype&gt;&#10;                &lt;/answer&gt;&#10;                &lt;answer&gt;&#10;                    &lt;guid&gt;3F389E1F810C4BB6B30688E000818B23&lt;/guid&gt;&#10;                    &lt;answertext&gt;she believes it is false, and ignores it.&lt;/answertext&gt;&#10;                    &lt;valuetype&gt;-1&lt;/valuetype&gt;&#10;                &lt;/answer&gt;&#10;                &lt;answer&gt;&#10;                    &lt;guid&gt;E4A732EAFF9F44D1BB0C068C070BEB34&lt;/guid&gt;&#10;                    &lt;answertext&gt;she believes it is false, but asks what would follow if it were true.&lt;/answertext&gt;&#10;                    &lt;valuetype&gt;1&lt;/valuetype&gt;&#10;                &lt;/answer&gt;&#10;                &lt;answer&gt;&#10;                    &lt;guid&gt;9BB281ADF3704E618C3C4AEE3F5BB429&lt;/guid&gt;&#10;                    &lt;answertext&gt;none of the above.&lt;/answertext&gt;&#10;                    &lt;valuetype&gt;-1&lt;/valuetype&gt;&#10;                &lt;/answer&gt;&#10;            &lt;/answers&gt;&#10;        &lt;/multichoice&gt;&#10;    &lt;/questions&gt;&#10;&lt;/questionlist&gt;"/>
  <p:tag name="RESULTS" val="What attitude does Thomson take toward the claim that a fetus is a person (with the right to life) from the moment of conception?[;crlf;]8[;]8[;]8[;]False[;]4[;][;crlf;]2.5[;]2.5[;]1.5[;]2.25[;crlf;]4[;]-1[;]she believes it is true, and uses it as an assumption.1[;]she believes it is true, and uses it as an assumption.[;][;crlf;]0[;]-1[;]she believes it is true, but asks what would follow if it were false.2[;]she believes it is true, but asks what would follow if it were false.[;][;crlf;]0[;]-1[;]she believes it is false, and ignores it.3[;]she believes it is false, and ignores it.[;][;crlf;]4[;]1[;]she believes it is false, but asks what would follow if it were true.4[;]she believes it is false, but asks what would follow if it were true.[;][;crlf;]0[;]-1[;]none of the above.5[;]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646BF5C6534483D97101D4E1EF0C54F&lt;/guid&gt;&#10;        &lt;description /&gt;&#10;        &lt;date&gt;8/10/2013 4:08: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28CE20A5E024B35B185AE9F92078DB7&lt;/guid&gt;&#10;            &lt;repollguid&gt;27D763755C1546039A5573C8CAB68E9B&lt;/repollguid&gt;&#10;            &lt;sourceid&gt;8FEAAF9123B4445D8971D0DA88E2BDCD&lt;/sourceid&gt;&#10;            &lt;questiontext&gt;The case of the violinist is meant to show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CE9631540DB42B5A6F7B4EF84E9F6DE&lt;/guid&gt;&#10;                    &lt;answertext&gt;abortion is always morally permissible.&lt;/answertext&gt;&#10;                    &lt;valuetype&gt;-1&lt;/valuetype&gt;&#10;                &lt;/answer&gt;&#10;                &lt;answer&gt;&#10;                    &lt;guid&gt;DA98CAFBE4AD477AB11AC71D69AC0D93&lt;/guid&gt;&#10;                    &lt;answertext&gt;it is not the case that all persons have a right to life.&lt;/answertext&gt;&#10;                    &lt;valuetype&gt;-1&lt;/valuetype&gt;&#10;                &lt;/answer&gt;&#10;                &lt;answer&gt;&#10;                    &lt;guid&gt;3F389E1F810C4BB6B30688E000818B23&lt;/guid&gt;&#10;                    &lt;answertext&gt;the right to life does not entail the right not to be killed.&lt;/answertext&gt;&#10;                    &lt;valuetype&gt;1&lt;/valuetype&gt;&#10;                &lt;/answer&gt;&#10;                &lt;answer&gt;&#10;                    &lt;guid&gt;E4A732EAFF9F44D1BB0C068C070BEB34&lt;/guid&gt;&#10;                    &lt;answertext&gt;everyone has a positive right to the bare minimum needed to keep them alive.&lt;/answertext&gt;&#10;                    &lt;valuetype&gt;-1&lt;/valuetype&gt;&#10;                &lt;/answer&gt;&#10;                &lt;answer&gt;&#10;                    &lt;guid&gt;9BB281ADF3704E618C3C4AEE3F5BB429&lt;/guid&gt;&#10;                    &lt;answertext&gt;none of the above.&lt;/answertext&gt;&#10;                    &lt;valuetype&gt;-1&lt;/valuetype&gt;&#10;                &lt;/answer&gt;&#10;            &lt;/answers&gt;&#10;        &lt;/multichoice&gt;&#10;    &lt;/questions&gt;&#10;&lt;/questionlist&gt;"/>
  <p:tag name="RESULTS" val="The case of the violinist is meant to show that:[;crlf;]8[;]8[;]8[;]False[;]5[;][;crlf;]2.625[;]3[;]0.484122918275927[;]0.234375[;crlf;]0[;]-1[;]abortion is always morally permissible.1[;]abortion is always morally permissible.[;][;crlf;]3[;]-1[;]it is not the case that all persons have a right to life.2[;]it is not the case that all persons have a right to life.[;][;crlf;]5[;]1[;]the right to life does not entail the right not to be killed.3[;]the right to life does not entail the right not to be killed.[;][;crlf;]0[;]-1[;]everyone has a positive right to the bare minimum needed to keep them alive.4[;]everyone has a positive right to the bare minimum needed to keep them alive.[;][;crlf;]0[;]-1[;]none of the above.5[;]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2">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1407</Words>
  <Application>Microsoft Office PowerPoint</Application>
  <PresentationFormat>Widescreen</PresentationFormat>
  <Paragraphs>176</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Century Gothic</vt:lpstr>
      <vt:lpstr>Symbol</vt:lpstr>
      <vt:lpstr>Times New Roman</vt:lpstr>
      <vt:lpstr>Wingdings</vt:lpstr>
      <vt:lpstr>Wingdings 3</vt:lpstr>
      <vt:lpstr>Ion Boardroom</vt:lpstr>
      <vt:lpstr>Microsoft Graph Chart</vt:lpstr>
      <vt:lpstr>Contemporary Moral Problems</vt:lpstr>
      <vt:lpstr>Agenda</vt:lpstr>
      <vt:lpstr>PowerPoint Presentation</vt:lpstr>
      <vt:lpstr>Assignment five</vt:lpstr>
      <vt:lpstr>According to Thomson, most opposition to abortion relies on:</vt:lpstr>
      <vt:lpstr>What attitude does Thomson take toward the claim that a fetus is a person (with the right to life) from the moment of conception?</vt:lpstr>
      <vt:lpstr>The case of the violinist is meant to show that:</vt:lpstr>
      <vt:lpstr>Judith Jarvis Thomson</vt:lpstr>
      <vt:lpstr>Pope John Paul II “The Unspeakable Crime of Abortion”</vt:lpstr>
      <vt:lpstr>The Right to Life</vt:lpstr>
      <vt:lpstr>The Right to Life</vt:lpstr>
      <vt:lpstr>The Right to Life</vt:lpstr>
      <vt:lpstr>The Right to Life</vt:lpstr>
      <vt:lpstr>The Violinist</vt:lpstr>
      <vt:lpstr>Killing vs. Letting Die</vt:lpstr>
      <vt:lpstr>“If anything in the world is true, it is that you do not commit murder”</vt:lpstr>
      <vt:lpstr>Judith Jarvis Thomson: “A Defense of Abortion”</vt:lpstr>
      <vt:lpstr>Positive vs. Negative Rights</vt:lpstr>
      <vt:lpstr>Positive vs. Negative Rights</vt:lpstr>
      <vt:lpstr>The right to life is merely negative.</vt:lpstr>
      <vt:lpstr>Thomson’s Conclusion</vt:lpstr>
      <vt:lpstr>The Right to Life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18</cp:revision>
  <dcterms:created xsi:type="dcterms:W3CDTF">2014-08-10T23:01:59Z</dcterms:created>
  <dcterms:modified xsi:type="dcterms:W3CDTF">2014-08-18T20:08:00Z</dcterms:modified>
</cp:coreProperties>
</file>