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37"/>
  </p:notesMasterIdLst>
  <p:sldIdLst>
    <p:sldId id="291" r:id="rId2"/>
    <p:sldId id="257" r:id="rId3"/>
    <p:sldId id="258" r:id="rId4"/>
    <p:sldId id="260" r:id="rId5"/>
    <p:sldId id="292" r:id="rId6"/>
    <p:sldId id="29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9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45-6545-4F2D-B2F0-8FD4E7191C00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E17C5-4431-4604-87C3-85CE5872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45251-640B-204A-B3E4-79AFC30630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0435AF-FCA4-495E-896A-BA1A7E78BF31}" type="slidenum">
              <a:rPr lang="en-US"/>
              <a:pPr/>
              <a:t>11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058B95-1AE5-4D49-BAB7-6CE4D08F6BAE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4263B630-976B-4AAC-9A66-D046C73F2544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16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466FC8-565F-4FBA-9CB1-F16F47BAF4D8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44418FB5-8A27-470F-979E-3E367E7ED8BA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17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466FC8-565F-4FBA-9CB1-F16F47BAF4D8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44418FB5-8A27-470F-979E-3E367E7ED8BA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22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6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3D72F4-F0CB-4948-A709-7AD5553673FF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4001AC6D-79D6-43EF-92F4-06671BD1120A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29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47812F-1A88-4D23-AAA5-C56B7E5B879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BEFF7B8A-C8B5-4C07-B07E-832CA6E1542E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31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65BF5-3923-4576-9D28-9E16DA65AA1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940B0ADD-003A-4528-A91F-B6353EC75A2F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33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65BF5-3923-4576-9D28-9E16DA65AA1A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940B0ADD-003A-4528-A91F-B6353EC75A2F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34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7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095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21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6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B03F-8268-41FC-90BD-23DD44C94836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59F5-9F26-4407-9CC4-88AEEAF66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600E-EA72-4189-B955-00AF40BAF539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6F551F-F0D5-4D02-ACDD-E7A78715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8.e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emf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0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1.emf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2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3.emf"/><Relationship Id="rId2" Type="http://schemas.openxmlformats.org/officeDocument/2006/relationships/tags" Target="../tags/tag3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4.emf"/><Relationship Id="rId2" Type="http://schemas.openxmlformats.org/officeDocument/2006/relationships/tags" Target="../tags/tag3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5.emf"/><Relationship Id="rId2" Type="http://schemas.openxmlformats.org/officeDocument/2006/relationships/tags" Target="../tags/tag3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6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e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8153"/>
            <a:ext cx="2813538" cy="17232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Today’s Agenda</a:t>
            </a:r>
          </a:p>
          <a:p>
            <a:r>
              <a:rPr lang="en-US" dirty="0" smtClean="0"/>
              <a:t>Clicker Quiz on Thomson &amp; </a:t>
            </a:r>
            <a:r>
              <a:rPr lang="en-US" dirty="0" err="1" smtClean="0"/>
              <a:t>Hursthouse</a:t>
            </a:r>
            <a:endParaRPr lang="en-US" dirty="0" smtClean="0"/>
          </a:p>
          <a:p>
            <a:r>
              <a:rPr lang="en-US" dirty="0" smtClean="0"/>
              <a:t>Finish Thomson, Begin </a:t>
            </a:r>
            <a:r>
              <a:rPr lang="en-US" dirty="0" err="1" smtClean="0"/>
              <a:t>Hursthouse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891" y="2145323"/>
            <a:ext cx="7362093" cy="4243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i="1" dirty="0"/>
              <a:t>Describe what philosophical skills and understanding of ethical theory you lacked before the course, and how you honed those skills and your understanding throughout the quarter. 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5720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Rosalind </a:t>
            </a:r>
            <a:r>
              <a:rPr lang="en-US" b="1" dirty="0" err="1"/>
              <a:t>Hursthouse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/>
              <a:t>Virtue Ethics and Abortion”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481" y="313953"/>
            <a:ext cx="8228160" cy="1062832"/>
          </a:xfrm>
          <a:ln/>
        </p:spPr>
        <p:txBody>
          <a:bodyPr vert="horz" lIns="91440" tIns="35268" rIns="91440" bIns="45720" rtlCol="0" anchor="t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A Different Starting Point for Ethics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481" y="1604330"/>
            <a:ext cx="8228160" cy="4640167"/>
          </a:xfrm>
          <a:ln/>
        </p:spPr>
        <p:txBody>
          <a:bodyPr/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i="1" dirty="0"/>
              <a:t>Most moral theories</a:t>
            </a:r>
            <a:r>
              <a:rPr lang="en-US" dirty="0"/>
              <a:t>: </a:t>
            </a:r>
            <a:r>
              <a:rPr lang="en-US" b="1" dirty="0"/>
              <a:t>What is the right thing to do</a:t>
            </a:r>
            <a:r>
              <a:rPr lang="en-US" b="1" dirty="0" smtClean="0"/>
              <a:t>?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b="1" dirty="0"/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i="1" dirty="0"/>
              <a:t>Virtue ethics</a:t>
            </a:r>
            <a:r>
              <a:rPr lang="en-US" dirty="0"/>
              <a:t>: </a:t>
            </a:r>
            <a:r>
              <a:rPr lang="en-US" b="1" dirty="0"/>
              <a:t>What kind of person should I be</a:t>
            </a:r>
            <a:r>
              <a:rPr lang="en-US" b="1" dirty="0" smtClean="0"/>
              <a:t>? How should I live my life?</a:t>
            </a:r>
            <a:r>
              <a:rPr lang="en-US" b="0" dirty="0" smtClean="0"/>
              <a:t> </a:t>
            </a:r>
            <a:endParaRPr lang="en-US" b="0" dirty="0"/>
          </a:p>
          <a:p>
            <a:pPr marL="390246" indent="-293764">
              <a:buSzPct val="45000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dirty="0"/>
          </a:p>
          <a:p>
            <a:pPr marL="96482" indent="0"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/>
              <a:t>Virtue ethics is a family of theories that traces its roots (in the West) back to the ancient Greek philosopher Aristotle.</a:t>
            </a:r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i="1" dirty="0" smtClean="0"/>
              <a:t>The </a:t>
            </a:r>
            <a:r>
              <a:rPr lang="en-US" i="1" dirty="0"/>
              <a:t>aim of these theories is to discover the conditions and character traits that contribute to human flourishing.</a:t>
            </a:r>
          </a:p>
        </p:txBody>
      </p:sp>
      <p:pic>
        <p:nvPicPr>
          <p:cNvPr id="4" name="Picture 2" descr="http://t2.gstatic.com/images?q=tbn:ANd9GcTwObd0FGrI46BZDu3CkuDUgV110DrcZqHe2RPJa45hpTJzQu9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58" y="5192843"/>
            <a:ext cx="2981325" cy="1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5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4975" y="5715000"/>
            <a:ext cx="8229600" cy="990600"/>
          </a:xfrm>
        </p:spPr>
        <p:txBody>
          <a:bodyPr/>
          <a:lstStyle/>
          <a:p>
            <a:r>
              <a:rPr lang="en-US" dirty="0" smtClean="0"/>
              <a:t>Virtue Ethics, A brief History</a:t>
            </a:r>
            <a:endParaRPr lang="en-US" dirty="0"/>
          </a:p>
        </p:txBody>
      </p:sp>
      <p:pic>
        <p:nvPicPr>
          <p:cNvPr id="2050" name="Picture 2" descr="https://encrypted-tbn0.google.com/images?q=tbn:ANd9GcSi6hU2LRf7cTOSIWkKr5lMS18xO2vm4Q50owv4Gf0vz1HQ7yBeOVSIkl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998519"/>
            <a:ext cx="1152525" cy="1533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2.gstatic.com/images?q=tbn:ANd9GcQ4HCzNsboiEMHcLkZw5mcyWH6pZRqzmSMQdzH2BaCldZ3znBSTVPK9-6sw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45" y="1242023"/>
            <a:ext cx="2391128" cy="31072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2.google.com/images?q=tbn:ANd9GcQo_oPoQaRHBUlexVtD9JCsLpouziK0MxY3wJ4KAlEW3ZmzeKvLXr0R8pf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988929"/>
            <a:ext cx="1000125" cy="17621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.allvoices.com/thumbs/image/77/77/44600486-rosalind-hursthou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2292"/>
            <a:ext cx="1295400" cy="1295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1.google.com/images?q=tbn:ANd9GcRd8AahuD9VQUXoZ8UCv7U7PswsTwpkwBgSX8n-wVGJGcnPJlILkT6jrqA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94" y="2998519"/>
            <a:ext cx="990600" cy="1781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ncrypted-tbn3.google.com/images?q=tbn:ANd9GcTT1-iZFMXUUr0PCBVB98-wFrXyhp_htDVDokSqHDWZrW9ykgq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174668"/>
            <a:ext cx="1095375" cy="1390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encrypted-tbn2.google.com/images?q=tbn:ANd9GcQS8_x3lMaxn0fgPlrfAUR1Jy7qPXlPuxZxZ8zn1ckc_DLTj8Y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09" y="3200400"/>
            <a:ext cx="1652629" cy="1704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016" y="1097280"/>
            <a:ext cx="4062984" cy="3712464"/>
          </a:xfrm>
        </p:spPr>
        <p:txBody>
          <a:bodyPr>
            <a:normAutofit/>
          </a:bodyPr>
          <a:lstStyle/>
          <a:p>
            <a:pPr marL="54864" lvl="1" indent="0">
              <a:buNone/>
            </a:pPr>
            <a:r>
              <a:rPr lang="en-US" dirty="0"/>
              <a:t>The term ‘Aristotelian </a:t>
            </a:r>
            <a:r>
              <a:rPr lang="en-US" b="1" u="sng" dirty="0">
                <a:solidFill>
                  <a:srgbClr val="C00000"/>
                </a:solidFill>
              </a:rPr>
              <a:t>virtue ethics</a:t>
            </a:r>
            <a:r>
              <a:rPr lang="en-US" dirty="0"/>
              <a:t>’ describes a class of theories; the aim of these theories is to discover the conditions and character traits that contribute to </a:t>
            </a:r>
            <a:r>
              <a:rPr lang="en-US" dirty="0">
                <a:solidFill>
                  <a:srgbClr val="C00000"/>
                </a:solidFill>
              </a:rPr>
              <a:t>eudaimonia</a:t>
            </a:r>
            <a:r>
              <a:rPr lang="en-US" dirty="0"/>
              <a:t>.</a:t>
            </a:r>
          </a:p>
          <a:p>
            <a:pPr marL="54864" lvl="1" indent="0">
              <a:buNone/>
            </a:pPr>
            <a:endParaRPr lang="en-US" dirty="0"/>
          </a:p>
          <a:p>
            <a:pPr marL="54864" lvl="1" indent="0">
              <a:buNone/>
            </a:pPr>
            <a:r>
              <a:rPr lang="en-US" b="1" u="sng" dirty="0" err="1" smtClean="0">
                <a:solidFill>
                  <a:srgbClr val="C00000"/>
                </a:solidFill>
              </a:rPr>
              <a:t>Eudaimonia</a:t>
            </a:r>
            <a:r>
              <a:rPr lang="en-US" dirty="0" smtClean="0"/>
              <a:t> </a:t>
            </a:r>
            <a:r>
              <a:rPr lang="en-US" dirty="0"/>
              <a:t>often translated as ‘</a:t>
            </a:r>
            <a:r>
              <a:rPr lang="en-US" dirty="0" smtClean="0"/>
              <a:t>happiness’ or </a:t>
            </a:r>
            <a:r>
              <a:rPr lang="en-US" dirty="0"/>
              <a:t>‘human flourishing’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65760"/>
            <a:ext cx="80391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Primacy of Character</a:t>
            </a:r>
            <a:endParaRPr lang="en-US" dirty="0"/>
          </a:p>
        </p:txBody>
      </p:sp>
      <p:pic>
        <p:nvPicPr>
          <p:cNvPr id="2050" name="Picture 2" descr="johnraw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231084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097280"/>
            <a:ext cx="3718560" cy="3712464"/>
          </a:xfrm>
        </p:spPr>
        <p:txBody>
          <a:bodyPr>
            <a:normAutofit/>
          </a:bodyPr>
          <a:lstStyle/>
          <a:p>
            <a:pPr marL="117475" lvl="1" indent="0">
              <a:buSzPct val="45000"/>
              <a:buNone/>
              <a:tabLst>
                <a:tab pos="430213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200" i="1" dirty="0"/>
              <a:t>Right Action Bi-Conditional</a:t>
            </a:r>
          </a:p>
          <a:p>
            <a:pPr marL="231775" lvl="1" indent="-117475">
              <a:buSzPct val="45000"/>
              <a:buNone/>
              <a:tabLst>
                <a:tab pos="430213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An </a:t>
            </a:r>
            <a:r>
              <a:rPr lang="en-US" dirty="0"/>
              <a:t>act is morally right </a:t>
            </a:r>
            <a:r>
              <a:rPr lang="en-US" dirty="0" smtClean="0"/>
              <a:t>if and only if (and because) it </a:t>
            </a:r>
            <a:r>
              <a:rPr lang="en-US" dirty="0"/>
              <a:t>is the one that a virtuous person, acting in character, would do in that </a:t>
            </a:r>
            <a:r>
              <a:rPr lang="en-US" dirty="0" smtClean="0"/>
              <a:t>situation.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016" y="1097280"/>
            <a:ext cx="4062984" cy="3712464"/>
          </a:xfrm>
        </p:spPr>
        <p:txBody>
          <a:bodyPr>
            <a:normAutofit/>
          </a:bodyPr>
          <a:lstStyle/>
          <a:p>
            <a:pPr marL="54864" lvl="1" indent="0">
              <a:buNone/>
            </a:pPr>
            <a:r>
              <a:rPr lang="en-US" dirty="0" smtClean="0"/>
              <a:t>The term ‘Aristotelian </a:t>
            </a:r>
            <a:r>
              <a:rPr lang="en-US" b="1" u="sng" dirty="0" smtClean="0">
                <a:solidFill>
                  <a:srgbClr val="C00000"/>
                </a:solidFill>
              </a:rPr>
              <a:t>virtue ethics</a:t>
            </a:r>
            <a:r>
              <a:rPr lang="en-US" dirty="0" smtClean="0"/>
              <a:t>’ describes a class of theories; the aim </a:t>
            </a:r>
            <a:r>
              <a:rPr lang="en-US" dirty="0"/>
              <a:t>of these theories is to discover the conditions and character traits that contribute to </a:t>
            </a:r>
            <a:r>
              <a:rPr lang="en-US" dirty="0" smtClean="0">
                <a:solidFill>
                  <a:srgbClr val="C00000"/>
                </a:solidFill>
              </a:rPr>
              <a:t>eudaimonia</a:t>
            </a:r>
            <a:r>
              <a:rPr lang="en-US" dirty="0" smtClean="0"/>
              <a:t>.</a:t>
            </a:r>
          </a:p>
          <a:p>
            <a:pPr marL="54864" lvl="1" indent="0">
              <a:buNone/>
            </a:pPr>
            <a:endParaRPr lang="en-US" dirty="0"/>
          </a:p>
          <a:p>
            <a:pPr marL="54864" lvl="1" indent="0">
              <a:buNone/>
            </a:pPr>
            <a:r>
              <a:rPr lang="en-US" b="1" u="sng" dirty="0" err="1" smtClean="0">
                <a:solidFill>
                  <a:srgbClr val="C00000"/>
                </a:solidFill>
              </a:rPr>
              <a:t>Eudaimonia</a:t>
            </a:r>
            <a:r>
              <a:rPr lang="en-US" dirty="0" smtClean="0"/>
              <a:t> often translated as ‘happiness’ or ‘human flourishing’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65760"/>
            <a:ext cx="80391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Primacy of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Rosalind Hursthouse: </a:t>
            </a:r>
            <a:r>
              <a:rPr lang="en-US" b="1" dirty="0" smtClean="0"/>
              <a:t>“Virtue </a:t>
            </a:r>
            <a:r>
              <a:rPr lang="en-US" b="1" dirty="0"/>
              <a:t>Theory and </a:t>
            </a:r>
            <a:r>
              <a:rPr lang="en-US" b="1" dirty="0" smtClean="0"/>
              <a:t>Abortion”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Pope’s Argument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A fetus </a:t>
            </a:r>
            <a:r>
              <a:rPr lang="en-US" dirty="0" smtClean="0"/>
              <a:t>is a </a:t>
            </a:r>
            <a:r>
              <a:rPr lang="en-US" dirty="0"/>
              <a:t>person with the right to life. </a:t>
            </a:r>
          </a:p>
          <a:p>
            <a:pPr>
              <a:buAutoNum type="arabicPeriod"/>
            </a:pPr>
            <a:r>
              <a:rPr lang="en-US" dirty="0"/>
              <a:t>It is morally wrong to kill a person with the right to life. </a:t>
            </a:r>
          </a:p>
          <a:p>
            <a:pPr>
              <a:buAutoNum type="arabicPeriod"/>
            </a:pPr>
            <a:r>
              <a:rPr lang="en-US" dirty="0"/>
              <a:t>Therefore, it is morally wrong to kill a fetus. (Abortion is immoral.)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Hursthouse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rgues </a:t>
            </a:r>
            <a:r>
              <a:rPr lang="en-US" dirty="0"/>
              <a:t>that although the debate about abortion has tended to be focused on two </a:t>
            </a:r>
            <a:r>
              <a:rPr lang="en-US" dirty="0" smtClean="0"/>
              <a:t>considerations —</a:t>
            </a:r>
            <a:r>
              <a:rPr lang="en-US" dirty="0"/>
              <a:t>the moral status of the fetus and the rights of the mother</a:t>
            </a:r>
            <a:r>
              <a:rPr lang="en-US" dirty="0" smtClean="0"/>
              <a:t>— a virtue oriented approach regards </a:t>
            </a:r>
            <a:r>
              <a:rPr lang="en-US" dirty="0"/>
              <a:t>these two considerations as largely irrelevant to the issue. </a:t>
            </a:r>
          </a:p>
        </p:txBody>
      </p:sp>
    </p:spTree>
    <p:extLst>
      <p:ext uri="{BB962C8B-B14F-4D97-AF65-F5344CB8AC3E}">
        <p14:creationId xmlns:p14="http://schemas.microsoft.com/office/powerpoint/2010/main" val="15247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514599" y="263549"/>
            <a:ext cx="7694042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04775">
              <a:spcAft>
                <a:spcPts val="1293"/>
              </a:spcAft>
              <a:buSzPct val="45000"/>
            </a:pPr>
            <a:r>
              <a:rPr lang="en-US" sz="4000" dirty="0">
                <a:solidFill>
                  <a:srgbClr val="C32D2E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A sketch of a virtue-oriented theory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05001" y="1604330"/>
            <a:ext cx="5105400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457200" lvl="1" indent="-342900">
              <a:spcAft>
                <a:spcPts val="1032"/>
              </a:spcAft>
              <a:buSzPct val="45000"/>
              <a:buFont typeface="+mj-lt"/>
              <a:buAutoNum type="alphaLcParenR"/>
            </a:pPr>
            <a:r>
              <a:rPr lang="en-US" sz="2400" dirty="0">
                <a:latin typeface="+mn-lt"/>
              </a:rPr>
              <a:t>An action is right if and only if it is what a virtuous agent would do in the circumstances.</a:t>
            </a:r>
          </a:p>
          <a:p>
            <a:pPr marL="457200" lvl="1" indent="-342900">
              <a:spcAft>
                <a:spcPts val="1032"/>
              </a:spcAft>
              <a:buSzPct val="45000"/>
              <a:buFont typeface="+mj-lt"/>
              <a:buAutoNum type="alphaLcParenR"/>
            </a:pPr>
            <a:endParaRPr lang="en-US" sz="2400" dirty="0">
              <a:latin typeface="+mn-lt"/>
            </a:endParaRPr>
          </a:p>
          <a:p>
            <a:pPr marL="457200" lvl="1" indent="-342900">
              <a:spcAft>
                <a:spcPts val="1032"/>
              </a:spcAft>
              <a:buSzPct val="45000"/>
              <a:buFont typeface="+mj-lt"/>
              <a:buAutoNum type="alphaLcParenR"/>
            </a:pPr>
            <a:r>
              <a:rPr lang="en-US" sz="2400" dirty="0">
                <a:latin typeface="+mn-lt"/>
              </a:rPr>
              <a:t>A virtuous agent is one who acts virtuously; that is, one who has and exercises all the virtues.</a:t>
            </a:r>
          </a:p>
          <a:p>
            <a:pPr marL="457200" lvl="1" indent="-342900">
              <a:spcAft>
                <a:spcPts val="1032"/>
              </a:spcAft>
              <a:buSzPct val="45000"/>
              <a:buFont typeface="+mj-lt"/>
              <a:buAutoNum type="alphaLcParenR"/>
            </a:pPr>
            <a:endParaRPr lang="en-US" sz="2400" dirty="0">
              <a:latin typeface="+mn-lt"/>
            </a:endParaRPr>
          </a:p>
          <a:p>
            <a:pPr marL="457200" lvl="1" indent="-342900">
              <a:spcAft>
                <a:spcPts val="1032"/>
              </a:spcAft>
              <a:buSzPct val="45000"/>
              <a:buFont typeface="+mj-lt"/>
              <a:buAutoNum type="alphaLcParenR"/>
            </a:pPr>
            <a:r>
              <a:rPr lang="en-US" sz="2400" dirty="0">
                <a:latin typeface="+mn-lt"/>
              </a:rPr>
              <a:t>A virtue is a character trait a human being needs to flourish or live well.</a:t>
            </a:r>
          </a:p>
          <a:p>
            <a:pPr marL="104775" indent="0">
              <a:spcAft>
                <a:spcPts val="1293"/>
              </a:spcAft>
              <a:buSzPct val="45000"/>
            </a:pPr>
            <a:endParaRPr 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8600" y="52578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Hursthouse</a:t>
            </a:r>
            <a:r>
              <a:rPr lang="en-US" dirty="0"/>
              <a:t>: We must go on to specify which traits count as virtues and argue for this.</a:t>
            </a:r>
          </a:p>
          <a:p>
            <a:endParaRPr lang="en-US" dirty="0"/>
          </a:p>
        </p:txBody>
      </p:sp>
      <p:pic>
        <p:nvPicPr>
          <p:cNvPr id="13314" name="Picture 2" descr="http://instituteforobjectiviststudies.files.wordpress.com/2013/05/hurstho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1394465"/>
            <a:ext cx="2207641" cy="35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85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sz="4000" dirty="0">
                <a:solidFill>
                  <a:srgbClr val="A04DA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Objections &amp; Responses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514600" y="1604330"/>
            <a:ext cx="7694041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04775" indent="0">
              <a:spcAft>
                <a:spcPts val="1293"/>
              </a:spcAft>
              <a:buSzPct val="45000"/>
            </a:pPr>
            <a:r>
              <a:rPr lang="en-US" sz="2000" u="sng" dirty="0">
                <a:latin typeface="Century Gothic"/>
              </a:rPr>
              <a:t>Some initial clarifications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Eudaimonia is a difficult concept, but not substantially more so than </a:t>
            </a:r>
            <a:r>
              <a:rPr lang="en-US" sz="2000" i="1" dirty="0">
                <a:latin typeface="Century Gothic"/>
              </a:rPr>
              <a:t>rationality</a:t>
            </a:r>
            <a:r>
              <a:rPr lang="en-US" sz="2000" dirty="0">
                <a:latin typeface="Century Gothic"/>
              </a:rPr>
              <a:t> or </a:t>
            </a:r>
            <a:r>
              <a:rPr lang="en-US" sz="2000" i="1" dirty="0">
                <a:latin typeface="Century Gothic"/>
              </a:rPr>
              <a:t>happiness</a:t>
            </a:r>
            <a:r>
              <a:rPr lang="en-US" sz="2000" dirty="0">
                <a:latin typeface="Century Gothic"/>
              </a:rPr>
              <a:t>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ethics is not trivially circular.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ethics answers the questions “What should I do?” as well as “What kind of person should I be?”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ethics does involve rules or principles.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theory is not committed to reductionism.</a:t>
            </a:r>
          </a:p>
        </p:txBody>
      </p:sp>
    </p:spTree>
    <p:extLst>
      <p:ext uri="{BB962C8B-B14F-4D97-AF65-F5344CB8AC3E}">
        <p14:creationId xmlns:p14="http://schemas.microsoft.com/office/powerpoint/2010/main" val="15669371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352800" y="4419600"/>
            <a:ext cx="35052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924800" y="2971800"/>
            <a:ext cx="2438400" cy="914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2895600" y="3124200"/>
            <a:ext cx="48768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7924800" y="1752600"/>
            <a:ext cx="24384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895600" y="2514600"/>
            <a:ext cx="4876800" cy="6302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90801" y="2073276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Deontology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863850" y="2498726"/>
            <a:ext cx="498475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576263" indent="-576263"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90563"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prstClr val="black"/>
                </a:solidFill>
              </a:rPr>
              <a:t>P1	An action is right if it is in accordance with a moral rule or principle. </a:t>
            </a:r>
          </a:p>
          <a:p>
            <a:r>
              <a:rPr lang="en-US" sz="2000" dirty="0">
                <a:solidFill>
                  <a:prstClr val="black"/>
                </a:solidFill>
              </a:rPr>
              <a:t>P2	A moral rule is one that…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352800" y="3489326"/>
            <a:ext cx="4343400" cy="253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71475" indent="-371475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28675" indent="-371475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85875" indent="-371475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43075" indent="-371475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0275" indent="-371475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7475" indent="-371475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14675" indent="-371475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71875" indent="-371475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9075" indent="-371475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romanLcPeriod"/>
            </a:pPr>
            <a:r>
              <a:rPr lang="en-US" sz="2000" dirty="0">
                <a:solidFill>
                  <a:prstClr val="black"/>
                </a:solidFill>
              </a:rPr>
              <a:t>…is laid on us by God; or</a:t>
            </a:r>
          </a:p>
          <a:p>
            <a:pPr>
              <a:buFontTx/>
              <a:buAutoNum type="romanLcPeriod"/>
            </a:pPr>
            <a:r>
              <a:rPr lang="en-US" sz="2000" dirty="0">
                <a:solidFill>
                  <a:prstClr val="black"/>
                </a:solidFill>
              </a:rPr>
              <a:t>…is required by natural law; or</a:t>
            </a:r>
          </a:p>
          <a:p>
            <a:pPr>
              <a:buFontTx/>
              <a:buAutoNum type="romanLcPeriod"/>
            </a:pPr>
            <a:r>
              <a:rPr lang="en-US" sz="2000" dirty="0">
                <a:solidFill>
                  <a:prstClr val="black"/>
                </a:solidFill>
              </a:rPr>
              <a:t>…is laid on us by reason; or</a:t>
            </a:r>
          </a:p>
          <a:p>
            <a:pPr>
              <a:buFontTx/>
              <a:buAutoNum type="romanLcPeriod"/>
            </a:pPr>
            <a:r>
              <a:rPr lang="en-US" sz="2000" dirty="0">
                <a:solidFill>
                  <a:prstClr val="black"/>
                </a:solidFill>
              </a:rPr>
              <a:t>…is required by rationality; or</a:t>
            </a:r>
          </a:p>
          <a:p>
            <a:pPr>
              <a:buFontTx/>
              <a:buAutoNum type="romanLcPeriod"/>
            </a:pPr>
            <a:r>
              <a:rPr lang="en-US" sz="2000" dirty="0">
                <a:solidFill>
                  <a:prstClr val="black"/>
                </a:solidFill>
              </a:rPr>
              <a:t>…would command universal rational acceptance; or</a:t>
            </a:r>
          </a:p>
          <a:p>
            <a:pPr>
              <a:buFontTx/>
              <a:buAutoNum type="romanLcPeriod"/>
            </a:pPr>
            <a:r>
              <a:rPr lang="en-US" sz="2000" dirty="0">
                <a:solidFill>
                  <a:prstClr val="black"/>
                </a:solidFill>
              </a:rPr>
              <a:t>…would be the object of choice of all rational beings.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924801" y="1752601"/>
            <a:ext cx="245427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Forges a link between </a:t>
            </a:r>
            <a:r>
              <a:rPr lang="en-US" i="1" dirty="0">
                <a:solidFill>
                  <a:prstClr val="black"/>
                </a:solidFill>
              </a:rPr>
              <a:t>right action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moral rule.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924801" y="2970214"/>
            <a:ext cx="2454275" cy="915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Forges a link between </a:t>
            </a:r>
            <a:r>
              <a:rPr lang="en-US" i="1" dirty="0">
                <a:solidFill>
                  <a:prstClr val="black"/>
                </a:solidFill>
              </a:rPr>
              <a:t>moral rule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rationality.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924800" y="3352800"/>
            <a:ext cx="2438400" cy="914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895600" y="3124200"/>
            <a:ext cx="4876800" cy="6858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924800" y="2057400"/>
            <a:ext cx="24384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2895600" y="2514600"/>
            <a:ext cx="4876800" cy="6302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590801" y="2073276"/>
            <a:ext cx="2048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Utilitarianism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863850" y="2498726"/>
            <a:ext cx="4984750" cy="243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576263" indent="-576263"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90563"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prstClr val="black"/>
                </a:solidFill>
              </a:rPr>
              <a:t>P1	An action is right if it promotes the best consequences.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P2	The best consequences are those in which happiness is maximized.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1600" dirty="0">
                <a:solidFill>
                  <a:prstClr val="black"/>
                </a:solidFill>
              </a:rPr>
              <a:t>Desire Satisfaction Theory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	Hedonism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	Perfectionism (Objective List Theory) 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924801" y="2057401"/>
            <a:ext cx="245427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Forges a link between </a:t>
            </a:r>
            <a:r>
              <a:rPr lang="en-US" i="1" dirty="0">
                <a:solidFill>
                  <a:prstClr val="black"/>
                </a:solidFill>
              </a:rPr>
              <a:t>right action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consequences.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924801" y="3351214"/>
            <a:ext cx="245427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Forges a link between </a:t>
            </a:r>
            <a:r>
              <a:rPr lang="en-US" i="1" dirty="0">
                <a:solidFill>
                  <a:prstClr val="black"/>
                </a:solidFill>
              </a:rPr>
              <a:t>consequences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happiness.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86" y="1730830"/>
            <a:ext cx="6248400" cy="14369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7" y="3570514"/>
            <a:ext cx="7478484" cy="1611086"/>
          </a:xfrm>
        </p:spPr>
        <p:txBody>
          <a:bodyPr>
            <a:normAutofit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17375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7924800" y="3810000"/>
            <a:ext cx="2438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895600" y="4343400"/>
            <a:ext cx="4876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7924800" y="2057400"/>
            <a:ext cx="2438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895600" y="2514600"/>
            <a:ext cx="4876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590800" y="2073275"/>
            <a:ext cx="2147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Virtue Theory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863850" y="2498726"/>
            <a:ext cx="4984750" cy="253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576263" indent="-576263"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90563"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prstClr val="black"/>
                </a:solidFill>
              </a:rPr>
              <a:t>P1	An action is right if it is what a virtuous agent would do in the circumstances.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P1a	A virtuous agent is one who acts virtuously, that is, one who has an exercises the virtues.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P2	A virtue is a character train a human being needs to flourish or live well.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7924801" y="2057401"/>
            <a:ext cx="245427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Forges a link between </a:t>
            </a:r>
            <a:r>
              <a:rPr lang="en-US" i="1" dirty="0">
                <a:solidFill>
                  <a:prstClr val="black"/>
                </a:solidFill>
              </a:rPr>
              <a:t>right action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the virtuous agent.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924801" y="3808414"/>
            <a:ext cx="2454275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Forges a link between </a:t>
            </a:r>
            <a:r>
              <a:rPr lang="en-US" i="1" dirty="0">
                <a:solidFill>
                  <a:prstClr val="black"/>
                </a:solidFill>
              </a:rPr>
              <a:t>virtue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flourishing/ living well/ </a:t>
            </a:r>
            <a:r>
              <a:rPr lang="en-US" i="1" dirty="0" err="1">
                <a:solidFill>
                  <a:prstClr val="black"/>
                </a:solidFill>
              </a:rPr>
              <a:t>eudaimonia</a:t>
            </a:r>
            <a:r>
              <a:rPr lang="en-US" i="1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5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dirty="0"/>
              <a:t>Eudaimonia is a difficult concept, but not substantially more so than </a:t>
            </a:r>
            <a:r>
              <a:rPr lang="en-US" sz="2000" i="1" dirty="0"/>
              <a:t>rationality</a:t>
            </a:r>
            <a:r>
              <a:rPr lang="en-US" sz="2000" dirty="0"/>
              <a:t> or </a:t>
            </a:r>
            <a:r>
              <a:rPr lang="en-US" sz="2000" i="1" dirty="0"/>
              <a:t>happiness</a:t>
            </a:r>
            <a:r>
              <a:rPr lang="en-US" sz="2000" dirty="0"/>
              <a:t>.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Strongly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Somewhat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Neutral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Somewhat 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27624601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509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sz="4000" dirty="0">
                <a:solidFill>
                  <a:srgbClr val="A04DA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Objections &amp; Responses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514600" y="1604330"/>
            <a:ext cx="7694041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04775" indent="0">
              <a:spcAft>
                <a:spcPts val="1293"/>
              </a:spcAft>
              <a:buSzPct val="45000"/>
            </a:pPr>
            <a:r>
              <a:rPr lang="en-US" sz="2000" u="sng" dirty="0">
                <a:latin typeface="Century Gothic"/>
              </a:rPr>
              <a:t>Some initial clarifications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Eudaimonia is a difficult concept, but not substantially more so than </a:t>
            </a:r>
            <a:r>
              <a:rPr lang="en-US" sz="2000" i="1" dirty="0">
                <a:latin typeface="Century Gothic"/>
              </a:rPr>
              <a:t>rationality</a:t>
            </a:r>
            <a:r>
              <a:rPr lang="en-US" sz="2000" dirty="0">
                <a:latin typeface="Century Gothic"/>
              </a:rPr>
              <a:t> or </a:t>
            </a:r>
            <a:r>
              <a:rPr lang="en-US" sz="2000" i="1" dirty="0">
                <a:latin typeface="Century Gothic"/>
              </a:rPr>
              <a:t>happiness</a:t>
            </a:r>
            <a:r>
              <a:rPr lang="en-US" sz="2000" dirty="0">
                <a:latin typeface="Century Gothic"/>
              </a:rPr>
              <a:t>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ethics is not trivially circular.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ethics answers the questions “What should I do?” as well as “What kind of person should I be?”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ethics does involve rules or principles.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latin typeface="Century Gothic"/>
              </a:rPr>
              <a:t>Virtue theory is not committed to reductionism.</a:t>
            </a:r>
          </a:p>
        </p:txBody>
      </p:sp>
    </p:spTree>
    <p:extLst>
      <p:ext uri="{BB962C8B-B14F-4D97-AF65-F5344CB8AC3E}">
        <p14:creationId xmlns:p14="http://schemas.microsoft.com/office/powerpoint/2010/main" val="526308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863850" y="2057400"/>
            <a:ext cx="72707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Virtue theory avoids the complaint of circularity by specifying right action in terms of the virtuous agent, she in terms of virtues, and these as characteristics required for </a:t>
            </a:r>
            <a:r>
              <a:rPr lang="en-US" sz="2000" i="1" dirty="0" err="1">
                <a:solidFill>
                  <a:prstClr val="black"/>
                </a:solidFill>
              </a:rPr>
              <a:t>eudaimonia</a:t>
            </a:r>
            <a:r>
              <a:rPr lang="en-US" sz="2000" i="1" dirty="0">
                <a:solidFill>
                  <a:prstClr val="black"/>
                </a:solidFill>
              </a:rPr>
              <a:t>.</a:t>
            </a:r>
          </a:p>
          <a:p>
            <a:pPr marL="0" indent="0"/>
            <a:endParaRPr lang="en-US" sz="2000" dirty="0">
              <a:solidFill>
                <a:prstClr val="black"/>
              </a:solidFill>
            </a:endParaRPr>
          </a:p>
          <a:p>
            <a:pPr>
              <a:buFontTx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As such, virtue theory is concerned both with “What should I do?” and “What kind of person should I be?”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29668" y="5257801"/>
            <a:ext cx="7239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74725" indent="-45720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546225" indent="-45720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2117725" indent="-45720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689225" indent="-45720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</a:rPr>
              <a:t>Every virtue generates a positive instruction, and every vice a prohibition.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</a:rPr>
              <a:t>The agent may skip emulating some virtuous agent, and instead ask herself, “If I were to do such-and-such now, would I be action justly or unjustly, kindly or unkindly… etc.”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and Action Guidance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dirty="0"/>
              <a:t>Virtue ethics is not trivially circular.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Neutral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80863268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030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dirty="0"/>
              <a:t>Virtue ethics answers the questions “What should I do?” as well as “What kind of person should I be?”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Neutral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68640763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752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dirty="0"/>
              <a:t>Virtue ethics does involve rules or principles.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Neutral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88096569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724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Reductionism?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Rawls: “</a:t>
            </a:r>
            <a:r>
              <a:rPr lang="en-US" dirty="0"/>
              <a:t>The two main concepts of ethics are those of the right and the good; the concept of a morally worthy person is, I believe, derived from </a:t>
            </a:r>
            <a:r>
              <a:rPr lang="en-US" dirty="0" smtClean="0"/>
              <a:t>them.” (</a:t>
            </a:r>
            <a:r>
              <a:rPr lang="en-US" dirty="0" err="1" smtClean="0"/>
              <a:t>TofJ</a:t>
            </a:r>
            <a:r>
              <a:rPr lang="en-US" dirty="0" smtClean="0"/>
              <a:t>, Rawls</a:t>
            </a:r>
            <a:r>
              <a:rPr lang="en-US" dirty="0"/>
              <a:t>, </a:t>
            </a:r>
            <a:r>
              <a:rPr lang="en-US" dirty="0" smtClean="0"/>
              <a:t>24)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GOOD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(Virtuous Character?)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dirty="0"/>
              <a:t>Virtue theory is not committed to reductionism.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Neutral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Somewhat 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31714722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7990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14600" y="1604330"/>
            <a:ext cx="7694041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04775" indent="0">
              <a:spcAft>
                <a:spcPts val="1293"/>
              </a:spcAft>
              <a:buSzPct val="45000"/>
            </a:pPr>
            <a:r>
              <a:rPr lang="en-US" sz="2900" u="sng" dirty="0">
                <a:latin typeface="Gill Sans MT"/>
              </a:rPr>
              <a:t>Two more objections to virtue ethics</a:t>
            </a:r>
          </a:p>
          <a:p>
            <a:pPr marL="996950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500" dirty="0">
                <a:latin typeface="Gill Sans MT"/>
              </a:rPr>
              <a:t>Which character traits are virtues is disputed, and subject to the threat of moral skepticism or relativism.</a:t>
            </a:r>
          </a:p>
          <a:p>
            <a:pPr marL="996950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500" dirty="0">
              <a:latin typeface="Gill Sans MT"/>
            </a:endParaRPr>
          </a:p>
          <a:p>
            <a:pPr marL="996950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500" dirty="0">
                <a:latin typeface="Gill Sans MT"/>
              </a:rPr>
              <a:t>Virtue ethics has unresolvable conflict built into it (as virtues often conflict).</a:t>
            </a:r>
          </a:p>
          <a:p>
            <a:pPr marL="104775" indent="0">
              <a:spcAft>
                <a:spcPts val="1293"/>
              </a:spcAft>
              <a:buSzPct val="45000"/>
            </a:pPr>
            <a:endParaRPr lang="en-US" sz="2900" dirty="0">
              <a:latin typeface="Gill Sans MT"/>
            </a:endParaRPr>
          </a:p>
          <a:p>
            <a:pPr marL="104775" indent="0">
              <a:spcAft>
                <a:spcPts val="1293"/>
              </a:spcAft>
              <a:buSzPct val="45000"/>
            </a:pPr>
            <a:r>
              <a:rPr lang="en-US" sz="2900" u="sng" dirty="0">
                <a:latin typeface="Gill Sans MT"/>
              </a:rPr>
              <a:t>Hursthouse</a:t>
            </a:r>
            <a:r>
              <a:rPr lang="en-US" sz="2900" dirty="0">
                <a:latin typeface="Gill Sans MT"/>
              </a:rPr>
              <a:t>: These are equally problems for rival ethical theories, such as deontology and consequentialism.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sz="4000" dirty="0">
                <a:solidFill>
                  <a:srgbClr val="C32D2E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Objections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4317224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Clicker Quiz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smtClean="0"/>
              <a:t>Finish Thomson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dirty="0" smtClean="0"/>
              <a:t>HURSTHOUSE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43" y="75411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010400" cy="1143000"/>
          </a:xfrm>
        </p:spPr>
        <p:txBody>
          <a:bodyPr>
            <a:normAutofit fontScale="90000"/>
          </a:bodyPr>
          <a:lstStyle/>
          <a:p>
            <a:pPr marL="104775">
              <a:spcAft>
                <a:spcPts val="1293"/>
              </a:spcAft>
            </a:pPr>
            <a:r>
              <a:rPr lang="en-US" sz="2800" u="sng" dirty="0"/>
              <a:t>Hursthouse</a:t>
            </a:r>
            <a:r>
              <a:rPr lang="en-US" sz="2800" dirty="0"/>
              <a:t>: These objections are equally problems for rival ethical theories, such as deontology and consequentialism.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90800" y="1600200"/>
            <a:ext cx="3505200" cy="480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Strongly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Somewhat 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Neutral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Somewhat 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Disagree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57503717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178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514600" y="263549"/>
            <a:ext cx="76940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spcAft>
                <a:spcPts val="1293"/>
              </a:spcAft>
              <a:buSzPct val="45000"/>
            </a:pPr>
            <a:r>
              <a:rPr lang="en-US" sz="4000" dirty="0">
                <a:solidFill>
                  <a:srgbClr val="C32D2E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The major criticism of virtue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14599" y="1604330"/>
            <a:ext cx="7694042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marL="1292225" indent="-2841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3175" lvl="1" indent="0">
              <a:spcAft>
                <a:spcPts val="1032"/>
              </a:spcAft>
              <a:buSzPct val="45000"/>
            </a:pPr>
            <a:r>
              <a:rPr lang="en-US" sz="2500" dirty="0">
                <a:latin typeface="Gill Sans MT"/>
              </a:rPr>
              <a:t>	</a:t>
            </a:r>
            <a:r>
              <a:rPr lang="en-US" sz="2500" u="sng" dirty="0">
                <a:latin typeface="Gill Sans MT"/>
              </a:rPr>
              <a:t>Objection</a:t>
            </a:r>
            <a:r>
              <a:rPr lang="en-US" sz="2500" dirty="0">
                <a:latin typeface="Gill Sans MT"/>
              </a:rPr>
              <a:t>: Virtue can’t “get us anywhere” 	because it 	relies on:</a:t>
            </a:r>
          </a:p>
          <a:p>
            <a:pPr marL="1350962" lvl="2" indent="-342900">
              <a:spcAft>
                <a:spcPts val="771"/>
              </a:spcAft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Gill Sans MT"/>
              </a:rPr>
              <a:t>Understanding of virtues and vices.</a:t>
            </a:r>
          </a:p>
          <a:p>
            <a:pPr marL="1350962" lvl="2" indent="-342900">
              <a:spcAft>
                <a:spcPts val="771"/>
              </a:spcAft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Gill Sans MT"/>
              </a:rPr>
              <a:t>Evaluative concepts such as the </a:t>
            </a:r>
            <a:r>
              <a:rPr lang="en-US" sz="2200" i="1" dirty="0">
                <a:latin typeface="Gill Sans MT"/>
              </a:rPr>
              <a:t>worthwhile.</a:t>
            </a:r>
          </a:p>
          <a:p>
            <a:pPr lvl="2">
              <a:spcAft>
                <a:spcPts val="771"/>
              </a:spcAft>
              <a:buSzPct val="75000"/>
              <a:buFont typeface="Symbol" charset="2"/>
              <a:buChar char=""/>
            </a:pPr>
            <a:endParaRPr lang="en-US" sz="2200" i="1" dirty="0">
              <a:latin typeface="Gill Sans MT"/>
            </a:endParaRPr>
          </a:p>
          <a:p>
            <a:pPr marL="104775" indent="0">
              <a:spcAft>
                <a:spcPts val="1293"/>
              </a:spcAft>
              <a:buSzPct val="45000"/>
            </a:pPr>
            <a:r>
              <a:rPr lang="en-US" sz="2900" u="sng" dirty="0">
                <a:latin typeface="Gill Sans MT"/>
              </a:rPr>
              <a:t>Hursthouse’s Response</a:t>
            </a:r>
          </a:p>
          <a:p>
            <a:pPr marL="882650" lvl="1" indent="-342900">
              <a:spcAft>
                <a:spcPts val="1032"/>
              </a:spcAft>
              <a:buSzPct val="45000"/>
              <a:buFont typeface="Wingdings" pitchFamily="2" charset="2"/>
              <a:buChar char="Ø"/>
            </a:pPr>
            <a:r>
              <a:rPr lang="en-US" sz="2500" dirty="0">
                <a:latin typeface="Gill Sans MT"/>
              </a:rPr>
              <a:t>The major criticism places unreasonable constraints on an adequate moral theory.</a:t>
            </a:r>
          </a:p>
          <a:p>
            <a:pPr marL="882650" lvl="1" indent="-342900">
              <a:spcAft>
                <a:spcPts val="1032"/>
              </a:spcAft>
              <a:buSzPct val="45000"/>
              <a:buFont typeface="Wingdings" pitchFamily="2" charset="2"/>
              <a:buChar char="Ø"/>
            </a:pPr>
            <a:r>
              <a:rPr lang="en-US" sz="2500" dirty="0">
                <a:latin typeface="Gill Sans MT"/>
              </a:rPr>
              <a:t>A discussion of abortion makes clear the ways in which virtue theory can shed light on moral issues.</a:t>
            </a:r>
          </a:p>
        </p:txBody>
      </p:sp>
    </p:spTree>
    <p:extLst>
      <p:ext uri="{BB962C8B-B14F-4D97-AF65-F5344CB8AC3E}">
        <p14:creationId xmlns:p14="http://schemas.microsoft.com/office/powerpoint/2010/main" val="23208671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514600" y="274638"/>
            <a:ext cx="6964680" cy="11430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Hursthouse</a:t>
            </a:r>
            <a:r>
              <a:rPr lang="en-US" sz="2400" dirty="0"/>
              <a:t>:  The major criticism places unreasonable constraints on an adequate moral theory.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90800" y="1752600"/>
            <a:ext cx="4114800" cy="4800600"/>
          </a:xfrm>
        </p:spPr>
        <p:txBody>
          <a:bodyPr/>
          <a:lstStyle/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Strongly 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Somewhat 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Neutral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Somewhat Disagree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Disagree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Strongly Disagree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61201689"/>
              </p:ext>
            </p:extLst>
          </p:nvPr>
        </p:nvGraphicFramePr>
        <p:xfrm>
          <a:off x="62484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84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129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sz="4000" dirty="0">
                <a:solidFill>
                  <a:srgbClr val="C32D2E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Virtue and Abortion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90800" y="1604329"/>
            <a:ext cx="3808921" cy="501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marL="1292225" indent="-2841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latin typeface="Gill Sans MT"/>
              </a:rPr>
              <a:t>Does not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Rights of the woman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Moral status of the fetus</a:t>
            </a:r>
          </a:p>
          <a:p>
            <a:pPr marL="139700" lvl="1" indent="0">
              <a:spcAft>
                <a:spcPts val="1032"/>
              </a:spcAft>
              <a:buSzPct val="45000"/>
            </a:pPr>
            <a:endParaRPr lang="en-US" sz="2500" dirty="0">
              <a:latin typeface="Gill Sans MT"/>
            </a:endParaRPr>
          </a:p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latin typeface="Gill Sans MT"/>
              </a:rPr>
              <a:t>Does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Biological facts surrounding abortion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The thoughts and feelings that ought to accompany the circumstances</a:t>
            </a:r>
          </a:p>
          <a:p>
            <a:pPr marL="139700" lvl="2" indent="0">
              <a:spcAft>
                <a:spcPts val="771"/>
              </a:spcAft>
              <a:buSzPct val="75000"/>
            </a:pPr>
            <a:endParaRPr lang="en-US" sz="2200" dirty="0">
              <a:latin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640" y="1033354"/>
            <a:ext cx="5107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Hursthouse claims that we should begin by asking how the familiar biological facts of abortion figure in the practical reasoning of a virtuous agent.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Reflection on these facts prompts the realization that pregnancy is not just one among many physical conditions, but a state that is typically attended by strong emotions and attachments. </a:t>
            </a:r>
          </a:p>
        </p:txBody>
      </p:sp>
    </p:spTree>
    <p:extLst>
      <p:ext uri="{BB962C8B-B14F-4D97-AF65-F5344CB8AC3E}">
        <p14:creationId xmlns:p14="http://schemas.microsoft.com/office/powerpoint/2010/main" val="2413103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sz="4000" dirty="0">
                <a:solidFill>
                  <a:srgbClr val="C32D2E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Virtue and Abortion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90800" y="1604329"/>
            <a:ext cx="3808921" cy="501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marL="1292225" indent="-2841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latin typeface="Gill Sans MT"/>
              </a:rPr>
              <a:t>Does not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Rights of the woman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Moral status of the fetus</a:t>
            </a:r>
          </a:p>
          <a:p>
            <a:pPr marL="139700" lvl="1" indent="0">
              <a:spcAft>
                <a:spcPts val="1032"/>
              </a:spcAft>
              <a:buSzPct val="45000"/>
            </a:pPr>
            <a:endParaRPr lang="en-US" sz="2500" dirty="0">
              <a:latin typeface="Gill Sans MT"/>
            </a:endParaRPr>
          </a:p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latin typeface="Gill Sans MT"/>
              </a:rPr>
              <a:t>Does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Biological facts surrounding abortion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latin typeface="Gill Sans MT"/>
              </a:rPr>
              <a:t>The thoughts and feelings that ought to accompany the circumstances</a:t>
            </a:r>
          </a:p>
          <a:p>
            <a:pPr marL="139700" lvl="2" indent="0">
              <a:spcAft>
                <a:spcPts val="771"/>
              </a:spcAft>
              <a:buSzPct val="75000"/>
            </a:pPr>
            <a:endParaRPr lang="en-US" sz="2200" dirty="0">
              <a:latin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599" y="2667001"/>
            <a:ext cx="4016829" cy="3490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93"/>
              </a:spcAft>
              <a:buSzPct val="45000"/>
            </a:pPr>
            <a:r>
              <a:rPr lang="en-US" sz="2400" i="1" u="sng" dirty="0">
                <a:solidFill>
                  <a:prstClr val="black"/>
                </a:solidFill>
              </a:rPr>
              <a:t>Hursthouse's Conclusion</a:t>
            </a:r>
            <a:r>
              <a:rPr lang="en-US" sz="2400" u="sng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Depending on the circumstances, abortion can be right in some cases but not in others. Even in cases where it is right, guilt and remorse are sometimes called for.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147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514600" y="274638"/>
            <a:ext cx="6964680" cy="11430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Hursthouse</a:t>
            </a:r>
            <a:r>
              <a:rPr lang="en-US" sz="2400" dirty="0"/>
              <a:t>:  Depending on the circumstances, abortion can be right in some cases but not in others. 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90800" y="1752600"/>
            <a:ext cx="4114800" cy="4800600"/>
          </a:xfrm>
        </p:spPr>
        <p:txBody>
          <a:bodyPr/>
          <a:lstStyle/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Strongly 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Somewhat 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Neutral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Somewhat Disagree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Disagree</a:t>
            </a:r>
          </a:p>
          <a:p>
            <a:pPr marL="596646" indent="-514350">
              <a:buFont typeface="Wingdings 2"/>
              <a:buAutoNum type="alphaUcPeriod"/>
            </a:pPr>
            <a:r>
              <a:rPr lang="en-US" dirty="0" smtClean="0"/>
              <a:t>Strongly Disagree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50463603"/>
              </p:ext>
            </p:extLst>
          </p:nvPr>
        </p:nvGraphicFramePr>
        <p:xfrm>
          <a:off x="62484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84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156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4000" dirty="0"/>
              <a:t>Please set your Turning Technology Clicker to channel </a:t>
            </a:r>
            <a:r>
              <a:rPr lang="en-US" sz="4000" b="1" dirty="0"/>
              <a:t>41</a:t>
            </a:r>
          </a:p>
          <a:p>
            <a:endParaRPr lang="en-US" sz="4000" b="1" dirty="0"/>
          </a:p>
          <a:p>
            <a:pPr marL="228600" lvl="1" indent="0">
              <a:buNone/>
            </a:pPr>
            <a:r>
              <a:rPr lang="en-US" sz="3600" dirty="0"/>
              <a:t>Press “Ch”, then “41”, then “Ch”</a:t>
            </a:r>
          </a:p>
          <a:p>
            <a:endParaRPr lang="en-US" b="1" dirty="0" smtClean="0"/>
          </a:p>
        </p:txBody>
      </p:sp>
      <p:pic>
        <p:nvPicPr>
          <p:cNvPr id="5" name="Picture 4" descr="click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29" y="278726"/>
            <a:ext cx="3407489" cy="51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4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r>
              <a:rPr lang="en-US" sz="2000" dirty="0"/>
              <a:t>What attitude does Thomson take toward the claim that a fetus is a person (with the right to life) from the moment of conception?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004646" y="1488832"/>
            <a:ext cx="4091354" cy="49119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she </a:t>
            </a:r>
            <a:r>
              <a:rPr lang="en-US" sz="2400" dirty="0"/>
              <a:t>believes it is true, and uses it as an assumption.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she </a:t>
            </a:r>
            <a:r>
              <a:rPr lang="en-US" sz="2400" dirty="0"/>
              <a:t>believes it is true, but asks what would follow if it were false.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she </a:t>
            </a:r>
            <a:r>
              <a:rPr lang="en-US" sz="2400" dirty="0"/>
              <a:t>believes it is false, and ignores it.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she </a:t>
            </a:r>
            <a:r>
              <a:rPr lang="en-US" sz="2400" dirty="0"/>
              <a:t>believes it is false, but asks what would follow if it were </a:t>
            </a:r>
            <a:r>
              <a:rPr lang="en-US" sz="2400" dirty="0" smtClean="0"/>
              <a:t>true.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none of the above.</a:t>
            </a:r>
            <a:endParaRPr lang="en-US" sz="24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05933363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05830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r>
              <a:rPr lang="en-US" sz="2000" dirty="0"/>
              <a:t>The case of the violinist is meant to show that: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887415" y="1606062"/>
            <a:ext cx="4384431" cy="479473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/>
              <a:t>abortion is always morally permissible.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it is not the case that all persons have a </a:t>
            </a:r>
            <a:r>
              <a:rPr lang="en-US" sz="2400" dirty="0"/>
              <a:t>right to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the right to life does not entail the right not to be killed.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everyone has a </a:t>
            </a:r>
            <a:r>
              <a:rPr lang="en-US" sz="2400" dirty="0" smtClean="0"/>
              <a:t>positive right </a:t>
            </a:r>
            <a:r>
              <a:rPr lang="en-US" sz="2400" dirty="0"/>
              <a:t>to the bare minimum needed to keep them alive.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none of the above.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35219590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2426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r>
              <a:rPr lang="en-US" sz="2000" dirty="0"/>
              <a:t>Thomson claims that if the violinist only needed to be hooked up to your kidneys for an hour: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it would be unjust to unhook yourself from 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to unhook yourself from him would violate his right to life.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you would be a </a:t>
            </a:r>
            <a:r>
              <a:rPr lang="en-US" sz="2800" dirty="0" smtClean="0"/>
              <a:t>“Good Samaritan” </a:t>
            </a:r>
            <a:r>
              <a:rPr lang="en-US" sz="2800" dirty="0"/>
              <a:t>if you did not unhook yourself from him.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all of the above.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17291648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309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r>
              <a:rPr lang="en-US" sz="2000" dirty="0"/>
              <a:t>Thomson concludes that abortion is morally permissible: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only in cases of self-defense.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only in cases of rape, or where the health of the mother is threatened.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in many but not all cases.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in all cases.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none of the above.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94782354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251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/>
          <a:lstStyle/>
          <a:p>
            <a:r>
              <a:rPr lang="en-US" sz="2000" dirty="0"/>
              <a:t>According to </a:t>
            </a:r>
            <a:r>
              <a:rPr lang="en-US" sz="2000" dirty="0" err="1"/>
              <a:t>Hursthouse</a:t>
            </a:r>
            <a:r>
              <a:rPr lang="en-US" sz="2000" dirty="0"/>
              <a:t>, virtue ethics provides an answer to the question: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What should I do?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What sort of person should I be?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both a and b.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neither a nor b.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3606097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68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FFEDAB61734041148DC3CE7E09056784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Thomson concludes that abortion is morally permissible:[;crlf;]7[;]7[;]7[;]False[;]7[;][;crlf;]3[;]3[;]0[;]0[;crlf;]0[;]-1[;]only in cases of self-defense.1[;]only in cases of self-defense.[;][;crlf;]0[;]-1[;]only in cases of rape, or where the health of the mother is threatened.2[;]only in cases of rape, or where the health of the mother is threatened.[;][;crlf;]7[;]1[;]in many but not all cases.3[;]in many but not all cases.[;][;crlf;]0[;]-1[;]in all cases.4[;]in all cases.[;][;crlf;]0[;]-1[;]none of the above.5[;]none of the above.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5646BF5C6534483D97101D4E1EF0C54F&lt;/guid&gt;&#10;        &lt;description /&gt;&#10;        &lt;date&gt;8/10/2013 4:08:2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FEC6659088F4B78B91FDC6D56F95566&lt;/guid&gt;&#10;            &lt;repollguid&gt;27D763755C1546039A5573C8CAB68E9B&lt;/repollguid&gt;&#10;            &lt;sourceid&gt;8FEAAF9123B4445D8971D0DA88E2BDCD&lt;/sourceid&gt;&#10;            &lt;questiontext&gt;Thomson concludes that abortion is morally permissible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CE9631540DB42B5A6F7B4EF84E9F6DE&lt;/guid&gt;&#10;                    &lt;answertext&gt;only in cases of self-defense.&lt;/answertext&gt;&#10;                    &lt;valuetype&gt;-1&lt;/valuetype&gt;&#10;                &lt;/answer&gt;&#10;                &lt;answer&gt;&#10;                    &lt;guid&gt;DA98CAFBE4AD477AB11AC71D69AC0D93&lt;/guid&gt;&#10;                    &lt;answertext&gt;only in cases of rape, or where the health of the mother is threatened.&lt;/answertext&gt;&#10;                    &lt;valuetype&gt;-1&lt;/valuetype&gt;&#10;                &lt;/answer&gt;&#10;                &lt;answer&gt;&#10;                    &lt;guid&gt;3F389E1F810C4BB6B30688E000818B23&lt;/guid&gt;&#10;                    &lt;answertext&gt;in many but not all cases.&lt;/answertext&gt;&#10;                    &lt;valuetype&gt;1&lt;/valuetype&gt;&#10;                &lt;/answer&gt;&#10;                &lt;answer&gt;&#10;                    &lt;guid&gt;E4A732EAFF9F44D1BB0C068C070BEB34&lt;/guid&gt;&#10;                    &lt;answertext&gt;in all cases.&lt;/answertext&gt;&#10;                    &lt;valuetype&gt;-1&lt;/valuetype&gt;&#10;                &lt;/answer&gt;&#10;                &lt;answer&gt;&#10;                    &lt;guid&gt;9BB281ADF3704E618C3C4AEE3F5BB429&lt;/guid&gt;&#10;                    &lt;answertext&gt;none of the above.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According to Hursthouse, virtue ethics provides an answer to the question:[;crlf;]7[;]7[;]7[;]False[;]6[;][;crlf;]3.14285714285714[;]3[;]0.349927106111883[;]0.122448979591837[;crlf;]0[;]-1[;]What should I do?1[;]What should I do?[;][;crlf;]0[;]-1[;]What sort of person should I be?2[;]What sort of person should I be?[;][;crlf;]6[;]1[;]both a and b.3[;]both a and b.[;][;crlf;]1[;]-1[;]neither a nor b.4[;]neither a nor b.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5646BF5C6534483D97101D4E1EF0C54F&lt;/guid&gt;&#10;        &lt;description /&gt;&#10;        &lt;date&gt;8/10/2013 4:08:2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FEC6659088F4B78B91FDC6D56F95566&lt;/guid&gt;&#10;            &lt;repollguid&gt;27D763755C1546039A5573C8CAB68E9B&lt;/repollguid&gt;&#10;            &lt;sourceid&gt;8FEAAF9123B4445D8971D0DA88E2BDCD&lt;/sourceid&gt;&#10;            &lt;questiontext&gt;According to Hursthouse, virtue ethics provides an answer to the question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CE9631540DB42B5A6F7B4EF84E9F6DE&lt;/guid&gt;&#10;                    &lt;answertext&gt;What should I do?&lt;/answertext&gt;&#10;                    &lt;valuetype&gt;-1&lt;/valuetype&gt;&#10;                &lt;/answer&gt;&#10;                &lt;answer&gt;&#10;                    &lt;guid&gt;DA98CAFBE4AD477AB11AC71D69AC0D93&lt;/guid&gt;&#10;                    &lt;answertext&gt;What sort of person should I be?&lt;/answertext&gt;&#10;                    &lt;valuetype&gt;-1&lt;/valuetype&gt;&#10;                &lt;/answer&gt;&#10;                &lt;answer&gt;&#10;                    &lt;guid&gt;3F389E1F810C4BB6B30688E000818B23&lt;/guid&gt;&#10;                    &lt;answertext&gt;both a and b.&lt;/answertext&gt;&#10;                    &lt;valuetype&gt;1&lt;/valuetype&gt;&#10;                &lt;/answer&gt;&#10;                &lt;answer&gt;&#10;                    &lt;guid&gt;E4A732EAFF9F44D1BB0C068C070BEB34&lt;/guid&gt;&#10;                    &lt;answertext&gt;neither a nor b.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Eudaimonia is a difficult concept, but not substantially more so than rationality or happiness.[;crlf;]20[;]20[;]20[;]False[;]0[;][;crlf;]3[;]3[;]1.04880884817015[;]1.1[;crlf;]0[;]0[;]Strongly Agree1[;]Strongly Agree[;][;crlf;]7[;]0[;]Agree2[;]Agree[;][;crlf;]9[;]0[;]Somewhat Agree3[;]Somewhat Agree[;][;crlf;]2[;]0[;]Neutral4[;]Neutral[;][;crlf;]1[;]0[;]Somewhat Disagree5[;]Somewhat Disagree[;][;crlf;]1[;]0[;]Disagree6[;]Disagree[;][;crlf;]0[;]0[;]Strongly Disagree7[;]Strongly Disagree[;]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791B09DFF0E4C8AAAA9FFC1CA7821CA&lt;/guid&gt;&#10;        &lt;description /&gt;&#10;        &lt;date&gt;8/10/2013 5:51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CC9E66C4D3149FB8BF8760D537C7D8D&lt;/guid&gt;&#10;            &lt;repollguid&gt;57FD584E7A054FBD976B9ABA2BED1FD3&lt;/repollguid&gt;&#10;            &lt;sourceid&gt;2439AC3443D04E19809FD41117655982&lt;/sourceid&gt;&#10;            &lt;questiontext&gt;Eudaimonia is a difficult concept, but not substantially more so than rationality or happines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11E28D92E9D4C4F82D4AFCB81F8F41E&lt;/guid&gt;&#10;                    &lt;answertext&gt;Strongly Agree&lt;/answertext&gt;&#10;                    &lt;valuetype&gt;0&lt;/valuetype&gt;&#10;                &lt;/answer&gt;&#10;                &lt;answer&gt;&#10;                    &lt;guid&gt;28B8A9290FBE4221A9BBA2363D69CB48&lt;/guid&gt;&#10;                    &lt;answertext&gt;Agree&lt;/answertext&gt;&#10;                    &lt;valuetype&gt;0&lt;/valuetype&gt;&#10;                &lt;/answer&gt;&#10;                &lt;answer&gt;&#10;                    &lt;guid&gt;DCE083C75EE14AB29BA460BDA2ED2DD2&lt;/guid&gt;&#10;                    &lt;answertext&gt;Somewhat Agree&lt;/answertext&gt;&#10;                    &lt;valuetype&gt;0&lt;/valuetype&gt;&#10;                &lt;/answer&gt;&#10;                &lt;answer&gt;&#10;                    &lt;guid&gt;73E173D95CDE486D93D9C457E17BE9CD&lt;/guid&gt;&#10;                    &lt;answertext&gt;Neutral&lt;/answertext&gt;&#10;                    &lt;valuetype&gt;0&lt;/valuetype&gt;&#10;                &lt;/answer&gt;&#10;                &lt;answer&gt;&#10;                    &lt;guid&gt;86A5E0CCFF50451597C5D7D01207A90E&lt;/guid&gt;&#10;                    &lt;answertext&gt;Somewhat Disagree&lt;/answertext&gt;&#10;                    &lt;valuetype&gt;0&lt;/valuetype&gt;&#10;                &lt;/answer&gt;&#10;                &lt;answer&gt;&#10;                    &lt;guid&gt;F1F74C8B3E8B458F9CE9E39B8CCE8D47&lt;/guid&gt;&#10;                    &lt;answertext&gt;Disagree&lt;/answertext&gt;&#10;                    &lt;valuetype&gt;0&lt;/valuetype&gt;&#10;                &lt;/answer&gt;&#10;                &lt;answer&gt;&#10;                    &lt;guid&gt;7D72FECA7DD6449E8A764F0CA344728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5646BF5C6534483D97101D4E1EF0C54F&lt;/guid&gt;&#10;        &lt;description /&gt;&#10;        &lt;date&gt;8/10/2013 4:08:2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8893EA7D0BB4641980BFF582A981B71&lt;/guid&gt;&#10;            &lt;repollguid&gt;27D763755C1546039A5573C8CAB68E9B&lt;/repollguid&gt;&#10;            &lt;sourceid&gt;8FEAAF9123B4445D8971D0DA88E2BDCD&lt;/sourceid&gt;&#10;            &lt;questiontext&gt;What attitude does Thomson take toward the claim that a fetus is a person (with the right to life) from the moment of concepti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CE9631540DB42B5A6F7B4EF84E9F6DE&lt;/guid&gt;&#10;                    &lt;answertext&gt;she believes it is true, and uses it as an assumption.&lt;/answertext&gt;&#10;                    &lt;valuetype&gt;-1&lt;/valuetype&gt;&#10;                &lt;/answer&gt;&#10;                &lt;answer&gt;&#10;                    &lt;guid&gt;DA98CAFBE4AD477AB11AC71D69AC0D93&lt;/guid&gt;&#10;                    &lt;answertext&gt;she believes it is true, but asks what would follow if it were false.&lt;/answertext&gt;&#10;                    &lt;valuetype&gt;-1&lt;/valuetype&gt;&#10;                &lt;/answer&gt;&#10;                &lt;answer&gt;&#10;                    &lt;guid&gt;3F389E1F810C4BB6B30688E000818B23&lt;/guid&gt;&#10;                    &lt;answertext&gt;she believes it is false, and ignores it.&lt;/answertext&gt;&#10;                    &lt;valuetype&gt;-1&lt;/valuetype&gt;&#10;                &lt;/answer&gt;&#10;                &lt;answer&gt;&#10;                    &lt;guid&gt;E4A732EAFF9F44D1BB0C068C070BEB34&lt;/guid&gt;&#10;                    &lt;answertext&gt;she believes it is false, but asks what would follow if it were true.&lt;/answertext&gt;&#10;                    &lt;valuetype&gt;1&lt;/valuetype&gt;&#10;                &lt;/answer&gt;&#10;                &lt;answer&gt;&#10;                    &lt;guid&gt;9BB281ADF3704E618C3C4AEE3F5BB429&lt;/guid&gt;&#10;                    &lt;answertext&gt;none of the above.&lt;/answertext&gt;&#10;                    &lt;valuetype&gt;-1&lt;/valuetype&gt;&#10;                &lt;/answer&gt;&#10;            &lt;/answers&gt;&#10;        &lt;/multichoice&gt;&#10;    &lt;/questions&gt;&#10;&lt;/questionlist&gt;"/>
  <p:tag name="RESULTS" val="What attitude does Thomson take toward the claim that a fetus is a person (with the right to life) from the moment of conception?[;crlf;]7[;]7[;]7[;]False[;]7[;][;crlf;]4[;]4[;]0[;]0[;crlf;]0[;]-1[;]she believes it is true, and uses it as an assumption.1[;]she believes it is true, and uses it as an assumption.[;][;crlf;]0[;]-1[;]she believes it is true, but asks what would follow if it were false.2[;]she believes it is true, but asks what would follow if it were false.[;][;crlf;]0[;]-1[;]she believes it is false, and ignores it.3[;]she believes it is false, and ignores it.[;][;crlf;]7[;]1[;]she believes it is false, but asks what would follow if it were true.4[;]she believes it is false, but asks what would follow if it were true.[;][;crlf;]0[;]-1[;]none of the above.5[;]none of the above.[;]"/>
  <p:tag name="HASRESULT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Virtue ethics is not trivially circular.[;crlf;]20[;]20[;]20[;]False[;]0[;][;crlf;]4.35[;]4.5[;]0.963068014212911[;]0.9275[;crlf;]0[;]0[;]Strongly Agree1[;]Strongly Agree[;][;crlf;]0[;]0[;]Agree2[;]Agree[;][;crlf;]5[;]0[;]Somewhat Agree3[;]Somewhat Agree[;][;crlf;]5[;]0[;]Neutral4[;]Neutral[;][;crlf;]8[;]0[;]Somewhat Disagree5[;]Somewhat Disagree[;][;crlf;]2[;]0[;]Disagree6[;]Disagree[;][;crlf;]0[;]0[;]Strongly Disagree7[;]Strongly Disagree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791B09DFF0E4C8AAAA9FFC1CA7821CA&lt;/guid&gt;&#10;        &lt;description /&gt;&#10;        &lt;date&gt;8/10/2013 5:51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97FF62B9E1740E0A134C9D531E326A2&lt;/guid&gt;&#10;            &lt;repollguid&gt;57FD584E7A054FBD976B9ABA2BED1FD3&lt;/repollguid&gt;&#10;            &lt;sourceid&gt;2439AC3443D04E19809FD41117655982&lt;/sourceid&gt;&#10;            &lt;questiontext&gt;Virtue ethics is not trivially circular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11E28D92E9D4C4F82D4AFCB81F8F41E&lt;/guid&gt;&#10;                    &lt;answertext&gt;Strongly Agree&lt;/answertext&gt;&#10;                    &lt;valuetype&gt;0&lt;/valuetype&gt;&#10;                &lt;/answer&gt;&#10;                &lt;answer&gt;&#10;                    &lt;guid&gt;28B8A9290FBE4221A9BBA2363D69CB48&lt;/guid&gt;&#10;                    &lt;answertext&gt;Agree&lt;/answertext&gt;&#10;                    &lt;valuetype&gt;0&lt;/valuetype&gt;&#10;                &lt;/answer&gt;&#10;                &lt;answer&gt;&#10;                    &lt;guid&gt;DCE083C75EE14AB29BA460BDA2ED2DD2&lt;/guid&gt;&#10;                    &lt;answertext&gt;Somewhat Agree&lt;/answertext&gt;&#10;                    &lt;valuetype&gt;0&lt;/valuetype&gt;&#10;                &lt;/answer&gt;&#10;                &lt;answer&gt;&#10;                    &lt;guid&gt;73E173D95CDE486D93D9C457E17BE9CD&lt;/guid&gt;&#10;                    &lt;answertext&gt;Neutral&lt;/answertext&gt;&#10;                    &lt;valuetype&gt;0&lt;/valuetype&gt;&#10;                &lt;/answer&gt;&#10;                &lt;answer&gt;&#10;                    &lt;guid&gt;86A5E0CCFF50451597C5D7D01207A90E&lt;/guid&gt;&#10;                    &lt;answertext&gt;Somewhat Disagree&lt;/answertext&gt;&#10;                    &lt;valuetype&gt;0&lt;/valuetype&gt;&#10;                &lt;/answer&gt;&#10;                &lt;answer&gt;&#10;                    &lt;guid&gt;F1F74C8B3E8B458F9CE9E39B8CCE8D47&lt;/guid&gt;&#10;                    &lt;answertext&gt;Disagree&lt;/answertext&gt;&#10;                    &lt;valuetype&gt;0&lt;/valuetype&gt;&#10;                &lt;/answer&gt;&#10;                &lt;answer&gt;&#10;                    &lt;guid&gt;7D72FECA7DD6449E8A764F0CA344728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Virtue ethics answers the questions “What should I do?” as well as “What kind of person should I be?”[;crlf;]20[;]20[;]20[;]False[;]0[;][;crlf;]3.55[;]3[;]1.24398553046247[;]1.5475[;crlf;]1[;]0[;]Strongly Agree1[;]Strongly Agree[;][;crlf;]2[;]0[;]Agree2[;]Agree[;][;crlf;]8[;]0[;]Somewhat Agree3[;]Somewhat Agree[;][;crlf;]5[;]0[;]Neutral4[;]Neutral[;][;crlf;]2[;]0[;]Somewhat Disagree5[;]Somewhat Disagree[;][;crlf;]2[;]0[;]Disagree6[;]Disagree[;][;crlf;]0[;]0[;]Strongly Disagree7[;]Strongly Disagree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791B09DFF0E4C8AAAA9FFC1CA7821CA&lt;/guid&gt;&#10;        &lt;description /&gt;&#10;        &lt;date&gt;8/10/2013 5:51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B2CF7AF34B64826A3BED9C84A53A45B&lt;/guid&gt;&#10;            &lt;repollguid&gt;57FD584E7A054FBD976B9ABA2BED1FD3&lt;/repollguid&gt;&#10;            &lt;sourceid&gt;2439AC3443D04E19809FD41117655982&lt;/sourceid&gt;&#10;            &lt;questiontext&gt;Virtue ethics answers the questions “What should I do?” as well as “What kind of person should I be?”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11E28D92E9D4C4F82D4AFCB81F8F41E&lt;/guid&gt;&#10;                    &lt;answertext&gt;Strongly Agree&lt;/answertext&gt;&#10;                    &lt;valuetype&gt;0&lt;/valuetype&gt;&#10;                &lt;/answer&gt;&#10;                &lt;answer&gt;&#10;                    &lt;guid&gt;28B8A9290FBE4221A9BBA2363D69CB48&lt;/guid&gt;&#10;                    &lt;answertext&gt;Agree&lt;/answertext&gt;&#10;                    &lt;valuetype&gt;0&lt;/valuetype&gt;&#10;                &lt;/answer&gt;&#10;                &lt;answer&gt;&#10;                    &lt;guid&gt;DCE083C75EE14AB29BA460BDA2ED2DD2&lt;/guid&gt;&#10;                    &lt;answertext&gt;Somewhat Agree&lt;/answertext&gt;&#10;                    &lt;valuetype&gt;0&lt;/valuetype&gt;&#10;                &lt;/answer&gt;&#10;                &lt;answer&gt;&#10;                    &lt;guid&gt;73E173D95CDE486D93D9C457E17BE9CD&lt;/guid&gt;&#10;                    &lt;answertext&gt;Neutral&lt;/answertext&gt;&#10;                    &lt;valuetype&gt;0&lt;/valuetype&gt;&#10;                &lt;/answer&gt;&#10;                &lt;answer&gt;&#10;                    &lt;guid&gt;86A5E0CCFF50451597C5D7D01207A90E&lt;/guid&gt;&#10;                    &lt;answertext&gt;Somewhat Disagree&lt;/answertext&gt;&#10;                    &lt;valuetype&gt;0&lt;/valuetype&gt;&#10;                &lt;/answer&gt;&#10;                &lt;answer&gt;&#10;                    &lt;guid&gt;F1F74C8B3E8B458F9CE9E39B8CCE8D47&lt;/guid&gt;&#10;                    &lt;answertext&gt;Disagree&lt;/answertext&gt;&#10;                    &lt;valuetype&gt;0&lt;/valuetype&gt;&#10;                &lt;/answer&gt;&#10;                &lt;answer&gt;&#10;                    &lt;guid&gt;7D72FECA7DD6449E8A764F0CA344728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Virtue ethics does involve rules or principles.[;crlf;]11[;]11[;]11[;]False[;]0[;][;crlf;]2.90909090909091[;]3[;]0.792527080643759[;]0.628099173553719[;crlf;]1[;]0[;]Strongly Agree1[;]Strongly Agree[;][;crlf;]1[;]0[;]Agree2[;]Agree[;][;crlf;]7[;]0[;]Somewhat Agree3[;]Somewhat Agree[;][;crlf;]2[;]0[;]Neutral4[;]Neutral[;][;crlf;]0[;]0[;]Somewhat Disagree5[;]Somewhat Disagree[;][;crlf;]0[;]0[;]Disagree6[;]Disagree[;][;crlf;]0[;]0[;]Strongly Disagree7[;]Strongly Disagree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791B09DFF0E4C8AAAA9FFC1CA7821CA&lt;/guid&gt;&#10;        &lt;description /&gt;&#10;        &lt;date&gt;8/10/2013 5:51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DF5A933E1FD474C955D90A76CA4121A&lt;/guid&gt;&#10;            &lt;repollguid&gt;57FD584E7A054FBD976B9ABA2BED1FD3&lt;/repollguid&gt;&#10;            &lt;sourceid&gt;2439AC3443D04E19809FD41117655982&lt;/sourceid&gt;&#10;            &lt;questiontext&gt;Virtue ethics does involve rules or principle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11E28D92E9D4C4F82D4AFCB81F8F41E&lt;/guid&gt;&#10;                    &lt;answertext&gt;Strongly Agree&lt;/answertext&gt;&#10;                    &lt;valuetype&gt;0&lt;/valuetype&gt;&#10;                &lt;/answer&gt;&#10;                &lt;answer&gt;&#10;                    &lt;guid&gt;28B8A9290FBE4221A9BBA2363D69CB48&lt;/guid&gt;&#10;                    &lt;answertext&gt;Agree&lt;/answertext&gt;&#10;                    &lt;valuetype&gt;0&lt;/valuetype&gt;&#10;                &lt;/answer&gt;&#10;                &lt;answer&gt;&#10;                    &lt;guid&gt;DCE083C75EE14AB29BA460BDA2ED2DD2&lt;/guid&gt;&#10;                    &lt;answertext&gt;Somewhat Agree&lt;/answertext&gt;&#10;                    &lt;valuetype&gt;0&lt;/valuetype&gt;&#10;                &lt;/answer&gt;&#10;                &lt;answer&gt;&#10;                    &lt;guid&gt;73E173D95CDE486D93D9C457E17BE9CD&lt;/guid&gt;&#10;                    &lt;answertext&gt;Neutral&lt;/answertext&gt;&#10;                    &lt;valuetype&gt;0&lt;/valuetype&gt;&#10;                &lt;/answer&gt;&#10;                &lt;answer&gt;&#10;                    &lt;guid&gt;86A5E0CCFF50451597C5D7D01207A90E&lt;/guid&gt;&#10;                    &lt;answertext&gt;Somewhat Disagree&lt;/answertext&gt;&#10;                    &lt;valuetype&gt;0&lt;/valuetype&gt;&#10;                &lt;/answer&gt;&#10;                &lt;answer&gt;&#10;                    &lt;guid&gt;F1F74C8B3E8B458F9CE9E39B8CCE8D47&lt;/guid&gt;&#10;                    &lt;answertext&gt;Disagree&lt;/answertext&gt;&#10;                    &lt;valuetype&gt;0&lt;/valuetype&gt;&#10;                &lt;/answer&gt;&#10;                &lt;answer&gt;&#10;                    &lt;guid&gt;7D72FECA7DD6449E8A764F0CA344728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Virtue theory is not committed to reductionism.[;crlf;]11[;]11[;]11[;]False[;]0[;][;crlf;]3.81818181818182[;]4[;]0.833195580901062[;]0.694214876033058[;crlf;]0[;]0[;]Strongly Agree1[;]Strongly Agree[;][;crlf;]1[;]0[;]Agree2[;]Agree[;][;crlf;]2[;]0[;]Somewhat Agree3[;]Somewhat Agree[;][;crlf;]6[;]0[;]Neutral4[;]Neutral[;][;crlf;]2[;]0[;]Somewhat Disagree5[;]Somewhat Disagree[;][;crlf;]0[;]0[;]Disagree6[;]Disagree[;][;crlf;]0[;]0[;]Strongly Disagree7[;]Strongly Disagree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791B09DFF0E4C8AAAA9FFC1CA7821CA&lt;/guid&gt;&#10;        &lt;description /&gt;&#10;        &lt;date&gt;8/10/2013 5:51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17594986B27476889EBEAFF5E24C514&lt;/guid&gt;&#10;            &lt;repollguid&gt;57FD584E7A054FBD976B9ABA2BED1FD3&lt;/repollguid&gt;&#10;            &lt;sourceid&gt;2439AC3443D04E19809FD41117655982&lt;/sourceid&gt;&#10;            &lt;questiontext&gt;Virtue theory is not committed to reductionism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11E28D92E9D4C4F82D4AFCB81F8F41E&lt;/guid&gt;&#10;                    &lt;answertext&gt;Strongly Agree&lt;/answertext&gt;&#10;                    &lt;valuetype&gt;0&lt;/valuetype&gt;&#10;                &lt;/answer&gt;&#10;                &lt;answer&gt;&#10;                    &lt;guid&gt;28B8A9290FBE4221A9BBA2363D69CB48&lt;/guid&gt;&#10;                    &lt;answertext&gt;Agree&lt;/answertext&gt;&#10;                    &lt;valuetype&gt;0&lt;/valuetype&gt;&#10;                &lt;/answer&gt;&#10;                &lt;answer&gt;&#10;                    &lt;guid&gt;DCE083C75EE14AB29BA460BDA2ED2DD2&lt;/guid&gt;&#10;                    &lt;answertext&gt;Somewhat Agree&lt;/answertext&gt;&#10;                    &lt;valuetype&gt;0&lt;/valuetype&gt;&#10;                &lt;/answer&gt;&#10;                &lt;answer&gt;&#10;                    &lt;guid&gt;73E173D95CDE486D93D9C457E17BE9CD&lt;/guid&gt;&#10;                    &lt;answertext&gt;Neutral&lt;/answertext&gt;&#10;                    &lt;valuetype&gt;0&lt;/valuetype&gt;&#10;                &lt;/answer&gt;&#10;                &lt;answer&gt;&#10;                    &lt;guid&gt;86A5E0CCFF50451597C5D7D01207A90E&lt;/guid&gt;&#10;                    &lt;answertext&gt;Somewhat Disagree&lt;/answertext&gt;&#10;                    &lt;valuetype&gt;0&lt;/valuetype&gt;&#10;                &lt;/answer&gt;&#10;                &lt;answer&gt;&#10;                    &lt;guid&gt;F1F74C8B3E8B458F9CE9E39B8CCE8D47&lt;/guid&gt;&#10;                    &lt;answertext&gt;Disagree&lt;/answertext&gt;&#10;                    &lt;valuetype&gt;0&lt;/valuetype&gt;&#10;                &lt;/answer&gt;&#10;                &lt;answer&gt;&#10;                    &lt;guid&gt;7D72FECA7DD6449E8A764F0CA344728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Hursthouse: These objections are equally problems for rival ethical theories, such as deontology and consequentialism.[;crlf;]11[;]11[;]11[;]False[;]0[;][;crlf;]3.72727272727273[;]3[;]1.28564869306645[;]1.65289256198347[;crlf;]0[;]0[;]Strongly Agree1[;]Strongly Agree[;][;crlf;]1[;]0[;]Agree2[;]Agree[;][;crlf;]5[;]0[;]Somewhat Agree3[;]Somewhat Agree[;][;crlf;]3[;]0[;]Neutral4[;]Neutral[;][;crlf;]1[;]0[;]Somewhat Disagree5[;]Somewhat Disagree[;][;crlf;]0[;]0[;]Disagree6[;]Disagree[;][;crlf;]1[;]0[;]Strongly Disagree7[;]Strongly Disagree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791B09DFF0E4C8AAAA9FFC1CA7821CA&lt;/guid&gt;&#10;        &lt;description /&gt;&#10;        &lt;date&gt;8/10/2013 5:51:2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2C0258AD60C416A858DBB25C540262C&lt;/guid&gt;&#10;            &lt;repollguid&gt;57FD584E7A054FBD976B9ABA2BED1FD3&lt;/repollguid&gt;&#10;            &lt;sourceid&gt;2439AC3443D04E19809FD41117655982&lt;/sourceid&gt;&#10;            &lt;questiontext&gt;Hursthouse: These objections are equally problems for rival ethical theories, such as deontology and consequentialism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11E28D92E9D4C4F82D4AFCB81F8F41E&lt;/guid&gt;&#10;                    &lt;answertext&gt;Strongly Agree&lt;/answertext&gt;&#10;                    &lt;valuetype&gt;0&lt;/valuetype&gt;&#10;                &lt;/answer&gt;&#10;                &lt;answer&gt;&#10;                    &lt;guid&gt;28B8A9290FBE4221A9BBA2363D69CB48&lt;/guid&gt;&#10;                    &lt;answertext&gt;Agree&lt;/answertext&gt;&#10;                    &lt;valuetype&gt;0&lt;/valuetype&gt;&#10;                &lt;/answer&gt;&#10;                &lt;answer&gt;&#10;                    &lt;guid&gt;DCE083C75EE14AB29BA460BDA2ED2DD2&lt;/guid&gt;&#10;                    &lt;answertext&gt;Somewhat Agree&lt;/answertext&gt;&#10;                    &lt;valuetype&gt;0&lt;/valuetype&gt;&#10;                &lt;/answer&gt;&#10;                &lt;answer&gt;&#10;                    &lt;guid&gt;73E173D95CDE486D93D9C457E17BE9CD&lt;/guid&gt;&#10;                    &lt;answertext&gt;Neutral&lt;/answertext&gt;&#10;                    &lt;valuetype&gt;0&lt;/valuetype&gt;&#10;                &lt;/answer&gt;&#10;                &lt;answer&gt;&#10;                    &lt;guid&gt;86A5E0CCFF50451597C5D7D01207A90E&lt;/guid&gt;&#10;                    &lt;answertext&gt;Somewhat Disagree&lt;/answertext&gt;&#10;                    &lt;valuetype&gt;0&lt;/valuetype&gt;&#10;                &lt;/answer&gt;&#10;                &lt;answer&gt;&#10;                    &lt;guid&gt;F1F74C8B3E8B458F9CE9E39B8CCE8D47&lt;/guid&gt;&#10;                    &lt;answertext&gt;Disagree&lt;/answertext&gt;&#10;                    &lt;valuetype&gt;0&lt;/valuetype&gt;&#10;                &lt;/answer&gt;&#10;                &lt;answer&gt;&#10;                    &lt;guid&gt;7D72FECA7DD6449E8A764F0CA344728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823F5CF63C849E585DD25E6A628E408&lt;/guid&gt;&#10;        &lt;description /&gt;&#10;        &lt;date&gt;8/18/2013 1:38:1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B7D6D204C6246EF835646970E422DD5&lt;/guid&gt;&#10;            &lt;repollguid&gt;953E8207A09C4B298F3675127E555CE3&lt;/repollguid&gt;&#10;            &lt;sourceid&gt;1766580BD5CA423E912F747C4C51F416&lt;/sourceid&gt;&#10;            &lt;questiontext&gt;Hursthouse:  The major criticism places unreasonable constraints on an adequate moral theory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808F5347C53A441B927BF4C424FBDCA5&lt;/guid&gt;&#10;                    &lt;answertext&gt;Strongly Agree&lt;/answertext&gt;&#10;                    &lt;valuetype&gt;0&lt;/valuetype&gt;&#10;                &lt;/answer&gt;&#10;                &lt;answer&gt;&#10;                    &lt;guid&gt;3E1A55F2F4F44B309AD8771490D43106&lt;/guid&gt;&#10;                    &lt;answertext&gt;Agree&lt;/answertext&gt;&#10;                    &lt;valuetype&gt;0&lt;/valuetype&gt;&#10;                &lt;/answer&gt;&#10;                &lt;answer&gt;&#10;                    &lt;guid&gt;C0F8BD4BF3954669A4FE49B8CAD15460&lt;/guid&gt;&#10;                    &lt;answertext&gt;Somewhat Agree&lt;/answertext&gt;&#10;                    &lt;valuetype&gt;0&lt;/valuetype&gt;&#10;                &lt;/answer&gt;&#10;                &lt;answer&gt;&#10;                    &lt;guid&gt;7957A4614CCC4822825B7A85E7909727&lt;/guid&gt;&#10;                    &lt;answertext&gt;Neutral&lt;/answertext&gt;&#10;                    &lt;valuetype&gt;0&lt;/valuetype&gt;&#10;                &lt;/answer&gt;&#10;                &lt;answer&gt;&#10;                    &lt;guid&gt;0AF084ACECBE4688876E6EF1146BD408&lt;/guid&gt;&#10;                    &lt;answertext&gt;Somewhat Disagree&lt;/answertext&gt;&#10;                    &lt;valuetype&gt;0&lt;/valuetype&gt;&#10;                &lt;/answer&gt;&#10;                &lt;answer&gt;&#10;                    &lt;guid&gt;7B1745608DCB40458A560BE5F5C5BA14&lt;/guid&gt;&#10;                    &lt;answertext&gt;Disagree&lt;/answertext&gt;&#10;                    &lt;valuetype&gt;0&lt;/valuetype&gt;&#10;                &lt;/answer&gt;&#10;                &lt;answer&gt;&#10;                    &lt;guid&gt;85C40F8A16B442A9BC7B832CF4948BFB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Hursthouse:  Depending on the circumstances, abortion can be right in some cases but not in others. [;crlf;]11[;]11[;]11[;]False[;]0[;][;crlf;]3.09090909090909[;]3[;]1.4431370787625[;]2.08264462809917[;crlf;]1[;]0[;]Strongly Agree1[;]Strongly Agree[;][;crlf;]4[;]0[;]Agree2[;]Agree[;][;crlf;]2[;]0[;]Somewhat Agree3[;]Somewhat Agree[;][;crlf;]2[;]0[;]Neutral4[;]Neutral[;][;crlf;]1[;]0[;]Somewhat Disagree5[;]Somewhat Disagree[;][;crlf;]1[;]0[;]Disagree6[;]Disagree[;][;crlf;]0[;]0[;]Strongly Disagree7[;]Strongly Disagree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823F5CF63C849E585DD25E6A628E408&lt;/guid&gt;&#10;        &lt;description /&gt;&#10;        &lt;date&gt;8/18/2013 1:38:1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10A988B9B854D61B9E222CD06464661&lt;/guid&gt;&#10;            &lt;repollguid&gt;953E8207A09C4B298F3675127E555CE3&lt;/repollguid&gt;&#10;            &lt;sourceid&gt;1766580BD5CA423E912F747C4C51F416&lt;/sourceid&gt;&#10;            &lt;questiontext&gt;Hursthouse:  Depending on the circumstances, abortion can be right in some cases but not in others.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808F5347C53A441B927BF4C424FBDCA5&lt;/guid&gt;&#10;                    &lt;answertext&gt;Strongly Agree&lt;/answertext&gt;&#10;                    &lt;valuetype&gt;0&lt;/valuetype&gt;&#10;                &lt;/answer&gt;&#10;                &lt;answer&gt;&#10;                    &lt;guid&gt;3E1A55F2F4F44B309AD8771490D43106&lt;/guid&gt;&#10;                    &lt;answertext&gt;Agree&lt;/answertext&gt;&#10;                    &lt;valuetype&gt;0&lt;/valuetype&gt;&#10;                &lt;/answer&gt;&#10;                &lt;answer&gt;&#10;                    &lt;guid&gt;C0F8BD4BF3954669A4FE49B8CAD15460&lt;/guid&gt;&#10;                    &lt;answertext&gt;Somewhat Agree&lt;/answertext&gt;&#10;                    &lt;valuetype&gt;0&lt;/valuetype&gt;&#10;                &lt;/answer&gt;&#10;                &lt;answer&gt;&#10;                    &lt;guid&gt;7957A4614CCC4822825B7A85E7909727&lt;/guid&gt;&#10;                    &lt;answertext&gt;Neutral&lt;/answertext&gt;&#10;                    &lt;valuetype&gt;0&lt;/valuetype&gt;&#10;                &lt;/answer&gt;&#10;                &lt;answer&gt;&#10;                    &lt;guid&gt;0AF084ACECBE4688876E6EF1146BD408&lt;/guid&gt;&#10;                    &lt;answertext&gt;Somewhat Disagree&lt;/answertext&gt;&#10;                    &lt;valuetype&gt;0&lt;/valuetype&gt;&#10;                &lt;/answer&gt;&#10;                &lt;answer&gt;&#10;                    &lt;guid&gt;7B1745608DCB40458A560BE5F5C5BA14&lt;/guid&gt;&#10;                    &lt;answertext&gt;Disagree&lt;/answertext&gt;&#10;                    &lt;valuetype&gt;0&lt;/valuetype&gt;&#10;                &lt;/answer&gt;&#10;                &lt;answer&gt;&#10;                    &lt;guid&gt;85C40F8A16B442A9BC7B832CF4948BFB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5646BF5C6534483D97101D4E1EF0C54F&lt;/guid&gt;&#10;        &lt;description /&gt;&#10;        &lt;date&gt;8/10/2013 4:08:2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28CE20A5E024B35B185AE9F92078DB7&lt;/guid&gt;&#10;            &lt;repollguid&gt;27D763755C1546039A5573C8CAB68E9B&lt;/repollguid&gt;&#10;            &lt;sourceid&gt;8FEAAF9123B4445D8971D0DA88E2BDCD&lt;/sourceid&gt;&#10;            &lt;questiontext&gt;The case of the violinist is meant to show that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CE9631540DB42B5A6F7B4EF84E9F6DE&lt;/guid&gt;&#10;                    &lt;answertext&gt;abortion is always morally permissible.&lt;/answertext&gt;&#10;                    &lt;valuetype&gt;-1&lt;/valuetype&gt;&#10;                &lt;/answer&gt;&#10;                &lt;answer&gt;&#10;                    &lt;guid&gt;DA98CAFBE4AD477AB11AC71D69AC0D93&lt;/guid&gt;&#10;                    &lt;answertext&gt;it is not the case that all persons have a right to life.&lt;/answertext&gt;&#10;                    &lt;valuetype&gt;-1&lt;/valuetype&gt;&#10;                &lt;/answer&gt;&#10;                &lt;answer&gt;&#10;                    &lt;guid&gt;3F389E1F810C4BB6B30688E000818B23&lt;/guid&gt;&#10;                    &lt;answertext&gt;the right to life does not entail the right not to be killed.&lt;/answertext&gt;&#10;                    &lt;valuetype&gt;1&lt;/valuetype&gt;&#10;                &lt;/answer&gt;&#10;                &lt;answer&gt;&#10;                    &lt;guid&gt;E4A732EAFF9F44D1BB0C068C070BEB34&lt;/guid&gt;&#10;                    &lt;answertext&gt;everyone has a positive right to the bare minimum needed to keep them alive.&lt;/answertext&gt;&#10;                    &lt;valuetype&gt;-1&lt;/valuetype&gt;&#10;                &lt;/answer&gt;&#10;                &lt;answer&gt;&#10;                    &lt;guid&gt;9BB281ADF3704E618C3C4AEE3F5BB429&lt;/guid&gt;&#10;                    &lt;answertext&gt;none of the above.&lt;/answertext&gt;&#10;                    &lt;valuetype&gt;-1&lt;/valuetype&gt;&#10;                &lt;/answer&gt;&#10;            &lt;/answers&gt;&#10;        &lt;/multichoice&gt;&#10;    &lt;/questions&gt;&#10;&lt;/questionlist&gt;"/>
  <p:tag name="RESULTS" val="The case of the violinist is meant to show that:[;crlf;]7[;]7[;]7[;]False[;]7[;][;crlf;]3[;]3[;]0[;]0[;crlf;]0[;]-1[;]abortion is always morally permissible.1[;]abortion is always morally permissible.[;][;crlf;]0[;]-1[;]it is not the case that all persons have a right to life.2[;]it is not the case that all persons have a right to life.[;][;crlf;]7[;]1[;]the right to life does not entail the right not to be killed.3[;]the right to life does not entail the right not to be killed.[;][;crlf;]0[;]-1[;]everyone has a positive right to the bare minimum needed to keep them alive.4[;]everyone has a positive right to the bare minimum needed to keep them alive.[;][;crlf;]0[;]-1[;]none of the above.5[;]none of the above.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5646BF5C6534483D97101D4E1EF0C54F&lt;/guid&gt;&#10;        &lt;description /&gt;&#10;        &lt;date&gt;8/10/2013 4:08:2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FEC6659088F4B78B91FDC6D56F95566&lt;/guid&gt;&#10;            &lt;repollguid&gt;27D763755C1546039A5573C8CAB68E9B&lt;/repollguid&gt;&#10;            &lt;sourceid&gt;8FEAAF9123B4445D8971D0DA88E2BDCD&lt;/sourceid&gt;&#10;            &lt;questiontext&gt;Thomson claims that if the violinist only needed to be hooked up to your kidneys for an hour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CE9631540DB42B5A6F7B4EF84E9F6DE&lt;/guid&gt;&#10;                    &lt;answertext&gt;it would be unjust to unhook yourself from him.&lt;/answertext&gt;&#10;                    &lt;valuetype&gt;-1&lt;/valuetype&gt;&#10;                &lt;/answer&gt;&#10;                &lt;answer&gt;&#10;                    &lt;guid&gt;DA98CAFBE4AD477AB11AC71D69AC0D93&lt;/guid&gt;&#10;                    &lt;answertext&gt;to unhook yourself from him would violate his right to life.&lt;/answertext&gt;&#10;                    &lt;valuetype&gt;-1&lt;/valuetype&gt;&#10;                &lt;/answer&gt;&#10;                &lt;answer&gt;&#10;                    &lt;guid&gt;3F389E1F810C4BB6B30688E000818B23&lt;/guid&gt;&#10;                    &lt;answertext&gt;you would be a “Good Samaritan” if you did not unhook yourself from him.&lt;/answertext&gt;&#10;                    &lt;valuetype&gt;1&lt;/valuetype&gt;&#10;                &lt;/answer&gt;&#10;                &lt;answer&gt;&#10;                    &lt;guid&gt;E4A732EAFF9F44D1BB0C068C070BEB34&lt;/guid&gt;&#10;                    &lt;answertext&gt;all of the above.&lt;/answertext&gt;&#10;                    &lt;valuetype&gt;-1&lt;/valuetype&gt;&#10;                &lt;/answer&gt;&#10;            &lt;/answers&gt;&#10;        &lt;/multichoice&gt;&#10;    &lt;/questions&gt;&#10;&lt;/questionlist&gt;"/>
  <p:tag name="RESULTS" val="Thomson claims that if the violinist only needed to be hooked up to your kidneys for an hour:[;crlf;]7[;]7[;]7[;]False[;]6[;][;crlf;]3.14285714285714[;]3[;]0.349927106111883[;]0.122448979591837[;crlf;]0[;]-1[;]it would be unjust to unhook yourself from him.1[;]it would be unjust to unhook yourself from him.[;][;crlf;]0[;]-1[;]to unhook yourself from him would violate his right to life.2[;]to unhook yourself from him would violate his right to life.[;][;crlf;]6[;]1[;]you would be a “Good Samaritan” if you did not unhook yourself from him.3[;]you would be a “Good Samaritan” if you did not unhook yourself from him.[;][;crlf;]1[;]-1[;]all of the above.4[;]all of the above.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1642</Words>
  <Application>Microsoft Office PowerPoint</Application>
  <PresentationFormat>Widescreen</PresentationFormat>
  <Paragraphs>256</Paragraphs>
  <Slides>35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 Unicode MS</vt:lpstr>
      <vt:lpstr>SimSun</vt:lpstr>
      <vt:lpstr>Arial</vt:lpstr>
      <vt:lpstr>Book Antiqua</vt:lpstr>
      <vt:lpstr>Calibri</vt:lpstr>
      <vt:lpstr>Century Gothic</vt:lpstr>
      <vt:lpstr>Gill Sans MT</vt:lpstr>
      <vt:lpstr>Symbol</vt:lpstr>
      <vt:lpstr>Times New Roman</vt:lpstr>
      <vt:lpstr>Wingdings</vt:lpstr>
      <vt:lpstr>Wingdings 2</vt:lpstr>
      <vt:lpstr>Wingdings 3</vt:lpstr>
      <vt:lpstr>Wisp</vt:lpstr>
      <vt:lpstr>Microsoft Graph Chart</vt:lpstr>
      <vt:lpstr>Contemporary Moral Problems</vt:lpstr>
      <vt:lpstr>Contemporary Moral Problems</vt:lpstr>
      <vt:lpstr>Agenda</vt:lpstr>
      <vt:lpstr>QUIZ</vt:lpstr>
      <vt:lpstr>What attitude does Thomson take toward the claim that a fetus is a person (with the right to life) from the moment of conception?</vt:lpstr>
      <vt:lpstr>The case of the violinist is meant to show that:</vt:lpstr>
      <vt:lpstr>Thomson claims that if the violinist only needed to be hooked up to your kidneys for an hour:</vt:lpstr>
      <vt:lpstr>Thomson concludes that abortion is morally permissible:</vt:lpstr>
      <vt:lpstr>According to Hursthouse, virtue ethics provides an answer to the question:</vt:lpstr>
      <vt:lpstr>Rosalind Hursthouse</vt:lpstr>
      <vt:lpstr>A Different Starting Point for Ethics</vt:lpstr>
      <vt:lpstr>Virtue Ethics, A brief History</vt:lpstr>
      <vt:lpstr>The Primacy of Character</vt:lpstr>
      <vt:lpstr>The Primacy of Character</vt:lpstr>
      <vt:lpstr>Rosalind Hursthouse: “Virtue Theory and Abortion”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Eudaimonia is a difficult concept, but not substantially more so than rationality or happiness.</vt:lpstr>
      <vt:lpstr>PowerPoint Presentation</vt:lpstr>
      <vt:lpstr>Circularity and Action Guidance </vt:lpstr>
      <vt:lpstr>Virtue ethics is not trivially circular.</vt:lpstr>
      <vt:lpstr>Virtue ethics answers the questions “What should I do?” as well as “What kind of person should I be?”</vt:lpstr>
      <vt:lpstr>Virtue ethics does involve rules or principles.</vt:lpstr>
      <vt:lpstr>Reductionism? </vt:lpstr>
      <vt:lpstr>Virtue theory is not committed to reductionism.</vt:lpstr>
      <vt:lpstr>PowerPoint Presentation</vt:lpstr>
      <vt:lpstr>Hursthouse: These objections are equally problems for rival ethical theories, such as deontology and consequentialism.</vt:lpstr>
      <vt:lpstr>PowerPoint Presentation</vt:lpstr>
      <vt:lpstr>Hursthouse:  The major criticism places unreasonable constraints on an adequate moral theory.</vt:lpstr>
      <vt:lpstr>PowerPoint Presentation</vt:lpstr>
      <vt:lpstr>PowerPoint Presentation</vt:lpstr>
      <vt:lpstr>Hursthouse:  Depending on the circumstances, abortion can be right in some cases but not in others.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12</cp:revision>
  <dcterms:created xsi:type="dcterms:W3CDTF">2014-08-10T23:11:57Z</dcterms:created>
  <dcterms:modified xsi:type="dcterms:W3CDTF">2014-08-19T20:02:30Z</dcterms:modified>
</cp:coreProperties>
</file>