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62" r:id="rId9"/>
    <p:sldId id="263" r:id="rId10"/>
    <p:sldId id="264" r:id="rId11"/>
    <p:sldId id="266" r:id="rId12"/>
    <p:sldId id="267" r:id="rId13"/>
    <p:sldId id="273" r:id="rId14"/>
    <p:sldId id="274" r:id="rId15"/>
    <p:sldId id="275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97B2A-AFBD-4679-8688-81AB93DC952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4FBFB-FF3D-4A03-835D-F020F719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1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466FC8-565F-4FBA-9CB1-F16F47BAF4D8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44418FB5-8A27-470F-979E-3E367E7ED8BA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6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3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3D72F4-F0CB-4948-A709-7AD5553673FF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4001AC6D-79D6-43EF-92F4-06671BD1120A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7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47812F-1A88-4D23-AAA5-C56B7E5B879F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BEFF7B8A-C8B5-4C07-B07E-832CA6E1542E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8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6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47812F-1A88-4D23-AAA5-C56B7E5B879F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BEFF7B8A-C8B5-4C07-B07E-832CA6E1542E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9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765BF5-3923-4576-9D28-9E16DA65AA1A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940B0ADD-003A-4528-A91F-B6353EC75A2F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10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765BF5-3923-4576-9D28-9E16DA65AA1A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</a:pPr>
            <a:fld id="{940B0ADD-003A-4528-A91F-B6353EC75A2F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</a:pPr>
              <a:t>11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94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52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8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B03F-8268-41FC-90BD-23DD44C94836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59F5-9F26-4407-9CC4-88AEEAF66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9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12B51B-D24B-46BA-9352-66886971409C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AB64-F08A-454E-9B6F-D6C02444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95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0.emf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2.emf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9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86" y="1730830"/>
            <a:ext cx="6248400" cy="14369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3087" y="3570514"/>
            <a:ext cx="6672942" cy="161108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b="1" i="1" dirty="0">
                <a:solidFill>
                  <a:schemeClr val="accent2"/>
                </a:solidFill>
              </a:rPr>
              <a:t>everyday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13558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2590800" y="263549"/>
            <a:ext cx="76178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Virtue and Abortion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98715" y="1604329"/>
            <a:ext cx="3679372" cy="501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marL="1292225" indent="-2841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39700" lvl="1" indent="0">
              <a:spcAft>
                <a:spcPts val="1032"/>
              </a:spcAft>
              <a:buSzPct val="45000"/>
            </a:pPr>
            <a:r>
              <a:rPr lang="en-US" sz="2500" u="sng" dirty="0">
                <a:solidFill>
                  <a:schemeClr val="tx1"/>
                </a:solidFill>
                <a:latin typeface="Gill Sans MT"/>
              </a:rPr>
              <a:t>Does not focus 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Rights of the woman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Moral status of the fetus</a:t>
            </a:r>
          </a:p>
          <a:p>
            <a:pPr marL="139700" lvl="1" indent="0">
              <a:spcAft>
                <a:spcPts val="1032"/>
              </a:spcAft>
              <a:buSzPct val="45000"/>
            </a:pPr>
            <a:endParaRPr lang="en-US" sz="2500" dirty="0">
              <a:solidFill>
                <a:schemeClr val="tx1"/>
              </a:solidFill>
              <a:latin typeface="Gill Sans MT"/>
            </a:endParaRPr>
          </a:p>
          <a:p>
            <a:pPr marL="139700" lvl="1" indent="0">
              <a:spcAft>
                <a:spcPts val="1032"/>
              </a:spcAft>
              <a:buSzPct val="45000"/>
            </a:pPr>
            <a:r>
              <a:rPr lang="en-US" sz="2500" u="sng" dirty="0">
                <a:solidFill>
                  <a:schemeClr val="tx1"/>
                </a:solidFill>
                <a:latin typeface="Gill Sans MT"/>
              </a:rPr>
              <a:t>Does focus 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Biological facts surrounding abortion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The thoughts and feelings that ought to accompany the circumstances</a:t>
            </a:r>
          </a:p>
          <a:p>
            <a:pPr marL="139700" lvl="2" indent="0">
              <a:spcAft>
                <a:spcPts val="771"/>
              </a:spcAft>
              <a:buSzPct val="75000"/>
            </a:pPr>
            <a:endParaRPr lang="en-US" sz="2200" dirty="0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3611" y="1604329"/>
            <a:ext cx="3888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Hursthouse claims that we should begin by asking how the familiar biological facts of abortion figure in the practical reasoning of a virtuous agent.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Reflection on these facts prompts the realization that pregnancy is not just one among many physical conditions, but a state that is typically attended by strong emotions and attachments. </a:t>
            </a:r>
          </a:p>
        </p:txBody>
      </p:sp>
    </p:spTree>
    <p:extLst>
      <p:ext uri="{BB962C8B-B14F-4D97-AF65-F5344CB8AC3E}">
        <p14:creationId xmlns:p14="http://schemas.microsoft.com/office/powerpoint/2010/main" val="27043356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2590800" y="263549"/>
            <a:ext cx="76178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Virtue and Abortion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6257" y="1675930"/>
            <a:ext cx="3483429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93"/>
              </a:spcAft>
              <a:buSzPct val="45000"/>
            </a:pPr>
            <a:r>
              <a:rPr lang="en-US" sz="2400" b="1" i="1" dirty="0"/>
              <a:t>Hursthouse's Conclusion</a:t>
            </a:r>
            <a:r>
              <a:rPr lang="en-US" sz="2400" b="1" dirty="0"/>
              <a:t> </a:t>
            </a:r>
          </a:p>
          <a:p>
            <a:pPr>
              <a:spcAft>
                <a:spcPts val="1293"/>
              </a:spcAft>
              <a:buSzPct val="45000"/>
            </a:pPr>
            <a:endParaRPr lang="en-US" sz="2400" b="1" dirty="0"/>
          </a:p>
          <a:p>
            <a:pPr>
              <a:spcAft>
                <a:spcPts val="1293"/>
              </a:spcAft>
              <a:buSzPct val="45000"/>
            </a:pPr>
            <a:r>
              <a:rPr lang="en-US" sz="2400" b="1" dirty="0"/>
              <a:t>Depending on the circumstances, abortion can be right in some cases but not in others. Even in cases where it is right, guilt and remorse are sometimes called for.</a:t>
            </a:r>
          </a:p>
          <a:p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8715" y="1604329"/>
            <a:ext cx="3679372" cy="501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marL="1292225" indent="-2841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39700" lvl="1" indent="0">
              <a:spcAft>
                <a:spcPts val="1032"/>
              </a:spcAft>
              <a:buSzPct val="45000"/>
            </a:pPr>
            <a:r>
              <a:rPr lang="en-US" sz="2500" u="sng" dirty="0">
                <a:solidFill>
                  <a:schemeClr val="tx1"/>
                </a:solidFill>
                <a:latin typeface="Gill Sans MT"/>
              </a:rPr>
              <a:t>Does not focus 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Rights of the woman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Moral status of the fetus</a:t>
            </a:r>
          </a:p>
          <a:p>
            <a:pPr marL="139700" lvl="1" indent="0">
              <a:spcAft>
                <a:spcPts val="1032"/>
              </a:spcAft>
              <a:buSzPct val="45000"/>
            </a:pPr>
            <a:endParaRPr lang="en-US" sz="2500" dirty="0">
              <a:solidFill>
                <a:schemeClr val="tx1"/>
              </a:solidFill>
              <a:latin typeface="Gill Sans MT"/>
            </a:endParaRPr>
          </a:p>
          <a:p>
            <a:pPr marL="139700" lvl="1" indent="0">
              <a:spcAft>
                <a:spcPts val="1032"/>
              </a:spcAft>
              <a:buSzPct val="45000"/>
            </a:pPr>
            <a:r>
              <a:rPr lang="en-US" sz="2500" u="sng" dirty="0">
                <a:solidFill>
                  <a:schemeClr val="tx1"/>
                </a:solidFill>
                <a:latin typeface="Gill Sans MT"/>
              </a:rPr>
              <a:t>Does focus 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Biological facts surrounding abortion</a:t>
            </a:r>
          </a:p>
          <a:p>
            <a:pPr marL="561975" lvl="3" indent="-342900">
              <a:spcAft>
                <a:spcPts val="771"/>
              </a:spcAft>
              <a:buSzPct val="75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The thoughts and feelings that ought to accompany the circumstances</a:t>
            </a:r>
          </a:p>
          <a:p>
            <a:pPr marL="139700" lvl="2" indent="0">
              <a:spcAft>
                <a:spcPts val="771"/>
              </a:spcAft>
              <a:buSzPct val="75000"/>
            </a:pPr>
            <a:endParaRPr lang="en-US" sz="2200" dirty="0">
              <a:solidFill>
                <a:schemeClr val="tx1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562577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2514600" y="274638"/>
            <a:ext cx="6964680" cy="1143000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Hursthouse’s</a:t>
            </a:r>
            <a:r>
              <a:rPr lang="en-US" sz="2400" dirty="0" smtClean="0">
                <a:solidFill>
                  <a:schemeClr val="tx1"/>
                </a:solidFill>
              </a:rPr>
              <a:t> (entire) argument that depending </a:t>
            </a:r>
            <a:r>
              <a:rPr lang="en-US" sz="2400" dirty="0">
                <a:solidFill>
                  <a:schemeClr val="tx1"/>
                </a:solidFill>
              </a:rPr>
              <a:t>on the circumstances, abortion can be right in some cases but not in others. 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590800" y="1752600"/>
            <a:ext cx="4114800" cy="4800600"/>
          </a:xfrm>
        </p:spPr>
        <p:txBody>
          <a:bodyPr/>
          <a:lstStyle/>
          <a:p>
            <a:pPr marL="596646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dirty="0" smtClean="0"/>
              <a:t>Strongly Agree</a:t>
            </a:r>
          </a:p>
          <a:p>
            <a:pPr marL="596646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dirty="0" smtClean="0"/>
              <a:t>Agree</a:t>
            </a:r>
          </a:p>
          <a:p>
            <a:pPr marL="596646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dirty="0" smtClean="0"/>
              <a:t>Somewhat Agree</a:t>
            </a:r>
          </a:p>
          <a:p>
            <a:pPr marL="596646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dirty="0" smtClean="0"/>
              <a:t>Neutral</a:t>
            </a:r>
          </a:p>
          <a:p>
            <a:pPr marL="596646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dirty="0" smtClean="0"/>
              <a:t>Somewhat Disagree</a:t>
            </a:r>
          </a:p>
          <a:p>
            <a:pPr marL="596646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dirty="0" smtClean="0"/>
              <a:t>Disagree</a:t>
            </a:r>
          </a:p>
          <a:p>
            <a:pPr marL="596646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dirty="0" smtClean="0"/>
              <a:t>Strongly Disagree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85567558"/>
              </p:ext>
            </p:extLst>
          </p:nvPr>
        </p:nvGraphicFramePr>
        <p:xfrm>
          <a:off x="62484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84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79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Theory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7334" y="2857943"/>
            <a:ext cx="5229061" cy="640080"/>
          </a:xfrm>
        </p:spPr>
        <p:txBody>
          <a:bodyPr/>
          <a:lstStyle/>
          <a:p>
            <a:r>
              <a:rPr lang="en-US" i="1" dirty="0" smtClean="0"/>
              <a:t>Explanatory Power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2905" y="3498023"/>
            <a:ext cx="4754880" cy="32010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“A moral theory should feature principles that explain our more specific considered moral beliefs, this </a:t>
            </a:r>
            <a:r>
              <a:rPr lang="en-US" b="1" dirty="0" smtClean="0">
                <a:solidFill>
                  <a:schemeClr val="accent5"/>
                </a:solidFill>
              </a:rPr>
              <a:t>helping us understand </a:t>
            </a:r>
            <a:r>
              <a:rPr lang="en-US" b="1" i="1" dirty="0" smtClean="0">
                <a:solidFill>
                  <a:schemeClr val="accent5"/>
                </a:solidFill>
              </a:rPr>
              <a:t>why </a:t>
            </a:r>
            <a:r>
              <a:rPr lang="en-US" dirty="0" smtClean="0"/>
              <a:t>certain actions, persons, and other objects of moral evaluation are right or wrong, good or bad. The better a theory’s principles in providing such explanations, the better the theory.”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93971" y="2857943"/>
            <a:ext cx="4934277" cy="640080"/>
          </a:xfrm>
        </p:spPr>
        <p:txBody>
          <a:bodyPr/>
          <a:lstStyle/>
          <a:p>
            <a:r>
              <a:rPr lang="en-US" i="1" dirty="0" smtClean="0"/>
              <a:t>Practical Guidance</a:t>
            </a:r>
            <a:endParaRPr lang="en-US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064214" y="3502012"/>
            <a:ext cx="3613186" cy="329184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“A moral theory should feature principles that are useful in guiding moral deliberation toward correct or justified moral verdicts about particular issues which we can then use to </a:t>
            </a:r>
            <a:r>
              <a:rPr lang="en-US" b="1" dirty="0" smtClean="0">
                <a:solidFill>
                  <a:schemeClr val="accent5"/>
                </a:solidFill>
              </a:rPr>
              <a:t>help guide choice</a:t>
            </a:r>
            <a:r>
              <a:rPr lang="en-US" dirty="0" smtClean="0"/>
              <a:t>. The better a theory’s principles are in providing practical guidance, the better the theory.”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18514" y="131901"/>
            <a:ext cx="3863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Bentham’s Consequentialism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Mill’s Consequentialism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MacKinnon’s Feminism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Kantian Ethics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Natural Law Theory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Virtue Ethical Theory</a:t>
            </a:r>
          </a:p>
        </p:txBody>
      </p:sp>
    </p:spTree>
    <p:extLst>
      <p:ext uri="{BB962C8B-B14F-4D97-AF65-F5344CB8AC3E}">
        <p14:creationId xmlns:p14="http://schemas.microsoft.com/office/powerpoint/2010/main" val="146667796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ethical theory has the most explanatory power?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Bentham’s Consequentialism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Mill’s Consequentialism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MacKinnon’s Feminism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Kantian Ethics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Natural Law Theory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Virtue Ethical Theory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5562600" y="1524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2600" y="1524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38001302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ethical theory has the most practical guidance?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Bentham’s Consequentialism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Mill’s Consequentialism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MacKinnon’s Feminism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Kantian Ethics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Natural Law Theory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Virtue Ethical Theory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5562600" y="1524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2600" y="1524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35331649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Clicker Quiz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b="1" dirty="0" smtClean="0"/>
              <a:t>HURSTHOUSE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99" y="3843435"/>
            <a:ext cx="2729310" cy="2729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2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3152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</a:t>
            </a:r>
            <a:r>
              <a:rPr lang="en-US" sz="2800" dirty="0" err="1" smtClean="0"/>
              <a:t>Hursthouse’s</a:t>
            </a:r>
            <a:r>
              <a:rPr lang="en-US" sz="2800" dirty="0" smtClean="0"/>
              <a:t> conclusion about abortion?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665513" y="1600200"/>
            <a:ext cx="4691743" cy="5029200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Depending </a:t>
            </a:r>
            <a:r>
              <a:rPr lang="en-US" sz="3200" dirty="0"/>
              <a:t>on the circumstances, abortion can be right in some cases but not in others. Even in cases where it is right, guilt and remorse are sometimes called for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loss of the future to </a:t>
            </a:r>
            <a:r>
              <a:rPr lang="en-US" sz="3200" dirty="0" smtClean="0"/>
              <a:t>the standard </a:t>
            </a:r>
            <a:r>
              <a:rPr lang="en-US" sz="3200" dirty="0"/>
              <a:t>fetus</a:t>
            </a:r>
            <a:r>
              <a:rPr lang="en-US" sz="3200" dirty="0" smtClean="0"/>
              <a:t>... could </a:t>
            </a:r>
            <a:r>
              <a:rPr lang="en-US" sz="3200" dirty="0"/>
              <a:t>be justified only by the most compelling reasons.</a:t>
            </a:r>
            <a:endParaRPr lang="en-US" sz="3200" dirty="0" smtClean="0"/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Abortion is morally impermissible because familiar </a:t>
            </a:r>
            <a:r>
              <a:rPr lang="en-US" sz="3200" dirty="0"/>
              <a:t>biological facts of abortion are irrelevant to the practical reasoning of a virtuous agent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Abortion is morally permissible because deontological and utilitarian ethical theories have irresolvable conflict built into them.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Abortion is morally permissible, at least in many cases, because the right to life is merely negative</a:t>
            </a:r>
            <a:r>
              <a:rPr lang="en-US" sz="3200" smtClean="0"/>
              <a:t>. 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87959324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966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934200" cy="990600"/>
          </a:xfrm>
        </p:spPr>
        <p:txBody>
          <a:bodyPr>
            <a:normAutofit/>
          </a:bodyPr>
          <a:lstStyle/>
          <a:p>
            <a:r>
              <a:rPr lang="en-US" sz="2000" dirty="0"/>
              <a:t>According to </a:t>
            </a:r>
            <a:r>
              <a:rPr lang="en-US" sz="2000" dirty="0" err="1"/>
              <a:t>Hursthouse’s</a:t>
            </a:r>
            <a:r>
              <a:rPr lang="en-US" sz="2000" dirty="0"/>
              <a:t> characterization of virtue ethics, an action is right if and only if: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76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it is what a virtuous person would do in the circumstances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it is what a vicious person would not avoid doing in the circumstances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it produces the most virtue in the world, compared to alternative actions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it does not violate the rights of any person with moral standing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4682161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54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/>
          <a:lstStyle/>
          <a:p>
            <a:r>
              <a:rPr lang="en-US" dirty="0" err="1" smtClean="0"/>
              <a:t>Hursthouse</a:t>
            </a:r>
            <a:r>
              <a:rPr lang="en-US" dirty="0" smtClean="0"/>
              <a:t> claims: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7680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err="1"/>
              <a:t>Eudaimonia</a:t>
            </a:r>
            <a:r>
              <a:rPr lang="en-US" sz="3200" dirty="0"/>
              <a:t> is a difficult concept, but not substantially more so than rationality or happiness.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Virtue ethics is not trivially circular.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Virtue ethics answers the questions “What should I do?” as well as “What kind of person should I be?”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Virtue ethics does involve rules or principles.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Virtue theory is not committed to reductionism.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All of the above.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None of the above. 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90504217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507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590800" y="263549"/>
            <a:ext cx="76178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04775" indent="0">
              <a:spcAft>
                <a:spcPts val="1293"/>
              </a:spcAft>
              <a:buSzPct val="45000"/>
            </a:pPr>
            <a:r>
              <a:rPr lang="en-US" sz="4000" u="sng">
                <a:solidFill>
                  <a:schemeClr val="tx1"/>
                </a:solidFill>
                <a:latin typeface="Century Gothic"/>
              </a:rPr>
              <a:t>Some initial clarifications</a:t>
            </a:r>
            <a:endParaRPr lang="en-US" sz="4000" u="sng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514600" y="1604330"/>
            <a:ext cx="7694041" cy="44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Century Gothic"/>
              </a:rPr>
              <a:t>Eudaimonia</a:t>
            </a:r>
            <a:r>
              <a:rPr lang="en-US" sz="2000" dirty="0" smtClean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is a difficult concept, but not substantially more so than </a:t>
            </a:r>
            <a:r>
              <a:rPr lang="en-US" sz="2000" i="1" dirty="0">
                <a:solidFill>
                  <a:schemeClr val="tx1"/>
                </a:solidFill>
                <a:latin typeface="Century Gothic"/>
              </a:rPr>
              <a:t>rationality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or </a:t>
            </a:r>
            <a:r>
              <a:rPr lang="en-US" sz="2000" i="1" dirty="0">
                <a:solidFill>
                  <a:schemeClr val="tx1"/>
                </a:solidFill>
                <a:latin typeface="Century Gothic"/>
              </a:rPr>
              <a:t>happiness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.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Virtue ethics is not trivially circular.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Virtue ethics answers the questions “What should I do?” as well as “What kind of person should I be?”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Virtue ethics does involve rules or principles.</a:t>
            </a: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Century Gothic"/>
            </a:endParaRPr>
          </a:p>
          <a:p>
            <a:pPr marL="574675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Virtue theory is not committed to reductionism.</a:t>
            </a:r>
          </a:p>
        </p:txBody>
      </p:sp>
    </p:spTree>
    <p:extLst>
      <p:ext uri="{BB962C8B-B14F-4D97-AF65-F5344CB8AC3E}">
        <p14:creationId xmlns:p14="http://schemas.microsoft.com/office/powerpoint/2010/main" val="1826099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514600" y="1604330"/>
            <a:ext cx="7694041" cy="44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996950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500" dirty="0" smtClean="0">
                <a:solidFill>
                  <a:schemeClr val="tx1"/>
                </a:solidFill>
                <a:latin typeface="Gill Sans MT"/>
              </a:rPr>
              <a:t>Which </a:t>
            </a:r>
            <a:r>
              <a:rPr lang="en-US" sz="2500" dirty="0">
                <a:solidFill>
                  <a:schemeClr val="tx1"/>
                </a:solidFill>
                <a:latin typeface="Gill Sans MT"/>
              </a:rPr>
              <a:t>character traits are virtues is disputed, and subject to the threat of moral skepticism or relativism.</a:t>
            </a:r>
          </a:p>
          <a:p>
            <a:pPr marL="996950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endParaRPr lang="en-US" sz="2500" dirty="0">
              <a:solidFill>
                <a:schemeClr val="tx1"/>
              </a:solidFill>
              <a:latin typeface="Gill Sans MT"/>
            </a:endParaRPr>
          </a:p>
          <a:p>
            <a:pPr marL="996950" lvl="1" indent="-457200">
              <a:spcAft>
                <a:spcPts val="1032"/>
              </a:spcAft>
              <a:buSzPct val="45000"/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Gill Sans MT"/>
              </a:rPr>
              <a:t>Virtue ethics has unresolvable conflict built into it (as virtues often conflict).</a:t>
            </a:r>
          </a:p>
          <a:p>
            <a:pPr marL="104775" indent="0">
              <a:spcAft>
                <a:spcPts val="1293"/>
              </a:spcAft>
              <a:buSzPct val="45000"/>
            </a:pPr>
            <a:endParaRPr lang="en-US" sz="2900" dirty="0">
              <a:solidFill>
                <a:schemeClr val="tx1"/>
              </a:solidFill>
              <a:latin typeface="Gill Sans MT"/>
            </a:endParaRPr>
          </a:p>
          <a:p>
            <a:pPr marL="104775" indent="0">
              <a:spcAft>
                <a:spcPts val="1293"/>
              </a:spcAft>
              <a:buSzPct val="45000"/>
            </a:pPr>
            <a:r>
              <a:rPr lang="en-US" sz="2900" u="sng" dirty="0">
                <a:solidFill>
                  <a:schemeClr val="tx1"/>
                </a:solidFill>
                <a:latin typeface="Gill Sans MT"/>
              </a:rPr>
              <a:t>Hursthouse</a:t>
            </a:r>
            <a:r>
              <a:rPr lang="en-US" sz="2900" dirty="0">
                <a:solidFill>
                  <a:schemeClr val="tx1"/>
                </a:solidFill>
                <a:latin typeface="Gill Sans MT"/>
              </a:rPr>
              <a:t>: These are equally problems for rival ethical theories, such as deontology and consequentialism.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849086" y="263549"/>
            <a:ext cx="9359555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04775" indent="0">
              <a:spcAft>
                <a:spcPts val="1293"/>
              </a:spcAft>
              <a:buSzPct val="45000"/>
            </a:pPr>
            <a:r>
              <a:rPr lang="en-US" sz="4000" u="sng" dirty="0">
                <a:solidFill>
                  <a:schemeClr val="tx1"/>
                </a:solidFill>
                <a:latin typeface="Gill Sans MT"/>
              </a:rPr>
              <a:t>Two more objections to virtue ethics</a:t>
            </a:r>
          </a:p>
        </p:txBody>
      </p:sp>
    </p:spTree>
    <p:extLst>
      <p:ext uri="{BB962C8B-B14F-4D97-AF65-F5344CB8AC3E}">
        <p14:creationId xmlns:p14="http://schemas.microsoft.com/office/powerpoint/2010/main" val="4123300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514600" y="263549"/>
            <a:ext cx="76940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spcAft>
                <a:spcPts val="1293"/>
              </a:spcAft>
              <a:buSzPct val="45000"/>
            </a:pP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The major criticism of virtue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14599" y="1604330"/>
            <a:ext cx="7694042" cy="44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marL="1292225" indent="-2841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3175" lvl="1" indent="0">
              <a:spcAft>
                <a:spcPts val="1032"/>
              </a:spcAft>
              <a:buSzPct val="45000"/>
            </a:pPr>
            <a:r>
              <a:rPr lang="en-US" sz="2500" dirty="0">
                <a:solidFill>
                  <a:schemeClr val="tx1"/>
                </a:solidFill>
                <a:latin typeface="Gill Sans MT"/>
              </a:rPr>
              <a:t>	</a:t>
            </a:r>
            <a:r>
              <a:rPr lang="en-US" sz="2500" u="sng" dirty="0">
                <a:solidFill>
                  <a:schemeClr val="tx1"/>
                </a:solidFill>
                <a:latin typeface="Gill Sans MT"/>
              </a:rPr>
              <a:t>Objection</a:t>
            </a:r>
            <a:r>
              <a:rPr lang="en-US" sz="2500" dirty="0">
                <a:solidFill>
                  <a:schemeClr val="tx1"/>
                </a:solidFill>
                <a:latin typeface="Gill Sans MT"/>
              </a:rPr>
              <a:t>: Virtue can’t “get us anywhere” 	because it 	relies on:</a:t>
            </a:r>
          </a:p>
          <a:p>
            <a:pPr marL="1350962" lvl="2" indent="-342900">
              <a:spcAft>
                <a:spcPts val="771"/>
              </a:spcAft>
              <a:buSzPct val="75000"/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Understanding of virtues and vices.</a:t>
            </a:r>
          </a:p>
          <a:p>
            <a:pPr marL="1350962" lvl="2" indent="-342900">
              <a:spcAft>
                <a:spcPts val="771"/>
              </a:spcAft>
              <a:buSzPct val="75000"/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Evaluative concepts such as the </a:t>
            </a:r>
            <a:r>
              <a:rPr lang="en-US" sz="2200" i="1" dirty="0">
                <a:solidFill>
                  <a:schemeClr val="tx1"/>
                </a:solidFill>
                <a:latin typeface="Gill Sans MT"/>
              </a:rPr>
              <a:t>worthwhile.</a:t>
            </a:r>
          </a:p>
        </p:txBody>
      </p:sp>
    </p:spTree>
    <p:extLst>
      <p:ext uri="{BB962C8B-B14F-4D97-AF65-F5344CB8AC3E}">
        <p14:creationId xmlns:p14="http://schemas.microsoft.com/office/powerpoint/2010/main" val="31169382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514600" y="263549"/>
            <a:ext cx="7694041" cy="116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spcAft>
                <a:spcPts val="1293"/>
              </a:spcAft>
              <a:buSzPct val="45000"/>
            </a:pP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The major criticism of virtue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14599" y="1604330"/>
            <a:ext cx="7694042" cy="44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28625" indent="-323850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marL="860425" indent="-320675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marL="1292225" indent="-2841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3175" lvl="1" indent="0">
              <a:spcAft>
                <a:spcPts val="1032"/>
              </a:spcAft>
              <a:buSzPct val="45000"/>
            </a:pPr>
            <a:r>
              <a:rPr lang="en-US" sz="2500" dirty="0">
                <a:solidFill>
                  <a:schemeClr val="tx1"/>
                </a:solidFill>
                <a:latin typeface="Gill Sans MT"/>
              </a:rPr>
              <a:t>	</a:t>
            </a:r>
            <a:r>
              <a:rPr lang="en-US" sz="2500" u="sng" dirty="0">
                <a:solidFill>
                  <a:schemeClr val="tx1"/>
                </a:solidFill>
                <a:latin typeface="Gill Sans MT"/>
              </a:rPr>
              <a:t>Objection</a:t>
            </a:r>
            <a:r>
              <a:rPr lang="en-US" sz="2500" dirty="0">
                <a:solidFill>
                  <a:schemeClr val="tx1"/>
                </a:solidFill>
                <a:latin typeface="Gill Sans MT"/>
              </a:rPr>
              <a:t>: Virtue can’t “get us anywhere” 	because it 	relies on:</a:t>
            </a:r>
          </a:p>
          <a:p>
            <a:pPr marL="1350962" lvl="2" indent="-342900">
              <a:spcAft>
                <a:spcPts val="771"/>
              </a:spcAft>
              <a:buSzPct val="75000"/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Understanding of virtues and vices.</a:t>
            </a:r>
          </a:p>
          <a:p>
            <a:pPr marL="1350962" lvl="2" indent="-342900">
              <a:spcAft>
                <a:spcPts val="771"/>
              </a:spcAft>
              <a:buSzPct val="75000"/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Gill Sans MT"/>
              </a:rPr>
              <a:t>Evaluative concepts such as the </a:t>
            </a:r>
            <a:r>
              <a:rPr lang="en-US" sz="2200" i="1" dirty="0">
                <a:solidFill>
                  <a:schemeClr val="tx1"/>
                </a:solidFill>
                <a:latin typeface="Gill Sans MT"/>
              </a:rPr>
              <a:t>worthwhile.</a:t>
            </a:r>
          </a:p>
          <a:p>
            <a:pPr lvl="2">
              <a:spcAft>
                <a:spcPts val="771"/>
              </a:spcAft>
              <a:buSzPct val="75000"/>
              <a:buFont typeface="Symbol" charset="2"/>
              <a:buChar char=""/>
            </a:pPr>
            <a:endParaRPr lang="en-US" sz="2200" i="1" dirty="0">
              <a:solidFill>
                <a:schemeClr val="tx1"/>
              </a:solidFill>
              <a:latin typeface="Gill Sans MT"/>
            </a:endParaRPr>
          </a:p>
          <a:p>
            <a:pPr marL="104775" indent="0">
              <a:spcAft>
                <a:spcPts val="1293"/>
              </a:spcAft>
              <a:buSzPct val="45000"/>
            </a:pPr>
            <a:r>
              <a:rPr lang="en-US" sz="2900" u="sng" dirty="0">
                <a:solidFill>
                  <a:schemeClr val="tx1"/>
                </a:solidFill>
                <a:latin typeface="Gill Sans MT"/>
              </a:rPr>
              <a:t>Hursthouse’s Response</a:t>
            </a:r>
          </a:p>
          <a:p>
            <a:pPr marL="882650" lvl="1" indent="-342900">
              <a:spcAft>
                <a:spcPts val="1032"/>
              </a:spcAft>
              <a:buSzPct val="45000"/>
              <a:buFont typeface="Wingdings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latin typeface="Gill Sans MT"/>
              </a:rPr>
              <a:t>The major criticism places unreasonable constraints on an adequate moral theory.</a:t>
            </a:r>
          </a:p>
          <a:p>
            <a:pPr marL="882650" lvl="1" indent="-342900">
              <a:spcAft>
                <a:spcPts val="1032"/>
              </a:spcAft>
              <a:buSzPct val="45000"/>
              <a:buFont typeface="Wingdings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latin typeface="Gill Sans MT"/>
              </a:rPr>
              <a:t>A discussion of abortion makes clear the ways in which virtue theory can shed light on moral issues.</a:t>
            </a:r>
          </a:p>
        </p:txBody>
      </p:sp>
    </p:spTree>
    <p:extLst>
      <p:ext uri="{BB962C8B-B14F-4D97-AF65-F5344CB8AC3E}">
        <p14:creationId xmlns:p14="http://schemas.microsoft.com/office/powerpoint/2010/main" val="7313553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5278C8BB554747D1AE04474A3A3A271B"/>
  <p:tag name="TPVERSION" val="5"/>
  <p:tag name="TPFULLVERSION" val="5.2.1.3179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4823F5CF63C849E585DD25E6A628E408&lt;/guid&gt;&#10;        &lt;description /&gt;&#10;        &lt;date&gt;8/18/2013 1:38:1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10A988B9B854D61B9E222CD06464661&lt;/guid&gt;&#10;            &lt;repollguid&gt;953E8207A09C4B298F3675127E555CE3&lt;/repollguid&gt;&#10;            &lt;sourceid&gt;1766580BD5CA423E912F747C4C51F416&lt;/sourceid&gt;&#10;            &lt;questiontext&gt;Hursthouse’s (entire) argument that depending on the circumstances, abortion can be right in some cases but not in others.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808F5347C53A441B927BF4C424FBDCA5&lt;/guid&gt;&#10;                    &lt;answertext&gt;Strongly Agree&lt;/answertext&gt;&#10;                    &lt;valuetype&gt;0&lt;/valuetype&gt;&#10;                &lt;/answer&gt;&#10;                &lt;answer&gt;&#10;                    &lt;guid&gt;3E1A55F2F4F44B309AD8771490D43106&lt;/guid&gt;&#10;                    &lt;answertext&gt;Agree&lt;/answertext&gt;&#10;                    &lt;valuetype&gt;0&lt;/valuetype&gt;&#10;                &lt;/answer&gt;&#10;                &lt;answer&gt;&#10;                    &lt;guid&gt;C0F8BD4BF3954669A4FE49B8CAD15460&lt;/guid&gt;&#10;                    &lt;answertext&gt;Somewhat Agree&lt;/answertext&gt;&#10;                    &lt;valuetype&gt;0&lt;/valuetype&gt;&#10;                &lt;/answer&gt;&#10;                &lt;answer&gt;&#10;                    &lt;guid&gt;7957A4614CCC4822825B7A85E7909727&lt;/guid&gt;&#10;                    &lt;answertext&gt;Neutral&lt;/answertext&gt;&#10;                    &lt;valuetype&gt;0&lt;/valuetype&gt;&#10;                &lt;/answer&gt;&#10;                &lt;answer&gt;&#10;                    &lt;guid&gt;0AF084ACECBE4688876E6EF1146BD408&lt;/guid&gt;&#10;                    &lt;answertext&gt;Somewhat Disagree&lt;/answertext&gt;&#10;                    &lt;valuetype&gt;0&lt;/valuetype&gt;&#10;                &lt;/answer&gt;&#10;                &lt;answer&gt;&#10;                    &lt;guid&gt;7B1745608DCB40458A560BE5F5C5BA14&lt;/guid&gt;&#10;                    &lt;answertext&gt;Disagree&lt;/answertext&gt;&#10;                    &lt;valuetype&gt;0&lt;/valuetype&gt;&#10;                &lt;/answer&gt;&#10;                &lt;answer&gt;&#10;                    &lt;guid&gt;85C40F8A16B442A9BC7B832CF4948BFB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  <p:tag name="RESULTS" val="Hursthouse’s (entire) argument that depending on the circumstances, abortion can be right in some cases but not in others. [;crlf;]8[;]8[;]8[;]False[;]0[;][;crlf;]2.75[;]2[;]1.85404962177392[;]3.4375[;crlf;]2[;]0[;]Strongly Agree1[;]Strongly Agree[;][;crlf;]3[;]0[;]Agree2[;]Agree[;][;crlf;]1[;]0[;]Somewhat Agree3[;]Somewhat Agree[;][;crlf;]1[;]0[;]Neutral4[;]Neutral[;][;crlf;]0[;]0[;]Somewhat Disagree5[;]Somewhat Disagree[;][;crlf;]0[;]0[;]Disagree6[;]Disagree[;][;crlf;]1[;]0[;]Strongly Disagree7[;]Strongly Disagree[;]"/>
  <p:tag name="HASRESULTS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Which ethical theory has the most explanatory power? [;crlf;]7[;]7[;]7[;]False[;]0[;][;crlf;]1.71428571428571[;]1[;]1.03015750727543[;]1.06122448979592[;crlf;]4[;]0[;]Consequentialism1[;]Consequentialism[;][;crlf;]2[;]0[;]Kantian Ethics2[;]Kantian Ethics[;][;crlf;]0[;]0[;]Natural Law Theory3[;]Natural Law Theory[;][;crlf;]1[;]0[;]Rights-Based Theory4[;]Rights-Based Theory[;][;crlf;]0[;]0[;]Virtue Ethical Theory5[;]Virtue Ethical Theory[;][;crlf;]0[;]0[;]Prima Facie Duties6[;]Prima Facie Duties[;][;crlf;]0[;]0[;]Divine Command Theory7[;]Divine Command Theory[;][;crlf;]0[;]0[;]Ethical Relativism8[;]Ethical Relativism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BA372FF609244549B8EC63022E1BA3B3&lt;/guid&gt;&#10;        &lt;description /&gt;&#10;        &lt;date&gt;6/22/2013 9:25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41F140D3E7445A0B4C1B57B17FB314D&lt;/guid&gt;&#10;            &lt;repollguid&gt;CB022CBF1B0D4A0C961017A1D1F6D049&lt;/repollguid&gt;&#10;            &lt;sourceid&gt;0F3B333180CB466997646C9192892C59&lt;/sourceid&gt;&#10;            &lt;questiontext&gt;Which ethical theory has the most explanatory power?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8F1A2DFED4A451893FF27FBB130919E&lt;/guid&gt;&#10;                    &lt;answertext&gt;Consequentialism&lt;/answertext&gt;&#10;                    &lt;valuetype&gt;0&lt;/valuetype&gt;&#10;                &lt;/answer&gt;&#10;                &lt;answer&gt;&#10;                    &lt;guid&gt;7634A02B42FC4E888E9BC8F47E02E3D9&lt;/guid&gt;&#10;                    &lt;answertext&gt;Kantian Ethics&lt;/answertext&gt;&#10;                    &lt;valuetype&gt;0&lt;/valuetype&gt;&#10;                &lt;/answer&gt;&#10;                &lt;answer&gt;&#10;                    &lt;guid&gt;64A5C6E074AA41CFA61E567AB6E3D8CF&lt;/guid&gt;&#10;                    &lt;answertext&gt;Natural Law Theory&lt;/answertext&gt;&#10;                    &lt;valuetype&gt;0&lt;/valuetype&gt;&#10;                &lt;/answer&gt;&#10;                &lt;answer&gt;&#10;                    &lt;guid&gt;4EEF07E2BCD54968AB7BEB1233C365F0&lt;/guid&gt;&#10;                    &lt;answertext&gt;Rights-Based Theory&lt;/answertext&gt;&#10;                    &lt;valuetype&gt;0&lt;/valuetype&gt;&#10;                &lt;/answer&gt;&#10;                &lt;answer&gt;&#10;                    &lt;guid&gt;828C552938234FEC83D897AACBE99398&lt;/guid&gt;&#10;                    &lt;answertext&gt;Virtue Ethical Theory&lt;/answertext&gt;&#10;                    &lt;valuetype&gt;0&lt;/valuetype&gt;&#10;                &lt;/answer&gt;&#10;                &lt;answer&gt;&#10;                    &lt;guid&gt;7523D68D0F554A4A991471CC3A1253EE&lt;/guid&gt;&#10;                    &lt;answertext&gt;Prima Facie Duties&lt;/answertext&gt;&#10;                    &lt;valuetype&gt;0&lt;/valuetype&gt;&#10;                &lt;/answer&gt;&#10;                &lt;answer&gt;&#10;                    &lt;guid&gt;7C35A3C3145A40EDA030A4458153C7ED&lt;/guid&gt;&#10;                    &lt;answertext&gt;Divine Command Theory&lt;/answertext&gt;&#10;                    &lt;valuetype&gt;0&lt;/valuetype&gt;&#10;                &lt;/answer&gt;&#10;                &lt;answer&gt;&#10;                    &lt;guid&gt;14459575753F43A5839FDCA6597387B0&lt;/guid&gt;&#10;                    &lt;answertext&gt;Ethical Relativism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Which ethical theory has the most practical guidance? [;crlf;]7[;]7[;]7[;]False[;]0[;][;crlf;]3[;]2[;]1.69030850945703[;]2.85714285714286[;crlf;]1[;]0[;]Consequentialism1[;]Consequentialism[;][;crlf;]3[;]0[;]Kantian Ethics2[;]Kantian Ethics[;][;crlf;]1[;]0[;]Natural Law Theory3[;]Natural Law Theory[;][;crlf;]0[;]0[;]Rights-Based Theory4[;]Rights-Based Theory[;][;crlf;]1[;]0[;]Virtue Ethical Theory5[;]Virtue Ethical Theory[;][;crlf;]1[;]0[;]Prima Facie Duties6[;]Prima Facie Duties[;][;crlf;]0[;]0[;]Divine Command Theory7[;]Divine Command Theory[;][;crlf;]0[;]0[;]Ethical Relativism8[;]Ethical Relativism[;]"/>
  <p:tag name="HASRESULTS" val="True"/>
  <p:tag name="AUTOOPENPOLL" val="True"/>
  <p:tag name="AUTOFORMATCHART" val="True"/>
  <p:tag name="LIVECHARTING" val="False"/>
  <p:tag name="TYPE" val="MultiChoiceSlide"/>
  <p:tag name="TPQUESTIONXML" val="﻿&lt;?xml version=&quot;1.0&quot; encoding=&quot;utf-8&quot;?&gt;&#10;&lt;questionlist&gt;&#10;    &lt;properties&gt;&#10;        &lt;guid&gt;BA372FF609244549B8EC63022E1BA3B3&lt;/guid&gt;&#10;        &lt;description /&gt;&#10;        &lt;date&gt;6/22/2013 9:25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41F140D3E7445A0B4C1B57B17FB314D&lt;/guid&gt;&#10;            &lt;repollguid&gt;CB022CBF1B0D4A0C961017A1D1F6D049&lt;/repollguid&gt;&#10;            &lt;sourceid&gt;0F3B333180CB466997646C9192892C59&lt;/sourceid&gt;&#10;            &lt;questiontext&gt;Which ethical theory has the most practical guidance?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8F1A2DFED4A451893FF27FBB130919E&lt;/guid&gt;&#10;                    &lt;answertext&gt;Consequentialism&lt;/answertext&gt;&#10;                    &lt;valuetype&gt;0&lt;/valuetype&gt;&#10;                &lt;/answer&gt;&#10;                &lt;answer&gt;&#10;                    &lt;guid&gt;7634A02B42FC4E888E9BC8F47E02E3D9&lt;/guid&gt;&#10;                    &lt;answertext&gt;Kantian Ethics&lt;/answertext&gt;&#10;                    &lt;valuetype&gt;0&lt;/valuetype&gt;&#10;                &lt;/answer&gt;&#10;                &lt;answer&gt;&#10;                    &lt;guid&gt;64A5C6E074AA41CFA61E567AB6E3D8CF&lt;/guid&gt;&#10;                    &lt;answertext&gt;Natural Law Theory&lt;/answertext&gt;&#10;                    &lt;valuetype&gt;0&lt;/valuetype&gt;&#10;                &lt;/answer&gt;&#10;                &lt;answer&gt;&#10;                    &lt;guid&gt;4EEF07E2BCD54968AB7BEB1233C365F0&lt;/guid&gt;&#10;                    &lt;answertext&gt;Rights-Based Theory&lt;/answertext&gt;&#10;                    &lt;valuetype&gt;0&lt;/valuetype&gt;&#10;                &lt;/answer&gt;&#10;                &lt;answer&gt;&#10;                    &lt;guid&gt;828C552938234FEC83D897AACBE99398&lt;/guid&gt;&#10;                    &lt;answertext&gt;Virtue Ethical Theory&lt;/answertext&gt;&#10;                    &lt;valuetype&gt;0&lt;/valuetype&gt;&#10;                &lt;/answer&gt;&#10;                &lt;answer&gt;&#10;                    &lt;guid&gt;7523D68D0F554A4A991471CC3A1253EE&lt;/guid&gt;&#10;                    &lt;answertext&gt;Prima Facie Duties&lt;/answertext&gt;&#10;                    &lt;valuetype&gt;0&lt;/valuetype&gt;&#10;                &lt;/answer&gt;&#10;                &lt;answer&gt;&#10;                    &lt;guid&gt;7C35A3C3145A40EDA030A4458153C7ED&lt;/guid&gt;&#10;                    &lt;answertext&gt;Divine Command Theory&lt;/answertext&gt;&#10;                    &lt;valuetype&gt;0&lt;/valuetype&gt;&#10;                &lt;/answer&gt;&#10;                &lt;answer&gt;&#10;                    &lt;guid&gt;14459575753F43A5839FDCA6597387B0&lt;/guid&gt;&#10;                    &lt;answertext&gt;Ethical Relativism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472D2328B3C449FA0C926D5112A142A&lt;/guid&gt;&#10;        &lt;description /&gt;&#10;        &lt;date&gt;12/3/2013 11:53:0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30F5A51AC444615BAE0FE51E0B3A3FD&lt;/guid&gt;&#10;            &lt;repollguid&gt;04B05DE96EAF4DBE9402D0FE00F726BC&lt;/repollguid&gt;&#10;            &lt;sourceid&gt;6EEAC5E05C28406EBA8AA8D34B3E312C&lt;/sourceid&gt;&#10;            &lt;questiontext&gt;What is Hursthouse’s conclusion about abortio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05286720C93434D8DFD47A91400FF40&lt;/guid&gt;&#10;                    &lt;answertext&gt;Depending on the circumstances, abortion can be right in some cases but not in others. Even in cases where it is right, guilt and remorse are sometimes called for.&lt;/answertext&gt;&#10;                    &lt;valuetype&gt;-1&lt;/valuetype&gt;&#10;                &lt;/answer&gt;&#10;                &lt;answer&gt;&#10;                    &lt;guid&gt;ECD1AE7C33EA43A299BC8EBCE2C401D1&lt;/guid&gt;&#10;                    &lt;answertext&gt;The loss of the future to the standard fetus... could be justified only by the most compelling reasons.&lt;/answertext&gt;&#10;                    &lt;valuetype&gt;-1&lt;/valuetype&gt;&#10;                &lt;/answer&gt;&#10;                &lt;answer&gt;&#10;                    &lt;guid&gt;54CF73AF8FDB4A7883D5A1EC27A8F0F8&lt;/guid&gt;&#10;                    &lt;answertext&gt;Abortion is morally impermissible because familiar biological facts of abortion are irrelevant to the practical reasoning of a virtuous agent.&lt;/answertext&gt;&#10;                    &lt;valuetype&gt;1&lt;/valuetype&gt;&#10;                &lt;/answer&gt;&#10;                &lt;answer&gt;&#10;                    &lt;guid&gt;17EBDCA73AF44570A3138CFD3287AB7E&lt;/guid&gt;&#10;                    &lt;answertext&gt;Abortion is morally permissible because deontological and utilitarian ethical theories have irresolvable conflict built into them.&lt;/answertext&gt;&#10;                    &lt;valuetype&gt;-1&lt;/valuetype&gt;&#10;                &lt;/answer&gt;&#10;                &lt;answer&gt;&#10;                    &lt;guid&gt;4F0BB8A286C54495B2CAB3D451746260&lt;/guid&gt;&#10;                    &lt;answertext&gt;Abortion is morally permissible, at least in many cases, because the right to life is merely negative. &lt;/answertext&gt;&#10;                    &lt;valuetype&gt;-1&lt;/valuetype&gt;&#10;                &lt;/answer&gt;&#10;            &lt;/answers&gt;&#10;        &lt;/multichoice&gt;&#10;    &lt;/questions&gt;&#10;&lt;/questionlist&gt;"/>
  <p:tag name="RESULTS" val="What is Hursthouse’s conclusion about abortion?[;crlf;]8[;]8[;]8[;]False[;]0[;][;crlf;]1.625[;]1[;]0.992156741649222[;]0.984375[;crlf;]5[;]-1[;]Depending on the circumstances, abortion can be right in some cases but not in others. Even in cases where it is right, guilt and remorse are sometimes called for.1[;]Depending on the circumstances, abortion can be right in some cases but not in others. Even in cases where it is right, guilt and remorse are sometimes called for.[;][;crlf;]2[;]-1[;]The loss of the future to the standard fetus... could be justified only by the most compelling reasons.2[;]The loss of the future to the standard fetus... could be justified only by the most compelling reasons.[;][;crlf;]0[;]1[;]Abortion is morally impermissible because familiar biological facts of abortion are irrelevant to the practical reasoning of a virtuous agent.3[;]Abortion is morally impermissible because familiar biological facts of abortion are irrelevant to the practical reasoning of a virtuous agent.[;][;crlf;]1[;]-1[;]Abortion is morally permissible because deontological and utilitarian ethical theories have irresolvable conflict built into them.4[;]Abortion is morally permissible because deontological and utilitarian ethical theories have irresolvable conflict built into them.[;][;crlf;]0[;]-1[;]Abortion is morally permissible, at least in many cases, because the right to life is merely negative. 5[;]Abortion is morally permissible, at least in many cases, because the right to life is merely negative. 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EE0D3453F471480EA33001894EEBB3C3&lt;/guid&gt;&#10;        &lt;description /&gt;&#10;        &lt;date&gt;12/3/2013 11:45:1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A239931FB6849298746AAD3901C32AE&lt;/guid&gt;&#10;            &lt;repollguid&gt;ECD08AE2601943DEBF147936DB33E51F&lt;/repollguid&gt;&#10;            &lt;sourceid&gt;9CC914E41D144483BD0B491BF8C35C33&lt;/sourceid&gt;&#10;            &lt;questiontext&gt;According to Hursthouse’s characterization of virtue ethics, an action is right if and only if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C2269266CEF476586B26DA6BDDD82AD&lt;/guid&gt;&#10;                    &lt;answertext&gt;it is what a virtuous person would do in the circumstances&lt;/answertext&gt;&#10;                    &lt;valuetype&gt;1&lt;/valuetype&gt;&#10;                &lt;/answer&gt;&#10;                &lt;answer&gt;&#10;                    &lt;guid&gt;9376EB437783454CB577513AB5926E6B&lt;/guid&gt;&#10;                    &lt;answertext&gt;it is what a vicious person would not avoid doing in the circumstances&lt;/answertext&gt;&#10;                    &lt;valuetype&gt;-1&lt;/valuetype&gt;&#10;                &lt;/answer&gt;&#10;                &lt;answer&gt;&#10;                    &lt;guid&gt;44F9508229E342F5B6BD33C962C4D1E6&lt;/guid&gt;&#10;                    &lt;answertext&gt;it produces the most virtue in the world, compared to alternative actions&lt;/answertext&gt;&#10;                    &lt;valuetype&gt;-1&lt;/valuetype&gt;&#10;                &lt;/answer&gt;&#10;                &lt;answer&gt;&#10;                    &lt;guid&gt;12D20E463FB24B2188240428EC409CE8&lt;/guid&gt;&#10;                    &lt;answertext&gt;it does not violate the rights of any person with moral standing&lt;/answertext&gt;&#10;                    &lt;valuetype&gt;-1&lt;/valuetype&gt;&#10;                &lt;/answer&gt;&#10;                &lt;answer&gt;&#10;                    &lt;guid&gt;17CE3442EDF5436797AA06060DC024C5&lt;/guid&gt;&#10;                    &lt;answertext&gt;all of the above&lt;/answertext&gt;&#10;                    &lt;valuetype&gt;-1&lt;/valuetype&gt;&#10;                &lt;/answer&gt;&#10;                &lt;answer&gt;&#10;                    &lt;guid&gt;F94CE598A00D429884D94411F51FE6E1&lt;/guid&gt;&#10;                    &lt;answertext&gt;none of the above&lt;/answertext&gt;&#10;                    &lt;valuetype&gt;-1&lt;/valuetype&gt;&#10;                &lt;/answer&gt;&#10;            &lt;/answers&gt;&#10;        &lt;/multichoice&gt;&#10;    &lt;/questions&gt;&#10;&lt;/questionlist&gt;"/>
  <p:tag name="RESULTS" val="According to Hursthouse’s characterization of virtue ethics, an action is right if and only if:[;crlf;]8[;]8[;]8[;]False[;]7[;][;crlf;]1.125[;]1[;]0.330718913883074[;]0.109375[;crlf;]7[;]1[;]it is what a virtuous person would do in the circumstances1[;]it is what a virtuous person would do in the circumstances[;][;crlf;]1[;]-1[;]it is what a vicious person would not avoid doing in the circumstances2[;]it is what a vicious person would not avoid doing in the circumstances[;][;crlf;]0[;]-1[;]it produces the most virtue in the world, compared to alternative actions3[;]it produces the most virtue in the world, compared to alternative actions[;][;crlf;]0[;]-1[;]it does not violate the rights of any person with moral standing4[;]it does not violate the rights of any person with moral standing[;][;crlf;]0[;]-1[;]all of the above5[;]all of the above[;][;crlf;]0[;]-1[;]none of the above6[;]none of the above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27272E983AE64EE0A0BA553D33EA2946&lt;/guid&gt;&#10;        &lt;description /&gt;&#10;        &lt;date&gt;12/3/2013 11:56:1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C0F9E57DAB64D578603B92B4D8CAED7&lt;/guid&gt;&#10;            &lt;repollguid&gt;CF4E7E57DC704509B50CA8198F5C26BB&lt;/repollguid&gt;&#10;            &lt;sourceid&gt;9AB6518E3AC5406AA4F648F064EEB9C6&lt;/sourceid&gt;&#10;            &lt;questiontext&gt;Hursthouse claims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0A557A14BFB4F998E371BCE87205A36&lt;/guid&gt;&#10;                    &lt;answertext&gt;Eudaimonia is a difficult concept, but not substantially more so than rationality or happiness.&lt;/answertext&gt;&#10;                    &lt;valuetype&gt;-1&lt;/valuetype&gt;&#10;                &lt;/answer&gt;&#10;                &lt;answer&gt;&#10;                    &lt;guid&gt;401E281E391F421DA490CC1827140487&lt;/guid&gt;&#10;                    &lt;answertext&gt;Virtue ethics is not trivially circular.&lt;/answertext&gt;&#10;                    &lt;valuetype&gt;-1&lt;/valuetype&gt;&#10;                &lt;/answer&gt;&#10;                &lt;answer&gt;&#10;                    &lt;guid&gt;AF4B8AB04160434AAD9CBE0A42DC9FAE&lt;/guid&gt;&#10;                    &lt;answertext&gt;Virtue ethics answers the questions “What should I do?” as well as “What kind of person should I be?”&lt;/answertext&gt;&#10;                    &lt;valuetype&gt;-1&lt;/valuetype&gt;&#10;                &lt;/answer&gt;&#10;                &lt;answer&gt;&#10;                    &lt;guid&gt;06CCC98D45FA4128BA6D0F33D7517598&lt;/guid&gt;&#10;                    &lt;answertext&gt;Virtue ethics does involve rules or principles.&lt;/answertext&gt;&#10;                    &lt;valuetype&gt;-1&lt;/valuetype&gt;&#10;                &lt;/answer&gt;&#10;                &lt;answer&gt;&#10;                    &lt;guid&gt;181E6F3148FD476A9BADB5623847FAA4&lt;/guid&gt;&#10;                    &lt;answertext&gt;Virtue theory is not committed to reductionism.&lt;/answertext&gt;&#10;                    &lt;valuetype&gt;-1&lt;/valuetype&gt;&#10;                &lt;/answer&gt;&#10;                &lt;answer&gt;&#10;                    &lt;guid&gt;B0F492BF26F249E8A4B0E135F5B7CD08&lt;/guid&gt;&#10;                    &lt;answertext&gt;All of the above.&lt;/answertext&gt;&#10;                    &lt;valuetype&gt;1&lt;/valuetype&gt;&#10;                &lt;/answer&gt;&#10;                &lt;answer&gt;&#10;                    &lt;guid&gt;2BB7D570B4B84A41B0BD8D50694DF7BF&lt;/guid&gt;&#10;                    &lt;answertext&gt;None of the above. &lt;/answertext&gt;&#10;                    &lt;valuetype&gt;-1&lt;/valuetype&gt;&#10;                &lt;/answer&gt;&#10;            &lt;/answers&gt;&#10;        &lt;/multichoice&gt;&#10;    &lt;/questions&gt;&#10;&lt;/questionlist&gt;"/>
  <p:tag name="RESULTS" val="Hursthouse claims:[;crlf;]8[;]8[;]8[;]False[;]6[;][;crlf;]5.25[;]6[;]1.29903810567666[;]1.6875[;crlf;]0[;]-1[;]Eudaimonia is a difficult concept, but not substantially more so than rationality or happiness.1[;]Eudaimonia is a difficult concept, but not substantially more so than rationality or happiness.[;][;crlf;]0[;]-1[;]Virtue ethics is not trivially circular.2[;]Virtue ethics is not trivially circular.[;][;crlf;]2[;]-1[;]Virtue ethics answers the questions “What should I do?” as well as “What kind of person should I be?”3[;]Virtue ethics answers the questions “What should I do?” as well as “What kind of person should I be?”[;][;crlf;]0[;]-1[;]Virtue ethics does involve rules or principles.4[;]Virtue ethics does involve rules or principles.[;][;crlf;]0[;]-1[;]Virtue theory is not committed to reductionism.5[;]Virtue theory is not committed to reductionism.[;][;crlf;]6[;]1[;]All of the above.6[;]All of the above.[;][;crlf;]0[;]-1[;]None of the above. 7[;]None of the above. [;]"/>
  <p:tag name="HASRESULTS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792</Words>
  <Application>Microsoft Office PowerPoint</Application>
  <PresentationFormat>Widescreen</PresentationFormat>
  <Paragraphs>124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 Unicode MS</vt:lpstr>
      <vt:lpstr>SimSun</vt:lpstr>
      <vt:lpstr>Arial</vt:lpstr>
      <vt:lpstr>Calibri</vt:lpstr>
      <vt:lpstr>Century Gothic</vt:lpstr>
      <vt:lpstr>Gill Sans MT</vt:lpstr>
      <vt:lpstr>Symbol</vt:lpstr>
      <vt:lpstr>Times New Roman</vt:lpstr>
      <vt:lpstr>Wingdings</vt:lpstr>
      <vt:lpstr>Wingdings 2</vt:lpstr>
      <vt:lpstr>Wingdings 3</vt:lpstr>
      <vt:lpstr>Ion</vt:lpstr>
      <vt:lpstr>Microsoft Graph Chart</vt:lpstr>
      <vt:lpstr>Chart</vt:lpstr>
      <vt:lpstr>Contemporary Moral Problems</vt:lpstr>
      <vt:lpstr>Agenda</vt:lpstr>
      <vt:lpstr>What is Hursthouse’s conclusion about abortion?</vt:lpstr>
      <vt:lpstr>According to Hursthouse’s characterization of virtue ethics, an action is right if and only if:</vt:lpstr>
      <vt:lpstr>Hursthouse claims: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Hursthouse’s (entire) argument that depending on the circumstances, abortion can be right in some cases but not in others. </vt:lpstr>
      <vt:lpstr>Evaluating a Theory</vt:lpstr>
      <vt:lpstr>Which ethical theory has the most explanatory power? </vt:lpstr>
      <vt:lpstr>Which ethical theory has the most practical guidance?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Benjamin Hole</cp:lastModifiedBy>
  <cp:revision>12</cp:revision>
  <dcterms:created xsi:type="dcterms:W3CDTF">2014-08-10T23:24:29Z</dcterms:created>
  <dcterms:modified xsi:type="dcterms:W3CDTF">2014-08-20T20:12:01Z</dcterms:modified>
</cp:coreProperties>
</file>