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8" y="-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600-17C7-4B57-84C0-086C8E92D0CD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32055E3-C285-4ABD-A256-6B10B4802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4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600-17C7-4B57-84C0-086C8E92D0CD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55E3-C285-4ABD-A256-6B10B4802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6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600-17C7-4B57-84C0-086C8E92D0CD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55E3-C285-4ABD-A256-6B10B4802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55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F479C-031F-4BBA-A78A-4286EFE298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483B06A-F57E-418D-986D-E95447DDB537}" type="datetimeFigureOut">
              <a:rPr lang="en-US" smtClean="0">
                <a:solidFill>
                  <a:srgbClr val="DFDCB7"/>
                </a:solidFill>
              </a:rPr>
              <a:pPr/>
              <a:t>8/21/2014</a:t>
            </a:fld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08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600-17C7-4B57-84C0-086C8E92D0CD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55E3-C285-4ABD-A256-6B10B4802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0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D7AE600-17C7-4B57-84C0-086C8E92D0CD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32055E3-C285-4ABD-A256-6B10B4802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8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600-17C7-4B57-84C0-086C8E92D0CD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55E3-C285-4ABD-A256-6B10B4802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600-17C7-4B57-84C0-086C8E92D0CD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55E3-C285-4ABD-A256-6B10B4802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8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600-17C7-4B57-84C0-086C8E92D0CD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55E3-C285-4ABD-A256-6B10B4802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600-17C7-4B57-84C0-086C8E92D0CD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55E3-C285-4ABD-A256-6B10B4802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4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600-17C7-4B57-84C0-086C8E92D0CD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55E3-C285-4ABD-A256-6B10B4802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6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600-17C7-4B57-84C0-086C8E92D0CD}" type="datetimeFigureOut">
              <a:rPr lang="en-US" smtClean="0"/>
              <a:t>8/21/2014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55E3-C285-4ABD-A256-6B10B4802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2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D7AE600-17C7-4B57-84C0-086C8E92D0CD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32055E3-C285-4ABD-A256-6B10B4802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5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6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Contemporary Moral Problems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8389838" cy="152182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M-F12:00-1:00SAV 264</a:t>
            </a:r>
          </a:p>
          <a:p>
            <a:r>
              <a:rPr lang="en-US" b="1" dirty="0"/>
              <a:t>Instructor: Benjamin Hole</a:t>
            </a:r>
          </a:p>
          <a:p>
            <a:r>
              <a:rPr lang="en-US" b="1" dirty="0"/>
              <a:t>Email: bvhole@uw.edu</a:t>
            </a:r>
          </a:p>
          <a:p>
            <a:r>
              <a:rPr lang="en-US" b="1" dirty="0"/>
              <a:t>Office Hours: </a:t>
            </a:r>
            <a:r>
              <a:rPr lang="en-US" b="1" i="1" dirty="0">
                <a:solidFill>
                  <a:schemeClr val="accent2"/>
                </a:solidFill>
              </a:rPr>
              <a:t>everyday after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5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Administrative questions? </a:t>
            </a:r>
          </a:p>
          <a:p>
            <a:r>
              <a:rPr lang="en-US" dirty="0" smtClean="0"/>
              <a:t>Student evaluations of this class</a:t>
            </a:r>
          </a:p>
          <a:p>
            <a:r>
              <a:rPr lang="en-US" dirty="0" smtClean="0"/>
              <a:t>Student evaluations of the ethical theories discussed in this class </a:t>
            </a:r>
          </a:p>
          <a:p>
            <a:r>
              <a:rPr lang="en-US" dirty="0"/>
              <a:t>F</a:t>
            </a:r>
            <a:r>
              <a:rPr lang="en-US" dirty="0" smtClean="0"/>
              <a:t>inal review questions?</a:t>
            </a:r>
          </a:p>
          <a:p>
            <a:pPr lvl="1"/>
            <a:r>
              <a:rPr lang="en-US" dirty="0" smtClean="0"/>
              <a:t>Additional final review after class 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44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967290"/>
              </p:ext>
            </p:extLst>
          </p:nvPr>
        </p:nvGraphicFramePr>
        <p:xfrm>
          <a:off x="0" y="0"/>
          <a:ext cx="12215446" cy="68580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438400"/>
                <a:gridCol w="7924800"/>
                <a:gridCol w="1852246"/>
              </a:tblGrid>
              <a:tr h="2995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small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Week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36563" marR="365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small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Required Reading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36563" marR="365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small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Assignment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36563" marR="365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832195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50" b="1" i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Course Mechanics, Theory Primer, and Philosophical Argumentation</a:t>
                      </a:r>
                      <a:endParaRPr lang="en-US" sz="125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i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6/23-6/27</a:t>
                      </a:r>
                      <a:endParaRPr lang="en-US" sz="125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36563" marR="365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140970" algn="l"/>
                        </a:tabLst>
                      </a:pPr>
                      <a:r>
                        <a:rPr lang="en-US" sz="12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Benjamin Hole, Phil 102 Syllabus 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140970" algn="l"/>
                        </a:tabLst>
                      </a:pPr>
                      <a:r>
                        <a:rPr lang="en-US" sz="12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Lewis </a:t>
                      </a:r>
                      <a:r>
                        <a:rPr lang="en-US" sz="125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Vaughn, </a:t>
                      </a:r>
                      <a:r>
                        <a:rPr lang="en-US" sz="12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“How to Read an Argument”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140970" algn="l"/>
                        </a:tabLst>
                      </a:pPr>
                      <a:r>
                        <a:rPr lang="en-US" sz="12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Mark Timmons, “Moral Theory Primer” </a:t>
                      </a:r>
                    </a:p>
                  </a:txBody>
                  <a:tcPr marL="36563" marR="365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79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1" i="1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WA1</a:t>
                      </a:r>
                      <a:r>
                        <a:rPr lang="en-US" sz="1250" b="1" i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 due 6/27</a:t>
                      </a:r>
                      <a:endParaRPr lang="en-US" sz="125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25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25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0" marR="0" indent="4572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25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36563" marR="365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0395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50" b="1" i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Philosophical Writing and Ethical </a:t>
                      </a:r>
                      <a:r>
                        <a:rPr lang="en-US" sz="1250" b="1" i="1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Theory</a:t>
                      </a:r>
                      <a:endParaRPr lang="en-US" sz="125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114300" marR="0" indent="-1143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i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6/30-7/3</a:t>
                      </a:r>
                      <a:endParaRPr lang="en-US" sz="125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114300" marR="0" indent="-1143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i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(Holiday, 7/4)</a:t>
                      </a:r>
                      <a:endParaRPr lang="en-US" sz="125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36563" marR="365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140970" algn="l"/>
                        </a:tabLst>
                      </a:pPr>
                      <a:r>
                        <a:rPr lang="en-US" sz="12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Mark B. </a:t>
                      </a:r>
                      <a:r>
                        <a:rPr lang="en-US" sz="125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Woodhouse, </a:t>
                      </a:r>
                      <a:r>
                        <a:rPr lang="en-US" sz="12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“How to Write Philosophy”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140970" algn="l"/>
                        </a:tabLst>
                      </a:pPr>
                      <a:r>
                        <a:rPr lang="en-US" sz="12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James </a:t>
                      </a:r>
                      <a:r>
                        <a:rPr lang="en-US" sz="1250" dirty="0" err="1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Rachels</a:t>
                      </a:r>
                      <a:r>
                        <a:rPr lang="en-US" sz="125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en-US" sz="12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“The Challenge of Cultural Relativism”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140970" algn="l"/>
                        </a:tabLst>
                      </a:pPr>
                      <a:r>
                        <a:rPr lang="en-US" sz="12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Jeremy </a:t>
                      </a:r>
                      <a:r>
                        <a:rPr lang="en-US" sz="125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Bentham, </a:t>
                      </a:r>
                      <a:r>
                        <a:rPr lang="en-US" sz="12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“The Principle of Utility”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140970" algn="l"/>
                        </a:tabLst>
                      </a:pPr>
                      <a:r>
                        <a:rPr lang="en-US" sz="12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Robert </a:t>
                      </a:r>
                      <a:r>
                        <a:rPr lang="en-US" sz="125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Nozick</a:t>
                      </a:r>
                      <a:r>
                        <a:rPr lang="en-US" sz="12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 “The Experience Machine</a:t>
                      </a:r>
                      <a:r>
                        <a:rPr lang="en-US" sz="125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”</a:t>
                      </a:r>
                      <a:endParaRPr lang="en-US" sz="125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36563" marR="365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79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i="1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None</a:t>
                      </a:r>
                      <a:endParaRPr lang="en-US" sz="125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36563" marR="365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4146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50" b="1" i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Ethical </a:t>
                      </a:r>
                      <a:r>
                        <a:rPr lang="en-US" sz="1250" b="1" i="1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Theory</a:t>
                      </a:r>
                      <a:endParaRPr lang="en-US" sz="125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114300" marR="0" indent="-1143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i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7/7-7/11</a:t>
                      </a:r>
                      <a:endParaRPr lang="en-US" sz="125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36563" marR="365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>
                          <a:tab pos="140970" algn="l"/>
                        </a:tabLst>
                        <a:defRPr/>
                      </a:pPr>
                      <a:r>
                        <a:rPr lang="en-US" sz="125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J.S. Mill, </a:t>
                      </a:r>
                      <a:r>
                        <a:rPr lang="en-US" sz="1250" i="1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On Liberty</a:t>
                      </a:r>
                      <a:r>
                        <a:rPr lang="en-US" sz="125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 Chapters 1-2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140970" algn="l"/>
                        </a:tabLst>
                      </a:pPr>
                      <a:r>
                        <a:rPr lang="en-US" sz="125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Immanuel </a:t>
                      </a:r>
                      <a:r>
                        <a:rPr lang="en-US" sz="12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Kant (posted on website), “The Moral Law”</a:t>
                      </a:r>
                    </a:p>
                    <a:p>
                      <a:pPr marL="14097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36563" marR="365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79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1" i="1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WA2</a:t>
                      </a:r>
                      <a:r>
                        <a:rPr lang="en-US" sz="1250" b="1" i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 due 7/8</a:t>
                      </a:r>
                      <a:endParaRPr lang="en-US" sz="125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25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36563" marR="365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82921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50" b="1" i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to Sexual </a:t>
                      </a:r>
                      <a:r>
                        <a:rPr lang="en-US" sz="1250" b="1" i="1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Ethics</a:t>
                      </a:r>
                      <a:endParaRPr lang="en-US" sz="125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114300" marR="0" indent="-1143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i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7/14-7/18</a:t>
                      </a:r>
                      <a:endParaRPr lang="en-US" sz="125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36563" marR="365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>
                          <a:tab pos="140970" algn="l"/>
                        </a:tabLst>
                        <a:defRPr/>
                      </a:pPr>
                      <a:r>
                        <a:rPr lang="en-US" sz="125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Thomas </a:t>
                      </a:r>
                      <a:r>
                        <a:rPr lang="en-US" sz="1250" dirty="0" err="1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Mappes</a:t>
                      </a:r>
                      <a:r>
                        <a:rPr lang="en-US" sz="125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 “A Liberal View of Sexual Morality and the concept of Using Another Person”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140970" algn="l"/>
                        </a:tabLst>
                      </a:pPr>
                      <a:r>
                        <a:rPr lang="en-US" sz="125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The </a:t>
                      </a:r>
                      <a:r>
                        <a:rPr lang="en-US" sz="12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Catholic Church, “Vatican Declaration on Some Questions in Sexual Ethics”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140970" algn="l"/>
                        </a:tabLst>
                      </a:pPr>
                      <a:r>
                        <a:rPr lang="en-US" sz="12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John </a:t>
                      </a:r>
                      <a:r>
                        <a:rPr lang="en-US" sz="125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Corvino</a:t>
                      </a:r>
                      <a:r>
                        <a:rPr lang="en-US" sz="12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 “A Defense of Homosexuality” </a:t>
                      </a:r>
                    </a:p>
                  </a:txBody>
                  <a:tcPr marL="36563" marR="365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i="1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None</a:t>
                      </a:r>
                      <a:endParaRPr lang="en-US" sz="125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36563" marR="365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4146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50" b="1" i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to International </a:t>
                      </a:r>
                      <a:r>
                        <a:rPr lang="en-US" sz="1250" b="1" i="1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Ethics</a:t>
                      </a:r>
                      <a:endParaRPr lang="en-US" sz="125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114300" marR="0" indent="-1143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i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7/21-7/25</a:t>
                      </a:r>
                      <a:endParaRPr lang="en-US" sz="125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36563" marR="365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140970" algn="l"/>
                        </a:tabLst>
                      </a:pPr>
                      <a:r>
                        <a:rPr lang="en-US" sz="12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Peter Singer, “Famine, Affluence, and </a:t>
                      </a:r>
                      <a:r>
                        <a:rPr lang="en-US" sz="125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Morality”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140970" algn="l"/>
                        </a:tabLst>
                      </a:pPr>
                      <a:r>
                        <a:rPr lang="en-US" sz="125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Garrett </a:t>
                      </a:r>
                      <a:r>
                        <a:rPr lang="en-US" sz="12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Hardin, “Lifeboat Ethics</a:t>
                      </a:r>
                      <a:r>
                        <a:rPr lang="en-US" sz="125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”</a:t>
                      </a:r>
                      <a:endParaRPr lang="en-US" sz="125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140970" marR="0" indent="-1143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0970" algn="l"/>
                        </a:tabLst>
                      </a:pPr>
                      <a:r>
                        <a:rPr lang="en-US" sz="12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36563" marR="365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79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1" i="1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WA3</a:t>
                      </a:r>
                      <a:r>
                        <a:rPr lang="en-US" sz="1250" b="1" i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 due 7/22</a:t>
                      </a:r>
                      <a:endParaRPr lang="en-US" sz="125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0" marR="0" indent="4572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25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36563" marR="365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32195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50" b="1" i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to Social and Political Ethics: Censorship and </a:t>
                      </a:r>
                      <a:r>
                        <a:rPr lang="en-US" sz="1250" b="1" i="1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Pornography</a:t>
                      </a:r>
                      <a:endParaRPr lang="en-US" sz="125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i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7/28-8/1</a:t>
                      </a:r>
                      <a:endParaRPr lang="en-US" sz="125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36563" marR="365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102870" algn="l"/>
                        </a:tabLst>
                      </a:pPr>
                      <a:r>
                        <a:rPr lang="en-US" sz="12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Ronald </a:t>
                      </a:r>
                      <a:r>
                        <a:rPr lang="en-US" sz="125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Dworkin</a:t>
                      </a:r>
                      <a:r>
                        <a:rPr lang="en-US" sz="12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 “Liberty and Pornography” 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102870" algn="l"/>
                        </a:tabLst>
                      </a:pPr>
                      <a:r>
                        <a:rPr lang="en-US" sz="12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Judith M. Hill, “Pornography and Degradation” 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102870" algn="l"/>
                        </a:tabLst>
                      </a:pPr>
                      <a:r>
                        <a:rPr lang="en-US" sz="12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Catharine </a:t>
                      </a:r>
                      <a:r>
                        <a:rPr lang="en-US" sz="125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MacKinnon, </a:t>
                      </a:r>
                      <a:r>
                        <a:rPr lang="en-US" sz="12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“Pornography, Civil Rights, and Speech” </a:t>
                      </a:r>
                    </a:p>
                    <a:p>
                      <a:pPr marL="10287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36563" marR="365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79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i="1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None</a:t>
                      </a:r>
                      <a:endParaRPr lang="en-US" sz="125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36563" marR="365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4146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50" b="1" i="1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Abortion</a:t>
                      </a:r>
                      <a:endParaRPr lang="en-US" sz="125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114300" marR="0" indent="-1143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i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8/4-8/8</a:t>
                      </a:r>
                      <a:endParaRPr lang="en-US" sz="125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36563" marR="365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140970" algn="l"/>
                        </a:tabLst>
                      </a:pPr>
                      <a:r>
                        <a:rPr lang="en-US" sz="12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Pope John Paul II, “The Unspeakable Crime of Abortion”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140970" algn="l"/>
                        </a:tabLst>
                      </a:pPr>
                      <a:r>
                        <a:rPr lang="en-US" sz="12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Mary Anne Warren, “On the Moral and Legal Status of Abortion” 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140970" algn="l"/>
                        </a:tabLst>
                      </a:pPr>
                      <a:r>
                        <a:rPr lang="en-US" sz="12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Don Marquis, “Why Abortion Is Immoral”</a:t>
                      </a:r>
                    </a:p>
                  </a:txBody>
                  <a:tcPr marL="36563" marR="365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79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1" i="1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WA4</a:t>
                      </a:r>
                      <a:r>
                        <a:rPr lang="en-US" sz="1250" b="1" i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 due 8/5</a:t>
                      </a:r>
                      <a:endParaRPr lang="en-US" sz="125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0" marR="0" indent="4572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25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36563" marR="365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4146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50" b="1" i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Conference for Final Papers </a:t>
                      </a:r>
                      <a:endParaRPr lang="en-US" sz="125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114300" marR="0" indent="-1143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i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8/11-8/15</a:t>
                      </a:r>
                      <a:endParaRPr lang="en-US" sz="125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36563" marR="365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102870" algn="l"/>
                        </a:tabLst>
                      </a:pPr>
                      <a:r>
                        <a:rPr lang="en-US" sz="1250" i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Catch-up </a:t>
                      </a:r>
                      <a:r>
                        <a:rPr lang="en-US" sz="1250" i="1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/ review.</a:t>
                      </a:r>
                      <a:endParaRPr lang="en-US" sz="125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102870" algn="l"/>
                        </a:tabLst>
                      </a:pPr>
                      <a:r>
                        <a:rPr lang="en-US" sz="1250" b="1" i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Conference for Final Papers: presentations and discussion </a:t>
                      </a:r>
                      <a:endParaRPr lang="en-US" sz="125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1143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36563" marR="365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79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i="1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None</a:t>
                      </a:r>
                      <a:endParaRPr lang="en-US" sz="125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36563" marR="365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4146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50" b="1" i="1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Abortion</a:t>
                      </a:r>
                      <a:r>
                        <a:rPr lang="en-US" sz="1250" b="1" i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25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i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8/18-8/22</a:t>
                      </a:r>
                      <a:endParaRPr lang="en-US" sz="125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36563" marR="365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Judith Jarvis Thomson, “A Defense of Abortion”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83820" algn="l"/>
                        </a:tabLst>
                      </a:pPr>
                      <a:r>
                        <a:rPr lang="en-US" sz="12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Rosalind </a:t>
                      </a:r>
                      <a:r>
                        <a:rPr lang="en-US" sz="125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Hursthouse</a:t>
                      </a:r>
                      <a:r>
                        <a:rPr lang="en-US" sz="125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 “Virtue Ethics and Abortion”</a:t>
                      </a:r>
                    </a:p>
                  </a:txBody>
                  <a:tcPr marL="36563" marR="365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79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1" i="1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WA5</a:t>
                      </a:r>
                      <a:r>
                        <a:rPr lang="en-US" sz="1250" b="1" i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 due 8/19</a:t>
                      </a:r>
                      <a:endParaRPr lang="en-US" sz="125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1079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1" i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Final Paper, due 8/21</a:t>
                      </a:r>
                      <a:endParaRPr lang="en-US" sz="125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36563" marR="365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0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a Theory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64029" y="2857943"/>
            <a:ext cx="5229061" cy="640080"/>
          </a:xfrm>
        </p:spPr>
        <p:txBody>
          <a:bodyPr/>
          <a:lstStyle/>
          <a:p>
            <a:r>
              <a:rPr lang="en-US" dirty="0" smtClean="0"/>
              <a:t>Explanatory Power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92905" y="3407229"/>
            <a:ext cx="4754880" cy="329184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“A moral theory should feature principles that explain our more specific considered moral beliefs, this </a:t>
            </a:r>
            <a:r>
              <a:rPr lang="en-US" b="1" dirty="0" smtClean="0">
                <a:solidFill>
                  <a:srgbClr val="FF0000"/>
                </a:solidFill>
              </a:rPr>
              <a:t>helping us understand </a:t>
            </a:r>
            <a:r>
              <a:rPr lang="en-US" b="1" i="1" dirty="0" smtClean="0">
                <a:solidFill>
                  <a:srgbClr val="FF0000"/>
                </a:solidFill>
              </a:rPr>
              <a:t>why </a:t>
            </a:r>
            <a:r>
              <a:rPr lang="en-US" b="1" dirty="0" smtClean="0">
                <a:solidFill>
                  <a:srgbClr val="FF0000"/>
                </a:solidFill>
              </a:rPr>
              <a:t>certain actions</a:t>
            </a:r>
            <a:r>
              <a:rPr lang="en-US" dirty="0" smtClean="0"/>
              <a:t>, persons, and other objects of moral evaluation are right or wrong, good or bad. The better a theory’s principles in providing such explanations, the better the theory.”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373368" y="2857943"/>
            <a:ext cx="4754880" cy="640080"/>
          </a:xfrm>
        </p:spPr>
        <p:txBody>
          <a:bodyPr/>
          <a:lstStyle/>
          <a:p>
            <a:r>
              <a:rPr lang="en-US" dirty="0" smtClean="0"/>
              <a:t>Practical Guidance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373368" y="3502012"/>
            <a:ext cx="4754880" cy="329184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“A moral theory should feature principles that are useful in guiding moral deliberation toward correct or justified moral verdicts about particular issues which we can then use </a:t>
            </a:r>
            <a:r>
              <a:rPr lang="en-US" b="1" dirty="0" smtClean="0">
                <a:solidFill>
                  <a:srgbClr val="FF0000"/>
                </a:solidFill>
              </a:rPr>
              <a:t>to help guide choice</a:t>
            </a:r>
            <a:r>
              <a:rPr lang="en-US" dirty="0" smtClean="0"/>
              <a:t>. The better a theory’s principles are in providing practical guidance, the better the theory.”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274628" y="217715"/>
            <a:ext cx="38631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1200" i="1" dirty="0"/>
              <a:t>Bentham’s Consequentialism</a:t>
            </a:r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1200" i="1" dirty="0"/>
              <a:t>Mill’s Consequentialism</a:t>
            </a:r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1200" i="1" dirty="0"/>
              <a:t>MacKinnon’s Feminism</a:t>
            </a:r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1200" i="1" dirty="0"/>
              <a:t>Kantian Ethics</a:t>
            </a:r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1200" i="1" dirty="0"/>
              <a:t>Natural Law Theory</a:t>
            </a:r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1200" i="1" dirty="0"/>
              <a:t>Virtue Ethical Theory</a:t>
            </a:r>
          </a:p>
        </p:txBody>
      </p:sp>
    </p:spTree>
    <p:extLst>
      <p:ext uri="{BB962C8B-B14F-4D97-AF65-F5344CB8AC3E}">
        <p14:creationId xmlns:p14="http://schemas.microsoft.com/office/powerpoint/2010/main" val="2243899556"/>
      </p:ext>
    </p:extLst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62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Which ethical theory has the most explanatory power? 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81200" y="1600200"/>
            <a:ext cx="4114800" cy="4800600"/>
          </a:xfrm>
        </p:spPr>
        <p:txBody>
          <a:bodyPr>
            <a:normAutofit fontScale="92500" lnSpcReduction="20000"/>
          </a:bodyPr>
          <a:lstStyle/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 smtClean="0"/>
              <a:t>Bentham’s Consequentialism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 smtClean="0"/>
              <a:t>Mill’s Consequentialism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 smtClean="0"/>
              <a:t>MacKinnon’s Feminism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 smtClean="0"/>
              <a:t>Kantian Ethics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 smtClean="0"/>
              <a:t>Natural Law Theory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 smtClean="0"/>
              <a:t>Virtue Ethical Theory</a:t>
            </a:r>
            <a:endParaRPr lang="en-US" sz="3200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/>
          </p:nvPr>
        </p:nvGraphicFramePr>
        <p:xfrm>
          <a:off x="5562600" y="15240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62600" y="15240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731834746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62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Which ethical theory has the most practical guidance? 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81200" y="1600200"/>
            <a:ext cx="4114800" cy="4800600"/>
          </a:xfrm>
        </p:spPr>
        <p:txBody>
          <a:bodyPr>
            <a:normAutofit fontScale="92500" lnSpcReduction="20000"/>
          </a:bodyPr>
          <a:lstStyle/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/>
              <a:t>Bentham’s Consequentialism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/>
              <a:t>Mill’s Consequentialism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/>
              <a:t>MacKinnon’s Feminism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/>
              <a:t>Kantian Ethics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/>
              <a:t>Natural Law Theory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/>
              <a:t>Virtue Ethical Theory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/>
          </p:nvPr>
        </p:nvGraphicFramePr>
        <p:xfrm>
          <a:off x="5562600" y="15240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62600" y="15240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728122755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Examination Review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Reflect on the course material and find 2-3 topics you would like to review in class. </a:t>
            </a:r>
            <a:r>
              <a:rPr lang="en-US" b="1" dirty="0">
                <a:solidFill>
                  <a:schemeClr val="accent2"/>
                </a:solidFill>
              </a:rPr>
              <a:t>Given all of the course material, what are 2-3 things you have trouble explaining fully</a:t>
            </a:r>
            <a:r>
              <a:rPr lang="en-US" dirty="0"/>
              <a:t>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Both </a:t>
            </a:r>
            <a:r>
              <a:rPr lang="en-US" b="1" dirty="0"/>
              <a:t>(a) </a:t>
            </a:r>
            <a:r>
              <a:rPr lang="en-US" dirty="0"/>
              <a:t>explain each as well as you possibly can, and</a:t>
            </a:r>
            <a:r>
              <a:rPr lang="en-US" b="1" dirty="0"/>
              <a:t> (b) </a:t>
            </a:r>
            <a:r>
              <a:rPr lang="en-US" dirty="0"/>
              <a:t>explain exactly what about it is confusing, or where/why you are unable to offer a full explanation. </a:t>
            </a:r>
          </a:p>
        </p:txBody>
      </p:sp>
    </p:spTree>
    <p:extLst>
      <p:ext uri="{BB962C8B-B14F-4D97-AF65-F5344CB8AC3E}">
        <p14:creationId xmlns:p14="http://schemas.microsoft.com/office/powerpoint/2010/main" val="35734639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Which ethical theory has the most explanatory power? [;crlf;]7[;]7[;]7[;]False[;]0[;][;crlf;]1.71428571428571[;]1[;]1.03015750727543[;]1.06122448979592[;crlf;]4[;]0[;]Consequentialism1[;]Consequentialism[;][;crlf;]2[;]0[;]Kantian Ethics2[;]Kantian Ethics[;][;crlf;]0[;]0[;]Natural Law Theory3[;]Natural Law Theory[;][;crlf;]1[;]0[;]Rights-Based Theory4[;]Rights-Based Theory[;][;crlf;]0[;]0[;]Virtue Ethical Theory5[;]Virtue Ethical Theory[;][;crlf;]0[;]0[;]Prima Facie Duties6[;]Prima Facie Duties[;][;crlf;]0[;]0[;]Divine Command Theory7[;]Divine Command Theory[;][;crlf;]0[;]0[;]Ethical Relativism8[;]Ethical Relativism[;]"/>
  <p:tag name="HASRESULTS" val="True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BA372FF609244549B8EC63022E1BA3B3&lt;/guid&gt;&#10;        &lt;description /&gt;&#10;        &lt;date&gt;6/22/2013 9:25:39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041F140D3E7445A0B4C1B57B17FB314D&lt;/guid&gt;&#10;            &lt;repollguid&gt;CB022CBF1B0D4A0C961017A1D1F6D049&lt;/repollguid&gt;&#10;            &lt;sourceid&gt;0F3B333180CB466997646C9192892C59&lt;/sourceid&gt;&#10;            &lt;questiontext&gt;Which ethical theory has the most explanatory power? 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E8F1A2DFED4A451893FF27FBB130919E&lt;/guid&gt;&#10;                    &lt;answertext&gt;Consequentialism&lt;/answertext&gt;&#10;                    &lt;valuetype&gt;0&lt;/valuetype&gt;&#10;                &lt;/answer&gt;&#10;                &lt;answer&gt;&#10;                    &lt;guid&gt;7634A02B42FC4E888E9BC8F47E02E3D9&lt;/guid&gt;&#10;                    &lt;answertext&gt;Kantian Ethics&lt;/answertext&gt;&#10;                    &lt;valuetype&gt;0&lt;/valuetype&gt;&#10;                &lt;/answer&gt;&#10;                &lt;answer&gt;&#10;                    &lt;guid&gt;64A5C6E074AA41CFA61E567AB6E3D8CF&lt;/guid&gt;&#10;                    &lt;answertext&gt;Natural Law Theory&lt;/answertext&gt;&#10;                    &lt;valuetype&gt;0&lt;/valuetype&gt;&#10;                &lt;/answer&gt;&#10;                &lt;answer&gt;&#10;                    &lt;guid&gt;4EEF07E2BCD54968AB7BEB1233C365F0&lt;/guid&gt;&#10;                    &lt;answertext&gt;Rights-Based Theory&lt;/answertext&gt;&#10;                    &lt;valuetype&gt;0&lt;/valuetype&gt;&#10;                &lt;/answer&gt;&#10;                &lt;answer&gt;&#10;                    &lt;guid&gt;828C552938234FEC83D897AACBE99398&lt;/guid&gt;&#10;                    &lt;answertext&gt;Virtue Ethical Theory&lt;/answertext&gt;&#10;                    &lt;valuetype&gt;0&lt;/valuetype&gt;&#10;                &lt;/answer&gt;&#10;                &lt;answer&gt;&#10;                    &lt;guid&gt;7523D68D0F554A4A991471CC3A1253EE&lt;/guid&gt;&#10;                    &lt;answertext&gt;Prima Facie Duties&lt;/answertext&gt;&#10;                    &lt;valuetype&gt;0&lt;/valuetype&gt;&#10;                &lt;/answer&gt;&#10;                &lt;answer&gt;&#10;                    &lt;guid&gt;7C35A3C3145A40EDA030A4458153C7ED&lt;/guid&gt;&#10;                    &lt;answertext&gt;Divine Command Theory&lt;/answertext&gt;&#10;                    &lt;valuetype&gt;0&lt;/valuetype&gt;&#10;                &lt;/answer&gt;&#10;                &lt;answer&gt;&#10;                    &lt;guid&gt;14459575753F43A5839FDCA6597387B0&lt;/guid&gt;&#10;                    &lt;answertext&gt;Ethical Relativism&lt;/answertext&gt;&#10;                    &lt;valuetype&gt;0&lt;/valuetype&gt;&#10;                &lt;/answer&gt;&#10;            &lt;/answers&gt;&#10;        &lt;/multichoice&gt;&#10;    &lt;/questions&gt;&#10;&lt;/questionlis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Which ethical theory has the most practical guidance? [;crlf;]7[;]7[;]7[;]False[;]0[;][;crlf;]3[;]2[;]1.69030850945703[;]2.85714285714286[;crlf;]1[;]0[;]Consequentialism1[;]Consequentialism[;][;crlf;]3[;]0[;]Kantian Ethics2[;]Kantian Ethics[;][;crlf;]1[;]0[;]Natural Law Theory3[;]Natural Law Theory[;][;crlf;]0[;]0[;]Rights-Based Theory4[;]Rights-Based Theory[;][;crlf;]1[;]0[;]Virtue Ethical Theory5[;]Virtue Ethical Theory[;][;crlf;]1[;]0[;]Prima Facie Duties6[;]Prima Facie Duties[;][;crlf;]0[;]0[;]Divine Command Theory7[;]Divine Command Theory[;][;crlf;]0[;]0[;]Ethical Relativism8[;]Ethical Relativism[;]"/>
  <p:tag name="HASRESULTS" val="True"/>
  <p:tag name="AUTOOPENPOLL" val="True"/>
  <p:tag name="AUTOFORMATCHART" val="True"/>
  <p:tag name="LIVECHARTING" val="False"/>
  <p:tag name="TYPE" val="MultiChoiceSlide"/>
  <p:tag name="TPQUESTIONXML" val="﻿&lt;?xml version=&quot;1.0&quot; encoding=&quot;utf-8&quot;?&gt;&#10;&lt;questionlist&gt;&#10;    &lt;properties&gt;&#10;        &lt;guid&gt;BA372FF609244549B8EC63022E1BA3B3&lt;/guid&gt;&#10;        &lt;description /&gt;&#10;        &lt;date&gt;6/22/2013 9:25:39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041F140D3E7445A0B4C1B57B17FB314D&lt;/guid&gt;&#10;            &lt;repollguid&gt;CB022CBF1B0D4A0C961017A1D1F6D049&lt;/repollguid&gt;&#10;            &lt;sourceid&gt;0F3B333180CB466997646C9192892C59&lt;/sourceid&gt;&#10;            &lt;questiontext&gt;Which ethical theory has the most practical guidance? 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E8F1A2DFED4A451893FF27FBB130919E&lt;/guid&gt;&#10;                    &lt;answertext&gt;Consequentialism&lt;/answertext&gt;&#10;                    &lt;valuetype&gt;0&lt;/valuetype&gt;&#10;                &lt;/answer&gt;&#10;                &lt;answer&gt;&#10;                    &lt;guid&gt;7634A02B42FC4E888E9BC8F47E02E3D9&lt;/guid&gt;&#10;                    &lt;answertext&gt;Kantian Ethics&lt;/answertext&gt;&#10;                    &lt;valuetype&gt;0&lt;/valuetype&gt;&#10;                &lt;/answer&gt;&#10;                &lt;answer&gt;&#10;                    &lt;guid&gt;64A5C6E074AA41CFA61E567AB6E3D8CF&lt;/guid&gt;&#10;                    &lt;answertext&gt;Natural Law Theory&lt;/answertext&gt;&#10;                    &lt;valuetype&gt;0&lt;/valuetype&gt;&#10;                &lt;/answer&gt;&#10;                &lt;answer&gt;&#10;                    &lt;guid&gt;4EEF07E2BCD54968AB7BEB1233C365F0&lt;/guid&gt;&#10;                    &lt;answertext&gt;Rights-Based Theory&lt;/answertext&gt;&#10;                    &lt;valuetype&gt;0&lt;/valuetype&gt;&#10;                &lt;/answer&gt;&#10;                &lt;answer&gt;&#10;                    &lt;guid&gt;828C552938234FEC83D897AACBE99398&lt;/guid&gt;&#10;                    &lt;answertext&gt;Virtue Ethical Theory&lt;/answertext&gt;&#10;                    &lt;valuetype&gt;0&lt;/valuetype&gt;&#10;                &lt;/answer&gt;&#10;                &lt;answer&gt;&#10;                    &lt;guid&gt;7523D68D0F554A4A991471CC3A1253EE&lt;/guid&gt;&#10;                    &lt;answertext&gt;Prima Facie Duties&lt;/answertext&gt;&#10;                    &lt;valuetype&gt;0&lt;/valuetype&gt;&#10;                &lt;/answer&gt;&#10;                &lt;answer&gt;&#10;                    &lt;guid&gt;7C35A3C3145A40EDA030A4458153C7ED&lt;/guid&gt;&#10;                    &lt;answertext&gt;Divine Command Theory&lt;/answertext&gt;&#10;                    &lt;valuetype&gt;0&lt;/valuetype&gt;&#10;                &lt;/answer&gt;&#10;                &lt;answer&gt;&#10;                    &lt;guid&gt;14459575753F43A5839FDCA6597387B0&lt;/guid&gt;&#10;                    &lt;answertext&gt;Ethical Relativism&lt;/answertext&gt;&#10;                    &lt;valuetype&gt;0&lt;/valuetype&gt;&#10;                &lt;/answer&gt;&#10;            &lt;/answers&gt;&#10;        &lt;/multichoice&gt;&#10;    &lt;/questions&gt;&#10;&lt;/questionlist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21</TotalTime>
  <Words>613</Words>
  <Application>Microsoft Office PowerPoint</Application>
  <PresentationFormat>Custom</PresentationFormat>
  <Paragraphs>105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Wood Type</vt:lpstr>
      <vt:lpstr>Chart</vt:lpstr>
      <vt:lpstr>Contemporary Moral Problems</vt:lpstr>
      <vt:lpstr>Agenda</vt:lpstr>
      <vt:lpstr>PowerPoint Presentation</vt:lpstr>
      <vt:lpstr>Evaluating a Theory</vt:lpstr>
      <vt:lpstr>Which ethical theory has the most explanatory power? </vt:lpstr>
      <vt:lpstr>Which ethical theory has the most practical guidance? </vt:lpstr>
      <vt:lpstr>Final Examination Review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Contemporary Moral Problems</dc:title>
  <dc:creator>Ben</dc:creator>
  <cp:lastModifiedBy>Benjamin Hole</cp:lastModifiedBy>
  <cp:revision>9</cp:revision>
  <dcterms:created xsi:type="dcterms:W3CDTF">2014-08-10T23:27:48Z</dcterms:created>
  <dcterms:modified xsi:type="dcterms:W3CDTF">2014-08-21T18:18:37Z</dcterms:modified>
</cp:coreProperties>
</file>