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  <p:sldMasterId id="2147483696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6" r:id="rId22"/>
    <p:sldId id="277" r:id="rId23"/>
    <p:sldId id="274" r:id="rId24"/>
    <p:sldId id="275" r:id="rId25"/>
    <p:sldId id="278" r:id="rId26"/>
    <p:sldId id="280" r:id="rId27"/>
    <p:sldId id="279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3" d="100"/>
          <a:sy n="83" d="100"/>
        </p:scale>
        <p:origin x="-150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50EEF84-3C7D-4DEB-9D8C-8B4080D5929F}" type="datetimeFigureOut">
              <a:rPr lang="en-US" smtClean="0"/>
              <a:t>3/25/2014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FC067E-910B-466C-B8CA-39F7E8BB7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180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50EEF84-3C7D-4DEB-9D8C-8B4080D5929F}" type="datetimeFigureOut">
              <a:rPr lang="en-US" smtClean="0"/>
              <a:t>3/25/2014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FC067E-910B-466C-B8CA-39F7E8BB7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276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EEF84-3C7D-4DEB-9D8C-8B4080D5929F}" type="datetimeFigureOut">
              <a:rPr lang="en-US" smtClean="0"/>
              <a:t>3/25/2014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C067E-910B-466C-B8CA-39F7E8BB710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EEF84-3C7D-4DEB-9D8C-8B4080D5929F}" type="datetimeFigureOut">
              <a:rPr lang="en-US" smtClean="0"/>
              <a:t>3/25/2014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C067E-910B-466C-B8CA-39F7E8BB71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EEF84-3C7D-4DEB-9D8C-8B4080D5929F}" type="datetimeFigureOut">
              <a:rPr lang="en-US" smtClean="0"/>
              <a:t>3/25/2014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C067E-910B-466C-B8CA-39F7E8BB710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EEF84-3C7D-4DEB-9D8C-8B4080D5929F}" type="datetimeFigureOut">
              <a:rPr lang="en-US" smtClean="0"/>
              <a:t>3/25/2014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C067E-910B-466C-B8CA-39F7E8BB71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EEF84-3C7D-4DEB-9D8C-8B4080D5929F}" type="datetimeFigureOut">
              <a:rPr lang="en-US" smtClean="0"/>
              <a:t>3/25/2014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C067E-910B-466C-B8CA-39F7E8BB710D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EEF84-3C7D-4DEB-9D8C-8B4080D5929F}" type="datetimeFigureOut">
              <a:rPr lang="en-US" smtClean="0"/>
              <a:t>3/25/2014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C067E-910B-466C-B8CA-39F7E8BB71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EEF84-3C7D-4DEB-9D8C-8B4080D5929F}" type="datetimeFigureOut">
              <a:rPr lang="en-US" smtClean="0"/>
              <a:t>3/25/2014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C067E-910B-466C-B8CA-39F7E8BB71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EEF84-3C7D-4DEB-9D8C-8B4080D5929F}" type="datetimeFigureOut">
              <a:rPr lang="en-US" smtClean="0"/>
              <a:t>3/25/2014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C067E-910B-466C-B8CA-39F7E8BB710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EEF84-3C7D-4DEB-9D8C-8B4080D5929F}" type="datetimeFigureOut">
              <a:rPr lang="en-US" smtClean="0"/>
              <a:t>3/25/2014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C067E-910B-466C-B8CA-39F7E8BB71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50EEF84-3C7D-4DEB-9D8C-8B4080D5929F}" type="datetimeFigureOut">
              <a:rPr lang="en-US" smtClean="0"/>
              <a:t>3/25/2014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FC067E-910B-466C-B8CA-39F7E8BB7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853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EEF84-3C7D-4DEB-9D8C-8B4080D5929F}" type="datetimeFigureOut">
              <a:rPr lang="en-US" smtClean="0"/>
              <a:t>3/25/2014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C067E-910B-466C-B8CA-39F7E8BB71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EEF84-3C7D-4DEB-9D8C-8B4080D5929F}" type="datetimeFigureOut">
              <a:rPr lang="en-US" smtClean="0"/>
              <a:t>3/25/2014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C067E-910B-466C-B8CA-39F7E8BB71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50EEF84-3C7D-4DEB-9D8C-8B4080D5929F}" type="datetimeFigureOut">
              <a:rPr lang="en-US" smtClean="0"/>
              <a:t>3/25/2014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FC067E-910B-466C-B8CA-39F7E8BB7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1803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50EEF84-3C7D-4DEB-9D8C-8B4080D5929F}" type="datetimeFigureOut">
              <a:rPr lang="en-US" smtClean="0"/>
              <a:t>3/25/2014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FC067E-910B-466C-B8CA-39F7E8BB7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8537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50EEF84-3C7D-4DEB-9D8C-8B4080D5929F}" type="datetimeFigureOut">
              <a:rPr lang="en-US" smtClean="0"/>
              <a:t>3/25/2014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FC067E-910B-466C-B8CA-39F7E8BB7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84890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50EEF84-3C7D-4DEB-9D8C-8B4080D5929F}" type="datetimeFigureOut">
              <a:rPr lang="en-US" smtClean="0"/>
              <a:t>3/25/2014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FC067E-910B-466C-B8CA-39F7E8BB7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08555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50EEF84-3C7D-4DEB-9D8C-8B4080D5929F}" type="datetimeFigureOut">
              <a:rPr lang="en-US" smtClean="0"/>
              <a:t>3/25/2014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FC067E-910B-466C-B8CA-39F7E8BB7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76210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50EEF84-3C7D-4DEB-9D8C-8B4080D5929F}" type="datetimeFigureOut">
              <a:rPr lang="en-US" smtClean="0"/>
              <a:t>3/25/2014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FC067E-910B-466C-B8CA-39F7E8BB7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7870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50EEF84-3C7D-4DEB-9D8C-8B4080D5929F}" type="datetimeFigureOut">
              <a:rPr lang="en-US" smtClean="0"/>
              <a:t>3/25/2014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FC067E-910B-466C-B8CA-39F7E8BB7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85105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50EEF84-3C7D-4DEB-9D8C-8B4080D5929F}" type="datetimeFigureOut">
              <a:rPr lang="en-US" smtClean="0"/>
              <a:t>3/25/2014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FC067E-910B-466C-B8CA-39F7E8BB7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898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50EEF84-3C7D-4DEB-9D8C-8B4080D5929F}" type="datetimeFigureOut">
              <a:rPr lang="en-US" smtClean="0"/>
              <a:t>3/25/2014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FC067E-910B-466C-B8CA-39F7E8BB7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84890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50EEF84-3C7D-4DEB-9D8C-8B4080D5929F}" type="datetimeFigureOut">
              <a:rPr lang="en-US" smtClean="0"/>
              <a:t>3/25/2014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FC067E-910B-466C-B8CA-39F7E8BB7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51659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50EEF84-3C7D-4DEB-9D8C-8B4080D5929F}" type="datetimeFigureOut">
              <a:rPr lang="en-US" smtClean="0"/>
              <a:t>3/25/2014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FC067E-910B-466C-B8CA-39F7E8BB7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276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50EEF84-3C7D-4DEB-9D8C-8B4080D5929F}" type="datetimeFigureOut">
              <a:rPr lang="en-US" smtClean="0"/>
              <a:t>3/25/2014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FC067E-910B-466C-B8CA-39F7E8BB7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085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50EEF84-3C7D-4DEB-9D8C-8B4080D5929F}" type="datetimeFigureOut">
              <a:rPr lang="en-US" smtClean="0"/>
              <a:t>3/25/2014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FC067E-910B-466C-B8CA-39F7E8BB7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762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50EEF84-3C7D-4DEB-9D8C-8B4080D5929F}" type="datetimeFigureOut">
              <a:rPr lang="en-US" smtClean="0"/>
              <a:t>3/25/2014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FC067E-910B-466C-B8CA-39F7E8BB7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78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50EEF84-3C7D-4DEB-9D8C-8B4080D5929F}" type="datetimeFigureOut">
              <a:rPr lang="en-US" smtClean="0"/>
              <a:t>3/25/2014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FC067E-910B-466C-B8CA-39F7E8BB7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851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50EEF84-3C7D-4DEB-9D8C-8B4080D5929F}" type="datetimeFigureOut">
              <a:rPr lang="en-US" smtClean="0"/>
              <a:t>3/25/2014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FC067E-910B-466C-B8CA-39F7E8BB7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898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50EEF84-3C7D-4DEB-9D8C-8B4080D5929F}" type="datetimeFigureOut">
              <a:rPr lang="en-US" smtClean="0"/>
              <a:t>3/25/2014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FC067E-910B-466C-B8CA-39F7E8BB7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516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Shape" hidden="1"/>
          <p:cNvSpPr/>
          <p:nvPr userDrawn="1"/>
        </p:nvSpPr>
        <p:spPr>
          <a:xfrm>
            <a:off x="127000" y="254000"/>
            <a:ext cx="1270000" cy="127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iRespond Graph</a:t>
            </a:r>
            <a:endParaRPr lang="en-US"/>
          </a:p>
        </p:txBody>
      </p:sp>
      <p:grpSp>
        <p:nvGrpSpPr>
          <p:cNvPr id="37" name="CorrectBarGroup"/>
          <p:cNvGrpSpPr/>
          <p:nvPr userDrawn="1"/>
        </p:nvGrpSpPr>
        <p:grpSpPr>
          <a:xfrm>
            <a:off x="1270000" y="3175000"/>
            <a:ext cx="2667000" cy="2540000"/>
            <a:chOff x="1270000" y="3175000"/>
            <a:chExt cx="2667000" cy="2540000"/>
          </a:xfrm>
        </p:grpSpPr>
        <p:sp>
          <p:nvSpPr>
            <p:cNvPr id="9" name="CorrectBar0"/>
            <p:cNvSpPr/>
            <p:nvPr userDrawn="1"/>
          </p:nvSpPr>
          <p:spPr>
            <a:xfrm>
              <a:off x="1270000" y="3175000"/>
              <a:ext cx="1079500" cy="2540000"/>
            </a:xfrm>
            <a:prstGeom prst="rect">
              <a:avLst/>
            </a:prstGeom>
            <a:solidFill>
              <a:srgbClr val="22FF22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CorrectBar1"/>
            <p:cNvSpPr/>
            <p:nvPr userDrawn="1"/>
          </p:nvSpPr>
          <p:spPr>
            <a:xfrm>
              <a:off x="2857500" y="4445000"/>
              <a:ext cx="1079500" cy="1270000"/>
            </a:xfrm>
            <a:prstGeom prst="rect">
              <a:avLst/>
            </a:prstGeom>
            <a:solidFill>
              <a:srgbClr val="22FF22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PercentLabelGroup"/>
          <p:cNvGrpSpPr/>
          <p:nvPr userDrawn="1"/>
        </p:nvGrpSpPr>
        <p:grpSpPr>
          <a:xfrm>
            <a:off x="1270000" y="1270000"/>
            <a:ext cx="7429500" cy="317500"/>
            <a:chOff x="1270000" y="1270000"/>
            <a:chExt cx="7429500" cy="317500"/>
          </a:xfrm>
        </p:grpSpPr>
        <p:sp>
          <p:nvSpPr>
            <p:cNvPr id="8" name="PercentLabel0"/>
            <p:cNvSpPr/>
            <p:nvPr userDrawn="1"/>
          </p:nvSpPr>
          <p:spPr>
            <a:xfrm>
              <a:off x="1270000" y="1270000"/>
              <a:ext cx="1079500" cy="3175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800" smtClean="0">
                  <a:solidFill>
                    <a:srgbClr val="000000"/>
                  </a:solidFill>
                </a:rPr>
                <a:t>67%</a:t>
              </a:r>
              <a:endParaRPr lang="en-US" sz="2800">
                <a:solidFill>
                  <a:srgbClr val="000000"/>
                </a:solidFill>
              </a:endParaRPr>
            </a:p>
          </p:txBody>
        </p:sp>
        <p:sp>
          <p:nvSpPr>
            <p:cNvPr id="11" name="PercentLabel1"/>
            <p:cNvSpPr/>
            <p:nvPr userDrawn="1"/>
          </p:nvSpPr>
          <p:spPr>
            <a:xfrm>
              <a:off x="2857500" y="1270000"/>
              <a:ext cx="1079500" cy="3175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800" smtClean="0">
                  <a:solidFill>
                    <a:srgbClr val="000000"/>
                  </a:solidFill>
                </a:rPr>
                <a:t>33%</a:t>
              </a:r>
              <a:endParaRPr lang="en-US" sz="2800">
                <a:solidFill>
                  <a:srgbClr val="000000"/>
                </a:solidFill>
              </a:endParaRPr>
            </a:p>
          </p:txBody>
        </p:sp>
        <p:sp>
          <p:nvSpPr>
            <p:cNvPr id="14" name="PercentLabel2"/>
            <p:cNvSpPr/>
            <p:nvPr userDrawn="1"/>
          </p:nvSpPr>
          <p:spPr>
            <a:xfrm>
              <a:off x="4445000" y="1270000"/>
              <a:ext cx="1079500" cy="3175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800" smtClean="0">
                  <a:solidFill>
                    <a:srgbClr val="000000"/>
                  </a:solidFill>
                </a:rPr>
                <a:t>100%</a:t>
              </a:r>
              <a:endParaRPr lang="en-US" sz="2800">
                <a:solidFill>
                  <a:srgbClr val="000000"/>
                </a:solidFill>
              </a:endParaRPr>
            </a:p>
          </p:txBody>
        </p:sp>
        <p:sp>
          <p:nvSpPr>
            <p:cNvPr id="17" name="PercentLabel3"/>
            <p:cNvSpPr/>
            <p:nvPr userDrawn="1"/>
          </p:nvSpPr>
          <p:spPr>
            <a:xfrm>
              <a:off x="6032500" y="1270000"/>
              <a:ext cx="1079500" cy="3175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800" smtClean="0">
                  <a:solidFill>
                    <a:srgbClr val="000000"/>
                  </a:solidFill>
                </a:rPr>
                <a:t>100%</a:t>
              </a:r>
              <a:endParaRPr lang="en-US" sz="2800">
                <a:solidFill>
                  <a:srgbClr val="000000"/>
                </a:solidFill>
              </a:endParaRPr>
            </a:p>
          </p:txBody>
        </p:sp>
        <p:sp>
          <p:nvSpPr>
            <p:cNvPr id="20" name="PercentLabel4"/>
            <p:cNvSpPr/>
            <p:nvPr userDrawn="1"/>
          </p:nvSpPr>
          <p:spPr>
            <a:xfrm>
              <a:off x="7620000" y="1270000"/>
              <a:ext cx="1079500" cy="3175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800" smtClean="0">
                  <a:solidFill>
                    <a:srgbClr val="000000"/>
                  </a:solidFill>
                </a:rPr>
                <a:t>67%</a:t>
              </a:r>
              <a:endParaRPr lang="en-US" sz="2800">
                <a:solidFill>
                  <a:srgbClr val="000000"/>
                </a:solidFill>
              </a:endParaRPr>
            </a:p>
          </p:txBody>
        </p:sp>
      </p:grpSp>
      <p:grpSp>
        <p:nvGrpSpPr>
          <p:cNvPr id="38" name="IncorrectBarGroup"/>
          <p:cNvGrpSpPr/>
          <p:nvPr userDrawn="1"/>
        </p:nvGrpSpPr>
        <p:grpSpPr>
          <a:xfrm>
            <a:off x="4445000" y="1905000"/>
            <a:ext cx="4254500" cy="3810000"/>
            <a:chOff x="4445000" y="1905000"/>
            <a:chExt cx="4254500" cy="3810000"/>
          </a:xfrm>
        </p:grpSpPr>
        <p:sp>
          <p:nvSpPr>
            <p:cNvPr id="15" name="IncorrectBar2"/>
            <p:cNvSpPr/>
            <p:nvPr userDrawn="1"/>
          </p:nvSpPr>
          <p:spPr>
            <a:xfrm>
              <a:off x="4445000" y="1905000"/>
              <a:ext cx="1079500" cy="3810000"/>
            </a:xfrm>
            <a:prstGeom prst="rect">
              <a:avLst/>
            </a:prstGeom>
            <a:solidFill>
              <a:srgbClr val="FF2222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ncorrectBar3"/>
            <p:cNvSpPr/>
            <p:nvPr userDrawn="1"/>
          </p:nvSpPr>
          <p:spPr>
            <a:xfrm>
              <a:off x="6032500" y="1905000"/>
              <a:ext cx="1079500" cy="3810000"/>
            </a:xfrm>
            <a:prstGeom prst="rect">
              <a:avLst/>
            </a:prstGeom>
            <a:solidFill>
              <a:srgbClr val="FF2222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IncorrectBar4"/>
            <p:cNvSpPr/>
            <p:nvPr userDrawn="1"/>
          </p:nvSpPr>
          <p:spPr>
            <a:xfrm>
              <a:off x="7620000" y="3175000"/>
              <a:ext cx="1079500" cy="2540000"/>
            </a:xfrm>
            <a:prstGeom prst="rect">
              <a:avLst/>
            </a:prstGeom>
            <a:solidFill>
              <a:srgbClr val="FF2222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XLabelGroup"/>
          <p:cNvGrpSpPr/>
          <p:nvPr userDrawn="1"/>
        </p:nvGrpSpPr>
        <p:grpSpPr>
          <a:xfrm>
            <a:off x="1270000" y="5842000"/>
            <a:ext cx="7429500" cy="317500"/>
            <a:chOff x="1270000" y="5842000"/>
            <a:chExt cx="7429500" cy="317500"/>
          </a:xfrm>
        </p:grpSpPr>
        <p:sp>
          <p:nvSpPr>
            <p:cNvPr id="10" name="XValueLabel0"/>
            <p:cNvSpPr/>
            <p:nvPr userDrawn="1"/>
          </p:nvSpPr>
          <p:spPr>
            <a:xfrm>
              <a:off x="1270000" y="5842000"/>
              <a:ext cx="1079500" cy="3175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800" smtClean="0">
                  <a:solidFill>
                    <a:srgbClr val="000000"/>
                  </a:solidFill>
                </a:rPr>
                <a:t>A*</a:t>
              </a:r>
              <a:endParaRPr lang="en-US" sz="2800">
                <a:solidFill>
                  <a:srgbClr val="000000"/>
                </a:solidFill>
              </a:endParaRPr>
            </a:p>
          </p:txBody>
        </p:sp>
        <p:sp>
          <p:nvSpPr>
            <p:cNvPr id="13" name="XValueLabel1"/>
            <p:cNvSpPr/>
            <p:nvPr userDrawn="1"/>
          </p:nvSpPr>
          <p:spPr>
            <a:xfrm>
              <a:off x="2857500" y="5842000"/>
              <a:ext cx="1079500" cy="3175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800" smtClean="0">
                  <a:solidFill>
                    <a:srgbClr val="000000"/>
                  </a:solidFill>
                </a:rPr>
                <a:t>B*</a:t>
              </a:r>
              <a:endParaRPr lang="en-US" sz="2800">
                <a:solidFill>
                  <a:srgbClr val="000000"/>
                </a:solidFill>
              </a:endParaRPr>
            </a:p>
          </p:txBody>
        </p:sp>
        <p:sp>
          <p:nvSpPr>
            <p:cNvPr id="16" name="XValueLabel2"/>
            <p:cNvSpPr/>
            <p:nvPr userDrawn="1"/>
          </p:nvSpPr>
          <p:spPr>
            <a:xfrm>
              <a:off x="4445000" y="5842000"/>
              <a:ext cx="1079500" cy="3175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800" smtClean="0">
                  <a:solidFill>
                    <a:srgbClr val="000000"/>
                  </a:solidFill>
                </a:rPr>
                <a:t>C</a:t>
              </a:r>
              <a:endParaRPr lang="en-US" sz="2800">
                <a:solidFill>
                  <a:srgbClr val="000000"/>
                </a:solidFill>
              </a:endParaRPr>
            </a:p>
          </p:txBody>
        </p:sp>
        <p:sp>
          <p:nvSpPr>
            <p:cNvPr id="19" name="XValueLabel3"/>
            <p:cNvSpPr/>
            <p:nvPr userDrawn="1"/>
          </p:nvSpPr>
          <p:spPr>
            <a:xfrm>
              <a:off x="6032500" y="5842000"/>
              <a:ext cx="1079500" cy="3175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800" smtClean="0">
                  <a:solidFill>
                    <a:srgbClr val="000000"/>
                  </a:solidFill>
                </a:rPr>
                <a:t>D</a:t>
              </a:r>
              <a:endParaRPr lang="en-US" sz="2800">
                <a:solidFill>
                  <a:srgbClr val="000000"/>
                </a:solidFill>
              </a:endParaRPr>
            </a:p>
          </p:txBody>
        </p:sp>
        <p:sp>
          <p:nvSpPr>
            <p:cNvPr id="22" name="XValueLabel4"/>
            <p:cNvSpPr/>
            <p:nvPr userDrawn="1"/>
          </p:nvSpPr>
          <p:spPr>
            <a:xfrm>
              <a:off x="7620000" y="5842000"/>
              <a:ext cx="1079500" cy="3175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800" smtClean="0">
                  <a:solidFill>
                    <a:srgbClr val="000000"/>
                  </a:solidFill>
                </a:rPr>
                <a:t>E</a:t>
              </a:r>
              <a:endParaRPr lang="en-US" sz="2800">
                <a:solidFill>
                  <a:srgbClr val="000000"/>
                </a:solidFill>
              </a:endParaRPr>
            </a:p>
          </p:txBody>
        </p:sp>
      </p:grpSp>
      <p:grpSp>
        <p:nvGrpSpPr>
          <p:cNvPr id="36" name="AxisLineGroup"/>
          <p:cNvGrpSpPr/>
          <p:nvPr userDrawn="1"/>
        </p:nvGrpSpPr>
        <p:grpSpPr>
          <a:xfrm>
            <a:off x="889000" y="1587500"/>
            <a:ext cx="8001000" cy="4127500"/>
            <a:chOff x="889000" y="1587500"/>
            <a:chExt cx="8001000" cy="4127500"/>
          </a:xfrm>
        </p:grpSpPr>
        <p:cxnSp>
          <p:nvCxnSpPr>
            <p:cNvPr id="23" name="XAxisLine"/>
            <p:cNvCxnSpPr/>
            <p:nvPr userDrawn="1"/>
          </p:nvCxnSpPr>
          <p:spPr>
            <a:xfrm>
              <a:off x="889000" y="5715000"/>
              <a:ext cx="8001000" cy="0"/>
            </a:xfrm>
            <a:prstGeom prst="line">
              <a:avLst/>
            </a:prstGeom>
            <a:ln w="254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YAxisLine"/>
            <p:cNvCxnSpPr/>
            <p:nvPr userDrawn="1"/>
          </p:nvCxnSpPr>
          <p:spPr>
            <a:xfrm>
              <a:off x="1016000" y="1587500"/>
              <a:ext cx="0" cy="4127500"/>
            </a:xfrm>
            <a:prstGeom prst="line">
              <a:avLst/>
            </a:prstGeom>
            <a:ln w="254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YAxisTick0"/>
            <p:cNvCxnSpPr/>
            <p:nvPr userDrawn="1"/>
          </p:nvCxnSpPr>
          <p:spPr>
            <a:xfrm>
              <a:off x="889000" y="5715000"/>
              <a:ext cx="254000" cy="0"/>
            </a:xfrm>
            <a:prstGeom prst="line">
              <a:avLst/>
            </a:prstGeom>
            <a:ln w="254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YAxisTick1"/>
            <p:cNvCxnSpPr/>
            <p:nvPr userDrawn="1"/>
          </p:nvCxnSpPr>
          <p:spPr>
            <a:xfrm>
              <a:off x="889000" y="4445000"/>
              <a:ext cx="254000" cy="0"/>
            </a:xfrm>
            <a:prstGeom prst="line">
              <a:avLst/>
            </a:prstGeom>
            <a:ln w="254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YAxisTick2"/>
            <p:cNvCxnSpPr/>
            <p:nvPr userDrawn="1"/>
          </p:nvCxnSpPr>
          <p:spPr>
            <a:xfrm>
              <a:off x="889000" y="3175000"/>
              <a:ext cx="254000" cy="0"/>
            </a:xfrm>
            <a:prstGeom prst="line">
              <a:avLst/>
            </a:prstGeom>
            <a:ln w="254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YAxisTick3"/>
            <p:cNvCxnSpPr/>
            <p:nvPr userDrawn="1"/>
          </p:nvCxnSpPr>
          <p:spPr>
            <a:xfrm>
              <a:off x="889000" y="1905000"/>
              <a:ext cx="254000" cy="0"/>
            </a:xfrm>
            <a:prstGeom prst="line">
              <a:avLst/>
            </a:prstGeom>
            <a:ln w="254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YLabelGroup"/>
          <p:cNvGrpSpPr/>
          <p:nvPr userDrawn="1"/>
        </p:nvGrpSpPr>
        <p:grpSpPr>
          <a:xfrm>
            <a:off x="254000" y="1841500"/>
            <a:ext cx="762000" cy="3937000"/>
            <a:chOff x="254000" y="1841500"/>
            <a:chExt cx="762000" cy="3937000"/>
          </a:xfrm>
        </p:grpSpPr>
        <p:sp>
          <p:nvSpPr>
            <p:cNvPr id="26" name="YValueLabel0"/>
            <p:cNvSpPr/>
            <p:nvPr userDrawn="1"/>
          </p:nvSpPr>
          <p:spPr>
            <a:xfrm>
              <a:off x="254000" y="5651500"/>
              <a:ext cx="762000" cy="127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smtClean="0">
                  <a:solidFill>
                    <a:srgbClr val="000000"/>
                  </a:solidFill>
                </a:rPr>
                <a:t>0</a:t>
              </a:r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28" name="YValueLabel1"/>
            <p:cNvSpPr/>
            <p:nvPr userDrawn="1"/>
          </p:nvSpPr>
          <p:spPr>
            <a:xfrm>
              <a:off x="254000" y="4381500"/>
              <a:ext cx="762000" cy="127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smtClean="0">
                  <a:solidFill>
                    <a:srgbClr val="000000"/>
                  </a:solidFill>
                </a:rPr>
                <a:t>1</a:t>
              </a:r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30" name="YValueLabel2"/>
            <p:cNvSpPr/>
            <p:nvPr userDrawn="1"/>
          </p:nvSpPr>
          <p:spPr>
            <a:xfrm>
              <a:off x="254000" y="3111500"/>
              <a:ext cx="762000" cy="127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smtClean="0">
                  <a:solidFill>
                    <a:srgbClr val="000000"/>
                  </a:solidFill>
                </a:rPr>
                <a:t>2</a:t>
              </a:r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32" name="YValueLabel3"/>
            <p:cNvSpPr/>
            <p:nvPr userDrawn="1"/>
          </p:nvSpPr>
          <p:spPr>
            <a:xfrm>
              <a:off x="254000" y="1841500"/>
              <a:ext cx="762000" cy="127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smtClean="0">
                  <a:solidFill>
                    <a:srgbClr val="000000"/>
                  </a:solidFill>
                </a:rPr>
                <a:t>3</a:t>
              </a:r>
              <a:endParaRPr lang="en-US" sz="200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6611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850EEF84-3C7D-4DEB-9D8C-8B4080D5929F}" type="datetimeFigureOut">
              <a:rPr lang="en-US" smtClean="0"/>
              <a:t>3/25/2014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47FC067E-910B-466C-B8CA-39F7E8BB710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Shape" hidden="1"/>
          <p:cNvSpPr/>
          <p:nvPr userDrawn="1"/>
        </p:nvSpPr>
        <p:spPr>
          <a:xfrm>
            <a:off x="127000" y="254000"/>
            <a:ext cx="1270000" cy="127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iRespond Graph</a:t>
            </a:r>
            <a:endParaRPr lang="en-US"/>
          </a:p>
        </p:txBody>
      </p:sp>
      <p:grpSp>
        <p:nvGrpSpPr>
          <p:cNvPr id="37" name="CorrectBarGroup"/>
          <p:cNvGrpSpPr/>
          <p:nvPr userDrawn="1"/>
        </p:nvGrpSpPr>
        <p:grpSpPr>
          <a:xfrm>
            <a:off x="1270000" y="3175000"/>
            <a:ext cx="2667000" cy="2540000"/>
            <a:chOff x="1270000" y="3175000"/>
            <a:chExt cx="2667000" cy="2540000"/>
          </a:xfrm>
        </p:grpSpPr>
        <p:sp>
          <p:nvSpPr>
            <p:cNvPr id="9" name="CorrectBar0"/>
            <p:cNvSpPr/>
            <p:nvPr userDrawn="1"/>
          </p:nvSpPr>
          <p:spPr>
            <a:xfrm>
              <a:off x="1270000" y="3175000"/>
              <a:ext cx="1079500" cy="2540000"/>
            </a:xfrm>
            <a:prstGeom prst="rect">
              <a:avLst/>
            </a:prstGeom>
            <a:solidFill>
              <a:srgbClr val="22FF22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CorrectBar1"/>
            <p:cNvSpPr/>
            <p:nvPr userDrawn="1"/>
          </p:nvSpPr>
          <p:spPr>
            <a:xfrm>
              <a:off x="2857500" y="4445000"/>
              <a:ext cx="1079500" cy="1270000"/>
            </a:xfrm>
            <a:prstGeom prst="rect">
              <a:avLst/>
            </a:prstGeom>
            <a:solidFill>
              <a:srgbClr val="22FF22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PercentLabelGroup"/>
          <p:cNvGrpSpPr/>
          <p:nvPr userDrawn="1"/>
        </p:nvGrpSpPr>
        <p:grpSpPr>
          <a:xfrm>
            <a:off x="1270000" y="1270000"/>
            <a:ext cx="7429500" cy="317500"/>
            <a:chOff x="1270000" y="1270000"/>
            <a:chExt cx="7429500" cy="317500"/>
          </a:xfrm>
        </p:grpSpPr>
        <p:sp>
          <p:nvSpPr>
            <p:cNvPr id="8" name="PercentLabel0"/>
            <p:cNvSpPr/>
            <p:nvPr userDrawn="1"/>
          </p:nvSpPr>
          <p:spPr>
            <a:xfrm>
              <a:off x="1270000" y="1270000"/>
              <a:ext cx="1079500" cy="3175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800" smtClean="0">
                  <a:solidFill>
                    <a:srgbClr val="000000"/>
                  </a:solidFill>
                </a:rPr>
                <a:t>67%</a:t>
              </a:r>
              <a:endParaRPr lang="en-US" sz="2800">
                <a:solidFill>
                  <a:srgbClr val="000000"/>
                </a:solidFill>
              </a:endParaRPr>
            </a:p>
          </p:txBody>
        </p:sp>
        <p:sp>
          <p:nvSpPr>
            <p:cNvPr id="11" name="PercentLabel1"/>
            <p:cNvSpPr/>
            <p:nvPr userDrawn="1"/>
          </p:nvSpPr>
          <p:spPr>
            <a:xfrm>
              <a:off x="2857500" y="1270000"/>
              <a:ext cx="1079500" cy="3175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800" smtClean="0">
                  <a:solidFill>
                    <a:srgbClr val="000000"/>
                  </a:solidFill>
                </a:rPr>
                <a:t>33%</a:t>
              </a:r>
              <a:endParaRPr lang="en-US" sz="2800">
                <a:solidFill>
                  <a:srgbClr val="000000"/>
                </a:solidFill>
              </a:endParaRPr>
            </a:p>
          </p:txBody>
        </p:sp>
        <p:sp>
          <p:nvSpPr>
            <p:cNvPr id="14" name="PercentLabel2"/>
            <p:cNvSpPr/>
            <p:nvPr userDrawn="1"/>
          </p:nvSpPr>
          <p:spPr>
            <a:xfrm>
              <a:off x="4445000" y="1270000"/>
              <a:ext cx="1079500" cy="3175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800" smtClean="0">
                  <a:solidFill>
                    <a:srgbClr val="000000"/>
                  </a:solidFill>
                </a:rPr>
                <a:t>100%</a:t>
              </a:r>
              <a:endParaRPr lang="en-US" sz="2800">
                <a:solidFill>
                  <a:srgbClr val="000000"/>
                </a:solidFill>
              </a:endParaRPr>
            </a:p>
          </p:txBody>
        </p:sp>
        <p:sp>
          <p:nvSpPr>
            <p:cNvPr id="17" name="PercentLabel3"/>
            <p:cNvSpPr/>
            <p:nvPr userDrawn="1"/>
          </p:nvSpPr>
          <p:spPr>
            <a:xfrm>
              <a:off x="6032500" y="1270000"/>
              <a:ext cx="1079500" cy="3175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800" smtClean="0">
                  <a:solidFill>
                    <a:srgbClr val="000000"/>
                  </a:solidFill>
                </a:rPr>
                <a:t>100%</a:t>
              </a:r>
              <a:endParaRPr lang="en-US" sz="2800">
                <a:solidFill>
                  <a:srgbClr val="000000"/>
                </a:solidFill>
              </a:endParaRPr>
            </a:p>
          </p:txBody>
        </p:sp>
        <p:sp>
          <p:nvSpPr>
            <p:cNvPr id="20" name="PercentLabel4"/>
            <p:cNvSpPr/>
            <p:nvPr userDrawn="1"/>
          </p:nvSpPr>
          <p:spPr>
            <a:xfrm>
              <a:off x="7620000" y="1270000"/>
              <a:ext cx="1079500" cy="3175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800" smtClean="0">
                  <a:solidFill>
                    <a:srgbClr val="000000"/>
                  </a:solidFill>
                </a:rPr>
                <a:t>67%</a:t>
              </a:r>
              <a:endParaRPr lang="en-US" sz="2800">
                <a:solidFill>
                  <a:srgbClr val="000000"/>
                </a:solidFill>
              </a:endParaRPr>
            </a:p>
          </p:txBody>
        </p:sp>
      </p:grpSp>
      <p:grpSp>
        <p:nvGrpSpPr>
          <p:cNvPr id="38" name="IncorrectBarGroup"/>
          <p:cNvGrpSpPr/>
          <p:nvPr userDrawn="1"/>
        </p:nvGrpSpPr>
        <p:grpSpPr>
          <a:xfrm>
            <a:off x="4445000" y="1905000"/>
            <a:ext cx="4254500" cy="3810000"/>
            <a:chOff x="4445000" y="1905000"/>
            <a:chExt cx="4254500" cy="3810000"/>
          </a:xfrm>
        </p:grpSpPr>
        <p:sp>
          <p:nvSpPr>
            <p:cNvPr id="15" name="IncorrectBar2"/>
            <p:cNvSpPr/>
            <p:nvPr userDrawn="1"/>
          </p:nvSpPr>
          <p:spPr>
            <a:xfrm>
              <a:off x="4445000" y="1905000"/>
              <a:ext cx="1079500" cy="3810000"/>
            </a:xfrm>
            <a:prstGeom prst="rect">
              <a:avLst/>
            </a:prstGeom>
            <a:solidFill>
              <a:srgbClr val="FF2222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ncorrectBar3"/>
            <p:cNvSpPr/>
            <p:nvPr userDrawn="1"/>
          </p:nvSpPr>
          <p:spPr>
            <a:xfrm>
              <a:off x="6032500" y="1905000"/>
              <a:ext cx="1079500" cy="3810000"/>
            </a:xfrm>
            <a:prstGeom prst="rect">
              <a:avLst/>
            </a:prstGeom>
            <a:solidFill>
              <a:srgbClr val="FF2222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IncorrectBar4"/>
            <p:cNvSpPr/>
            <p:nvPr userDrawn="1"/>
          </p:nvSpPr>
          <p:spPr>
            <a:xfrm>
              <a:off x="7620000" y="3175000"/>
              <a:ext cx="1079500" cy="2540000"/>
            </a:xfrm>
            <a:prstGeom prst="rect">
              <a:avLst/>
            </a:prstGeom>
            <a:solidFill>
              <a:srgbClr val="FF2222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XLabelGroup"/>
          <p:cNvGrpSpPr/>
          <p:nvPr userDrawn="1"/>
        </p:nvGrpSpPr>
        <p:grpSpPr>
          <a:xfrm>
            <a:off x="1270000" y="5842000"/>
            <a:ext cx="7429500" cy="317500"/>
            <a:chOff x="1270000" y="5842000"/>
            <a:chExt cx="7429500" cy="317500"/>
          </a:xfrm>
        </p:grpSpPr>
        <p:sp>
          <p:nvSpPr>
            <p:cNvPr id="10" name="XValueLabel0"/>
            <p:cNvSpPr/>
            <p:nvPr userDrawn="1"/>
          </p:nvSpPr>
          <p:spPr>
            <a:xfrm>
              <a:off x="1270000" y="5842000"/>
              <a:ext cx="1079500" cy="3175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800" smtClean="0">
                  <a:solidFill>
                    <a:srgbClr val="000000"/>
                  </a:solidFill>
                </a:rPr>
                <a:t>A*</a:t>
              </a:r>
              <a:endParaRPr lang="en-US" sz="2800">
                <a:solidFill>
                  <a:srgbClr val="000000"/>
                </a:solidFill>
              </a:endParaRPr>
            </a:p>
          </p:txBody>
        </p:sp>
        <p:sp>
          <p:nvSpPr>
            <p:cNvPr id="13" name="XValueLabel1"/>
            <p:cNvSpPr/>
            <p:nvPr userDrawn="1"/>
          </p:nvSpPr>
          <p:spPr>
            <a:xfrm>
              <a:off x="2857500" y="5842000"/>
              <a:ext cx="1079500" cy="3175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800" smtClean="0">
                  <a:solidFill>
                    <a:srgbClr val="000000"/>
                  </a:solidFill>
                </a:rPr>
                <a:t>B*</a:t>
              </a:r>
              <a:endParaRPr lang="en-US" sz="2800">
                <a:solidFill>
                  <a:srgbClr val="000000"/>
                </a:solidFill>
              </a:endParaRPr>
            </a:p>
          </p:txBody>
        </p:sp>
        <p:sp>
          <p:nvSpPr>
            <p:cNvPr id="16" name="XValueLabel2"/>
            <p:cNvSpPr/>
            <p:nvPr userDrawn="1"/>
          </p:nvSpPr>
          <p:spPr>
            <a:xfrm>
              <a:off x="4445000" y="5842000"/>
              <a:ext cx="1079500" cy="3175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800" smtClean="0">
                  <a:solidFill>
                    <a:srgbClr val="000000"/>
                  </a:solidFill>
                </a:rPr>
                <a:t>C</a:t>
              </a:r>
              <a:endParaRPr lang="en-US" sz="2800">
                <a:solidFill>
                  <a:srgbClr val="000000"/>
                </a:solidFill>
              </a:endParaRPr>
            </a:p>
          </p:txBody>
        </p:sp>
        <p:sp>
          <p:nvSpPr>
            <p:cNvPr id="19" name="XValueLabel3"/>
            <p:cNvSpPr/>
            <p:nvPr userDrawn="1"/>
          </p:nvSpPr>
          <p:spPr>
            <a:xfrm>
              <a:off x="6032500" y="5842000"/>
              <a:ext cx="1079500" cy="3175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800" smtClean="0">
                  <a:solidFill>
                    <a:srgbClr val="000000"/>
                  </a:solidFill>
                </a:rPr>
                <a:t>D</a:t>
              </a:r>
              <a:endParaRPr lang="en-US" sz="2800">
                <a:solidFill>
                  <a:srgbClr val="000000"/>
                </a:solidFill>
              </a:endParaRPr>
            </a:p>
          </p:txBody>
        </p:sp>
        <p:sp>
          <p:nvSpPr>
            <p:cNvPr id="22" name="XValueLabel4"/>
            <p:cNvSpPr/>
            <p:nvPr userDrawn="1"/>
          </p:nvSpPr>
          <p:spPr>
            <a:xfrm>
              <a:off x="7620000" y="5842000"/>
              <a:ext cx="1079500" cy="3175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800" smtClean="0">
                  <a:solidFill>
                    <a:srgbClr val="000000"/>
                  </a:solidFill>
                </a:rPr>
                <a:t>E</a:t>
              </a:r>
              <a:endParaRPr lang="en-US" sz="2800">
                <a:solidFill>
                  <a:srgbClr val="000000"/>
                </a:solidFill>
              </a:endParaRPr>
            </a:p>
          </p:txBody>
        </p:sp>
      </p:grpSp>
      <p:grpSp>
        <p:nvGrpSpPr>
          <p:cNvPr id="36" name="AxisLineGroup"/>
          <p:cNvGrpSpPr/>
          <p:nvPr userDrawn="1"/>
        </p:nvGrpSpPr>
        <p:grpSpPr>
          <a:xfrm>
            <a:off x="889000" y="1587500"/>
            <a:ext cx="8001000" cy="4127500"/>
            <a:chOff x="889000" y="1587500"/>
            <a:chExt cx="8001000" cy="4127500"/>
          </a:xfrm>
        </p:grpSpPr>
        <p:cxnSp>
          <p:nvCxnSpPr>
            <p:cNvPr id="23" name="XAxisLine"/>
            <p:cNvCxnSpPr/>
            <p:nvPr userDrawn="1"/>
          </p:nvCxnSpPr>
          <p:spPr>
            <a:xfrm>
              <a:off x="889000" y="5715000"/>
              <a:ext cx="8001000" cy="0"/>
            </a:xfrm>
            <a:prstGeom prst="line">
              <a:avLst/>
            </a:prstGeom>
            <a:ln w="254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YAxisLine"/>
            <p:cNvCxnSpPr/>
            <p:nvPr userDrawn="1"/>
          </p:nvCxnSpPr>
          <p:spPr>
            <a:xfrm>
              <a:off x="1016000" y="1587500"/>
              <a:ext cx="0" cy="4127500"/>
            </a:xfrm>
            <a:prstGeom prst="line">
              <a:avLst/>
            </a:prstGeom>
            <a:ln w="254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YAxisTick0"/>
            <p:cNvCxnSpPr/>
            <p:nvPr userDrawn="1"/>
          </p:nvCxnSpPr>
          <p:spPr>
            <a:xfrm>
              <a:off x="889000" y="5715000"/>
              <a:ext cx="254000" cy="0"/>
            </a:xfrm>
            <a:prstGeom prst="line">
              <a:avLst/>
            </a:prstGeom>
            <a:ln w="254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YAxisTick1"/>
            <p:cNvCxnSpPr/>
            <p:nvPr userDrawn="1"/>
          </p:nvCxnSpPr>
          <p:spPr>
            <a:xfrm>
              <a:off x="889000" y="4445000"/>
              <a:ext cx="254000" cy="0"/>
            </a:xfrm>
            <a:prstGeom prst="line">
              <a:avLst/>
            </a:prstGeom>
            <a:ln w="254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YAxisTick2"/>
            <p:cNvCxnSpPr/>
            <p:nvPr userDrawn="1"/>
          </p:nvCxnSpPr>
          <p:spPr>
            <a:xfrm>
              <a:off x="889000" y="3175000"/>
              <a:ext cx="254000" cy="0"/>
            </a:xfrm>
            <a:prstGeom prst="line">
              <a:avLst/>
            </a:prstGeom>
            <a:ln w="254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YAxisTick3"/>
            <p:cNvCxnSpPr/>
            <p:nvPr userDrawn="1"/>
          </p:nvCxnSpPr>
          <p:spPr>
            <a:xfrm>
              <a:off x="889000" y="1905000"/>
              <a:ext cx="254000" cy="0"/>
            </a:xfrm>
            <a:prstGeom prst="line">
              <a:avLst/>
            </a:prstGeom>
            <a:ln w="254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YLabelGroup"/>
          <p:cNvGrpSpPr/>
          <p:nvPr userDrawn="1"/>
        </p:nvGrpSpPr>
        <p:grpSpPr>
          <a:xfrm>
            <a:off x="254000" y="1841500"/>
            <a:ext cx="762000" cy="3937000"/>
            <a:chOff x="254000" y="1841500"/>
            <a:chExt cx="762000" cy="3937000"/>
          </a:xfrm>
        </p:grpSpPr>
        <p:sp>
          <p:nvSpPr>
            <p:cNvPr id="26" name="YValueLabel0"/>
            <p:cNvSpPr/>
            <p:nvPr userDrawn="1"/>
          </p:nvSpPr>
          <p:spPr>
            <a:xfrm>
              <a:off x="254000" y="5651500"/>
              <a:ext cx="762000" cy="127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smtClean="0">
                  <a:solidFill>
                    <a:srgbClr val="000000"/>
                  </a:solidFill>
                </a:rPr>
                <a:t>0</a:t>
              </a:r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28" name="YValueLabel1"/>
            <p:cNvSpPr/>
            <p:nvPr userDrawn="1"/>
          </p:nvSpPr>
          <p:spPr>
            <a:xfrm>
              <a:off x="254000" y="4381500"/>
              <a:ext cx="762000" cy="127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smtClean="0">
                  <a:solidFill>
                    <a:srgbClr val="000000"/>
                  </a:solidFill>
                </a:rPr>
                <a:t>1</a:t>
              </a:r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30" name="YValueLabel2"/>
            <p:cNvSpPr/>
            <p:nvPr userDrawn="1"/>
          </p:nvSpPr>
          <p:spPr>
            <a:xfrm>
              <a:off x="254000" y="3111500"/>
              <a:ext cx="762000" cy="127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smtClean="0">
                  <a:solidFill>
                    <a:srgbClr val="000000"/>
                  </a:solidFill>
                </a:rPr>
                <a:t>2</a:t>
              </a:r>
              <a:endParaRPr lang="en-US" sz="2000">
                <a:solidFill>
                  <a:srgbClr val="000000"/>
                </a:solidFill>
              </a:endParaRPr>
            </a:p>
          </p:txBody>
        </p:sp>
        <p:sp>
          <p:nvSpPr>
            <p:cNvPr id="32" name="YValueLabel3"/>
            <p:cNvSpPr/>
            <p:nvPr userDrawn="1"/>
          </p:nvSpPr>
          <p:spPr>
            <a:xfrm>
              <a:off x="254000" y="1841500"/>
              <a:ext cx="762000" cy="1270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smtClean="0">
                  <a:solidFill>
                    <a:srgbClr val="000000"/>
                  </a:solidFill>
                </a:rPr>
                <a:t>3</a:t>
              </a:r>
              <a:endParaRPr lang="en-US" sz="2000">
                <a:solidFill>
                  <a:srgbClr val="000000"/>
                </a:solidFill>
              </a:endParaRPr>
            </a:p>
          </p:txBody>
        </p:sp>
      </p:grpSp>
      <p:sp>
        <p:nvSpPr>
          <p:cNvPr id="2" name="QuestionShape"/>
          <p:cNvSpPr/>
          <p:nvPr userDrawn="1"/>
        </p:nvSpPr>
        <p:spPr>
          <a:xfrm>
            <a:off x="127000" y="127000"/>
            <a:ext cx="8890000" cy="2857500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smtClean="0">
                <a:solidFill>
                  <a:srgbClr val="000000"/>
                </a:solidFill>
              </a:rPr>
              <a:t>iRespond Question Master</a:t>
            </a:r>
            <a:endParaRPr lang="en-US" sz="4400">
              <a:solidFill>
                <a:srgbClr val="000000"/>
              </a:solidFill>
            </a:endParaRPr>
          </a:p>
        </p:txBody>
      </p:sp>
      <p:sp>
        <p:nvSpPr>
          <p:cNvPr id="3" name="AShape"/>
          <p:cNvSpPr/>
          <p:nvPr userDrawn="1"/>
        </p:nvSpPr>
        <p:spPr>
          <a:xfrm>
            <a:off x="127000" y="3111500"/>
            <a:ext cx="8890000" cy="711200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r>
              <a:rPr lang="en-US" sz="3200" smtClean="0"/>
              <a:t>A.) Response A</a:t>
            </a:r>
            <a:endParaRPr lang="en-US" sz="3200"/>
          </a:p>
        </p:txBody>
      </p:sp>
      <p:sp>
        <p:nvSpPr>
          <p:cNvPr id="4" name="BShape"/>
          <p:cNvSpPr/>
          <p:nvPr userDrawn="1"/>
        </p:nvSpPr>
        <p:spPr>
          <a:xfrm>
            <a:off x="127000" y="3835400"/>
            <a:ext cx="8890000" cy="711200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r>
              <a:rPr lang="en-US" sz="3200" smtClean="0"/>
              <a:t>B.) Response B</a:t>
            </a:r>
            <a:endParaRPr lang="en-US" sz="3200"/>
          </a:p>
        </p:txBody>
      </p:sp>
      <p:sp>
        <p:nvSpPr>
          <p:cNvPr id="5" name="CShape"/>
          <p:cNvSpPr/>
          <p:nvPr userDrawn="1"/>
        </p:nvSpPr>
        <p:spPr>
          <a:xfrm>
            <a:off x="127000" y="4559300"/>
            <a:ext cx="8890000" cy="711200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r>
              <a:rPr lang="en-US" sz="3200" smtClean="0"/>
              <a:t>C.) Response C</a:t>
            </a:r>
            <a:endParaRPr lang="en-US" sz="3200"/>
          </a:p>
        </p:txBody>
      </p:sp>
      <p:sp>
        <p:nvSpPr>
          <p:cNvPr id="6" name="DShape"/>
          <p:cNvSpPr/>
          <p:nvPr userDrawn="1"/>
        </p:nvSpPr>
        <p:spPr>
          <a:xfrm>
            <a:off x="127000" y="5283200"/>
            <a:ext cx="8890000" cy="711200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r>
              <a:rPr lang="en-US" sz="3200" smtClean="0"/>
              <a:t>D.) Response D</a:t>
            </a:r>
            <a:endParaRPr lang="en-US" sz="3200"/>
          </a:p>
        </p:txBody>
      </p:sp>
      <p:sp>
        <p:nvSpPr>
          <p:cNvPr id="39" name="EShape"/>
          <p:cNvSpPr/>
          <p:nvPr userDrawn="1"/>
        </p:nvSpPr>
        <p:spPr>
          <a:xfrm>
            <a:off x="127000" y="6007100"/>
            <a:ext cx="8890000" cy="711200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r>
              <a:rPr lang="en-US" sz="3200" smtClean="0"/>
              <a:t>E.) Response E</a:t>
            </a:r>
            <a:endParaRPr lang="en-US" sz="3200"/>
          </a:p>
        </p:txBody>
      </p:sp>
      <p:sp>
        <p:nvSpPr>
          <p:cNvPr id="40" name="Percent"/>
          <p:cNvSpPr/>
          <p:nvPr userDrawn="1"/>
        </p:nvSpPr>
        <p:spPr>
          <a:xfrm>
            <a:off x="6350000" y="254000"/>
            <a:ext cx="2540000" cy="508000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rgbClr val="000000"/>
                </a:solidFill>
              </a:rPr>
              <a:t>Percent Complete 100%</a:t>
            </a:r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41" name="Timer"/>
          <p:cNvSpPr/>
          <p:nvPr userDrawn="1"/>
        </p:nvSpPr>
        <p:spPr>
          <a:xfrm>
            <a:off x="254000" y="254000"/>
            <a:ext cx="2540000" cy="508000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>
                <a:solidFill>
                  <a:srgbClr val="000000"/>
                </a:solidFill>
              </a:rPr>
              <a:t>00:30</a:t>
            </a:r>
            <a:endParaRPr 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6611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11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Reactions of Alkyl Halides:  Nucleophilic Substitutions and Eliminations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49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Solvent Effects on Reaction Rate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752600"/>
          </a:xfrm>
        </p:spPr>
        <p:txBody>
          <a:bodyPr/>
          <a:lstStyle/>
          <a:p>
            <a:r>
              <a:rPr lang="en-US" dirty="0" smtClean="0"/>
              <a:t>For the </a:t>
            </a:r>
            <a:r>
              <a:rPr lang="en-US" dirty="0" err="1" smtClean="0"/>
              <a:t>S</a:t>
            </a:r>
            <a:r>
              <a:rPr lang="en-US" baseline="-25000" dirty="0" err="1" smtClean="0"/>
              <a:t>N</a:t>
            </a:r>
            <a:r>
              <a:rPr lang="en-US" baseline="30000" dirty="0" err="1" smtClean="0"/>
              <a:t>2</a:t>
            </a:r>
            <a:r>
              <a:rPr lang="en-US" dirty="0" smtClean="0"/>
              <a:t> reaction </a:t>
            </a:r>
            <a:r>
              <a:rPr lang="en-US" dirty="0"/>
              <a:t>polar </a:t>
            </a:r>
            <a:r>
              <a:rPr lang="en-US" dirty="0" smtClean="0"/>
              <a:t>aprotic solvents work best because they help solvate the </a:t>
            </a:r>
            <a:r>
              <a:rPr lang="en-US" dirty="0" err="1" smtClean="0"/>
              <a:t>cation</a:t>
            </a:r>
            <a:r>
              <a:rPr lang="en-US" dirty="0" smtClean="0"/>
              <a:t> which leaves the negatively charged nucleophile free to react with electrophile</a:t>
            </a:r>
          </a:p>
        </p:txBody>
      </p:sp>
      <p:pic>
        <p:nvPicPr>
          <p:cNvPr id="9" name="Picture 4" descr="11p37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124200"/>
            <a:ext cx="6521450" cy="1754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838200" y="5625316"/>
            <a:ext cx="5737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Polar </a:t>
            </a:r>
            <a:r>
              <a:rPr lang="en-US" dirty="0" err="1" smtClean="0"/>
              <a:t>protic</a:t>
            </a:r>
            <a:r>
              <a:rPr lang="en-US" dirty="0" smtClean="0"/>
              <a:t> solvents can H-bond to the negatively charged nucleophile and lower its </a:t>
            </a:r>
            <a:r>
              <a:rPr lang="en-US" dirty="0" err="1" smtClean="0"/>
              <a:t>nucleophilicity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4851237"/>
            <a:ext cx="1884363" cy="1672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6858000" y="4724400"/>
            <a:ext cx="2036763" cy="1905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40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Important Characteristic of </a:t>
            </a:r>
            <a:r>
              <a:rPr lang="en-US" dirty="0" err="1" smtClean="0"/>
              <a:t>S</a:t>
            </a:r>
            <a:r>
              <a:rPr lang="en-US" baseline="-25000" dirty="0" err="1" smtClean="0"/>
              <a:t>N</a:t>
            </a:r>
            <a:r>
              <a:rPr lang="en-US" baseline="30000" dirty="0" err="1" smtClean="0"/>
              <a:t>2</a:t>
            </a:r>
            <a:r>
              <a:rPr lang="en-US" dirty="0" smtClean="0"/>
              <a:t> Reaction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638800" cy="2971800"/>
          </a:xfrm>
        </p:spPr>
        <p:txBody>
          <a:bodyPr>
            <a:normAutofit/>
          </a:bodyPr>
          <a:lstStyle/>
          <a:p>
            <a:r>
              <a:rPr lang="en-US" dirty="0" smtClean="0"/>
              <a:t>What’s important to remember regarding the </a:t>
            </a:r>
            <a:r>
              <a:rPr lang="en-US" dirty="0" err="1" smtClean="0"/>
              <a:t>S</a:t>
            </a:r>
            <a:r>
              <a:rPr lang="en-US" baseline="-25000" dirty="0" err="1" smtClean="0"/>
              <a:t>N</a:t>
            </a:r>
            <a:r>
              <a:rPr lang="en-US" baseline="30000" dirty="0" err="1" smtClean="0"/>
              <a:t>2</a:t>
            </a:r>
            <a:r>
              <a:rPr lang="en-US" dirty="0" smtClean="0"/>
              <a:t> mechanism is that it is a </a:t>
            </a:r>
            <a:r>
              <a:rPr lang="en-US" dirty="0" err="1" smtClean="0"/>
              <a:t>sterespecific</a:t>
            </a:r>
            <a:r>
              <a:rPr lang="en-US" dirty="0" smtClean="0"/>
              <a:t> reaction</a:t>
            </a:r>
          </a:p>
          <a:p>
            <a:pPr lvl="1"/>
            <a:r>
              <a:rPr lang="en-US" dirty="0" smtClean="0"/>
              <a:t>If the starting material is </a:t>
            </a:r>
            <a:r>
              <a:rPr lang="en-US" dirty="0" err="1" smtClean="0"/>
              <a:t>enantiomerically</a:t>
            </a:r>
            <a:r>
              <a:rPr lang="en-US" dirty="0" smtClean="0"/>
              <a:t> pure, then the product will be as well; however, </a:t>
            </a:r>
            <a:r>
              <a:rPr lang="en-US" i="1" dirty="0" smtClean="0"/>
              <a:t>it will proceed with an inversion of stereochemistry</a:t>
            </a:r>
          </a:p>
          <a:p>
            <a:pPr lvl="2"/>
            <a:r>
              <a:rPr lang="en-US" dirty="0" smtClean="0"/>
              <a:t>R will become S and vice versa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1828800"/>
            <a:ext cx="226695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48000" y="4639211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You can think of it as opening an umbrella too far</a:t>
            </a:r>
            <a:endParaRPr lang="en-US" dirty="0">
              <a:solidFill>
                <a:srgbClr val="00B0F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6172200" y="4962376"/>
            <a:ext cx="1524000" cy="905024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9443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11.4  The </a:t>
            </a:r>
            <a:r>
              <a:rPr lang="en-US" dirty="0" err="1" smtClean="0"/>
              <a:t>S</a:t>
            </a:r>
            <a:r>
              <a:rPr lang="en-US" baseline="-25000" dirty="0" err="1" smtClean="0"/>
              <a:t>N</a:t>
            </a:r>
            <a:r>
              <a:rPr lang="en-US" baseline="30000" dirty="0" err="1" smtClean="0"/>
              <a:t>1</a:t>
            </a:r>
            <a:r>
              <a:rPr lang="en-US" dirty="0" smtClean="0"/>
              <a:t> Reaction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371600"/>
          </a:xfrm>
        </p:spPr>
        <p:txBody>
          <a:bodyPr/>
          <a:lstStyle/>
          <a:p>
            <a:r>
              <a:rPr lang="en-US" dirty="0" smtClean="0"/>
              <a:t>As can be seen from the name, this mechanism is a </a:t>
            </a:r>
            <a:r>
              <a:rPr lang="en-US" dirty="0" err="1" smtClean="0"/>
              <a:t>unimolecular</a:t>
            </a:r>
            <a:r>
              <a:rPr lang="en-US" dirty="0" smtClean="0"/>
              <a:t> mechanism and the rate of reactivity below sheds light on how the reaction actually proceeds</a:t>
            </a:r>
            <a:endParaRPr lang="en-US" dirty="0"/>
          </a:p>
        </p:txBody>
      </p:sp>
      <p:pic>
        <p:nvPicPr>
          <p:cNvPr id="4" name="Picture 4" descr="11p37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914650"/>
            <a:ext cx="6616700" cy="31964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20850" y="6328410"/>
            <a:ext cx="57023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B0F0"/>
                </a:solidFill>
              </a:rPr>
              <a:t>Order of reactivity is opposite of that expected for </a:t>
            </a:r>
            <a:r>
              <a:rPr lang="en-US" i="1" dirty="0" err="1" smtClean="0">
                <a:solidFill>
                  <a:srgbClr val="00B0F0"/>
                </a:solidFill>
              </a:rPr>
              <a:t>S</a:t>
            </a:r>
            <a:r>
              <a:rPr lang="en-US" i="1" baseline="-25000" dirty="0" err="1" smtClean="0">
                <a:solidFill>
                  <a:srgbClr val="00B0F0"/>
                </a:solidFill>
              </a:rPr>
              <a:t>N</a:t>
            </a:r>
            <a:r>
              <a:rPr lang="en-US" i="1" baseline="30000" dirty="0" err="1" smtClean="0">
                <a:solidFill>
                  <a:srgbClr val="00B0F0"/>
                </a:solidFill>
              </a:rPr>
              <a:t>2</a:t>
            </a:r>
            <a:endParaRPr lang="en-US" i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37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Energy Associated with </a:t>
            </a:r>
            <a:r>
              <a:rPr lang="en-US" dirty="0" err="1" smtClean="0"/>
              <a:t>S</a:t>
            </a:r>
            <a:r>
              <a:rPr lang="en-US" baseline="-25000" dirty="0" err="1" smtClean="0"/>
              <a:t>N</a:t>
            </a:r>
            <a:r>
              <a:rPr lang="en-US" baseline="30000" dirty="0" err="1" smtClean="0"/>
              <a:t>1</a:t>
            </a:r>
            <a:r>
              <a:rPr lang="en-US" dirty="0" smtClean="0"/>
              <a:t> Reaction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590800"/>
          </a:xfrm>
        </p:spPr>
        <p:txBody>
          <a:bodyPr/>
          <a:lstStyle/>
          <a:p>
            <a:r>
              <a:rPr lang="en-US" dirty="0" smtClean="0"/>
              <a:t>First order process where nucleophile doesn’t even affect reaction kinetics</a:t>
            </a:r>
          </a:p>
          <a:p>
            <a:r>
              <a:rPr lang="en-US" dirty="0" smtClean="0"/>
              <a:t>Let’s take a look at the reaction between </a:t>
            </a:r>
            <a:r>
              <a:rPr lang="en-US" i="1" dirty="0" err="1" smtClean="0"/>
              <a:t>tert</a:t>
            </a:r>
            <a:r>
              <a:rPr lang="en-US" dirty="0" smtClean="0"/>
              <a:t>-butyl bromide and water </a:t>
            </a:r>
          </a:p>
          <a:p>
            <a:pPr lvl="1"/>
            <a:r>
              <a:rPr lang="en-US" dirty="0" smtClean="0"/>
              <a:t>Hydrolysis reaction</a:t>
            </a:r>
          </a:p>
          <a:p>
            <a:pPr lvl="1"/>
            <a:r>
              <a:rPr lang="en-US" dirty="0" smtClean="0"/>
              <a:t>Too </a:t>
            </a:r>
            <a:r>
              <a:rPr lang="en-US" dirty="0" err="1" smtClean="0"/>
              <a:t>sterically</a:t>
            </a:r>
            <a:r>
              <a:rPr lang="en-US" dirty="0" smtClean="0"/>
              <a:t> hindered to occur via </a:t>
            </a:r>
            <a:r>
              <a:rPr lang="en-US" dirty="0" err="1" smtClean="0"/>
              <a:t>S</a:t>
            </a:r>
            <a:r>
              <a:rPr lang="en-US" baseline="-25000" dirty="0" err="1" smtClean="0"/>
              <a:t>N</a:t>
            </a:r>
            <a:r>
              <a:rPr lang="en-US" baseline="30000" dirty="0" err="1" smtClean="0"/>
              <a:t>2</a:t>
            </a:r>
            <a:r>
              <a:rPr lang="en-US" dirty="0" smtClean="0"/>
              <a:t> mechanism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08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Effects on Stereochemistry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447800"/>
          </a:xfrm>
        </p:spPr>
        <p:txBody>
          <a:bodyPr/>
          <a:lstStyle/>
          <a:p>
            <a:r>
              <a:rPr lang="en-US" dirty="0" smtClean="0"/>
              <a:t>Because the </a:t>
            </a:r>
            <a:r>
              <a:rPr lang="en-US" dirty="0" err="1" smtClean="0"/>
              <a:t>S</a:t>
            </a:r>
            <a:r>
              <a:rPr lang="en-US" baseline="-25000" dirty="0" err="1" smtClean="0"/>
              <a:t>N</a:t>
            </a:r>
            <a:r>
              <a:rPr lang="en-US" baseline="30000" dirty="0" err="1" smtClean="0"/>
              <a:t>1</a:t>
            </a:r>
            <a:r>
              <a:rPr lang="en-US" dirty="0" smtClean="0"/>
              <a:t> reaction is a two step process involving a </a:t>
            </a:r>
            <a:r>
              <a:rPr lang="en-US" dirty="0" err="1" smtClean="0"/>
              <a:t>trigonal</a:t>
            </a:r>
            <a:r>
              <a:rPr lang="en-US" dirty="0" smtClean="0"/>
              <a:t> planar intermediate chirality is lost and racemization of the product is observed</a:t>
            </a:r>
            <a:endParaRPr lang="en-US" dirty="0"/>
          </a:p>
        </p:txBody>
      </p:sp>
      <p:pic>
        <p:nvPicPr>
          <p:cNvPr id="4" name="Picture 4" descr="11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713" y="2819400"/>
            <a:ext cx="7014573" cy="3683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672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Section 11.5  Characteristics of the </a:t>
            </a:r>
            <a:r>
              <a:rPr lang="en-US" dirty="0" err="1" smtClean="0"/>
              <a:t>S</a:t>
            </a:r>
            <a:r>
              <a:rPr lang="en-US" baseline="-25000" dirty="0" err="1" smtClean="0"/>
              <a:t>N</a:t>
            </a:r>
            <a:r>
              <a:rPr lang="en-US" baseline="30000" dirty="0" err="1" smtClean="0"/>
              <a:t>1</a:t>
            </a:r>
            <a:r>
              <a:rPr lang="en-US" dirty="0" smtClean="0"/>
              <a:t> Reaction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438400"/>
          </a:xfrm>
        </p:spPr>
        <p:txBody>
          <a:bodyPr/>
          <a:lstStyle/>
          <a:p>
            <a:r>
              <a:rPr lang="en-US" dirty="0" smtClean="0"/>
              <a:t>The factors that affected the </a:t>
            </a:r>
            <a:r>
              <a:rPr lang="en-US" dirty="0" err="1" smtClean="0"/>
              <a:t>S</a:t>
            </a:r>
            <a:r>
              <a:rPr lang="en-US" baseline="-25000" dirty="0" err="1" smtClean="0"/>
              <a:t>N</a:t>
            </a:r>
            <a:r>
              <a:rPr lang="en-US" baseline="30000" dirty="0" err="1" smtClean="0"/>
              <a:t>2</a:t>
            </a:r>
            <a:r>
              <a:rPr lang="en-US" dirty="0" smtClean="0"/>
              <a:t> reaction also affect the </a:t>
            </a:r>
            <a:r>
              <a:rPr lang="en-US" dirty="0" err="1" smtClean="0"/>
              <a:t>S</a:t>
            </a:r>
            <a:r>
              <a:rPr lang="en-US" baseline="-25000" dirty="0" err="1" smtClean="0"/>
              <a:t>N</a:t>
            </a:r>
            <a:r>
              <a:rPr lang="en-US" baseline="30000" dirty="0" err="1" smtClean="0"/>
              <a:t>1</a:t>
            </a:r>
            <a:r>
              <a:rPr lang="en-US" dirty="0" smtClean="0"/>
              <a:t> reaction</a:t>
            </a:r>
          </a:p>
          <a:p>
            <a:pPr lvl="1"/>
            <a:r>
              <a:rPr lang="en-US" dirty="0" smtClean="0"/>
              <a:t>For each variable it is very important to consider how it will affect the stability (energy) of the carbocation intermediate that is formed.</a:t>
            </a:r>
          </a:p>
          <a:p>
            <a:r>
              <a:rPr lang="en-US" dirty="0" smtClean="0"/>
              <a:t>When considering the substrate you have to consider how it can stabilize this intermediate</a:t>
            </a:r>
            <a:endParaRPr lang="en-US" dirty="0"/>
          </a:p>
        </p:txBody>
      </p:sp>
      <p:pic>
        <p:nvPicPr>
          <p:cNvPr id="4" name="Picture 4" descr="11p37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93" y="4114800"/>
            <a:ext cx="8202613" cy="2568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712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Benzylic</a:t>
            </a:r>
            <a:r>
              <a:rPr lang="en-US" dirty="0" smtClean="0"/>
              <a:t> </a:t>
            </a:r>
            <a:r>
              <a:rPr lang="en-US" dirty="0" err="1" smtClean="0"/>
              <a:t>Carbocations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43000"/>
          </a:xfrm>
        </p:spPr>
        <p:txBody>
          <a:bodyPr/>
          <a:lstStyle/>
          <a:p>
            <a:r>
              <a:rPr lang="en-US" dirty="0" smtClean="0"/>
              <a:t>Almost like a special case of the </a:t>
            </a:r>
            <a:r>
              <a:rPr lang="en-US" dirty="0" err="1" smtClean="0"/>
              <a:t>allylic</a:t>
            </a:r>
            <a:r>
              <a:rPr lang="en-US" dirty="0" smtClean="0"/>
              <a:t> carbocation</a:t>
            </a:r>
          </a:p>
          <a:p>
            <a:pPr lvl="1"/>
            <a:r>
              <a:rPr lang="en-US" dirty="0" smtClean="0"/>
              <a:t>Unusually stable due to charge stabilization through resonance</a:t>
            </a:r>
            <a:endParaRPr lang="en-US" dirty="0"/>
          </a:p>
        </p:txBody>
      </p:sp>
      <p:pic>
        <p:nvPicPr>
          <p:cNvPr id="4" name="Picture 4" descr="11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590800"/>
            <a:ext cx="7669213" cy="4149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342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Leaving Group and Nucleophile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505200"/>
          </a:xfrm>
        </p:spPr>
        <p:txBody>
          <a:bodyPr/>
          <a:lstStyle/>
          <a:p>
            <a:r>
              <a:rPr lang="en-US" dirty="0" smtClean="0"/>
              <a:t>The order of reactivity regarding the leaving group is exactly the same as that for the </a:t>
            </a:r>
            <a:r>
              <a:rPr lang="en-US" dirty="0" err="1" smtClean="0"/>
              <a:t>S</a:t>
            </a:r>
            <a:r>
              <a:rPr lang="en-US" baseline="-25000" dirty="0" err="1" smtClean="0"/>
              <a:t>N</a:t>
            </a:r>
            <a:r>
              <a:rPr lang="en-US" baseline="30000" dirty="0" err="1" smtClean="0"/>
              <a:t>2</a:t>
            </a:r>
            <a:r>
              <a:rPr lang="en-US" dirty="0" smtClean="0"/>
              <a:t> reaction and for the exact same reason</a:t>
            </a:r>
          </a:p>
          <a:p>
            <a:endParaRPr lang="en-US" dirty="0"/>
          </a:p>
          <a:p>
            <a:r>
              <a:rPr lang="en-US" dirty="0" smtClean="0"/>
              <a:t>Because the nucleophile does not appear in the rate law for the reaction it will have absolutely no bearing on the reaction kinetics</a:t>
            </a:r>
          </a:p>
          <a:p>
            <a:pPr lvl="1"/>
            <a:r>
              <a:rPr lang="en-US" dirty="0" smtClean="0"/>
              <a:t>Rate of formation of carbocation intermediate is the only determining factor</a:t>
            </a:r>
          </a:p>
        </p:txBody>
      </p:sp>
      <p:pic>
        <p:nvPicPr>
          <p:cNvPr id="4" name="Picture 4" descr="11p378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791" y="5269280"/>
            <a:ext cx="5362417" cy="1474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499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Solvent Effects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286000"/>
          </a:xfrm>
        </p:spPr>
        <p:txBody>
          <a:bodyPr/>
          <a:lstStyle/>
          <a:p>
            <a:r>
              <a:rPr lang="en-US" dirty="0" smtClean="0"/>
              <a:t>The reason for the solvent effect for an </a:t>
            </a:r>
            <a:r>
              <a:rPr lang="en-US" dirty="0" err="1" smtClean="0"/>
              <a:t>S</a:t>
            </a:r>
            <a:r>
              <a:rPr lang="en-US" baseline="-25000" dirty="0" err="1" smtClean="0"/>
              <a:t>N</a:t>
            </a:r>
            <a:r>
              <a:rPr lang="en-US" baseline="30000" dirty="0" err="1" smtClean="0"/>
              <a:t>1</a:t>
            </a:r>
            <a:r>
              <a:rPr lang="en-US" dirty="0" smtClean="0"/>
              <a:t> reaction is different from that for an </a:t>
            </a:r>
            <a:r>
              <a:rPr lang="en-US" dirty="0" err="1" smtClean="0"/>
              <a:t>S</a:t>
            </a:r>
            <a:r>
              <a:rPr lang="en-US" baseline="-25000" dirty="0" err="1" smtClean="0"/>
              <a:t>N</a:t>
            </a:r>
            <a:r>
              <a:rPr lang="en-US" baseline="30000" dirty="0" err="1" smtClean="0"/>
              <a:t>2</a:t>
            </a:r>
            <a:r>
              <a:rPr lang="en-US" dirty="0" smtClean="0"/>
              <a:t> reaction.  </a:t>
            </a:r>
          </a:p>
          <a:p>
            <a:pPr lvl="1"/>
            <a:r>
              <a:rPr lang="en-US" dirty="0" err="1" smtClean="0"/>
              <a:t>S</a:t>
            </a:r>
            <a:r>
              <a:rPr lang="en-US" baseline="-25000" dirty="0" err="1" smtClean="0"/>
              <a:t>N</a:t>
            </a:r>
            <a:r>
              <a:rPr lang="en-US" baseline="30000" dirty="0" err="1" smtClean="0"/>
              <a:t>2</a:t>
            </a:r>
            <a:r>
              <a:rPr lang="en-US" dirty="0" smtClean="0"/>
              <a:t> </a:t>
            </a:r>
            <a:r>
              <a:rPr lang="en-US" dirty="0" err="1" smtClean="0"/>
              <a:t>protic</a:t>
            </a:r>
            <a:r>
              <a:rPr lang="en-US" dirty="0" smtClean="0"/>
              <a:t> solvents slow the reaction down due to lowering of the nucleophile’s </a:t>
            </a:r>
            <a:r>
              <a:rPr lang="en-US" dirty="0" err="1" smtClean="0"/>
              <a:t>nucleophilicity</a:t>
            </a:r>
            <a:endParaRPr lang="en-US" dirty="0" smtClean="0"/>
          </a:p>
          <a:p>
            <a:pPr lvl="1"/>
            <a:r>
              <a:rPr lang="en-US" dirty="0" err="1" smtClean="0"/>
              <a:t>S</a:t>
            </a:r>
            <a:r>
              <a:rPr lang="en-US" baseline="-25000" dirty="0" err="1" smtClean="0"/>
              <a:t>N</a:t>
            </a:r>
            <a:r>
              <a:rPr lang="en-US" baseline="30000" dirty="0" err="1" smtClean="0"/>
              <a:t>1</a:t>
            </a:r>
            <a:r>
              <a:rPr lang="en-US" dirty="0" smtClean="0"/>
              <a:t> </a:t>
            </a:r>
            <a:r>
              <a:rPr lang="en-US" dirty="0" err="1" smtClean="0"/>
              <a:t>protic</a:t>
            </a:r>
            <a:r>
              <a:rPr lang="en-US" dirty="0" smtClean="0"/>
              <a:t> solvents enhance the reaction because they stabilize the carbocation intermediate</a:t>
            </a:r>
            <a:endParaRPr lang="en-US" dirty="0"/>
          </a:p>
        </p:txBody>
      </p:sp>
      <p:pic>
        <p:nvPicPr>
          <p:cNvPr id="4" name="Picture 4" descr="11p380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2693" y="3917985"/>
            <a:ext cx="6678613" cy="292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092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914400"/>
          </a:xfrm>
        </p:spPr>
        <p:txBody>
          <a:bodyPr/>
          <a:lstStyle/>
          <a:p>
            <a:r>
              <a:rPr lang="en-US" dirty="0" smtClean="0"/>
              <a:t>Which mechanism is most likely for the examples shown below?</a:t>
            </a:r>
            <a:endParaRPr lang="en-US" dirty="0"/>
          </a:p>
        </p:txBody>
      </p:sp>
      <p:pic>
        <p:nvPicPr>
          <p:cNvPr id="4" name="Picture 4" descr="11p380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" y="2819400"/>
            <a:ext cx="8964613" cy="370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2150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Substitution vs. Elimination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38450"/>
            <a:ext cx="8229600" cy="13716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Substitution</a:t>
            </a:r>
            <a:r>
              <a:rPr lang="en-US" dirty="0" smtClean="0"/>
              <a:t> reactions involve the substitution of one nucleophile for another</a:t>
            </a:r>
          </a:p>
          <a:p>
            <a:pPr lvl="1"/>
            <a:r>
              <a:rPr lang="en-US" dirty="0" smtClean="0"/>
              <a:t>Simply exchanges functional groups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57350"/>
            <a:ext cx="6972300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595" y="4191000"/>
            <a:ext cx="7105650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5334000"/>
            <a:ext cx="8229600" cy="137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FF0000"/>
                </a:solidFill>
              </a:rPr>
              <a:t>Elimination</a:t>
            </a:r>
            <a:r>
              <a:rPr lang="en-US" dirty="0" smtClean="0"/>
              <a:t> involves the removal of the original functional group</a:t>
            </a:r>
          </a:p>
          <a:p>
            <a:pPr lvl="1"/>
            <a:r>
              <a:rPr lang="en-US" dirty="0" smtClean="0"/>
              <a:t>Results in the formation of a double bond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56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85800"/>
          </a:xfrm>
        </p:spPr>
        <p:txBody>
          <a:bodyPr/>
          <a:lstStyle/>
          <a:p>
            <a:r>
              <a:rPr lang="en-US" dirty="0" err="1" smtClean="0"/>
              <a:t>S</a:t>
            </a:r>
            <a:r>
              <a:rPr lang="en-US" baseline="-25000" dirty="0" err="1" smtClean="0"/>
              <a:t>N</a:t>
            </a:r>
            <a:r>
              <a:rPr lang="en-US" baseline="30000" dirty="0" err="1" smtClean="0"/>
              <a:t>1</a:t>
            </a:r>
            <a:r>
              <a:rPr lang="en-US" dirty="0" smtClean="0"/>
              <a:t> or </a:t>
            </a:r>
            <a:r>
              <a:rPr lang="en-US" dirty="0" err="1" smtClean="0"/>
              <a:t>S</a:t>
            </a:r>
            <a:r>
              <a:rPr lang="en-US" baseline="-25000" dirty="0" err="1" smtClean="0"/>
              <a:t>N</a:t>
            </a:r>
            <a:r>
              <a:rPr lang="en-US" baseline="30000" dirty="0" err="1" smtClean="0"/>
              <a:t>2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4" name="Picture 4" descr="11p381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" y="2814638"/>
            <a:ext cx="8964613" cy="122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2737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Section 11.7  Elimination Reactions of Alkyl Halides:  </a:t>
            </a:r>
            <a:r>
              <a:rPr lang="en-US" dirty="0" err="1" smtClean="0"/>
              <a:t>Zaitsev’s</a:t>
            </a:r>
            <a:r>
              <a:rPr lang="en-US" dirty="0" smtClean="0"/>
              <a:t>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209800"/>
          </a:xfrm>
        </p:spPr>
        <p:txBody>
          <a:bodyPr/>
          <a:lstStyle/>
          <a:p>
            <a:r>
              <a:rPr lang="en-US" dirty="0" smtClean="0"/>
              <a:t>Substitution reactions always result in one product </a:t>
            </a:r>
          </a:p>
          <a:p>
            <a:pPr lvl="1"/>
            <a:r>
              <a:rPr lang="en-US" dirty="0" smtClean="0"/>
              <a:t>If the reaction occurs at all then typically only one product will form</a:t>
            </a:r>
          </a:p>
          <a:p>
            <a:r>
              <a:rPr lang="en-US" dirty="0" smtClean="0"/>
              <a:t>For elimination reactions mixtures of products often occur</a:t>
            </a:r>
          </a:p>
          <a:p>
            <a:pPr lvl="1"/>
            <a:r>
              <a:rPr lang="en-US" dirty="0" smtClean="0"/>
              <a:t>According to </a:t>
            </a:r>
            <a:r>
              <a:rPr lang="en-US" dirty="0" err="1" smtClean="0">
                <a:solidFill>
                  <a:srgbClr val="FF0000"/>
                </a:solidFill>
              </a:rPr>
              <a:t>Zaitsev’s</a:t>
            </a:r>
            <a:r>
              <a:rPr lang="en-US" dirty="0" smtClean="0">
                <a:solidFill>
                  <a:srgbClr val="FF0000"/>
                </a:solidFill>
              </a:rPr>
              <a:t> rule</a:t>
            </a:r>
            <a:r>
              <a:rPr lang="en-US" dirty="0" smtClean="0"/>
              <a:t> the most stable (i.e. most substituted) double bond will form in an elimination reaction</a:t>
            </a:r>
            <a:endParaRPr lang="en-US" dirty="0"/>
          </a:p>
        </p:txBody>
      </p:sp>
      <p:pic>
        <p:nvPicPr>
          <p:cNvPr id="4" name="Picture 4" descr="11p384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703250"/>
            <a:ext cx="6400800" cy="307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466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914400"/>
          </a:xfrm>
        </p:spPr>
        <p:txBody>
          <a:bodyPr/>
          <a:lstStyle/>
          <a:p>
            <a:r>
              <a:rPr lang="en-US" dirty="0" smtClean="0"/>
              <a:t>What product would you expect from the following elimination reactions?</a:t>
            </a:r>
            <a:endParaRPr lang="en-US" dirty="0"/>
          </a:p>
        </p:txBody>
      </p:sp>
      <p:pic>
        <p:nvPicPr>
          <p:cNvPr id="4" name="Picture 4" descr="11p385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3349" y="2743200"/>
            <a:ext cx="3797300" cy="1488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11p385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93" y="5105400"/>
            <a:ext cx="8964613" cy="142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604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Section 11.8  The </a:t>
            </a:r>
            <a:r>
              <a:rPr lang="en-US" dirty="0" err="1" smtClean="0"/>
              <a:t>E2</a:t>
            </a:r>
            <a:r>
              <a:rPr lang="en-US" dirty="0" smtClean="0"/>
              <a:t> Reaction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158620"/>
            <a:ext cx="5029200" cy="3581400"/>
          </a:xfrm>
        </p:spPr>
        <p:txBody>
          <a:bodyPr/>
          <a:lstStyle/>
          <a:p>
            <a:r>
              <a:rPr lang="en-US" dirty="0" smtClean="0"/>
              <a:t>An analogous reaction to the </a:t>
            </a:r>
            <a:r>
              <a:rPr lang="en-US" dirty="0" err="1" smtClean="0"/>
              <a:t>S</a:t>
            </a:r>
            <a:r>
              <a:rPr lang="en-US" baseline="-25000" dirty="0" err="1" smtClean="0"/>
              <a:t>N</a:t>
            </a:r>
            <a:r>
              <a:rPr lang="en-US" baseline="30000" dirty="0" err="1" smtClean="0"/>
              <a:t>2</a:t>
            </a:r>
            <a:r>
              <a:rPr lang="en-US" dirty="0" smtClean="0"/>
              <a:t> reaction</a:t>
            </a:r>
          </a:p>
          <a:p>
            <a:pPr lvl="1"/>
            <a:r>
              <a:rPr lang="en-US" dirty="0" smtClean="0"/>
              <a:t>Rate = k[Substrate][Base]</a:t>
            </a:r>
          </a:p>
          <a:p>
            <a:pPr lvl="1"/>
            <a:r>
              <a:rPr lang="en-US" dirty="0" smtClean="0"/>
              <a:t>Base = Strong base such as hydroxide or </a:t>
            </a:r>
            <a:r>
              <a:rPr lang="en-US" dirty="0" err="1" smtClean="0"/>
              <a:t>alkoxide</a:t>
            </a:r>
            <a:r>
              <a:rPr lang="en-US" dirty="0" smtClean="0"/>
              <a:t> (e.g. </a:t>
            </a:r>
            <a:r>
              <a:rPr lang="en-US" dirty="0" err="1" smtClean="0"/>
              <a:t>CH</a:t>
            </a:r>
            <a:r>
              <a:rPr lang="en-US" baseline="-25000" dirty="0" err="1" smtClean="0"/>
              <a:t>3</a:t>
            </a:r>
            <a:r>
              <a:rPr lang="en-US" dirty="0" err="1" smtClean="0"/>
              <a:t>O</a:t>
            </a:r>
            <a:r>
              <a:rPr lang="en-US" baseline="30000" dirty="0" smtClean="0"/>
              <a:t>-</a:t>
            </a:r>
            <a:r>
              <a:rPr lang="en-US" dirty="0" smtClean="0"/>
              <a:t>)</a:t>
            </a:r>
          </a:p>
          <a:p>
            <a:r>
              <a:rPr lang="en-US" dirty="0" smtClean="0"/>
              <a:t>Occurs with </a:t>
            </a:r>
            <a:r>
              <a:rPr lang="en-US" dirty="0" err="1" smtClean="0"/>
              <a:t>periplanar</a:t>
            </a:r>
            <a:r>
              <a:rPr lang="en-US" dirty="0" smtClean="0"/>
              <a:t> geometry which ends up dictating the stereochemistry of the resulting alkene product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583566"/>
            <a:ext cx="3505200" cy="4731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695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Section 11.9  The </a:t>
            </a:r>
            <a:r>
              <a:rPr lang="en-US" dirty="0" err="1" smtClean="0"/>
              <a:t>E2</a:t>
            </a:r>
            <a:r>
              <a:rPr lang="en-US" dirty="0" smtClean="0"/>
              <a:t> Reaction and Cyclohexane Conformation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28800"/>
          </a:xfrm>
        </p:spPr>
        <p:txBody>
          <a:bodyPr/>
          <a:lstStyle/>
          <a:p>
            <a:r>
              <a:rPr lang="en-US" dirty="0" smtClean="0"/>
              <a:t>The requirement for anti </a:t>
            </a:r>
            <a:r>
              <a:rPr lang="en-US" dirty="0" err="1" smtClean="0"/>
              <a:t>periplanar</a:t>
            </a:r>
            <a:r>
              <a:rPr lang="en-US" dirty="0" smtClean="0"/>
              <a:t> geometry is actually more important than </a:t>
            </a:r>
            <a:r>
              <a:rPr lang="en-US" dirty="0" err="1" smtClean="0"/>
              <a:t>Zaitsev’s</a:t>
            </a:r>
            <a:r>
              <a:rPr lang="en-US" dirty="0" smtClean="0"/>
              <a:t> rule</a:t>
            </a:r>
          </a:p>
          <a:p>
            <a:pPr lvl="1"/>
            <a:r>
              <a:rPr lang="en-US" dirty="0" smtClean="0"/>
              <a:t>Because the molecular is constrained due to the ring, only when the hydrogen and the leaving group are </a:t>
            </a:r>
            <a:r>
              <a:rPr lang="en-US" dirty="0" err="1" smtClean="0"/>
              <a:t>diaxial</a:t>
            </a:r>
            <a:r>
              <a:rPr lang="en-US" dirty="0" smtClean="0"/>
              <a:t> to each will reaction occur:</a:t>
            </a:r>
            <a:endParaRPr lang="en-US" dirty="0"/>
          </a:p>
        </p:txBody>
      </p:sp>
      <p:pic>
        <p:nvPicPr>
          <p:cNvPr id="4" name="Picture 4" descr="11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570181"/>
            <a:ext cx="5791200" cy="32376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9471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11.10  The </a:t>
            </a:r>
            <a:r>
              <a:rPr lang="en-US" dirty="0" err="1" smtClean="0"/>
              <a:t>E1</a:t>
            </a:r>
            <a:r>
              <a:rPr lang="en-US" dirty="0" smtClean="0"/>
              <a:t> Reaction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33600"/>
          </a:xfrm>
        </p:spPr>
        <p:txBody>
          <a:bodyPr/>
          <a:lstStyle/>
          <a:p>
            <a:r>
              <a:rPr lang="en-US" dirty="0" smtClean="0"/>
              <a:t>First step of the </a:t>
            </a:r>
            <a:r>
              <a:rPr lang="en-US" dirty="0" err="1" smtClean="0"/>
              <a:t>E1</a:t>
            </a:r>
            <a:r>
              <a:rPr lang="en-US" dirty="0" smtClean="0"/>
              <a:t> reaction is exactly the same as the first step in an </a:t>
            </a:r>
            <a:r>
              <a:rPr lang="en-US" dirty="0" err="1" smtClean="0"/>
              <a:t>S</a:t>
            </a:r>
            <a:r>
              <a:rPr lang="en-US" baseline="-25000" dirty="0" err="1" smtClean="0"/>
              <a:t>N</a:t>
            </a:r>
            <a:r>
              <a:rPr lang="en-US" baseline="30000" dirty="0" err="1" smtClean="0"/>
              <a:t>1</a:t>
            </a:r>
            <a:r>
              <a:rPr lang="en-US" dirty="0" smtClean="0"/>
              <a:t> reaction</a:t>
            </a:r>
          </a:p>
          <a:p>
            <a:pPr lvl="1"/>
            <a:r>
              <a:rPr lang="en-US" dirty="0" smtClean="0"/>
              <a:t>Formation of a carbocation</a:t>
            </a:r>
          </a:p>
          <a:p>
            <a:r>
              <a:rPr lang="en-US" dirty="0" smtClean="0"/>
              <a:t>Because the same conditions as </a:t>
            </a:r>
            <a:r>
              <a:rPr lang="en-US" dirty="0" err="1" smtClean="0"/>
              <a:t>S</a:t>
            </a:r>
            <a:r>
              <a:rPr lang="en-US" baseline="-25000" dirty="0" err="1" smtClean="0"/>
              <a:t>N</a:t>
            </a:r>
            <a:r>
              <a:rPr lang="en-US" baseline="30000" dirty="0" err="1" smtClean="0"/>
              <a:t>1</a:t>
            </a:r>
            <a:r>
              <a:rPr lang="en-US" dirty="0" smtClean="0"/>
              <a:t> are preferred for </a:t>
            </a:r>
            <a:r>
              <a:rPr lang="en-US" dirty="0" err="1" smtClean="0"/>
              <a:t>E1</a:t>
            </a:r>
            <a:r>
              <a:rPr lang="en-US" dirty="0" smtClean="0"/>
              <a:t> a mixture of the two products is often obtained:</a:t>
            </a:r>
            <a:endParaRPr lang="en-US" dirty="0"/>
          </a:p>
        </p:txBody>
      </p:sp>
      <p:pic>
        <p:nvPicPr>
          <p:cNvPr id="4" name="Picture 4" descr="11p39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93" y="4114800"/>
            <a:ext cx="8964613" cy="218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8455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11.2  The </a:t>
            </a:r>
            <a:r>
              <a:rPr lang="en-US" dirty="0" err="1" smtClean="0"/>
              <a:t>S</a:t>
            </a:r>
            <a:r>
              <a:rPr lang="en-US" baseline="-25000" dirty="0" err="1" smtClean="0"/>
              <a:t>N</a:t>
            </a:r>
            <a:r>
              <a:rPr lang="en-US" baseline="30000" dirty="0" err="1" smtClean="0"/>
              <a:t>2</a:t>
            </a:r>
            <a:r>
              <a:rPr lang="en-US" dirty="0" smtClean="0"/>
              <a:t> Reaction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85800"/>
          </a:xfrm>
        </p:spPr>
        <p:txBody>
          <a:bodyPr/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pic>
        <p:nvPicPr>
          <p:cNvPr id="4" name="Picture 4" descr="11p362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7" y="2308225"/>
            <a:ext cx="8964613" cy="112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3886200"/>
            <a:ext cx="8229600" cy="2438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Characteristics:</a:t>
            </a:r>
          </a:p>
          <a:p>
            <a:pPr lvl="1"/>
            <a:r>
              <a:rPr lang="en-US" dirty="0" smtClean="0"/>
              <a:t>Proceeds with 2</a:t>
            </a:r>
            <a:r>
              <a:rPr lang="en-US" baseline="30000" dirty="0" smtClean="0"/>
              <a:t>nd</a:t>
            </a:r>
            <a:r>
              <a:rPr lang="en-US" dirty="0" smtClean="0"/>
              <a:t> order kinetics (bimolecular reaction)</a:t>
            </a:r>
          </a:p>
          <a:p>
            <a:pPr lvl="1"/>
            <a:r>
              <a:rPr lang="en-US" dirty="0" smtClean="0"/>
              <a:t>Always involves </a:t>
            </a:r>
            <a:r>
              <a:rPr lang="en-US" dirty="0" err="1" smtClean="0"/>
              <a:t>stereochemical</a:t>
            </a:r>
            <a:r>
              <a:rPr lang="en-US" dirty="0" smtClean="0"/>
              <a:t> inversion at the site of attack</a:t>
            </a:r>
          </a:p>
          <a:p>
            <a:pPr lvl="2"/>
            <a:r>
              <a:rPr lang="en-US" dirty="0" smtClean="0"/>
              <a:t>R enantiomer would become S and vice versa</a:t>
            </a:r>
          </a:p>
          <a:p>
            <a:pPr lvl="1"/>
            <a:r>
              <a:rPr lang="en-US" dirty="0" smtClean="0"/>
              <a:t>Transition state involves a </a:t>
            </a:r>
            <a:r>
              <a:rPr lang="en-US" dirty="0" err="1" smtClean="0"/>
              <a:t>planarized</a:t>
            </a:r>
            <a:r>
              <a:rPr lang="en-US" dirty="0" smtClean="0"/>
              <a:t> carbon center as seen on next slide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45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</a:t>
            </a:r>
            <a:r>
              <a:rPr lang="en-US" baseline="-25000" dirty="0" err="1" smtClean="0"/>
              <a:t>N</a:t>
            </a:r>
            <a:r>
              <a:rPr lang="en-US" baseline="30000" dirty="0" err="1" smtClean="0"/>
              <a:t>2</a:t>
            </a:r>
            <a:r>
              <a:rPr lang="en-US" dirty="0" smtClean="0"/>
              <a:t> Transition State</a:t>
            </a:r>
            <a:endParaRPr lang="en-US" dirty="0"/>
          </a:p>
        </p:txBody>
      </p:sp>
      <p:pic>
        <p:nvPicPr>
          <p:cNvPr id="4" name="Picture 4" descr="11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00200"/>
            <a:ext cx="5257800" cy="5090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858000" y="2971800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rgbClr val="00B050"/>
                </a:solidFill>
              </a:rPr>
              <a:t>Planarized</a:t>
            </a:r>
            <a:r>
              <a:rPr lang="en-US" dirty="0" smtClean="0">
                <a:solidFill>
                  <a:srgbClr val="00B050"/>
                </a:solidFill>
              </a:rPr>
              <a:t> carbon </a:t>
            </a:r>
            <a:r>
              <a:rPr lang="en-US" dirty="0" err="1" smtClean="0">
                <a:solidFill>
                  <a:srgbClr val="00B050"/>
                </a:solidFill>
              </a:rPr>
              <a:t>T.S</a:t>
            </a:r>
            <a:r>
              <a:rPr lang="en-US" dirty="0" smtClean="0">
                <a:solidFill>
                  <a:srgbClr val="00B050"/>
                </a:solidFill>
              </a:rPr>
              <a:t>.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5334000" y="3294965"/>
            <a:ext cx="1828800" cy="323166"/>
          </a:xfrm>
          <a:prstGeom prst="straightConnector1">
            <a:avLst/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162800" y="4818965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Inversion of Stereochemistry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5334000" y="5136952"/>
            <a:ext cx="1828800" cy="323166"/>
          </a:xfrm>
          <a:prstGeom prst="straightConnector1">
            <a:avLst/>
          </a:prstGeom>
          <a:ln w="2540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1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Section 11.3  Characteristics of the </a:t>
            </a:r>
            <a:r>
              <a:rPr lang="en-US" dirty="0" err="1" smtClean="0"/>
              <a:t>S</a:t>
            </a:r>
            <a:r>
              <a:rPr lang="en-US" baseline="-25000" dirty="0" err="1" smtClean="0"/>
              <a:t>N</a:t>
            </a:r>
            <a:r>
              <a:rPr lang="en-US" baseline="30000" dirty="0" err="1" smtClean="0"/>
              <a:t>2</a:t>
            </a:r>
            <a:r>
              <a:rPr lang="en-US" dirty="0" smtClean="0"/>
              <a:t> Reaction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057400"/>
          </a:xfrm>
        </p:spPr>
        <p:txBody>
          <a:bodyPr/>
          <a:lstStyle/>
          <a:p>
            <a:r>
              <a:rPr lang="en-US" dirty="0" smtClean="0"/>
              <a:t>Recall that reaction kinetics are determined primarily by the energy of the transition state (</a:t>
            </a:r>
            <a:r>
              <a:rPr lang="en-US" dirty="0" smtClean="0">
                <a:sym typeface="Symbol"/>
              </a:rPr>
              <a:t>G</a:t>
            </a:r>
            <a:r>
              <a:rPr lang="en-US" baseline="30000" dirty="0" smtClean="0">
                <a:latin typeface="Times New Roman"/>
                <a:cs typeface="Times New Roman"/>
                <a:sym typeface="Symbol"/>
              </a:rPr>
              <a:t>‡</a:t>
            </a:r>
            <a:r>
              <a:rPr lang="en-US" dirty="0" smtClean="0">
                <a:latin typeface="Times New Roman"/>
                <a:cs typeface="Times New Roman"/>
                <a:sym typeface="Symbol"/>
              </a:rPr>
              <a:t>)</a:t>
            </a:r>
          </a:p>
          <a:p>
            <a:pPr lvl="1"/>
            <a:r>
              <a:rPr lang="en-US" dirty="0" smtClean="0">
                <a:cs typeface="Times New Roman"/>
                <a:sym typeface="Symbol"/>
              </a:rPr>
              <a:t>Lowering of this energy results in an increase in reaction rate</a:t>
            </a:r>
            <a:endParaRPr lang="en-US" dirty="0" smtClean="0"/>
          </a:p>
          <a:p>
            <a:r>
              <a:rPr lang="en-US" dirty="0" smtClean="0"/>
              <a:t>There are several variables that effect this transition state energy which we will investigate</a:t>
            </a:r>
            <a:endParaRPr lang="en-US" dirty="0"/>
          </a:p>
        </p:txBody>
      </p:sp>
      <p:pic>
        <p:nvPicPr>
          <p:cNvPr id="4" name="Picture 4" descr="11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40" y="4250390"/>
            <a:ext cx="7162800" cy="258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29740" y="3611679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Red line represents faster </a:t>
            </a:r>
            <a:r>
              <a:rPr lang="en-US" b="1" dirty="0" err="1" smtClean="0">
                <a:solidFill>
                  <a:srgbClr val="00B050"/>
                </a:solidFill>
              </a:rPr>
              <a:t>rxn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10200" y="3657600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Red line represents slower </a:t>
            </a:r>
            <a:r>
              <a:rPr lang="en-US" b="1" dirty="0" err="1" smtClean="0">
                <a:solidFill>
                  <a:srgbClr val="00B050"/>
                </a:solidFill>
              </a:rPr>
              <a:t>rxn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3658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Substrate (Starting Material)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79" y="5410200"/>
            <a:ext cx="8793185" cy="1295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Steric interactions play a huge role in the kinetics of the </a:t>
            </a:r>
            <a:r>
              <a:rPr lang="en-US" dirty="0" err="1" smtClean="0"/>
              <a:t>S</a:t>
            </a:r>
            <a:r>
              <a:rPr lang="en-US" baseline="-25000" dirty="0" err="1" smtClean="0"/>
              <a:t>N</a:t>
            </a:r>
            <a:r>
              <a:rPr lang="en-US" baseline="30000" dirty="0" err="1" smtClean="0"/>
              <a:t>2</a:t>
            </a:r>
            <a:r>
              <a:rPr lang="en-US" dirty="0" smtClean="0"/>
              <a:t> reaction</a:t>
            </a:r>
          </a:p>
          <a:p>
            <a:pPr lvl="1"/>
            <a:r>
              <a:rPr lang="en-US" dirty="0" smtClean="0"/>
              <a:t>A hindered reaction site will react very slowly (or not at all)</a:t>
            </a:r>
          </a:p>
          <a:p>
            <a:r>
              <a:rPr lang="en-US" i="1" dirty="0" err="1" smtClean="0">
                <a:solidFill>
                  <a:srgbClr val="FF0000"/>
                </a:solidFill>
              </a:rPr>
              <a:t>S</a:t>
            </a:r>
            <a:r>
              <a:rPr lang="en-US" i="1" baseline="-25000" dirty="0" err="1" smtClean="0">
                <a:solidFill>
                  <a:srgbClr val="FF0000"/>
                </a:solidFill>
              </a:rPr>
              <a:t>N</a:t>
            </a:r>
            <a:r>
              <a:rPr lang="en-US" i="1" baseline="30000" dirty="0" err="1" smtClean="0">
                <a:solidFill>
                  <a:srgbClr val="FF0000"/>
                </a:solidFill>
              </a:rPr>
              <a:t>2</a:t>
            </a:r>
            <a:r>
              <a:rPr lang="en-US" i="1" dirty="0" smtClean="0">
                <a:solidFill>
                  <a:srgbClr val="FF0000"/>
                </a:solidFill>
              </a:rPr>
              <a:t> reactions really only occur at unhindered sites (methyl, 1</a:t>
            </a:r>
            <a:r>
              <a:rPr lang="en-US" i="1" baseline="30000" dirty="0" smtClean="0">
                <a:solidFill>
                  <a:srgbClr val="FF0000"/>
                </a:solidFill>
                <a:sym typeface="Symbol"/>
              </a:rPr>
              <a:t></a:t>
            </a:r>
            <a:r>
              <a:rPr lang="en-US" i="1" dirty="0" smtClean="0">
                <a:solidFill>
                  <a:srgbClr val="FF0000"/>
                </a:solidFill>
                <a:sym typeface="Symbol"/>
              </a:rPr>
              <a:t>, possibly 2</a:t>
            </a:r>
            <a:r>
              <a:rPr lang="en-US" i="1" baseline="30000" dirty="0" smtClean="0">
                <a:solidFill>
                  <a:srgbClr val="FF0000"/>
                </a:solidFill>
                <a:sym typeface="Symbol"/>
              </a:rPr>
              <a:t></a:t>
            </a:r>
            <a:r>
              <a:rPr lang="en-US" i="1" dirty="0" smtClean="0">
                <a:solidFill>
                  <a:srgbClr val="FF0000"/>
                </a:solidFill>
                <a:sym typeface="Symbol"/>
              </a:rPr>
              <a:t>)</a:t>
            </a:r>
            <a:endParaRPr lang="en-US" i="1" dirty="0" smtClean="0">
              <a:solidFill>
                <a:srgbClr val="FF0000"/>
              </a:solidFill>
            </a:endParaRPr>
          </a:p>
          <a:p>
            <a:endParaRPr lang="en-US" dirty="0"/>
          </a:p>
        </p:txBody>
      </p:sp>
      <p:pic>
        <p:nvPicPr>
          <p:cNvPr id="4" name="Picture 4" descr="1106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79" y="1665923"/>
            <a:ext cx="3145281" cy="1267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1106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05" y="3690937"/>
            <a:ext cx="3303695" cy="1519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 descr="11p36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3134" y="2299769"/>
            <a:ext cx="5567570" cy="2433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045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Nucleophile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Since the nucleophile is the second species necessary for the bimolecular reaction it plays an important role as well</a:t>
            </a:r>
          </a:p>
          <a:p>
            <a:r>
              <a:rPr lang="en-US" dirty="0" smtClean="0"/>
              <a:t>Although the descriptor </a:t>
            </a:r>
            <a:r>
              <a:rPr lang="en-US" i="1" dirty="0" err="1" smtClean="0"/>
              <a:t>nucleophilicity</a:t>
            </a:r>
            <a:r>
              <a:rPr lang="en-US" dirty="0" smtClean="0"/>
              <a:t> is a difficult one to interpret, some guidelines can be used when comparing nucleophiles: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err="1" smtClean="0"/>
              <a:t>Nucleophilicity</a:t>
            </a:r>
            <a:r>
              <a:rPr lang="en-US" dirty="0" smtClean="0"/>
              <a:t> roughly parallels basicity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err="1" smtClean="0"/>
              <a:t>Nucleophilicity</a:t>
            </a:r>
            <a:r>
              <a:rPr lang="en-US" dirty="0" smtClean="0"/>
              <a:t> usually increases going down a group on the periodic table</a:t>
            </a:r>
          </a:p>
          <a:p>
            <a:pPr lvl="2"/>
            <a:r>
              <a:rPr lang="en-US" dirty="0" smtClean="0"/>
              <a:t>Less electronegative = more nucleophilic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dirty="0" smtClean="0"/>
              <a:t>Negatively charged nucleophiles are usually more reactive than neutral ones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26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Leaving Group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28800"/>
          </a:xfrm>
        </p:spPr>
        <p:txBody>
          <a:bodyPr/>
          <a:lstStyle/>
          <a:p>
            <a:r>
              <a:rPr lang="en-US" dirty="0" smtClean="0"/>
              <a:t>The leaving group in the </a:t>
            </a:r>
            <a:r>
              <a:rPr lang="en-US" dirty="0" err="1" smtClean="0"/>
              <a:t>S</a:t>
            </a:r>
            <a:r>
              <a:rPr lang="en-US" baseline="-25000" dirty="0" err="1" smtClean="0"/>
              <a:t>N</a:t>
            </a:r>
            <a:r>
              <a:rPr lang="en-US" baseline="30000" dirty="0" err="1" smtClean="0"/>
              <a:t>2</a:t>
            </a:r>
            <a:r>
              <a:rPr lang="en-US" dirty="0" smtClean="0"/>
              <a:t> reaction is important when considering the stabilization of the intermediate</a:t>
            </a:r>
          </a:p>
          <a:p>
            <a:pPr lvl="1"/>
            <a:r>
              <a:rPr lang="en-US" i="1" dirty="0" smtClean="0"/>
              <a:t>A better stabilized negative charge on the leaving group leads to a lowering of energy and an increase in reaction rate</a:t>
            </a:r>
            <a:endParaRPr lang="en-US" i="1" dirty="0"/>
          </a:p>
        </p:txBody>
      </p:sp>
      <p:pic>
        <p:nvPicPr>
          <p:cNvPr id="4" name="Picture 4" descr="11p369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87" y="3434873"/>
            <a:ext cx="8964613" cy="170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981200" y="5486400"/>
            <a:ext cx="5562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Interesting examples involve converting the –OH group into a better leaving group</a:t>
            </a:r>
          </a:p>
          <a:p>
            <a:r>
              <a:rPr lang="en-US" dirty="0" smtClean="0"/>
              <a:t>--- Reactions involving </a:t>
            </a:r>
            <a:r>
              <a:rPr lang="en-US" dirty="0" err="1" smtClean="0"/>
              <a:t>SOCl</a:t>
            </a:r>
            <a:r>
              <a:rPr lang="en-US" baseline="-25000" dirty="0" err="1" smtClean="0"/>
              <a:t>2</a:t>
            </a:r>
            <a:r>
              <a:rPr lang="en-US" dirty="0" smtClean="0"/>
              <a:t>, </a:t>
            </a:r>
            <a:r>
              <a:rPr lang="en-US" dirty="0" err="1" smtClean="0"/>
              <a:t>PBr</a:t>
            </a:r>
            <a:r>
              <a:rPr lang="en-US" baseline="-25000" dirty="0" err="1" smtClean="0"/>
              <a:t>3</a:t>
            </a:r>
            <a:r>
              <a:rPr lang="en-US" dirty="0" smtClean="0"/>
              <a:t>, and </a:t>
            </a:r>
            <a:r>
              <a:rPr lang="en-US" dirty="0" err="1" smtClean="0"/>
              <a:t>Tosylates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7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Solvent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</a:rPr>
              <a:t>Nonpolar Solvents</a:t>
            </a:r>
            <a:endParaRPr lang="en-US" sz="2800" b="1" dirty="0">
              <a:solidFill>
                <a:srgbClr val="00B05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Hexane</a:t>
            </a:r>
          </a:p>
          <a:p>
            <a:r>
              <a:rPr lang="en-US" dirty="0" err="1" smtClean="0"/>
              <a:t>CCl</a:t>
            </a:r>
            <a:r>
              <a:rPr lang="en-US" baseline="-25000" dirty="0" err="1" smtClean="0"/>
              <a:t>4</a:t>
            </a:r>
            <a:endParaRPr lang="en-US" dirty="0" smtClean="0"/>
          </a:p>
          <a:p>
            <a:r>
              <a:rPr lang="en-US" dirty="0" smtClean="0"/>
              <a:t>Benzene</a:t>
            </a:r>
          </a:p>
          <a:p>
            <a:r>
              <a:rPr lang="en-US" dirty="0" smtClean="0"/>
              <a:t>Toluene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rgbClr val="00B0F0"/>
                </a:solidFill>
              </a:rPr>
              <a:t>NO DIPOLE MOMENT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2800" b="1" dirty="0" smtClean="0">
                <a:solidFill>
                  <a:srgbClr val="00B050"/>
                </a:solidFill>
              </a:rPr>
              <a:t>Polar solvents</a:t>
            </a:r>
            <a:endParaRPr lang="en-US" sz="2800" b="1" dirty="0">
              <a:solidFill>
                <a:srgbClr val="00B050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4236720" cy="3951288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Protic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F0"/>
                </a:solidFill>
              </a:rPr>
              <a:t>(Capable of H-bonding)</a:t>
            </a:r>
          </a:p>
          <a:p>
            <a:pPr lvl="1"/>
            <a:r>
              <a:rPr lang="en-US" dirty="0" smtClean="0"/>
              <a:t>Water</a:t>
            </a:r>
          </a:p>
          <a:p>
            <a:pPr lvl="1"/>
            <a:r>
              <a:rPr lang="en-US" dirty="0" smtClean="0"/>
              <a:t>Methanol (</a:t>
            </a:r>
            <a:r>
              <a:rPr lang="en-US" dirty="0" err="1" smtClean="0"/>
              <a:t>CH</a:t>
            </a:r>
            <a:r>
              <a:rPr lang="en-US" baseline="-25000" dirty="0" err="1" smtClean="0"/>
              <a:t>3</a:t>
            </a:r>
            <a:r>
              <a:rPr lang="en-US" dirty="0" err="1" smtClean="0"/>
              <a:t>OH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Ethanol (</a:t>
            </a:r>
            <a:r>
              <a:rPr lang="en-US" dirty="0" err="1" smtClean="0"/>
              <a:t>C</a:t>
            </a:r>
            <a:r>
              <a:rPr lang="en-US" baseline="-25000" dirty="0" err="1" smtClean="0"/>
              <a:t>2</a:t>
            </a:r>
            <a:r>
              <a:rPr lang="en-US" dirty="0" err="1" smtClean="0"/>
              <a:t>H</a:t>
            </a:r>
            <a:r>
              <a:rPr lang="en-US" baseline="-25000" dirty="0" err="1" smtClean="0"/>
              <a:t>5</a:t>
            </a:r>
            <a:r>
              <a:rPr lang="en-US" dirty="0" err="1" smtClean="0"/>
              <a:t>OH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Acetic acid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Aprotic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F0"/>
                </a:solidFill>
              </a:rPr>
              <a:t>(No H-bonding)</a:t>
            </a:r>
          </a:p>
          <a:p>
            <a:pPr lvl="1"/>
            <a:r>
              <a:rPr lang="en-US" dirty="0" smtClean="0"/>
              <a:t>Acetone</a:t>
            </a:r>
          </a:p>
          <a:p>
            <a:pPr lvl="1"/>
            <a:r>
              <a:rPr lang="en-US" dirty="0" err="1" smtClean="0"/>
              <a:t>DMSO</a:t>
            </a:r>
            <a:endParaRPr lang="en-US" dirty="0" smtClean="0"/>
          </a:p>
          <a:p>
            <a:pPr lvl="1"/>
            <a:r>
              <a:rPr lang="en-US" dirty="0" smtClean="0"/>
              <a:t>Ether</a:t>
            </a:r>
          </a:p>
          <a:p>
            <a:pPr lvl="1"/>
            <a:r>
              <a:rPr lang="en-US" dirty="0" err="1" smtClean="0"/>
              <a:t>THF</a:t>
            </a:r>
            <a:endParaRPr lang="en-US" dirty="0" smtClean="0"/>
          </a:p>
          <a:p>
            <a:pPr lvl="1"/>
            <a:r>
              <a:rPr lang="en-US" dirty="0" err="1" smtClean="0"/>
              <a:t>CH</a:t>
            </a:r>
            <a:r>
              <a:rPr lang="en-US" baseline="-25000" dirty="0" err="1" smtClean="0"/>
              <a:t>2</a:t>
            </a:r>
            <a:r>
              <a:rPr lang="en-US" dirty="0" err="1" smtClean="0"/>
              <a:t>Cl</a:t>
            </a:r>
            <a:r>
              <a:rPr lang="en-US" baseline="-25000" dirty="0" err="1" smtClean="0"/>
              <a:t>2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19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RespondGraphMa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iRespondQuestionMa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1641</TotalTime>
  <Words>1020</Words>
  <Application>Microsoft Office PowerPoint</Application>
  <PresentationFormat>On-screen Show (4:3)</PresentationFormat>
  <Paragraphs>115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iRespondGraphMaster</vt:lpstr>
      <vt:lpstr>Clarity</vt:lpstr>
      <vt:lpstr>iRespondQuestionMaster</vt:lpstr>
      <vt:lpstr>Chapter 11</vt:lpstr>
      <vt:lpstr>Substitution vs. Elimination</vt:lpstr>
      <vt:lpstr>Section 11.2  The SN2 Reaction</vt:lpstr>
      <vt:lpstr>SN2 Transition State</vt:lpstr>
      <vt:lpstr>Section 11.3  Characteristics of the SN2 Reaction</vt:lpstr>
      <vt:lpstr>The Substrate (Starting Material)</vt:lpstr>
      <vt:lpstr>The Nucleophile</vt:lpstr>
      <vt:lpstr>The Leaving Group</vt:lpstr>
      <vt:lpstr>The Solvent</vt:lpstr>
      <vt:lpstr>Solvent Effects on Reaction Rate</vt:lpstr>
      <vt:lpstr>Important Characteristic of SN2 Reaction</vt:lpstr>
      <vt:lpstr>Section 11.4  The SN1 Reaction</vt:lpstr>
      <vt:lpstr>Energy Associated with SN1 Reaction</vt:lpstr>
      <vt:lpstr>Effects on Stereochemistry</vt:lpstr>
      <vt:lpstr>Section 11.5  Characteristics of the SN1 Reaction</vt:lpstr>
      <vt:lpstr>Benzylic Carbocations</vt:lpstr>
      <vt:lpstr>The Leaving Group and Nucleophile</vt:lpstr>
      <vt:lpstr>Solvent Effects</vt:lpstr>
      <vt:lpstr>Examples</vt:lpstr>
      <vt:lpstr>Examples</vt:lpstr>
      <vt:lpstr>Section 11.7  Elimination Reactions of Alkyl Halides:  Zaitsev’s Rule</vt:lpstr>
      <vt:lpstr>Example</vt:lpstr>
      <vt:lpstr>Section 11.8  The E2 Reaction</vt:lpstr>
      <vt:lpstr>Section 11.9  The E2 Reaction and Cyclohexane Conformation</vt:lpstr>
      <vt:lpstr>Section 11.10  The E1 Reaction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11</dc:title>
  <dc:creator>John Cody</dc:creator>
  <cp:lastModifiedBy>John Cody</cp:lastModifiedBy>
  <cp:revision>32</cp:revision>
  <dcterms:created xsi:type="dcterms:W3CDTF">2014-03-19T22:19:51Z</dcterms:created>
  <dcterms:modified xsi:type="dcterms:W3CDTF">2014-03-26T12:05:37Z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oReflect">
    <vt:bool>false</vt:bool>
  </property>
  <property fmtid="{D5CDD505-2E9C-101B-9397-08002B2CF9AE}" pid="3" name="KeepGraph">
    <vt:bool>false</vt:bool>
  </property>
</Properties>
</file>