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7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6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7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6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0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7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0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78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4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iRespond Question Master</a:t>
            </a:r>
            <a:endParaRPr lang="en-US" sz="4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A.) Response A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B.) Response B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C.) Response C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D.) Response 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E.) Response 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0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80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9570E2-39B8-4555-99B8-946DD1EF673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3EB9847-1CC6-4D8B-9360-F5F06AB138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Determination:  Mass Spectrometry and Infrared Spectroscopy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12.7  Interpreting Infrared Spectra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IR</a:t>
            </a:r>
            <a:r>
              <a:rPr lang="en-US" dirty="0" smtClean="0"/>
              <a:t> spectra are typically most useful for identifying what types of functional groups are present within a molecule</a:t>
            </a:r>
          </a:p>
          <a:p>
            <a:pPr lvl="1"/>
            <a:r>
              <a:rPr lang="en-US" dirty="0" smtClean="0"/>
              <a:t>The functional groups can be identified because we can identify the stretching from individual bonds</a:t>
            </a:r>
          </a:p>
          <a:p>
            <a:r>
              <a:rPr lang="en-US" dirty="0" smtClean="0"/>
              <a:t>We will analyze five different regions of an </a:t>
            </a:r>
            <a:r>
              <a:rPr lang="en-US" dirty="0" err="1" smtClean="0"/>
              <a:t>IR</a:t>
            </a:r>
            <a:r>
              <a:rPr lang="en-US" dirty="0" smtClean="0"/>
              <a:t> spectrum to obtain functional group information:</a:t>
            </a:r>
          </a:p>
          <a:p>
            <a:pPr lvl="1"/>
            <a:r>
              <a:rPr lang="en-US" dirty="0" smtClean="0"/>
              <a:t>~3500 cm</a:t>
            </a:r>
            <a:r>
              <a:rPr lang="en-US" baseline="30000" dirty="0" smtClean="0"/>
              <a:t>-1</a:t>
            </a:r>
            <a:r>
              <a:rPr lang="en-US" dirty="0" smtClean="0"/>
              <a:t> ( O—H / N—H bond)</a:t>
            </a:r>
          </a:p>
          <a:p>
            <a:pPr lvl="1"/>
            <a:r>
              <a:rPr lang="en-US" dirty="0" smtClean="0"/>
              <a:t>~3010 cm</a:t>
            </a:r>
            <a:r>
              <a:rPr lang="en-US" baseline="30000" dirty="0" smtClean="0"/>
              <a:t>-1</a:t>
            </a:r>
            <a:r>
              <a:rPr lang="en-US" dirty="0" smtClean="0"/>
              <a:t> ( unsaturated C—H bond)</a:t>
            </a:r>
          </a:p>
          <a:p>
            <a:pPr lvl="1"/>
            <a:r>
              <a:rPr lang="en-US" dirty="0" smtClean="0"/>
              <a:t>~2950 cm</a:t>
            </a:r>
            <a:r>
              <a:rPr lang="en-US" baseline="30000" dirty="0" smtClean="0"/>
              <a:t>-1</a:t>
            </a:r>
            <a:r>
              <a:rPr lang="en-US" dirty="0" smtClean="0"/>
              <a:t> ( saturated C—H bond)</a:t>
            </a:r>
          </a:p>
          <a:p>
            <a:pPr lvl="1"/>
            <a:r>
              <a:rPr lang="en-US" dirty="0" smtClean="0"/>
              <a:t>~1700 cm</a:t>
            </a:r>
            <a:r>
              <a:rPr lang="en-US" baseline="30000" dirty="0" smtClean="0"/>
              <a:t>-1</a:t>
            </a:r>
            <a:r>
              <a:rPr lang="en-US" dirty="0" smtClean="0"/>
              <a:t> ( carbonyl group, C=O)</a:t>
            </a:r>
          </a:p>
          <a:p>
            <a:pPr lvl="1"/>
            <a:r>
              <a:rPr lang="en-US" dirty="0" smtClean="0"/>
              <a:t>~1250-1000 cm</a:t>
            </a:r>
            <a:r>
              <a:rPr lang="en-US" baseline="30000" dirty="0" smtClean="0"/>
              <a:t>-1</a:t>
            </a:r>
            <a:r>
              <a:rPr lang="en-US" dirty="0" smtClean="0"/>
              <a:t> ( C—O single bond)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Groups to be Aware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functional groups we will discuss in class through various examples and for which you are responsible:</a:t>
            </a:r>
          </a:p>
          <a:p>
            <a:pPr lvl="1"/>
            <a:r>
              <a:rPr lang="en-US" dirty="0" smtClean="0"/>
              <a:t>Standard alkane/alkene/alkyne</a:t>
            </a:r>
          </a:p>
          <a:p>
            <a:pPr lvl="1"/>
            <a:r>
              <a:rPr lang="en-US" dirty="0" smtClean="0"/>
              <a:t>Alcohols</a:t>
            </a:r>
          </a:p>
          <a:p>
            <a:pPr lvl="1"/>
            <a:r>
              <a:rPr lang="en-US" dirty="0" smtClean="0"/>
              <a:t>Amines</a:t>
            </a:r>
          </a:p>
          <a:p>
            <a:pPr lvl="1"/>
            <a:r>
              <a:rPr lang="en-US" dirty="0" smtClean="0"/>
              <a:t>Carbonyl containing compounds</a:t>
            </a:r>
          </a:p>
          <a:p>
            <a:pPr lvl="2"/>
            <a:r>
              <a:rPr lang="en-US" dirty="0" smtClean="0"/>
              <a:t>Aldehydes</a:t>
            </a:r>
          </a:p>
          <a:p>
            <a:pPr lvl="2"/>
            <a:r>
              <a:rPr lang="en-US" dirty="0" smtClean="0"/>
              <a:t>Ketones</a:t>
            </a:r>
          </a:p>
          <a:p>
            <a:pPr lvl="2"/>
            <a:r>
              <a:rPr lang="en-US" dirty="0" smtClean="0"/>
              <a:t>Esters</a:t>
            </a:r>
          </a:p>
          <a:p>
            <a:pPr lvl="2"/>
            <a:r>
              <a:rPr lang="en-US" dirty="0" smtClean="0"/>
              <a:t>Carboxylic acids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dirty="0" smtClean="0"/>
              <a:t>Identify the functional groups present in the following </a:t>
            </a:r>
            <a:r>
              <a:rPr lang="en-US" dirty="0" err="1" smtClean="0"/>
              <a:t>IR</a:t>
            </a:r>
            <a:r>
              <a:rPr lang="en-US" dirty="0" smtClean="0"/>
              <a:t> spectrum:</a:t>
            </a:r>
            <a:endParaRPr lang="en-US" dirty="0"/>
          </a:p>
        </p:txBody>
      </p:sp>
      <p:pic>
        <p:nvPicPr>
          <p:cNvPr id="3076" name="Picture 4" descr="https://scifinder-cas-org.proxy.kennesaw.edu/scifinder/spectral/retrieveImage?id=BR136044&amp;source=&amp;type=IR&amp;display=IR%20Absorption%20Spectrum&amp;hires=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168891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dirty="0"/>
              <a:t>Identify the functional groups present in the following </a:t>
            </a:r>
            <a:r>
              <a:rPr lang="en-US" dirty="0" err="1"/>
              <a:t>IR</a:t>
            </a:r>
            <a:r>
              <a:rPr lang="en-US" dirty="0"/>
              <a:t> spectrum:</a:t>
            </a:r>
          </a:p>
          <a:p>
            <a:endParaRPr lang="en-US" dirty="0"/>
          </a:p>
        </p:txBody>
      </p:sp>
      <p:pic>
        <p:nvPicPr>
          <p:cNvPr id="9218" name="Picture 2" descr="https://scifinder-cas-org.proxy.kennesaw.edu/scifinder/spectral/retrieveImage?id=BR136517&amp;source=&amp;type=IR&amp;display=IR%20Absorption%20Spectrum&amp;hires=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786911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8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12.1  Mass Spectrometry of Small Molecules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r>
              <a:rPr lang="en-US" dirty="0" smtClean="0"/>
              <a:t>Mass spectroscopy is essentially a technique which provides one main piece of information:  the molecular weight of a compound</a:t>
            </a:r>
          </a:p>
          <a:p>
            <a:r>
              <a:rPr lang="en-US" dirty="0" smtClean="0"/>
              <a:t>There are multiple techniques using the same basic principles depending on sample composition:</a:t>
            </a:r>
            <a:endParaRPr lang="en-US" dirty="0"/>
          </a:p>
        </p:txBody>
      </p:sp>
      <p:pic>
        <p:nvPicPr>
          <p:cNvPr id="4" name="Picture 4" descr="12p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" y="3886200"/>
            <a:ext cx="8964613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627"/>
            <a:ext cx="8229600" cy="1295400"/>
          </a:xfrm>
        </p:spPr>
        <p:txBody>
          <a:bodyPr/>
          <a:lstStyle/>
          <a:p>
            <a:r>
              <a:rPr lang="en-US" dirty="0" smtClean="0"/>
              <a:t>Mass spectrometers are only capable of analyzing charged particles; therefore, ionization of the sample must occur first</a:t>
            </a:r>
            <a:endParaRPr lang="en-US" dirty="0"/>
          </a:p>
        </p:txBody>
      </p:sp>
      <p:pic>
        <p:nvPicPr>
          <p:cNvPr id="4" name="Picture 4" descr="12p4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24855"/>
            <a:ext cx="3797300" cy="138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12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60762"/>
            <a:ext cx="5092700" cy="33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dirty="0" smtClean="0"/>
              <a:t>The ionized particles are deflected within the magnetic field according to both their charge and their mass</a:t>
            </a:r>
          </a:p>
          <a:p>
            <a:pPr lvl="1"/>
            <a:r>
              <a:rPr lang="en-US" dirty="0" smtClean="0"/>
              <a:t>The mass spectrum which the software generates is typically presented in the form of a bar graph and depicts all of the mass to charge (m/z) ratios for all fragments produced.</a:t>
            </a:r>
            <a:endParaRPr lang="en-US" dirty="0"/>
          </a:p>
        </p:txBody>
      </p:sp>
      <p:pic>
        <p:nvPicPr>
          <p:cNvPr id="4" name="Picture 4" descr="1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" y="3602037"/>
            <a:ext cx="8964613" cy="32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7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Mass Spectra of Bromine Containing Compounds</a:t>
            </a:r>
            <a:endParaRPr lang="en-US" dirty="0"/>
          </a:p>
        </p:txBody>
      </p:sp>
      <p:pic>
        <p:nvPicPr>
          <p:cNvPr id="1026" name="Picture 2" descr="SPECT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9153"/>
            <a:ext cx="7620000" cy="512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Mass Spectra of Chlorine Containing Compounds</a:t>
            </a:r>
            <a:endParaRPr lang="en-US" dirty="0"/>
          </a:p>
        </p:txBody>
      </p:sp>
      <p:pic>
        <p:nvPicPr>
          <p:cNvPr id="2050" name="Picture 2" descr="SPECT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75287"/>
            <a:ext cx="7848600" cy="52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486400" y="2438400"/>
            <a:ext cx="3048000" cy="1106487"/>
          </a:xfrm>
          <a:prstGeom prst="roundRect">
            <a:avLst/>
          </a:prstGeom>
          <a:noFill/>
          <a:ln w="25400">
            <a:prstDash val="soli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12.2  Interpreting Mass Spectra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362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possible to determine the structure of some organic compounds using its mass spectrum alone; however we will only be interested in some basic information:</a:t>
            </a:r>
          </a:p>
          <a:p>
            <a:pPr lvl="1"/>
            <a:r>
              <a:rPr lang="en-US" sz="1800" dirty="0" smtClean="0"/>
              <a:t>Parent Peak</a:t>
            </a:r>
          </a:p>
          <a:p>
            <a:pPr lvl="1"/>
            <a:r>
              <a:rPr lang="en-US" sz="1800" dirty="0" smtClean="0"/>
              <a:t>Molecular Ion Peak (M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Contributions from other Isotopes</a:t>
            </a:r>
            <a:endParaRPr lang="en-US" sz="1800" dirty="0"/>
          </a:p>
        </p:txBody>
      </p:sp>
      <p:pic>
        <p:nvPicPr>
          <p:cNvPr id="6" name="Picture 4" descr="1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" y="3621087"/>
            <a:ext cx="8964613" cy="3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33899" y="4006334"/>
            <a:ext cx="373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 Peak (% abundance =100)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733800" y="4191000"/>
            <a:ext cx="800099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7" y="2438400"/>
            <a:ext cx="2638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15100" y="30632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Hexane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12.5  Spectroscopy and the Electromagnetic Spectrum</a:t>
            </a:r>
            <a:endParaRPr lang="en-US" dirty="0"/>
          </a:p>
        </p:txBody>
      </p:sp>
      <p:pic>
        <p:nvPicPr>
          <p:cNvPr id="4" name="Picture 4" descr="1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846263"/>
            <a:ext cx="8964613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8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12.6  Infrared Spectroscopy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en-US" dirty="0" smtClean="0"/>
              <a:t>Infrared spectroscopy relies on the different vibrational modes possible for different compounds</a:t>
            </a:r>
          </a:p>
          <a:p>
            <a:pPr lvl="1"/>
            <a:r>
              <a:rPr lang="en-US" dirty="0" smtClean="0"/>
              <a:t>You can think of the chemical bonds as being springs and the constant excitation and emission of energy occurs in the </a:t>
            </a:r>
            <a:r>
              <a:rPr lang="en-US" dirty="0" err="1" smtClean="0"/>
              <a:t>IR</a:t>
            </a:r>
            <a:r>
              <a:rPr lang="en-US" dirty="0" smtClean="0"/>
              <a:t> region</a:t>
            </a:r>
          </a:p>
          <a:p>
            <a:r>
              <a:rPr lang="en-US" dirty="0" smtClean="0"/>
              <a:t>Particularly useful for identifying functional groups present within a molecule</a:t>
            </a:r>
            <a:endParaRPr lang="en-US" dirty="0"/>
          </a:p>
        </p:txBody>
      </p:sp>
      <p:pic>
        <p:nvPicPr>
          <p:cNvPr id="4" name="Picture 4" descr="12p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" y="4016375"/>
            <a:ext cx="8964613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1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407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iRespondQuestionMaster</vt:lpstr>
      <vt:lpstr>iRespondGraphMaster</vt:lpstr>
      <vt:lpstr>Clarity</vt:lpstr>
      <vt:lpstr>Chapter 12</vt:lpstr>
      <vt:lpstr>Section 12.1  Mass Spectrometry of Small Molecules</vt:lpstr>
      <vt:lpstr>Ionization</vt:lpstr>
      <vt:lpstr>Mass Spectrum</vt:lpstr>
      <vt:lpstr>Mass Spectra of Bromine Containing Compounds</vt:lpstr>
      <vt:lpstr>Mass Spectra of Chlorine Containing Compounds</vt:lpstr>
      <vt:lpstr>Section 12.2  Interpreting Mass Spectra</vt:lpstr>
      <vt:lpstr>Section 12.5  Spectroscopy and the Electromagnetic Spectrum</vt:lpstr>
      <vt:lpstr>Section 12.6  Infrared Spectroscopy</vt:lpstr>
      <vt:lpstr>Section 12.7  Interpreting Infrared Spectra</vt:lpstr>
      <vt:lpstr>Functional Groups to be Aware Of</vt:lpstr>
      <vt:lpstr>Example #1</vt:lpstr>
      <vt:lpstr>Example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John Cody</dc:creator>
  <cp:lastModifiedBy>John Cody</cp:lastModifiedBy>
  <cp:revision>13</cp:revision>
  <dcterms:created xsi:type="dcterms:W3CDTF">2014-04-08T18:00:10Z</dcterms:created>
  <dcterms:modified xsi:type="dcterms:W3CDTF">2014-04-09T17:35:27Z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eflect">
    <vt:bool>false</vt:bool>
  </property>
  <property fmtid="{D5CDD505-2E9C-101B-9397-08002B2CF9AE}" pid="3" name="KeepGraph">
    <vt:bool>false</vt:bool>
  </property>
</Properties>
</file>