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</p:sldMasterIdLst>
  <p:handoutMasterIdLst>
    <p:handoutMasterId r:id="rId17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9144000" cy="6858000" type="screen4x3"/>
  <p:notesSz cx="6858000" cy="91995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4" d="100"/>
          <a:sy n="84" d="100"/>
        </p:scale>
        <p:origin x="143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972007" cy="460770"/>
          </a:xfrm>
          <a:prstGeom prst="rect">
            <a:avLst/>
          </a:prstGeom>
        </p:spPr>
        <p:txBody>
          <a:bodyPr vert="horz" lIns="90470" tIns="45235" rIns="90470" bIns="4523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440" y="2"/>
            <a:ext cx="2972007" cy="460770"/>
          </a:xfrm>
          <a:prstGeom prst="rect">
            <a:avLst/>
          </a:prstGeom>
        </p:spPr>
        <p:txBody>
          <a:bodyPr vert="horz" lIns="90470" tIns="45235" rIns="90470" bIns="45235" rtlCol="0"/>
          <a:lstStyle>
            <a:lvl1pPr algn="r">
              <a:defRPr sz="1200"/>
            </a:lvl1pPr>
          </a:lstStyle>
          <a:p>
            <a:fld id="{A9DE54AA-22E8-4621-9B5B-4513EB0693F5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37210"/>
            <a:ext cx="2972007" cy="460770"/>
          </a:xfrm>
          <a:prstGeom prst="rect">
            <a:avLst/>
          </a:prstGeom>
        </p:spPr>
        <p:txBody>
          <a:bodyPr vert="horz" lIns="90470" tIns="45235" rIns="90470" bIns="4523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440" y="8737210"/>
            <a:ext cx="2972007" cy="460770"/>
          </a:xfrm>
          <a:prstGeom prst="rect">
            <a:avLst/>
          </a:prstGeom>
        </p:spPr>
        <p:txBody>
          <a:bodyPr vert="horz" lIns="90470" tIns="45235" rIns="90470" bIns="45235" rtlCol="0" anchor="b"/>
          <a:lstStyle>
            <a:lvl1pPr algn="r">
              <a:defRPr sz="1200"/>
            </a:lvl1pPr>
          </a:lstStyle>
          <a:p>
            <a:fld id="{5F7CA96D-56F2-4DDE-800A-47B440227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5407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E9269FE-2440-4FC8-89F1-3D91EC74F003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C51928D-5DD5-4ECD-932F-26E2AACEC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812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E9269FE-2440-4FC8-89F1-3D91EC74F003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C51928D-5DD5-4ECD-932F-26E2AACEC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228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E9269FE-2440-4FC8-89F1-3D91EC74F003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C51928D-5DD5-4ECD-932F-26E2AACEC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8125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E9269FE-2440-4FC8-89F1-3D91EC74F003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C51928D-5DD5-4ECD-932F-26E2AACEC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2443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E9269FE-2440-4FC8-89F1-3D91EC74F003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C51928D-5DD5-4ECD-932F-26E2AACEC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6152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E9269FE-2440-4FC8-89F1-3D91EC74F003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C51928D-5DD5-4ECD-932F-26E2AACEC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5180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E9269FE-2440-4FC8-89F1-3D91EC74F003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C51928D-5DD5-4ECD-932F-26E2AACEC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845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E9269FE-2440-4FC8-89F1-3D91EC74F003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C51928D-5DD5-4ECD-932F-26E2AACEC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547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E9269FE-2440-4FC8-89F1-3D91EC74F003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C51928D-5DD5-4ECD-932F-26E2AACEC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167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E9269FE-2440-4FC8-89F1-3D91EC74F003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C51928D-5DD5-4ECD-932F-26E2AACEC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1610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E9269FE-2440-4FC8-89F1-3D91EC74F003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C51928D-5DD5-4ECD-932F-26E2AACEC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183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E9269FE-2440-4FC8-89F1-3D91EC74F003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C51928D-5DD5-4ECD-932F-26E2AACEC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2443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E9269FE-2440-4FC8-89F1-3D91EC74F003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C51928D-5DD5-4ECD-932F-26E2AACEC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2286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269FE-2440-4FC8-89F1-3D91EC74F003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1928D-5DD5-4ECD-932F-26E2AACECD5A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269FE-2440-4FC8-89F1-3D91EC74F003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1928D-5DD5-4ECD-932F-26E2AACECD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269FE-2440-4FC8-89F1-3D91EC74F003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1928D-5DD5-4ECD-932F-26E2AACECD5A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269FE-2440-4FC8-89F1-3D91EC74F003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1928D-5DD5-4ECD-932F-26E2AACECD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269FE-2440-4FC8-89F1-3D91EC74F003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1928D-5DD5-4ECD-932F-26E2AACECD5A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269FE-2440-4FC8-89F1-3D91EC74F003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1928D-5DD5-4ECD-932F-26E2AACECD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269FE-2440-4FC8-89F1-3D91EC74F003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1928D-5DD5-4ECD-932F-26E2AACECD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269FE-2440-4FC8-89F1-3D91EC74F003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1928D-5DD5-4ECD-932F-26E2AACECD5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269FE-2440-4FC8-89F1-3D91EC74F003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1928D-5DD5-4ECD-932F-26E2AACECD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E9269FE-2440-4FC8-89F1-3D91EC74F003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C51928D-5DD5-4ECD-932F-26E2AACEC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61521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269FE-2440-4FC8-89F1-3D91EC74F003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1928D-5DD5-4ECD-932F-26E2AACECD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269FE-2440-4FC8-89F1-3D91EC74F003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1928D-5DD5-4ECD-932F-26E2AACECD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E9269FE-2440-4FC8-89F1-3D91EC74F003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C51928D-5DD5-4ECD-932F-26E2AACEC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518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E9269FE-2440-4FC8-89F1-3D91EC74F003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C51928D-5DD5-4ECD-932F-26E2AACEC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84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E9269FE-2440-4FC8-89F1-3D91EC74F003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C51928D-5DD5-4ECD-932F-26E2AACEC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54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E9269FE-2440-4FC8-89F1-3D91EC74F003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C51928D-5DD5-4ECD-932F-26E2AACEC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16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E9269FE-2440-4FC8-89F1-3D91EC74F003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C51928D-5DD5-4ECD-932F-26E2AACEC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161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E9269FE-2440-4FC8-89F1-3D91EC74F003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C51928D-5DD5-4ECD-932F-26E2AACEC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183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QuestionShape"/>
          <p:cNvSpPr/>
          <p:nvPr userDrawn="1"/>
        </p:nvSpPr>
        <p:spPr>
          <a:xfrm>
            <a:off x="127000" y="127000"/>
            <a:ext cx="8890000" cy="2857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buNone/>
            </a:pPr>
            <a:r>
              <a:rPr lang="en-US" sz="440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iRespond Question Master</a:t>
            </a:r>
            <a:endParaRPr lang="en-US" sz="44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AShape"/>
          <p:cNvSpPr/>
          <p:nvPr userDrawn="1"/>
        </p:nvSpPr>
        <p:spPr>
          <a:xfrm>
            <a:off x="127000" y="3111500"/>
            <a:ext cx="8890000" cy="711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3200" smtClean="0">
                <a:solidFill>
                  <a:schemeClr val="tx1"/>
                </a:solidFill>
              </a:rPr>
              <a:t>A.) Response A</a:t>
            </a:r>
            <a:endParaRPr lang="en-US" sz="3200">
              <a:solidFill>
                <a:schemeClr val="tx1"/>
              </a:solidFill>
            </a:endParaRPr>
          </a:p>
        </p:txBody>
      </p:sp>
      <p:sp>
        <p:nvSpPr>
          <p:cNvPr id="9" name="BShape"/>
          <p:cNvSpPr/>
          <p:nvPr userDrawn="1"/>
        </p:nvSpPr>
        <p:spPr>
          <a:xfrm>
            <a:off x="127000" y="3835400"/>
            <a:ext cx="8890000" cy="711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3200" smtClean="0">
                <a:solidFill>
                  <a:schemeClr val="tx1"/>
                </a:solidFill>
              </a:rPr>
              <a:t>B.) Response B</a:t>
            </a:r>
            <a:endParaRPr lang="en-US" sz="3200">
              <a:solidFill>
                <a:schemeClr val="tx1"/>
              </a:solidFill>
            </a:endParaRPr>
          </a:p>
        </p:txBody>
      </p:sp>
      <p:sp>
        <p:nvSpPr>
          <p:cNvPr id="10" name="CShape"/>
          <p:cNvSpPr/>
          <p:nvPr userDrawn="1"/>
        </p:nvSpPr>
        <p:spPr>
          <a:xfrm>
            <a:off x="127000" y="4559300"/>
            <a:ext cx="8890000" cy="711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3200" smtClean="0">
                <a:solidFill>
                  <a:schemeClr val="tx1"/>
                </a:solidFill>
              </a:rPr>
              <a:t>C.) Response C</a:t>
            </a:r>
            <a:endParaRPr lang="en-US" sz="3200">
              <a:solidFill>
                <a:schemeClr val="tx1"/>
              </a:solidFill>
            </a:endParaRPr>
          </a:p>
        </p:txBody>
      </p:sp>
      <p:sp>
        <p:nvSpPr>
          <p:cNvPr id="11" name="DShape"/>
          <p:cNvSpPr/>
          <p:nvPr userDrawn="1"/>
        </p:nvSpPr>
        <p:spPr>
          <a:xfrm>
            <a:off x="127000" y="5283200"/>
            <a:ext cx="8890000" cy="711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3200" smtClean="0">
                <a:solidFill>
                  <a:schemeClr val="tx1"/>
                </a:solidFill>
              </a:rPr>
              <a:t>D.) Response D</a:t>
            </a:r>
            <a:endParaRPr lang="en-US" sz="3200">
              <a:solidFill>
                <a:schemeClr val="tx1"/>
              </a:solidFill>
            </a:endParaRPr>
          </a:p>
        </p:txBody>
      </p:sp>
      <p:sp>
        <p:nvSpPr>
          <p:cNvPr id="12" name="EShape"/>
          <p:cNvSpPr/>
          <p:nvPr userDrawn="1"/>
        </p:nvSpPr>
        <p:spPr>
          <a:xfrm>
            <a:off x="127000" y="6007100"/>
            <a:ext cx="8890000" cy="711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3200" smtClean="0">
                <a:solidFill>
                  <a:schemeClr val="tx1"/>
                </a:solidFill>
              </a:rPr>
              <a:t>E.) Response E</a:t>
            </a:r>
            <a:endParaRPr lang="en-US" sz="3200">
              <a:solidFill>
                <a:schemeClr val="tx1"/>
              </a:solidFill>
            </a:endParaRPr>
          </a:p>
        </p:txBody>
      </p:sp>
      <p:sp>
        <p:nvSpPr>
          <p:cNvPr id="13" name="Percent"/>
          <p:cNvSpPr/>
          <p:nvPr userDrawn="1"/>
        </p:nvSpPr>
        <p:spPr>
          <a:xfrm>
            <a:off x="6350000" y="254000"/>
            <a:ext cx="2540000" cy="508000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rgbClr val="000000"/>
                </a:solidFill>
              </a:rPr>
              <a:t>Percent Complete 100%</a:t>
            </a:r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14" name="Timer"/>
          <p:cNvSpPr/>
          <p:nvPr userDrawn="1"/>
        </p:nvSpPr>
        <p:spPr>
          <a:xfrm>
            <a:off x="254000" y="254000"/>
            <a:ext cx="2540000" cy="508000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rgbClr val="000000"/>
                </a:solidFill>
              </a:rPr>
              <a:t>00:30</a:t>
            </a:r>
            <a:endParaRPr 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218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Shape" hidden="1"/>
          <p:cNvSpPr/>
          <p:nvPr userDrawn="1"/>
        </p:nvSpPr>
        <p:spPr>
          <a:xfrm>
            <a:off x="127000" y="254000"/>
            <a:ext cx="1270000" cy="127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iRespond Graph</a:t>
            </a:r>
            <a:endParaRPr lang="en-US"/>
          </a:p>
        </p:txBody>
      </p:sp>
      <p:grpSp>
        <p:nvGrpSpPr>
          <p:cNvPr id="37" name="CorrectBarGroup"/>
          <p:cNvGrpSpPr/>
          <p:nvPr userDrawn="1"/>
        </p:nvGrpSpPr>
        <p:grpSpPr>
          <a:xfrm>
            <a:off x="1270000" y="3175000"/>
            <a:ext cx="2667000" cy="2540000"/>
            <a:chOff x="1270000" y="3175000"/>
            <a:chExt cx="2667000" cy="2540000"/>
          </a:xfrm>
        </p:grpSpPr>
        <p:sp>
          <p:nvSpPr>
            <p:cNvPr id="9" name="CorrectBar0"/>
            <p:cNvSpPr/>
            <p:nvPr userDrawn="1"/>
          </p:nvSpPr>
          <p:spPr>
            <a:xfrm>
              <a:off x="1270000" y="3175000"/>
              <a:ext cx="1079500" cy="2540000"/>
            </a:xfrm>
            <a:prstGeom prst="rect">
              <a:avLst/>
            </a:prstGeom>
            <a:solidFill>
              <a:srgbClr val="22FF22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CorrectBar1"/>
            <p:cNvSpPr/>
            <p:nvPr userDrawn="1"/>
          </p:nvSpPr>
          <p:spPr>
            <a:xfrm>
              <a:off x="2857500" y="4445000"/>
              <a:ext cx="1079500" cy="1270000"/>
            </a:xfrm>
            <a:prstGeom prst="rect">
              <a:avLst/>
            </a:prstGeom>
            <a:solidFill>
              <a:srgbClr val="22FF22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PercentLabelGroup"/>
          <p:cNvGrpSpPr/>
          <p:nvPr userDrawn="1"/>
        </p:nvGrpSpPr>
        <p:grpSpPr>
          <a:xfrm>
            <a:off x="1270000" y="1270000"/>
            <a:ext cx="7429500" cy="317500"/>
            <a:chOff x="1270000" y="1270000"/>
            <a:chExt cx="7429500" cy="317500"/>
          </a:xfrm>
        </p:grpSpPr>
        <p:sp>
          <p:nvSpPr>
            <p:cNvPr id="8" name="PercentLabel0"/>
            <p:cNvSpPr/>
            <p:nvPr userDrawn="1"/>
          </p:nvSpPr>
          <p:spPr>
            <a:xfrm>
              <a:off x="1270000" y="1270000"/>
              <a:ext cx="1079500" cy="3175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800" smtClean="0">
                  <a:solidFill>
                    <a:srgbClr val="000000"/>
                  </a:solidFill>
                </a:rPr>
                <a:t>67%</a:t>
              </a:r>
              <a:endParaRPr lang="en-US" sz="2800">
                <a:solidFill>
                  <a:srgbClr val="000000"/>
                </a:solidFill>
              </a:endParaRPr>
            </a:p>
          </p:txBody>
        </p:sp>
        <p:sp>
          <p:nvSpPr>
            <p:cNvPr id="11" name="PercentLabel1"/>
            <p:cNvSpPr/>
            <p:nvPr userDrawn="1"/>
          </p:nvSpPr>
          <p:spPr>
            <a:xfrm>
              <a:off x="2857500" y="1270000"/>
              <a:ext cx="1079500" cy="3175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800" smtClean="0">
                  <a:solidFill>
                    <a:srgbClr val="000000"/>
                  </a:solidFill>
                </a:rPr>
                <a:t>33%</a:t>
              </a:r>
              <a:endParaRPr lang="en-US" sz="2800">
                <a:solidFill>
                  <a:srgbClr val="000000"/>
                </a:solidFill>
              </a:endParaRPr>
            </a:p>
          </p:txBody>
        </p:sp>
        <p:sp>
          <p:nvSpPr>
            <p:cNvPr id="14" name="PercentLabel2"/>
            <p:cNvSpPr/>
            <p:nvPr userDrawn="1"/>
          </p:nvSpPr>
          <p:spPr>
            <a:xfrm>
              <a:off x="4445000" y="1270000"/>
              <a:ext cx="1079500" cy="3175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800" smtClean="0">
                  <a:solidFill>
                    <a:srgbClr val="000000"/>
                  </a:solidFill>
                </a:rPr>
                <a:t>100%</a:t>
              </a:r>
              <a:endParaRPr lang="en-US" sz="2800">
                <a:solidFill>
                  <a:srgbClr val="000000"/>
                </a:solidFill>
              </a:endParaRPr>
            </a:p>
          </p:txBody>
        </p:sp>
        <p:sp>
          <p:nvSpPr>
            <p:cNvPr id="17" name="PercentLabel3"/>
            <p:cNvSpPr/>
            <p:nvPr userDrawn="1"/>
          </p:nvSpPr>
          <p:spPr>
            <a:xfrm>
              <a:off x="6032500" y="1270000"/>
              <a:ext cx="1079500" cy="3175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800" smtClean="0">
                  <a:solidFill>
                    <a:srgbClr val="000000"/>
                  </a:solidFill>
                </a:rPr>
                <a:t>100%</a:t>
              </a:r>
              <a:endParaRPr lang="en-US" sz="2800">
                <a:solidFill>
                  <a:srgbClr val="000000"/>
                </a:solidFill>
              </a:endParaRPr>
            </a:p>
          </p:txBody>
        </p:sp>
        <p:sp>
          <p:nvSpPr>
            <p:cNvPr id="20" name="PercentLabel4"/>
            <p:cNvSpPr/>
            <p:nvPr userDrawn="1"/>
          </p:nvSpPr>
          <p:spPr>
            <a:xfrm>
              <a:off x="7620000" y="1270000"/>
              <a:ext cx="1079500" cy="3175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800" smtClean="0">
                  <a:solidFill>
                    <a:srgbClr val="000000"/>
                  </a:solidFill>
                </a:rPr>
                <a:t>67%</a:t>
              </a:r>
              <a:endParaRPr lang="en-US" sz="2800">
                <a:solidFill>
                  <a:srgbClr val="000000"/>
                </a:solidFill>
              </a:endParaRPr>
            </a:p>
          </p:txBody>
        </p:sp>
      </p:grpSp>
      <p:grpSp>
        <p:nvGrpSpPr>
          <p:cNvPr id="38" name="IncorrectBarGroup"/>
          <p:cNvGrpSpPr/>
          <p:nvPr userDrawn="1"/>
        </p:nvGrpSpPr>
        <p:grpSpPr>
          <a:xfrm>
            <a:off x="4445000" y="1905000"/>
            <a:ext cx="4254500" cy="3810000"/>
            <a:chOff x="4445000" y="1905000"/>
            <a:chExt cx="4254500" cy="3810000"/>
          </a:xfrm>
        </p:grpSpPr>
        <p:sp>
          <p:nvSpPr>
            <p:cNvPr id="15" name="IncorrectBar2"/>
            <p:cNvSpPr/>
            <p:nvPr userDrawn="1"/>
          </p:nvSpPr>
          <p:spPr>
            <a:xfrm>
              <a:off x="4445000" y="1905000"/>
              <a:ext cx="1079500" cy="3810000"/>
            </a:xfrm>
            <a:prstGeom prst="rect">
              <a:avLst/>
            </a:prstGeom>
            <a:solidFill>
              <a:srgbClr val="FF2222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ncorrectBar3"/>
            <p:cNvSpPr/>
            <p:nvPr userDrawn="1"/>
          </p:nvSpPr>
          <p:spPr>
            <a:xfrm>
              <a:off x="6032500" y="1905000"/>
              <a:ext cx="1079500" cy="3810000"/>
            </a:xfrm>
            <a:prstGeom prst="rect">
              <a:avLst/>
            </a:prstGeom>
            <a:solidFill>
              <a:srgbClr val="FF2222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IncorrectBar4"/>
            <p:cNvSpPr/>
            <p:nvPr userDrawn="1"/>
          </p:nvSpPr>
          <p:spPr>
            <a:xfrm>
              <a:off x="7620000" y="3175000"/>
              <a:ext cx="1079500" cy="2540000"/>
            </a:xfrm>
            <a:prstGeom prst="rect">
              <a:avLst/>
            </a:prstGeom>
            <a:solidFill>
              <a:srgbClr val="FF2222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XLabelGroup"/>
          <p:cNvGrpSpPr/>
          <p:nvPr userDrawn="1"/>
        </p:nvGrpSpPr>
        <p:grpSpPr>
          <a:xfrm>
            <a:off x="1270000" y="5842000"/>
            <a:ext cx="7429500" cy="317500"/>
            <a:chOff x="1270000" y="5842000"/>
            <a:chExt cx="7429500" cy="317500"/>
          </a:xfrm>
        </p:grpSpPr>
        <p:sp>
          <p:nvSpPr>
            <p:cNvPr id="10" name="XValueLabel0"/>
            <p:cNvSpPr/>
            <p:nvPr userDrawn="1"/>
          </p:nvSpPr>
          <p:spPr>
            <a:xfrm>
              <a:off x="1270000" y="5842000"/>
              <a:ext cx="1079500" cy="3175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800" smtClean="0">
                  <a:solidFill>
                    <a:srgbClr val="000000"/>
                  </a:solidFill>
                </a:rPr>
                <a:t>A*</a:t>
              </a:r>
              <a:endParaRPr lang="en-US" sz="2800">
                <a:solidFill>
                  <a:srgbClr val="000000"/>
                </a:solidFill>
              </a:endParaRPr>
            </a:p>
          </p:txBody>
        </p:sp>
        <p:sp>
          <p:nvSpPr>
            <p:cNvPr id="13" name="XValueLabel1"/>
            <p:cNvSpPr/>
            <p:nvPr userDrawn="1"/>
          </p:nvSpPr>
          <p:spPr>
            <a:xfrm>
              <a:off x="2857500" y="5842000"/>
              <a:ext cx="1079500" cy="3175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800" smtClean="0">
                  <a:solidFill>
                    <a:srgbClr val="000000"/>
                  </a:solidFill>
                </a:rPr>
                <a:t>B*</a:t>
              </a:r>
              <a:endParaRPr lang="en-US" sz="2800">
                <a:solidFill>
                  <a:srgbClr val="000000"/>
                </a:solidFill>
              </a:endParaRPr>
            </a:p>
          </p:txBody>
        </p:sp>
        <p:sp>
          <p:nvSpPr>
            <p:cNvPr id="16" name="XValueLabel2"/>
            <p:cNvSpPr/>
            <p:nvPr userDrawn="1"/>
          </p:nvSpPr>
          <p:spPr>
            <a:xfrm>
              <a:off x="4445000" y="5842000"/>
              <a:ext cx="1079500" cy="3175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800" smtClean="0">
                  <a:solidFill>
                    <a:srgbClr val="000000"/>
                  </a:solidFill>
                </a:rPr>
                <a:t>C</a:t>
              </a:r>
              <a:endParaRPr lang="en-US" sz="2800">
                <a:solidFill>
                  <a:srgbClr val="000000"/>
                </a:solidFill>
              </a:endParaRPr>
            </a:p>
          </p:txBody>
        </p:sp>
        <p:sp>
          <p:nvSpPr>
            <p:cNvPr id="19" name="XValueLabel3"/>
            <p:cNvSpPr/>
            <p:nvPr userDrawn="1"/>
          </p:nvSpPr>
          <p:spPr>
            <a:xfrm>
              <a:off x="6032500" y="5842000"/>
              <a:ext cx="1079500" cy="3175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800" smtClean="0">
                  <a:solidFill>
                    <a:srgbClr val="000000"/>
                  </a:solidFill>
                </a:rPr>
                <a:t>D</a:t>
              </a:r>
              <a:endParaRPr lang="en-US" sz="2800">
                <a:solidFill>
                  <a:srgbClr val="000000"/>
                </a:solidFill>
              </a:endParaRPr>
            </a:p>
          </p:txBody>
        </p:sp>
        <p:sp>
          <p:nvSpPr>
            <p:cNvPr id="22" name="XValueLabel4"/>
            <p:cNvSpPr/>
            <p:nvPr userDrawn="1"/>
          </p:nvSpPr>
          <p:spPr>
            <a:xfrm>
              <a:off x="7620000" y="5842000"/>
              <a:ext cx="1079500" cy="3175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800" smtClean="0">
                  <a:solidFill>
                    <a:srgbClr val="000000"/>
                  </a:solidFill>
                </a:rPr>
                <a:t>E</a:t>
              </a:r>
              <a:endParaRPr lang="en-US" sz="2800">
                <a:solidFill>
                  <a:srgbClr val="000000"/>
                </a:solidFill>
              </a:endParaRPr>
            </a:p>
          </p:txBody>
        </p:sp>
      </p:grpSp>
      <p:grpSp>
        <p:nvGrpSpPr>
          <p:cNvPr id="36" name="AxisLineGroup"/>
          <p:cNvGrpSpPr/>
          <p:nvPr userDrawn="1"/>
        </p:nvGrpSpPr>
        <p:grpSpPr>
          <a:xfrm>
            <a:off x="889000" y="1587500"/>
            <a:ext cx="8001000" cy="4127500"/>
            <a:chOff x="889000" y="1587500"/>
            <a:chExt cx="8001000" cy="4127500"/>
          </a:xfrm>
        </p:grpSpPr>
        <p:cxnSp>
          <p:nvCxnSpPr>
            <p:cNvPr id="23" name="XAxisLine"/>
            <p:cNvCxnSpPr/>
            <p:nvPr userDrawn="1"/>
          </p:nvCxnSpPr>
          <p:spPr>
            <a:xfrm>
              <a:off x="889000" y="5715000"/>
              <a:ext cx="8001000" cy="0"/>
            </a:xfrm>
            <a:prstGeom prst="line">
              <a:avLst/>
            </a:prstGeom>
            <a:ln w="254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YAxisLine"/>
            <p:cNvCxnSpPr/>
            <p:nvPr userDrawn="1"/>
          </p:nvCxnSpPr>
          <p:spPr>
            <a:xfrm>
              <a:off x="1016000" y="1587500"/>
              <a:ext cx="0" cy="4127500"/>
            </a:xfrm>
            <a:prstGeom prst="line">
              <a:avLst/>
            </a:prstGeom>
            <a:ln w="254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YAxisTick0"/>
            <p:cNvCxnSpPr/>
            <p:nvPr userDrawn="1"/>
          </p:nvCxnSpPr>
          <p:spPr>
            <a:xfrm>
              <a:off x="889000" y="5715000"/>
              <a:ext cx="254000" cy="0"/>
            </a:xfrm>
            <a:prstGeom prst="line">
              <a:avLst/>
            </a:prstGeom>
            <a:ln w="254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YAxisTick1"/>
            <p:cNvCxnSpPr/>
            <p:nvPr userDrawn="1"/>
          </p:nvCxnSpPr>
          <p:spPr>
            <a:xfrm>
              <a:off x="889000" y="4445000"/>
              <a:ext cx="254000" cy="0"/>
            </a:xfrm>
            <a:prstGeom prst="line">
              <a:avLst/>
            </a:prstGeom>
            <a:ln w="254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YAxisTick2"/>
            <p:cNvCxnSpPr/>
            <p:nvPr userDrawn="1"/>
          </p:nvCxnSpPr>
          <p:spPr>
            <a:xfrm>
              <a:off x="889000" y="3175000"/>
              <a:ext cx="254000" cy="0"/>
            </a:xfrm>
            <a:prstGeom prst="line">
              <a:avLst/>
            </a:prstGeom>
            <a:ln w="254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YAxisTick3"/>
            <p:cNvCxnSpPr/>
            <p:nvPr userDrawn="1"/>
          </p:nvCxnSpPr>
          <p:spPr>
            <a:xfrm>
              <a:off x="889000" y="1905000"/>
              <a:ext cx="254000" cy="0"/>
            </a:xfrm>
            <a:prstGeom prst="line">
              <a:avLst/>
            </a:prstGeom>
            <a:ln w="254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YLabelGroup"/>
          <p:cNvGrpSpPr/>
          <p:nvPr userDrawn="1"/>
        </p:nvGrpSpPr>
        <p:grpSpPr>
          <a:xfrm>
            <a:off x="254000" y="1841500"/>
            <a:ext cx="762000" cy="3937000"/>
            <a:chOff x="254000" y="1841500"/>
            <a:chExt cx="762000" cy="3937000"/>
          </a:xfrm>
        </p:grpSpPr>
        <p:sp>
          <p:nvSpPr>
            <p:cNvPr id="26" name="YValueLabel0"/>
            <p:cNvSpPr/>
            <p:nvPr userDrawn="1"/>
          </p:nvSpPr>
          <p:spPr>
            <a:xfrm>
              <a:off x="254000" y="5651500"/>
              <a:ext cx="762000" cy="127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smtClean="0">
                  <a:solidFill>
                    <a:srgbClr val="000000"/>
                  </a:solidFill>
                </a:rPr>
                <a:t>0</a:t>
              </a:r>
              <a:endParaRPr lang="en-US" sz="2000">
                <a:solidFill>
                  <a:srgbClr val="000000"/>
                </a:solidFill>
              </a:endParaRPr>
            </a:p>
          </p:txBody>
        </p:sp>
        <p:sp>
          <p:nvSpPr>
            <p:cNvPr id="28" name="YValueLabel1"/>
            <p:cNvSpPr/>
            <p:nvPr userDrawn="1"/>
          </p:nvSpPr>
          <p:spPr>
            <a:xfrm>
              <a:off x="254000" y="4381500"/>
              <a:ext cx="762000" cy="127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smtClean="0">
                  <a:solidFill>
                    <a:srgbClr val="000000"/>
                  </a:solidFill>
                </a:rPr>
                <a:t>1</a:t>
              </a:r>
              <a:endParaRPr lang="en-US" sz="2000">
                <a:solidFill>
                  <a:srgbClr val="000000"/>
                </a:solidFill>
              </a:endParaRPr>
            </a:p>
          </p:txBody>
        </p:sp>
        <p:sp>
          <p:nvSpPr>
            <p:cNvPr id="30" name="YValueLabel2"/>
            <p:cNvSpPr/>
            <p:nvPr userDrawn="1"/>
          </p:nvSpPr>
          <p:spPr>
            <a:xfrm>
              <a:off x="254000" y="3111500"/>
              <a:ext cx="762000" cy="127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smtClean="0">
                  <a:solidFill>
                    <a:srgbClr val="000000"/>
                  </a:solidFill>
                </a:rPr>
                <a:t>2</a:t>
              </a:r>
              <a:endParaRPr lang="en-US" sz="2000">
                <a:solidFill>
                  <a:srgbClr val="000000"/>
                </a:solidFill>
              </a:endParaRPr>
            </a:p>
          </p:txBody>
        </p:sp>
        <p:sp>
          <p:nvSpPr>
            <p:cNvPr id="32" name="YValueLabel3"/>
            <p:cNvSpPr/>
            <p:nvPr userDrawn="1"/>
          </p:nvSpPr>
          <p:spPr>
            <a:xfrm>
              <a:off x="254000" y="1841500"/>
              <a:ext cx="762000" cy="127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smtClean="0">
                  <a:solidFill>
                    <a:srgbClr val="000000"/>
                  </a:solidFill>
                </a:rPr>
                <a:t>3</a:t>
              </a:r>
              <a:endParaRPr lang="en-US" sz="200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218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DE9269FE-2440-4FC8-89F1-3D91EC74F003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DC51928D-5DD5-4ECD-932F-26E2AACECD5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13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Structure Determination:  Nuclear Magnetic Resonance Spectroscopy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4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Section 13.12  More Complex Spin—Spin Splitting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057400"/>
          </a:xfrm>
        </p:spPr>
        <p:txBody>
          <a:bodyPr/>
          <a:lstStyle/>
          <a:p>
            <a:r>
              <a:rPr lang="en-US" dirty="0" smtClean="0"/>
              <a:t>On some occasions the peaks corresponding to individual chemical environments overlap each other because the degree of shielding is very similar between them</a:t>
            </a:r>
          </a:p>
          <a:p>
            <a:pPr lvl="1"/>
            <a:r>
              <a:rPr lang="en-US" dirty="0" smtClean="0"/>
              <a:t>Leads to peaks that can’t be identified as simple doublets, triplets, quartets, etc.</a:t>
            </a:r>
          </a:p>
          <a:p>
            <a:pPr lvl="1"/>
            <a:endParaRPr lang="en-US" dirty="0"/>
          </a:p>
        </p:txBody>
      </p:sp>
      <p:pic>
        <p:nvPicPr>
          <p:cNvPr id="4" name="Picture 4" descr="13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75" y="3657600"/>
            <a:ext cx="7969250" cy="29650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7800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Section 13.4  </a:t>
            </a:r>
            <a:r>
              <a:rPr lang="en-US" baseline="30000" dirty="0" smtClean="0"/>
              <a:t>13</a:t>
            </a:r>
            <a:r>
              <a:rPr lang="en-US" dirty="0" smtClean="0"/>
              <a:t>C NMR Spectroscopy:  Signal Averaging and FT-NMR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3716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The natural abundance of the C-13 isotope is very small compared to the abundance of </a:t>
            </a:r>
            <a:r>
              <a:rPr lang="en-US" sz="2000" dirty="0" err="1" smtClean="0"/>
              <a:t>protium</a:t>
            </a:r>
            <a:r>
              <a:rPr lang="en-US" sz="2000" dirty="0" smtClean="0"/>
              <a:t> (H-1)</a:t>
            </a:r>
          </a:p>
          <a:p>
            <a:pPr lvl="1"/>
            <a:r>
              <a:rPr lang="en-US" sz="1800" dirty="0" smtClean="0"/>
              <a:t>This means that many scans are necessary in order to reduce the signal to noise ratio to an acceptable level</a:t>
            </a:r>
            <a:endParaRPr lang="en-US" sz="1800" dirty="0"/>
          </a:p>
        </p:txBody>
      </p:sp>
      <p:pic>
        <p:nvPicPr>
          <p:cNvPr id="4" name="Picture 4" descr="130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858641"/>
            <a:ext cx="5181600" cy="39993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8992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Section 13.5  Characteristics of </a:t>
            </a:r>
            <a:r>
              <a:rPr lang="en-US" baseline="30000" dirty="0" smtClean="0"/>
              <a:t>13</a:t>
            </a:r>
            <a:r>
              <a:rPr lang="en-US" dirty="0" smtClean="0"/>
              <a:t>C NMR Spectroscopy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362200"/>
          </a:xfrm>
        </p:spPr>
        <p:txBody>
          <a:bodyPr/>
          <a:lstStyle/>
          <a:p>
            <a:r>
              <a:rPr lang="en-US" dirty="0" smtClean="0"/>
              <a:t>Same exact theory as that for </a:t>
            </a:r>
            <a:r>
              <a:rPr lang="en-US" baseline="30000" dirty="0" smtClean="0"/>
              <a:t>1</a:t>
            </a:r>
            <a:r>
              <a:rPr lang="en-US" dirty="0" smtClean="0"/>
              <a:t>H NMR only this time we tell the instrument to look for </a:t>
            </a:r>
            <a:r>
              <a:rPr lang="en-US" baseline="30000" dirty="0" smtClean="0"/>
              <a:t>13</a:t>
            </a:r>
            <a:r>
              <a:rPr lang="en-US" dirty="0" smtClean="0"/>
              <a:t>C nuclei</a:t>
            </a:r>
          </a:p>
          <a:p>
            <a:pPr lvl="1"/>
            <a:r>
              <a:rPr lang="en-US" baseline="30000" dirty="0" smtClean="0"/>
              <a:t>13</a:t>
            </a:r>
            <a:r>
              <a:rPr lang="en-US" dirty="0" smtClean="0"/>
              <a:t>C spectra are always decoupled from other carbons as well as protons which eliminates overly complicated spectra</a:t>
            </a:r>
          </a:p>
          <a:p>
            <a:r>
              <a:rPr lang="en-US" baseline="30000" dirty="0" smtClean="0"/>
              <a:t>13</a:t>
            </a:r>
            <a:r>
              <a:rPr lang="en-US" dirty="0" smtClean="0"/>
              <a:t>C spectrum essentially gives us a carbon map for all unique chemical environments within a molecule</a:t>
            </a:r>
            <a:endParaRPr lang="en-US" dirty="0"/>
          </a:p>
        </p:txBody>
      </p:sp>
      <p:pic>
        <p:nvPicPr>
          <p:cNvPr id="4" name="Picture 4" descr="130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948877"/>
            <a:ext cx="8507413" cy="29091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64534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pic>
        <p:nvPicPr>
          <p:cNvPr id="4" name="Picture 4" descr="130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384802"/>
            <a:ext cx="7086600" cy="5498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8140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Section 13.1  Nuclear Magnetic Resonance Spectroscopy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Out of the four different techniques discussed in this unit, </a:t>
            </a:r>
            <a:r>
              <a:rPr lang="en-US" dirty="0" err="1" smtClean="0"/>
              <a:t>NMR</a:t>
            </a:r>
            <a:r>
              <a:rPr lang="en-US" dirty="0" smtClean="0"/>
              <a:t> spectroscopy probably provides the most information</a:t>
            </a:r>
          </a:p>
          <a:p>
            <a:pPr lvl="1"/>
            <a:r>
              <a:rPr lang="en-US" dirty="0" smtClean="0"/>
              <a:t>Provides information on the H and C environments in a compound</a:t>
            </a:r>
          </a:p>
          <a:p>
            <a:r>
              <a:rPr lang="en-US" dirty="0" smtClean="0"/>
              <a:t>Not all nuclei are </a:t>
            </a:r>
            <a:r>
              <a:rPr lang="en-US" dirty="0" err="1" smtClean="0"/>
              <a:t>NMR</a:t>
            </a:r>
            <a:r>
              <a:rPr lang="en-US" dirty="0" smtClean="0"/>
              <a:t> active</a:t>
            </a:r>
          </a:p>
          <a:p>
            <a:pPr lvl="1"/>
            <a:r>
              <a:rPr lang="en-US" dirty="0" smtClean="0"/>
              <a:t>Those with nuclear spin = ½ are the most important</a:t>
            </a:r>
          </a:p>
          <a:p>
            <a:r>
              <a:rPr lang="en-US" dirty="0" smtClean="0"/>
              <a:t>Most elements have </a:t>
            </a:r>
            <a:r>
              <a:rPr lang="en-US" dirty="0" err="1" smtClean="0"/>
              <a:t>NMR</a:t>
            </a:r>
            <a:r>
              <a:rPr lang="en-US" dirty="0" smtClean="0"/>
              <a:t> active isotopes; however, isotopic abundance can render them useless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394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Principle Behind </a:t>
            </a:r>
            <a:r>
              <a:rPr lang="en-US" dirty="0" err="1" smtClean="0"/>
              <a:t>NMR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89103" y="1981200"/>
            <a:ext cx="2362200" cy="16476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Spin of nuclei is random unless an external magnetic field is applied to the sample</a:t>
            </a:r>
            <a:endParaRPr lang="en-US" sz="1800" dirty="0"/>
          </a:p>
        </p:txBody>
      </p:sp>
      <p:pic>
        <p:nvPicPr>
          <p:cNvPr id="4" name="Picture 4" descr="13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90" y="1676400"/>
            <a:ext cx="6208982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13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4914" y="4572001"/>
            <a:ext cx="6046389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52400" y="5101769"/>
            <a:ext cx="3124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stronger the applied field the greater the energy difference between spin states: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19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Nature of </a:t>
            </a:r>
            <a:r>
              <a:rPr lang="en-US" dirty="0" err="1" smtClean="0"/>
              <a:t>NMR</a:t>
            </a:r>
            <a:r>
              <a:rPr lang="en-US" dirty="0" smtClean="0"/>
              <a:t> Absorptions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438400"/>
          </a:xfrm>
        </p:spPr>
        <p:txBody>
          <a:bodyPr/>
          <a:lstStyle/>
          <a:p>
            <a:r>
              <a:rPr lang="en-US" dirty="0" smtClean="0"/>
              <a:t>Based on what we’ve discussed thus far, there would be nothing to distinguish the nuclei and there would be no point to </a:t>
            </a:r>
            <a:r>
              <a:rPr lang="en-US" dirty="0" err="1" smtClean="0"/>
              <a:t>NMR</a:t>
            </a:r>
            <a:r>
              <a:rPr lang="en-US" dirty="0" smtClean="0"/>
              <a:t> spectroscopy</a:t>
            </a:r>
          </a:p>
          <a:p>
            <a:pPr lvl="1"/>
            <a:r>
              <a:rPr lang="en-US" dirty="0" smtClean="0"/>
              <a:t>However, around each of the nuclei are electrons and it is the nature of the </a:t>
            </a:r>
            <a:r>
              <a:rPr lang="en-US" i="1" dirty="0" smtClean="0"/>
              <a:t>electronic</a:t>
            </a:r>
            <a:r>
              <a:rPr lang="en-US" dirty="0" smtClean="0"/>
              <a:t> environment that distinguishes the nuclei</a:t>
            </a:r>
          </a:p>
          <a:p>
            <a:pPr lvl="1"/>
            <a:r>
              <a:rPr lang="en-US" dirty="0" err="1" smtClean="0"/>
              <a:t>B</a:t>
            </a:r>
            <a:r>
              <a:rPr lang="en-US" baseline="-25000" dirty="0" err="1" smtClean="0"/>
              <a:t>effective</a:t>
            </a:r>
            <a:r>
              <a:rPr lang="en-US" dirty="0" smtClean="0"/>
              <a:t> = </a:t>
            </a:r>
            <a:r>
              <a:rPr lang="en-US" dirty="0" err="1" smtClean="0"/>
              <a:t>B</a:t>
            </a:r>
            <a:r>
              <a:rPr lang="en-US" baseline="-25000" dirty="0" err="1" smtClean="0"/>
              <a:t>applied</a:t>
            </a:r>
            <a:r>
              <a:rPr lang="en-US" dirty="0" smtClean="0"/>
              <a:t> – </a:t>
            </a:r>
            <a:r>
              <a:rPr lang="en-US" dirty="0" err="1" smtClean="0"/>
              <a:t>B</a:t>
            </a:r>
            <a:r>
              <a:rPr lang="en-US" baseline="-25000" dirty="0" err="1" smtClean="0"/>
              <a:t>local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4" descr="13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005" y="3920100"/>
            <a:ext cx="7793990" cy="289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8536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13.3  Chemical Shifts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181600"/>
            <a:ext cx="8229600" cy="1295400"/>
          </a:xfrm>
        </p:spPr>
        <p:txBody>
          <a:bodyPr/>
          <a:lstStyle/>
          <a:p>
            <a:r>
              <a:rPr lang="en-US" dirty="0" err="1" smtClean="0"/>
              <a:t>NMR</a:t>
            </a:r>
            <a:r>
              <a:rPr lang="en-US" dirty="0" smtClean="0"/>
              <a:t> spectra are always referenced to an internal standard (typically </a:t>
            </a:r>
            <a:r>
              <a:rPr lang="en-US" dirty="0" err="1" smtClean="0"/>
              <a:t>tetramethylsilane</a:t>
            </a:r>
            <a:r>
              <a:rPr lang="en-US" dirty="0" smtClean="0"/>
              <a:t>) and peaks are always measured in ppm</a:t>
            </a:r>
            <a:endParaRPr lang="en-US" dirty="0"/>
          </a:p>
        </p:txBody>
      </p:sp>
      <p:pic>
        <p:nvPicPr>
          <p:cNvPr id="4" name="Picture 4" descr="13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71600"/>
            <a:ext cx="8964613" cy="3335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8603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Section 13.8  </a:t>
            </a:r>
            <a:r>
              <a:rPr lang="en-US" baseline="30000" dirty="0" err="1" smtClean="0"/>
              <a:t>1</a:t>
            </a:r>
            <a:r>
              <a:rPr lang="en-US" dirty="0" err="1" smtClean="0"/>
              <a:t>H</a:t>
            </a:r>
            <a:r>
              <a:rPr lang="en-US" dirty="0" smtClean="0"/>
              <a:t> </a:t>
            </a:r>
            <a:r>
              <a:rPr lang="en-US" dirty="0" err="1" smtClean="0"/>
              <a:t>NMR</a:t>
            </a:r>
            <a:r>
              <a:rPr lang="en-US" dirty="0" smtClean="0"/>
              <a:t> Spectroscopy and Proton Equivalence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244904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Proton NMR can become quite complex when considering enantiomers or </a:t>
            </a:r>
            <a:r>
              <a:rPr lang="en-US" dirty="0" err="1" smtClean="0"/>
              <a:t>diastereomers</a:t>
            </a:r>
            <a:r>
              <a:rPr lang="en-US" dirty="0" smtClean="0"/>
              <a:t> </a:t>
            </a:r>
            <a:r>
              <a:rPr lang="en-US" dirty="0" smtClean="0"/>
              <a:t>(or compounds </a:t>
            </a:r>
            <a:r>
              <a:rPr lang="en-US" dirty="0" smtClean="0"/>
              <a:t>with even more chiral centers)</a:t>
            </a:r>
          </a:p>
          <a:p>
            <a:r>
              <a:rPr lang="en-US" dirty="0" smtClean="0"/>
              <a:t>We will only look at relatively simple compounds to determine if their hydrogens are equivalent or not</a:t>
            </a:r>
          </a:p>
          <a:p>
            <a:r>
              <a:rPr lang="en-US" dirty="0" smtClean="0"/>
              <a:t>How many resonances (peaks) would you expect in the </a:t>
            </a:r>
            <a:r>
              <a:rPr lang="en-US" baseline="30000" dirty="0" err="1" smtClean="0"/>
              <a:t>1</a:t>
            </a:r>
            <a:r>
              <a:rPr lang="en-US" dirty="0" err="1" smtClean="0"/>
              <a:t>H</a:t>
            </a:r>
            <a:r>
              <a:rPr lang="en-US" dirty="0" smtClean="0"/>
              <a:t> </a:t>
            </a:r>
            <a:r>
              <a:rPr lang="en-US" dirty="0" err="1" smtClean="0"/>
              <a:t>NMR</a:t>
            </a:r>
            <a:r>
              <a:rPr lang="en-US" dirty="0" smtClean="0"/>
              <a:t> spectra for the following compounds:</a:t>
            </a:r>
          </a:p>
        </p:txBody>
      </p:sp>
      <p:pic>
        <p:nvPicPr>
          <p:cNvPr id="4" name="Picture 4" descr="13p473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150" y="4049243"/>
            <a:ext cx="6242050" cy="28087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095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Section 13.9  Chemical Shifts in </a:t>
            </a:r>
            <a:r>
              <a:rPr lang="en-US" baseline="30000" dirty="0" err="1" smtClean="0"/>
              <a:t>1</a:t>
            </a:r>
            <a:r>
              <a:rPr lang="en-US" dirty="0" err="1" smtClean="0"/>
              <a:t>H</a:t>
            </a:r>
            <a:r>
              <a:rPr lang="en-US" dirty="0" smtClean="0"/>
              <a:t> </a:t>
            </a:r>
            <a:r>
              <a:rPr lang="en-US" dirty="0" err="1" smtClean="0"/>
              <a:t>NMR</a:t>
            </a:r>
            <a:r>
              <a:rPr lang="en-US" dirty="0" smtClean="0"/>
              <a:t> Spectroscopy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9812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Most protons will fall in the range of 0-10 ppm</a:t>
            </a:r>
          </a:p>
          <a:p>
            <a:pPr lvl="1"/>
            <a:r>
              <a:rPr lang="en-US" sz="1800" dirty="0" smtClean="0"/>
              <a:t>Carboxylic acid protons (if seen at all) will typically be around 12 ppm)</a:t>
            </a:r>
          </a:p>
          <a:p>
            <a:r>
              <a:rPr lang="en-US" sz="2000" dirty="0" smtClean="0"/>
              <a:t>Strongly shielded nuclei will be found on the right while </a:t>
            </a:r>
            <a:r>
              <a:rPr lang="en-US" sz="2000" dirty="0" err="1" smtClean="0"/>
              <a:t>deshielded</a:t>
            </a:r>
            <a:r>
              <a:rPr lang="en-US" sz="2000" dirty="0" smtClean="0"/>
              <a:t> will be found on the left</a:t>
            </a:r>
          </a:p>
          <a:p>
            <a:endParaRPr lang="en-US" sz="2000" dirty="0"/>
          </a:p>
        </p:txBody>
      </p:sp>
      <p:pic>
        <p:nvPicPr>
          <p:cNvPr id="4" name="Picture 4" descr="13T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048000"/>
            <a:ext cx="7858765" cy="37964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1337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Section 13.10  Integration of </a:t>
            </a:r>
            <a:r>
              <a:rPr lang="en-US" baseline="30000" dirty="0" err="1" smtClean="0"/>
              <a:t>1</a:t>
            </a:r>
            <a:r>
              <a:rPr lang="en-US" dirty="0" err="1" smtClean="0"/>
              <a:t>H</a:t>
            </a:r>
            <a:r>
              <a:rPr lang="en-US" dirty="0" smtClean="0"/>
              <a:t> </a:t>
            </a:r>
            <a:r>
              <a:rPr lang="en-US" dirty="0" err="1" smtClean="0"/>
              <a:t>NMR</a:t>
            </a:r>
            <a:r>
              <a:rPr lang="en-US" dirty="0" smtClean="0"/>
              <a:t> Absorptions:  Proton Counting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057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Let’s examine the spectrum of methyl 2,2-</a:t>
            </a:r>
            <a:r>
              <a:rPr lang="en-US" dirty="0" err="1" smtClean="0"/>
              <a:t>dimethylpropanoate</a:t>
            </a:r>
            <a:r>
              <a:rPr lang="en-US" dirty="0" smtClean="0"/>
              <a:t> shown below</a:t>
            </a:r>
          </a:p>
          <a:p>
            <a:pPr lvl="1"/>
            <a:r>
              <a:rPr lang="en-US" dirty="0" smtClean="0"/>
              <a:t>Two types of peaks observed; however, the peaks are not the same size</a:t>
            </a:r>
          </a:p>
          <a:p>
            <a:pPr lvl="1"/>
            <a:r>
              <a:rPr lang="en-US" dirty="0" smtClean="0"/>
              <a:t>By integrating the peak area we can determine the relative numbers of the different types of protons in a molecule</a:t>
            </a:r>
            <a:endParaRPr lang="en-US" dirty="0"/>
          </a:p>
        </p:txBody>
      </p:sp>
      <p:pic>
        <p:nvPicPr>
          <p:cNvPr id="4" name="Picture 4" descr="13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921597"/>
            <a:ext cx="7669213" cy="2853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288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Section 13.11  Spin—Spin Splitting in </a:t>
            </a:r>
            <a:r>
              <a:rPr lang="en-US" baseline="30000" dirty="0" err="1" smtClean="0"/>
              <a:t>1</a:t>
            </a:r>
            <a:r>
              <a:rPr lang="en-US" dirty="0" err="1" smtClean="0"/>
              <a:t>H</a:t>
            </a:r>
            <a:r>
              <a:rPr lang="en-US" dirty="0" smtClean="0"/>
              <a:t> </a:t>
            </a:r>
            <a:r>
              <a:rPr lang="en-US" dirty="0" err="1" smtClean="0"/>
              <a:t>NMR</a:t>
            </a:r>
            <a:r>
              <a:rPr lang="en-US" dirty="0" smtClean="0"/>
              <a:t> Spectra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considering one chemical environment (one set of chemically equivalent protons) you have to remember that they are affected by adjacent protons</a:t>
            </a:r>
          </a:p>
          <a:p>
            <a:pPr lvl="1"/>
            <a:r>
              <a:rPr lang="en-US" dirty="0" smtClean="0"/>
              <a:t>The electrons around these protons set up a tiny magnetic field of their own which splits the expected peak into a </a:t>
            </a:r>
            <a:r>
              <a:rPr lang="en-US" dirty="0" err="1" smtClean="0"/>
              <a:t>multiplet</a:t>
            </a:r>
            <a:endParaRPr lang="en-US" dirty="0" smtClean="0"/>
          </a:p>
          <a:p>
            <a:pPr lvl="1"/>
            <a:r>
              <a:rPr lang="en-US" dirty="0" smtClean="0"/>
              <a:t>The number of peaks expected can be predicted using the n + 1 rule</a:t>
            </a:r>
          </a:p>
          <a:p>
            <a:r>
              <a:rPr lang="en-US" dirty="0" smtClean="0"/>
              <a:t>Ex:  </a:t>
            </a:r>
            <a:r>
              <a:rPr lang="en-US" dirty="0" err="1" smtClean="0"/>
              <a:t>bromoethane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843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RespondQuestionMas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iRespondGraphMas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</TotalTime>
  <Words>585</Words>
  <Application>Microsoft Office PowerPoint</Application>
  <PresentationFormat>On-screen Show (4:3)</PresentationFormat>
  <Paragraphs>45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iRespondQuestionMaster</vt:lpstr>
      <vt:lpstr>iRespondGraphMaster</vt:lpstr>
      <vt:lpstr>Clarity</vt:lpstr>
      <vt:lpstr>Chapter 13</vt:lpstr>
      <vt:lpstr>Section 13.1  Nuclear Magnetic Resonance Spectroscopy</vt:lpstr>
      <vt:lpstr>Principle Behind NMR</vt:lpstr>
      <vt:lpstr>The Nature of NMR Absorptions</vt:lpstr>
      <vt:lpstr>Section 13.3  Chemical Shifts</vt:lpstr>
      <vt:lpstr>Section 13.8  1H NMR Spectroscopy and Proton Equivalence</vt:lpstr>
      <vt:lpstr>Section 13.9  Chemical Shifts in 1H NMR Spectroscopy</vt:lpstr>
      <vt:lpstr>Section 13.10  Integration of 1H NMR Absorptions:  Proton Counting</vt:lpstr>
      <vt:lpstr>Section 13.11  Spin—Spin Splitting in 1H NMR Spectra</vt:lpstr>
      <vt:lpstr>Section 13.12  More Complex Spin—Spin Splitting Patterns</vt:lpstr>
      <vt:lpstr>Section 13.4  13C NMR Spectroscopy:  Signal Averaging and FT-NMR</vt:lpstr>
      <vt:lpstr>Section 13.5  Characteristics of 13C NMR Spectroscopy </vt:lpstr>
      <vt:lpstr>Examples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13</dc:title>
  <dc:creator>John Cody</dc:creator>
  <cp:lastModifiedBy>John Cody</cp:lastModifiedBy>
  <cp:revision>15</cp:revision>
  <cp:lastPrinted>2016-04-13T13:10:27Z</cp:lastPrinted>
  <dcterms:created xsi:type="dcterms:W3CDTF">2014-04-14T13:05:22Z</dcterms:created>
  <dcterms:modified xsi:type="dcterms:W3CDTF">2016-04-13T13:27:33Z</dcterms:modified>
</cp:coreProperties>
</file>