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6B36-0162-4751-9606-6282644C02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101C-2596-442A-AB20-1FFF7065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0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6B36-0162-4751-9606-6282644C02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101C-2596-442A-AB20-1FFF7065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6B36-0162-4751-9606-6282644C02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101C-2596-442A-AB20-1FFF7065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6B36-0162-4751-9606-6282644C02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101C-2596-442A-AB20-1FFF7065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4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6B36-0162-4751-9606-6282644C02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101C-2596-442A-AB20-1FFF7065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6B36-0162-4751-9606-6282644C02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101C-2596-442A-AB20-1FFF7065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0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6B36-0162-4751-9606-6282644C02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101C-2596-442A-AB20-1FFF7065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4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6B36-0162-4751-9606-6282644C02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101C-2596-442A-AB20-1FFF7065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6B36-0162-4751-9606-6282644C02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101C-2596-442A-AB20-1FFF7065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6B36-0162-4751-9606-6282644C02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101C-2596-442A-AB20-1FFF7065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5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6B36-0162-4751-9606-6282644C02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101C-2596-442A-AB20-1FFF7065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6B36-0162-4751-9606-6282644C02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101C-2596-442A-AB20-1FFF7065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Benzene and Aromaticity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5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Cyclooctatetraene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8624"/>
          </a:xfrm>
        </p:spPr>
        <p:txBody>
          <a:bodyPr/>
          <a:lstStyle/>
          <a:p>
            <a:r>
              <a:rPr lang="en-US" dirty="0" smtClean="0"/>
              <a:t>Before aromaticity was fully understood it was believed that the only requirements for stability were a cyclic structure with an uninterrupted </a:t>
            </a:r>
            <a:r>
              <a:rPr lang="en-US" dirty="0" smtClean="0">
                <a:sym typeface="Symbol" panose="05050102010706020507" pitchFamily="18" charset="2"/>
              </a:rPr>
              <a:t>-system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Therefore </a:t>
            </a:r>
            <a:r>
              <a:rPr lang="en-US" dirty="0" err="1" smtClean="0">
                <a:sym typeface="Symbol" panose="05050102010706020507" pitchFamily="18" charset="2"/>
              </a:rPr>
              <a:t>cyclooctatetraene</a:t>
            </a:r>
            <a:r>
              <a:rPr lang="en-US" dirty="0" smtClean="0">
                <a:sym typeface="Symbol" panose="05050102010706020507" pitchFamily="18" charset="2"/>
              </a:rPr>
              <a:t> was predicted to be unusually stable similar to benzene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3545457"/>
            <a:ext cx="6430543" cy="30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15.4  Aromatic 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1039"/>
          </a:xfrm>
        </p:spPr>
        <p:txBody>
          <a:bodyPr/>
          <a:lstStyle/>
          <a:p>
            <a:r>
              <a:rPr lang="en-US" dirty="0" smtClean="0"/>
              <a:t>The criteria for aromaticity are not limited to neutral molecules.</a:t>
            </a:r>
          </a:p>
          <a:p>
            <a:pPr lvl="1"/>
            <a:r>
              <a:rPr lang="en-US" dirty="0" smtClean="0"/>
              <a:t>Can be expanded to include ions that fulfill the </a:t>
            </a:r>
            <a:r>
              <a:rPr lang="en-US" dirty="0" err="1" smtClean="0"/>
              <a:t>Huckel</a:t>
            </a:r>
            <a:r>
              <a:rPr lang="en-US" dirty="0" smtClean="0"/>
              <a:t> 4n + 2 criteria and planarity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82" y="3071003"/>
            <a:ext cx="6503172" cy="35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0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Aromatic Ions from Neutral Compounds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71" y="1825625"/>
            <a:ext cx="7882858" cy="4351338"/>
          </a:xfrm>
        </p:spPr>
      </p:pic>
    </p:spTree>
    <p:extLst>
      <p:ext uri="{BB962C8B-B14F-4D97-AF65-F5344CB8AC3E}">
        <p14:creationId xmlns:p14="http://schemas.microsoft.com/office/powerpoint/2010/main" val="169562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2" y="3062377"/>
            <a:ext cx="6302812" cy="3598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15.5  Aromatic Heterocycles:  Pyridine and Pyrrole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2141"/>
          </a:xfrm>
        </p:spPr>
        <p:txBody>
          <a:bodyPr/>
          <a:lstStyle/>
          <a:p>
            <a:r>
              <a:rPr lang="en-US" dirty="0" smtClean="0"/>
              <a:t>Not only do aromatic compounds not have to be neutral, they can also be comprised of elements other than simply carbon and hydrogen</a:t>
            </a:r>
          </a:p>
          <a:p>
            <a:pPr lvl="1"/>
            <a:r>
              <a:rPr lang="en-US" dirty="0" smtClean="0"/>
              <a:t>They can include heterocyclic molecules</a:t>
            </a:r>
          </a:p>
          <a:p>
            <a:pPr lvl="2"/>
            <a:r>
              <a:rPr lang="en-US" dirty="0" smtClean="0"/>
              <a:t>Ex:  Pyridine and Pyrrole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28" y="4541755"/>
            <a:ext cx="2716813" cy="13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Pyrrole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99" y="1198650"/>
            <a:ext cx="7838433" cy="5659350"/>
          </a:xfrm>
        </p:spPr>
      </p:pic>
    </p:spTree>
    <p:extLst>
      <p:ext uri="{BB962C8B-B14F-4D97-AF65-F5344CB8AC3E}">
        <p14:creationId xmlns:p14="http://schemas.microsoft.com/office/powerpoint/2010/main" val="39704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Polycyclic Aromatic Compounds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1690688"/>
            <a:ext cx="8964706" cy="2411506"/>
          </a:xfrm>
        </p:spPr>
      </p:pic>
    </p:spTree>
    <p:extLst>
      <p:ext uri="{BB962C8B-B14F-4D97-AF65-F5344CB8AC3E}">
        <p14:creationId xmlns:p14="http://schemas.microsoft.com/office/powerpoint/2010/main" val="239749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15.1  Sources and Names of Aromatic Compounds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98962" cy="3048300"/>
          </a:xfrm>
        </p:spPr>
        <p:txBody>
          <a:bodyPr/>
          <a:lstStyle/>
          <a:p>
            <a:r>
              <a:rPr lang="en-US" dirty="0" smtClean="0"/>
              <a:t>Common names for aromatic compounds: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03" y="1442948"/>
            <a:ext cx="7541855" cy="54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4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Monosubstituted</a:t>
            </a:r>
            <a:r>
              <a:rPr lang="en-US" dirty="0" smtClean="0"/>
              <a:t> Benzenes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5160"/>
          </a:xfrm>
        </p:spPr>
        <p:txBody>
          <a:bodyPr/>
          <a:lstStyle/>
          <a:p>
            <a:r>
              <a:rPr lang="en-US" dirty="0" err="1" smtClean="0"/>
              <a:t>Monosubstituted</a:t>
            </a:r>
            <a:r>
              <a:rPr lang="en-US" dirty="0" smtClean="0"/>
              <a:t> benzenes are named similar to other organic molecules</a:t>
            </a:r>
          </a:p>
          <a:p>
            <a:pPr lvl="1"/>
            <a:r>
              <a:rPr lang="en-US" dirty="0" smtClean="0"/>
              <a:t>-benzene is used as the suffix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70" y="3830129"/>
            <a:ext cx="7589504" cy="17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4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Disubstituted</a:t>
            </a:r>
            <a:r>
              <a:rPr lang="en-US" dirty="0" smtClean="0"/>
              <a:t> Benzenes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72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Instead of using numbers for substituent positions for </a:t>
            </a:r>
            <a:r>
              <a:rPr lang="en-US" dirty="0" err="1" smtClean="0"/>
              <a:t>disubstituted</a:t>
            </a:r>
            <a:r>
              <a:rPr lang="en-US" dirty="0" smtClean="0"/>
              <a:t> benzenes, the prefixes </a:t>
            </a:r>
            <a:r>
              <a:rPr lang="en-US" dirty="0" err="1" smtClean="0"/>
              <a:t>ortho</a:t>
            </a:r>
            <a:r>
              <a:rPr lang="en-US" dirty="0" smtClean="0"/>
              <a:t>-, meta-, and para- are used</a:t>
            </a:r>
          </a:p>
          <a:p>
            <a:pPr lvl="1"/>
            <a:r>
              <a:rPr lang="en-US" dirty="0" err="1" smtClean="0"/>
              <a:t>ortho</a:t>
            </a:r>
            <a:r>
              <a:rPr lang="en-US" dirty="0" smtClean="0"/>
              <a:t> = 1,2 positions</a:t>
            </a:r>
          </a:p>
          <a:p>
            <a:pPr lvl="1"/>
            <a:r>
              <a:rPr lang="en-US" dirty="0" smtClean="0"/>
              <a:t>meta = 1,3 positions</a:t>
            </a:r>
          </a:p>
          <a:p>
            <a:pPr lvl="1"/>
            <a:r>
              <a:rPr lang="en-US" dirty="0" smtClean="0"/>
              <a:t>para = 1,4 positions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25" y="3812875"/>
            <a:ext cx="3845617" cy="2769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75" y="3947812"/>
            <a:ext cx="6394542" cy="20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Substitutions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3681"/>
          </a:xfrm>
        </p:spPr>
        <p:txBody>
          <a:bodyPr/>
          <a:lstStyle/>
          <a:p>
            <a:r>
              <a:rPr lang="en-US" dirty="0" smtClean="0"/>
              <a:t>Substituents are numbered as follows:</a:t>
            </a:r>
          </a:p>
          <a:p>
            <a:pPr lvl="1"/>
            <a:r>
              <a:rPr lang="en-US" dirty="0" smtClean="0"/>
              <a:t>A point of attachment is chosen (position 1) and substituents are numbered such that the second substituent (alphabetically) has the lowest number possible</a:t>
            </a:r>
          </a:p>
          <a:p>
            <a:pPr lvl="1"/>
            <a:r>
              <a:rPr lang="en-US" dirty="0" smtClean="0"/>
              <a:t>If this remains ambiguous then ensure that the third position has the lowest number followed by fourth,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28" y="4430892"/>
            <a:ext cx="8964143" cy="18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2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structures for the following:</a:t>
            </a:r>
          </a:p>
          <a:p>
            <a:endParaRPr lang="en-US" dirty="0"/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-</a:t>
            </a:r>
            <a:r>
              <a:rPr lang="en-US" dirty="0" err="1" smtClean="0"/>
              <a:t>Bromochlorobenzene</a:t>
            </a:r>
            <a:endParaRPr lang="en-US" dirty="0" smtClean="0"/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Bromotoluene</a:t>
            </a:r>
            <a:endParaRPr lang="en-US" dirty="0" smtClean="0"/>
          </a:p>
          <a:p>
            <a:pPr lvl="1"/>
            <a:r>
              <a:rPr lang="en-US" dirty="0" smtClean="0"/>
              <a:t>1-Chloro-3,5-dimethylbenzene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2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15.2  Structure and Stability of Benzene:  Molecular Orbital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1145"/>
          </a:xfrm>
        </p:spPr>
        <p:txBody>
          <a:bodyPr/>
          <a:lstStyle/>
          <a:p>
            <a:r>
              <a:rPr lang="en-US" dirty="0" smtClean="0"/>
              <a:t>Heats of Hydrogenation Analysis: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40" y="2406770"/>
            <a:ext cx="8065191" cy="424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Aromaticity from a Molecular Orbital Viewpoint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58" y="1587261"/>
            <a:ext cx="8044482" cy="4883000"/>
          </a:xfrm>
        </p:spPr>
      </p:pic>
    </p:spTree>
    <p:extLst>
      <p:ext uri="{BB962C8B-B14F-4D97-AF65-F5344CB8AC3E}">
        <p14:creationId xmlns:p14="http://schemas.microsoft.com/office/powerpoint/2010/main" val="213651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15.3  Aromaticity and the </a:t>
            </a:r>
            <a:r>
              <a:rPr lang="en-US" dirty="0" err="1" smtClean="0"/>
              <a:t>H</a:t>
            </a:r>
            <a:r>
              <a:rPr lang="en-US" dirty="0" err="1" smtClean="0">
                <a:latin typeface="Calibri Light" panose="020F0302020204030204" pitchFamily="34" charset="0"/>
              </a:rPr>
              <a:t>ückel</a:t>
            </a:r>
            <a:r>
              <a:rPr lang="en-US" dirty="0" smtClean="0">
                <a:latin typeface="Calibri Light" panose="020F0302020204030204" pitchFamily="34" charset="0"/>
              </a:rPr>
              <a:t> 4n+2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for aromaticity:</a:t>
            </a:r>
          </a:p>
          <a:p>
            <a:pPr lvl="1"/>
            <a:r>
              <a:rPr lang="en-US" dirty="0" smtClean="0"/>
              <a:t>Cyclic</a:t>
            </a:r>
          </a:p>
          <a:p>
            <a:pPr lvl="1"/>
            <a:r>
              <a:rPr lang="en-US" dirty="0" smtClean="0"/>
              <a:t>Conjugated (Uninterrupted </a:t>
            </a:r>
            <a:r>
              <a:rPr lang="en-US" dirty="0" smtClean="0">
                <a:sym typeface="Symbol" panose="05050102010706020507" pitchFamily="18" charset="2"/>
              </a:rPr>
              <a:t>-system)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Planar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4n + 2  electrons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Molecules with 4n electrons are referred to as </a:t>
            </a:r>
            <a:r>
              <a:rPr lang="en-US" i="1" dirty="0" err="1" smtClean="0">
                <a:sym typeface="Symbol" panose="05050102010706020507" pitchFamily="18" charset="2"/>
              </a:rPr>
              <a:t>antiaromatic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Ex:  </a:t>
            </a:r>
            <a:r>
              <a:rPr lang="en-US" dirty="0" err="1" smtClean="0">
                <a:sym typeface="Symbol" panose="05050102010706020507" pitchFamily="18" charset="2"/>
              </a:rPr>
              <a:t>Cyclobutadiene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951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319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Office Theme</vt:lpstr>
      <vt:lpstr>Chapter 15</vt:lpstr>
      <vt:lpstr>Section 15.1  Sources and Names of Aromatic Compounds</vt:lpstr>
      <vt:lpstr>Monosubstituted Benzenes</vt:lpstr>
      <vt:lpstr>Disubstituted Benzenes</vt:lpstr>
      <vt:lpstr>Higher Substitutions</vt:lpstr>
      <vt:lpstr>Additional Examples</vt:lpstr>
      <vt:lpstr>Section 15.2  Structure and Stability of Benzene:  Molecular Orbital Theory</vt:lpstr>
      <vt:lpstr>Aromaticity from a Molecular Orbital Viewpoint</vt:lpstr>
      <vt:lpstr>Section 15.3  Aromaticity and the Hückel 4n+2 Rule</vt:lpstr>
      <vt:lpstr>Cyclooctatetraene</vt:lpstr>
      <vt:lpstr>Section 15.4  Aromatic Ions</vt:lpstr>
      <vt:lpstr>Generating Aromatic Ions from Neutral Compounds</vt:lpstr>
      <vt:lpstr>Section 15.5  Aromatic Heterocycles:  Pyridine and Pyrrole</vt:lpstr>
      <vt:lpstr>Pyrrole</vt:lpstr>
      <vt:lpstr>Examples of Polycyclic Aromatic Compounds</vt:lpstr>
    </vt:vector>
  </TitlesOfParts>
  <Company>Cobb County School District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John Cody</dc:creator>
  <cp:lastModifiedBy>John Cody</cp:lastModifiedBy>
  <cp:revision>14</cp:revision>
  <dcterms:created xsi:type="dcterms:W3CDTF">2016-04-25T18:38:34Z</dcterms:created>
  <dcterms:modified xsi:type="dcterms:W3CDTF">2016-04-28T17:19:03Z</dcterms:modified>
</cp:coreProperties>
</file>