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F27FC-8357-438E-BE52-AD532BC5797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E3BC1-CF39-4D3A-BE94-24C1B10E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9364-339D-4BD6-ACBA-816BC41F4D8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A5AC-F18E-44D9-8FF9-9773CA11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Chemistry of Benzene:  Electrophilic Aromatic Substitution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59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Substituent Effects on Orientation of Reactions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87" y="1007858"/>
            <a:ext cx="7769113" cy="5850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847" y="2615248"/>
            <a:ext cx="3037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Substituents are grouped based on both how they affect the rate of reaction as well as how they force a reaction to proceed with a certain orientation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07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16.5  An Explanation of Substituent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0841" cy="3808557"/>
          </a:xfrm>
        </p:spPr>
        <p:txBody>
          <a:bodyPr/>
          <a:lstStyle/>
          <a:p>
            <a:r>
              <a:rPr lang="en-US" dirty="0" smtClean="0"/>
              <a:t>Activation and deactivation of aromatic rings</a:t>
            </a:r>
          </a:p>
          <a:p>
            <a:pPr lvl="1"/>
            <a:r>
              <a:rPr lang="en-US" dirty="0" smtClean="0"/>
              <a:t>Simply put, activating groups donate electrons to the ring and vice versa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45" y="1533237"/>
            <a:ext cx="6037261" cy="47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Ortho/Para Directing Activators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8" y="1524000"/>
            <a:ext cx="8964706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5840" y="3200400"/>
            <a:ext cx="3566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Electron donating substituents direct to the </a:t>
            </a:r>
            <a:r>
              <a:rPr lang="en-US" sz="2400" dirty="0" err="1" smtClean="0"/>
              <a:t>ortho</a:t>
            </a:r>
            <a:r>
              <a:rPr lang="en-US" sz="2400" dirty="0" smtClean="0"/>
              <a:t>- and para- positions because these are the only positions where the charge can be delocalized onto the electron donating group itself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88000" y="2743200"/>
            <a:ext cx="3037840" cy="1097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644640" y="3850640"/>
            <a:ext cx="1879600" cy="1178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8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Directing Activators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9" y="1371313"/>
            <a:ext cx="7362035" cy="5285941"/>
          </a:xfrm>
        </p:spPr>
      </p:pic>
      <p:sp>
        <p:nvSpPr>
          <p:cNvPr id="5" name="TextBox 4"/>
          <p:cNvSpPr txBox="1"/>
          <p:nvPr/>
        </p:nvSpPr>
        <p:spPr>
          <a:xfrm>
            <a:off x="8414327" y="2306123"/>
            <a:ext cx="3315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Electron withdrawing substituents direct to the meta position due to the fact that NO resonance structure leaves a positive charge on the carbon attached to the electron withdrawing group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02545" y="2669309"/>
            <a:ext cx="4211782" cy="2124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92436" y="4387273"/>
            <a:ext cx="2974109" cy="4341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3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Ortho/Para Directing Alkyl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6" y="1534160"/>
            <a:ext cx="7262926" cy="5069523"/>
          </a:xfrm>
        </p:spPr>
      </p:pic>
      <p:sp>
        <p:nvSpPr>
          <p:cNvPr id="5" name="TextBox 4"/>
          <p:cNvSpPr txBox="1"/>
          <p:nvPr/>
        </p:nvSpPr>
        <p:spPr>
          <a:xfrm>
            <a:off x="7945120" y="2021840"/>
            <a:ext cx="3718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Alkyl groups direct to the </a:t>
            </a:r>
            <a:r>
              <a:rPr lang="en-US" sz="2400" dirty="0" err="1" smtClean="0"/>
              <a:t>ortho</a:t>
            </a:r>
            <a:r>
              <a:rPr lang="en-US" sz="2400" dirty="0" smtClean="0"/>
              <a:t> and para positions due to the fact that the most stable resonance structures have the carbocation on the carbon directly attached to the alkyl group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stable due to the slight electron donating ability of alkyl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31920" y="2438400"/>
            <a:ext cx="3982720" cy="1158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32400" y="4090352"/>
            <a:ext cx="2712720" cy="1097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0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Substituent Effects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6" y="1534160"/>
            <a:ext cx="11662914" cy="4023706"/>
          </a:xfrm>
        </p:spPr>
      </p:pic>
    </p:spTree>
    <p:extLst>
      <p:ext uri="{BB962C8B-B14F-4D97-AF65-F5344CB8AC3E}">
        <p14:creationId xmlns:p14="http://schemas.microsoft.com/office/powerpoint/2010/main" val="191209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16.6  </a:t>
            </a:r>
            <a:r>
              <a:rPr lang="en-US" dirty="0" err="1" smtClean="0"/>
              <a:t>Trisubstituted</a:t>
            </a:r>
            <a:r>
              <a:rPr lang="en-US" dirty="0" smtClean="0"/>
              <a:t> Benzenes:  Additivity of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two groups direct to the same position(s) then all is well and the American way of life remains unthreatened</a:t>
            </a:r>
          </a:p>
          <a:p>
            <a:pPr lvl="1"/>
            <a:r>
              <a:rPr lang="en-US" dirty="0" smtClean="0"/>
              <a:t>Ex:  </a:t>
            </a:r>
            <a:r>
              <a:rPr lang="en-US" dirty="0" err="1" smtClean="0"/>
              <a:t>Bromination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  <a:r>
              <a:rPr lang="en-US" dirty="0" smtClean="0"/>
              <a:t>-</a:t>
            </a:r>
            <a:r>
              <a:rPr lang="en-US" dirty="0" err="1" smtClean="0"/>
              <a:t>Nitrotoluene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the two groups direct to different positions then the more powerful donating group determines the substitution</a:t>
            </a:r>
          </a:p>
          <a:p>
            <a:pPr lvl="1"/>
            <a:r>
              <a:rPr lang="en-US" dirty="0" smtClean="0"/>
              <a:t>Ex:  Nitration of </a:t>
            </a:r>
            <a:r>
              <a:rPr lang="en-US" i="1" dirty="0" smtClean="0"/>
              <a:t>p</a:t>
            </a:r>
            <a:r>
              <a:rPr lang="en-US" dirty="0" smtClean="0"/>
              <a:t>-</a:t>
            </a:r>
            <a:r>
              <a:rPr lang="en-US" dirty="0" err="1" smtClean="0"/>
              <a:t>Methylphenol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Substitution between two  groups that are meta-</a:t>
            </a:r>
            <a:r>
              <a:rPr lang="en-US" dirty="0" err="1" smtClean="0"/>
              <a:t>disubstituted</a:t>
            </a:r>
            <a:r>
              <a:rPr lang="en-US" dirty="0" smtClean="0"/>
              <a:t> is often problematic due to steric hindrance.</a:t>
            </a:r>
          </a:p>
          <a:p>
            <a:pPr lvl="1"/>
            <a:r>
              <a:rPr lang="en-US" dirty="0" smtClean="0"/>
              <a:t>Chlorination of </a:t>
            </a:r>
            <a:r>
              <a:rPr lang="en-US" i="1" dirty="0" smtClean="0"/>
              <a:t>m-</a:t>
            </a:r>
            <a:r>
              <a:rPr lang="en-US" smtClean="0"/>
              <a:t>Chlorotoluene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910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16.9  Oxidation of Aromatic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588"/>
          </a:xfrm>
        </p:spPr>
        <p:txBody>
          <a:bodyPr/>
          <a:lstStyle/>
          <a:p>
            <a:r>
              <a:rPr lang="en-US" dirty="0" smtClean="0"/>
              <a:t>Oxidation of alkyl side chains on an aromatic ring can be accomplished by using strong oxidizing agents such as KMnO</a:t>
            </a:r>
            <a:r>
              <a:rPr lang="en-US" baseline="-25000" dirty="0" smtClean="0"/>
              <a:t>4</a:t>
            </a:r>
            <a:r>
              <a:rPr lang="en-US" dirty="0" smtClean="0"/>
              <a:t> and Na</a:t>
            </a:r>
            <a:r>
              <a:rPr lang="en-US" baseline="-25000" dirty="0" smtClean="0"/>
              <a:t>2</a:t>
            </a:r>
            <a:r>
              <a:rPr lang="en-US" dirty="0" smtClean="0"/>
              <a:t>Cr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20" y="3039135"/>
            <a:ext cx="5007462" cy="3387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3556" y="4507344"/>
            <a:ext cx="161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benzylic hydrogens to oxidize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92582" y="5200073"/>
            <a:ext cx="1468582" cy="4525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5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16.10  Reduction of Aromatic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313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Catalytic hydrogenation of aromatic rings can only be accomplished under extreme conditions or really expensive catalysts</a:t>
            </a:r>
          </a:p>
          <a:p>
            <a:pPr lvl="1"/>
            <a:r>
              <a:rPr lang="en-US" i="1" dirty="0" smtClean="0"/>
              <a:t>Not very useful reactions typically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7" y="3091890"/>
            <a:ext cx="4683684" cy="2145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16" y="3123208"/>
            <a:ext cx="6039455" cy="211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4181" y="5581403"/>
            <a:ext cx="24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Extremely high pressure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974755" y="5581403"/>
            <a:ext cx="37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Extremely expensive rhodium catalyst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563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of Aryl Nitro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328"/>
          </a:xfrm>
        </p:spPr>
        <p:txBody>
          <a:bodyPr/>
          <a:lstStyle/>
          <a:p>
            <a:r>
              <a:rPr lang="en-US" dirty="0" smtClean="0"/>
              <a:t>Nitro groups can be easily reduced under mild conditions to produce the corresponding aryl amine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10" y="2861953"/>
            <a:ext cx="4762580" cy="3383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348488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Catalytic Hydrogenation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553720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Reduction via Tin and </a:t>
            </a:r>
            <a:r>
              <a:rPr lang="en-US" i="1" dirty="0" err="1" smtClean="0"/>
              <a:t>HCl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09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75" y="1228435"/>
            <a:ext cx="5970416" cy="55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Fun, Yummy Synthesis and Synthesis Strategies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1680"/>
            <a:ext cx="406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Show how the following compounds could be synthesized from benzene: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1595120"/>
            <a:ext cx="4805680" cy="48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Trisubstituted</a:t>
            </a:r>
            <a:r>
              <a:rPr lang="en-US" dirty="0" smtClean="0"/>
              <a:t> Benzenes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3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16.1  Electrophilic Aromatic Substitution Reactions:  </a:t>
            </a:r>
            <a:r>
              <a:rPr lang="en-US" dirty="0" err="1" smtClean="0"/>
              <a:t>Bromination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7" y="1833141"/>
            <a:ext cx="5692317" cy="2163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5" y="4738255"/>
            <a:ext cx="8258161" cy="19241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96396" y="1965221"/>
            <a:ext cx="5309524" cy="3277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When comparing alkene </a:t>
            </a:r>
            <a:r>
              <a:rPr lang="en-US" sz="2300" dirty="0" err="1" smtClean="0"/>
              <a:t>bromination</a:t>
            </a:r>
            <a:r>
              <a:rPr lang="en-US" sz="2300" dirty="0" smtClean="0"/>
              <a:t> to aromatic </a:t>
            </a:r>
            <a:r>
              <a:rPr lang="en-US" sz="2300" dirty="0" err="1" smtClean="0"/>
              <a:t>bromination</a:t>
            </a:r>
            <a:r>
              <a:rPr lang="en-US" sz="2300" dirty="0" smtClean="0"/>
              <a:t> there are two notable differences: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300" dirty="0" smtClean="0"/>
              <a:t>Aromatic </a:t>
            </a:r>
            <a:r>
              <a:rPr lang="en-US" sz="2300" dirty="0" err="1" smtClean="0"/>
              <a:t>bromination</a:t>
            </a:r>
            <a:r>
              <a:rPr lang="en-US" sz="2300" dirty="0" smtClean="0"/>
              <a:t> requires the use of a catalyst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ym typeface="Symbol" panose="05050102010706020507" pitchFamily="18" charset="2"/>
              </a:rPr>
              <a:t>G</a:t>
            </a:r>
            <a:r>
              <a:rPr lang="en-US" sz="23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‡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3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is too high</a:t>
            </a:r>
            <a:endParaRPr lang="en-US" sz="2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300" dirty="0" smtClean="0"/>
              <a:t>Aromatic </a:t>
            </a:r>
            <a:r>
              <a:rPr lang="en-US" sz="2300" dirty="0" err="1" smtClean="0"/>
              <a:t>bromination</a:t>
            </a:r>
            <a:r>
              <a:rPr lang="en-US" sz="2300" dirty="0" smtClean="0"/>
              <a:t> gives a substitution product as opposed to an addition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16.2  Other Aromatic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1758156"/>
            <a:ext cx="2362200" cy="55181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Chlorination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2377440"/>
            <a:ext cx="5774690" cy="21112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9300" y="4651267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Reagent:  Cl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r>
              <a:rPr lang="en-US" sz="2400" dirty="0" smtClean="0"/>
              <a:t>Catalyst:  FeCl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26400" y="1758156"/>
            <a:ext cx="236220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Iodination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962900" y="4651267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Reagent:  I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r>
              <a:rPr lang="en-US" sz="2400" dirty="0" smtClean="0"/>
              <a:t>Catalyst:  Cu</a:t>
            </a:r>
            <a:r>
              <a:rPr lang="en-US" sz="2400" baseline="30000" dirty="0" smtClean="0"/>
              <a:t>2+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2377439"/>
            <a:ext cx="5506721" cy="190532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6087745" y="1341120"/>
            <a:ext cx="8255" cy="535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Aromatic Substitutions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68145" y="1663344"/>
            <a:ext cx="1577340" cy="55181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Nitration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68145" y="5864443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Reagent:  HNO</a:t>
            </a:r>
            <a:r>
              <a:rPr lang="en-US" sz="2400" baseline="-25000" dirty="0" smtClean="0"/>
              <a:t>3</a:t>
            </a:r>
            <a:endParaRPr lang="en-US" sz="2400" dirty="0" smtClean="0"/>
          </a:p>
          <a:p>
            <a:r>
              <a:rPr lang="en-US" sz="2400" dirty="0" smtClean="0"/>
              <a:t>Catalyst: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14640" y="1663344"/>
            <a:ext cx="236220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 smtClean="0"/>
              <a:t>Sulfonylation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026400" y="5864443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Reagent:  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3</a:t>
            </a:r>
            <a:endParaRPr lang="en-US" sz="2400" dirty="0" smtClean="0"/>
          </a:p>
          <a:p>
            <a:r>
              <a:rPr lang="en-US" sz="2400" dirty="0" smtClean="0"/>
              <a:t>Catalyst:  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996305" y="1341120"/>
            <a:ext cx="8255" cy="535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815"/>
            <a:ext cx="5947298" cy="1724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0160"/>
            <a:ext cx="5975833" cy="161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00" y="2052320"/>
            <a:ext cx="6153548" cy="39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5207"/>
            <a:ext cx="11551920" cy="10844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Section 16.3  Alkylation and Acylation of Aromatic Rings:  The </a:t>
            </a:r>
            <a:r>
              <a:rPr lang="en-US" dirty="0" err="1" smtClean="0"/>
              <a:t>Friedel</a:t>
            </a:r>
            <a:r>
              <a:rPr lang="en-US" dirty="0" smtClean="0"/>
              <a:t>—Crafts Reaction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10" y="1491105"/>
            <a:ext cx="5395139" cy="17859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698" y="3756765"/>
            <a:ext cx="504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Only alkyl halides are reactive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Reaction will not proceed with aromatic or vinyl halides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" y="5237194"/>
            <a:ext cx="6358345" cy="1526002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80106" y="1708252"/>
            <a:ext cx="4919530" cy="1351684"/>
          </a:xfrm>
        </p:spPr>
        <p:txBody>
          <a:bodyPr>
            <a:normAutofit/>
          </a:bodyPr>
          <a:lstStyle/>
          <a:p>
            <a:r>
              <a:rPr lang="en-US" dirty="0" smtClean="0"/>
              <a:t>Can be thought of as analogous to aromatic halogenation: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957" y="2997794"/>
            <a:ext cx="1714271" cy="14804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930641" y="5076865"/>
            <a:ext cx="326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Instead of adding a halogen we are adding the “alkyl” portion of an alkyl halide.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9741916" y="4098738"/>
            <a:ext cx="1078484" cy="97812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20560" y="1178560"/>
            <a:ext cx="1509" cy="5679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0" y="3476665"/>
            <a:ext cx="7020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76152"/>
            <a:ext cx="10515600" cy="1325563"/>
          </a:xfrm>
        </p:spPr>
        <p:txBody>
          <a:bodyPr/>
          <a:lstStyle/>
          <a:p>
            <a:r>
              <a:rPr lang="en-US" dirty="0" smtClean="0"/>
              <a:t>Limitations to </a:t>
            </a:r>
            <a:r>
              <a:rPr lang="en-US" dirty="0" err="1" smtClean="0"/>
              <a:t>Friedel</a:t>
            </a:r>
            <a:r>
              <a:rPr lang="en-US" dirty="0" smtClean="0"/>
              <a:t>—Crafts </a:t>
            </a:r>
            <a:r>
              <a:rPr lang="en-US" dirty="0" err="1" smtClean="0"/>
              <a:t>Alkylations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9080" y="1616393"/>
            <a:ext cx="3825240" cy="99472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aromatic ring cannot contain electron withdrawing substituents: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60" y="1365850"/>
            <a:ext cx="5142753" cy="1681680"/>
          </a:xfrm>
          <a:prstGeom prst="rect">
            <a:avLst/>
          </a:prstGeom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259080" y="3763537"/>
            <a:ext cx="3540760" cy="945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reaction often leads to multiple substitutions (</a:t>
            </a:r>
            <a:r>
              <a:rPr lang="en-US" dirty="0" err="1" smtClean="0"/>
              <a:t>polyalkylation</a:t>
            </a:r>
            <a:r>
              <a:rPr lang="en-US" dirty="0" smtClean="0"/>
              <a:t>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07" y="3194832"/>
            <a:ext cx="7024893" cy="1805397"/>
          </a:xfrm>
          <a:prstGeom prst="rect">
            <a:avLst/>
          </a:prstGeom>
        </p:spPr>
      </p:pic>
      <p:sp>
        <p:nvSpPr>
          <p:cNvPr id="12" name="Content Placeholder 7"/>
          <p:cNvSpPr txBox="1">
            <a:spLocks/>
          </p:cNvSpPr>
          <p:nvPr/>
        </p:nvSpPr>
        <p:spPr>
          <a:xfrm>
            <a:off x="259080" y="5673617"/>
            <a:ext cx="3540760" cy="945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Because carbocation intermediates are involved the </a:t>
            </a:r>
            <a:r>
              <a:rPr lang="en-US" dirty="0" err="1" smtClean="0"/>
              <a:t>carbocations</a:t>
            </a:r>
            <a:r>
              <a:rPr lang="en-US" dirty="0" smtClean="0"/>
              <a:t> could potentially rearrange: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60" y="5294834"/>
            <a:ext cx="5561385" cy="15631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31360" y="1239520"/>
            <a:ext cx="7305040" cy="1808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48532" y="3173860"/>
            <a:ext cx="7287868" cy="193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31360" y="5172412"/>
            <a:ext cx="7305040" cy="160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680" y="100965"/>
            <a:ext cx="10515600" cy="1325563"/>
          </a:xfrm>
        </p:spPr>
        <p:txBody>
          <a:bodyPr/>
          <a:lstStyle/>
          <a:p>
            <a:r>
              <a:rPr lang="en-US" dirty="0" err="1" smtClean="0"/>
              <a:t>Friedel</a:t>
            </a:r>
            <a:r>
              <a:rPr lang="en-US" dirty="0" smtClean="0"/>
              <a:t>—Crafts Acylation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60" y="1690688"/>
            <a:ext cx="4008120" cy="15605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Involves the addition of an acyl group by using an acid chloride and the appropriate catalyst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65" y="1175694"/>
            <a:ext cx="4949713" cy="1648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2" y="3016250"/>
            <a:ext cx="9901417" cy="3841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92320" y="1097280"/>
            <a:ext cx="5466080" cy="19189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16.4  Substituent Effects in Substituted Aromatic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dirty="0" smtClean="0"/>
              <a:t>Substituents on an aromatic rings affect the reactivity in two main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They affect the </a:t>
            </a:r>
            <a:r>
              <a:rPr lang="en-US" b="1" i="1" dirty="0" smtClean="0"/>
              <a:t>rate</a:t>
            </a:r>
            <a:r>
              <a:rPr lang="en-US" dirty="0" smtClean="0"/>
              <a:t> of reaction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They affect the </a:t>
            </a:r>
            <a:r>
              <a:rPr lang="en-US" b="1" i="1" dirty="0" smtClean="0"/>
              <a:t>orientation</a:t>
            </a:r>
            <a:r>
              <a:rPr lang="en-US" dirty="0" smtClean="0"/>
              <a:t> (</a:t>
            </a:r>
            <a:r>
              <a:rPr lang="en-US" dirty="0" err="1" smtClean="0"/>
              <a:t>regiochemistry</a:t>
            </a:r>
            <a:r>
              <a:rPr lang="en-US" dirty="0" smtClean="0"/>
              <a:t>) of the reaction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27" y="3657600"/>
            <a:ext cx="8964706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604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Office Theme</vt:lpstr>
      <vt:lpstr>Chapter 16 </vt:lpstr>
      <vt:lpstr>Overview of Reactions</vt:lpstr>
      <vt:lpstr>Section 16.1  Electrophilic Aromatic Substitution Reactions:  Bromination</vt:lpstr>
      <vt:lpstr>Section 16.2  Other Aromatic Substitutions</vt:lpstr>
      <vt:lpstr>Other Aromatic Substitutions (cont.)</vt:lpstr>
      <vt:lpstr>Section 16.3  Alkylation and Acylation of Aromatic Rings:  The Friedel—Crafts Reaction</vt:lpstr>
      <vt:lpstr>Limitations to Friedel—Crafts Alkylations</vt:lpstr>
      <vt:lpstr>Friedel—Crafts Acylation</vt:lpstr>
      <vt:lpstr>Section 16.4  Substituent Effects in Substituted Aromatic Rings</vt:lpstr>
      <vt:lpstr>Substituent Effects on Orientation of Reactions</vt:lpstr>
      <vt:lpstr>Section 16.5  An Explanation of Substituent Effects</vt:lpstr>
      <vt:lpstr>Ortho/Para Directing Activators</vt:lpstr>
      <vt:lpstr>Meta Directing Activators</vt:lpstr>
      <vt:lpstr>Ortho/Para Directing Alkyl Groups</vt:lpstr>
      <vt:lpstr>Summary of Substituent Effects</vt:lpstr>
      <vt:lpstr>Section 16.6  Trisubstituted Benzenes:  Additivity of Effects</vt:lpstr>
      <vt:lpstr>Section 16.9  Oxidation of Aromatic Compounds</vt:lpstr>
      <vt:lpstr>Section 16.10  Reduction of Aromatic Compounds</vt:lpstr>
      <vt:lpstr>Reduction of Aryl Nitro Groups</vt:lpstr>
      <vt:lpstr>Fun, Yummy Synthesis and Synthesis Strategies</vt:lpstr>
      <vt:lpstr>Trisubstituted Benzenes</vt:lpstr>
    </vt:vector>
  </TitlesOfParts>
  <Company>Cobb County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John Cody</dc:creator>
  <cp:lastModifiedBy>John Cody</cp:lastModifiedBy>
  <cp:revision>37</cp:revision>
  <cp:lastPrinted>2017-12-04T18:20:20Z</cp:lastPrinted>
  <dcterms:created xsi:type="dcterms:W3CDTF">2017-11-29T14:34:49Z</dcterms:created>
  <dcterms:modified xsi:type="dcterms:W3CDTF">2017-12-06T18:08:27Z</dcterms:modified>
</cp:coreProperties>
</file>