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75" r:id="rId10"/>
    <p:sldId id="263" r:id="rId11"/>
    <p:sldId id="276" r:id="rId12"/>
    <p:sldId id="277" r:id="rId13"/>
    <p:sldId id="27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2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2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8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8937FC-57BD-4606-B654-8F5F68CE274E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397C0A-D0EE-4959-ACA3-BF7B331F60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and Bonding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Dot Structure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Lewis (</a:t>
            </a:r>
            <a:r>
              <a:rPr lang="en-US" dirty="0" err="1" smtClean="0"/>
              <a:t>Kekule</a:t>
            </a:r>
            <a:r>
              <a:rPr lang="en-US" dirty="0" smtClean="0"/>
              <a:t>) structures for each of the single central atom molecules below:</a:t>
            </a:r>
          </a:p>
          <a:p>
            <a:pPr lvl="1"/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endParaRPr lang="en-US" dirty="0" smtClean="0"/>
          </a:p>
          <a:p>
            <a:pPr lvl="1"/>
            <a:r>
              <a:rPr lang="en-US" dirty="0" smtClean="0"/>
              <a:t>HF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pPr lvl="1"/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2-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Simple organic molecules with and without multiple central atoms</a:t>
            </a:r>
          </a:p>
          <a:p>
            <a:pPr lvl="1"/>
            <a:r>
              <a:rPr lang="en-US" dirty="0" smtClean="0"/>
              <a:t>Ethylene  (H</a:t>
            </a:r>
            <a:r>
              <a:rPr lang="en-US" baseline="-25000" dirty="0" smtClean="0"/>
              <a:t>2</a:t>
            </a:r>
            <a:r>
              <a:rPr lang="en-US" dirty="0" smtClean="0"/>
              <a:t>CCH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Formaldehyde  (H</a:t>
            </a:r>
            <a:r>
              <a:rPr lang="en-US" baseline="-25000" dirty="0" smtClean="0"/>
              <a:t>2</a:t>
            </a:r>
            <a:r>
              <a:rPr lang="en-US" dirty="0" smtClean="0"/>
              <a:t>CO)</a:t>
            </a:r>
          </a:p>
          <a:p>
            <a:pPr lvl="1"/>
            <a:r>
              <a:rPr lang="en-US" dirty="0" smtClean="0"/>
              <a:t>Acetonitrile  (H</a:t>
            </a:r>
            <a:r>
              <a:rPr lang="en-US" baseline="-25000" dirty="0" smtClean="0"/>
              <a:t>3</a:t>
            </a:r>
            <a:r>
              <a:rPr lang="en-US" dirty="0" smtClean="0"/>
              <a:t>CCN)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Charge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 formal charges to the most stable structure of the compounds below:</a:t>
            </a:r>
          </a:p>
          <a:p>
            <a:pPr lvl="1"/>
            <a:r>
              <a:rPr lang="en-US" dirty="0" smtClean="0"/>
              <a:t>SOCl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2-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Assign formal charges to the organic compounds shown below: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90512" y="4076700"/>
            <a:ext cx="7362976" cy="2427679"/>
            <a:chOff x="890512" y="4076700"/>
            <a:chExt cx="7362976" cy="24276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512" y="4114800"/>
              <a:ext cx="7362976" cy="238957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57400" y="5791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8400" y="4724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5348" y="40767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0" y="594509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52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VSEPR</a:t>
            </a:r>
            <a:r>
              <a:rPr lang="en-US" dirty="0" smtClean="0"/>
              <a:t> Theory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41775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Electron Domains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Lewis Dot 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Bond Angle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4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1.6:  Valence Bond Theory and Molecular Orbital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dirty="0" smtClean="0"/>
              <a:t>To gain a greater understanding of the bonding in organic molecules two additional bonding models must be considered</a:t>
            </a:r>
          </a:p>
          <a:p>
            <a:pPr lvl="1"/>
            <a:r>
              <a:rPr lang="en-US" dirty="0" smtClean="0"/>
              <a:t>Valence Bond Theory (Review)</a:t>
            </a:r>
          </a:p>
          <a:p>
            <a:pPr lvl="1"/>
            <a:r>
              <a:rPr lang="en-US" dirty="0" smtClean="0"/>
              <a:t>Molecular Orbital Theory (Most Up-to-Date Model)</a:t>
            </a:r>
            <a:endParaRPr lang="en-US" dirty="0"/>
          </a:p>
        </p:txBody>
      </p:sp>
      <p:pic>
        <p:nvPicPr>
          <p:cNvPr id="4" name="Picture 4" descr="09_14ab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75" y="3886200"/>
            <a:ext cx="7273925" cy="2554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1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Valence Bond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78"/>
            <a:ext cx="8229600" cy="2971800"/>
          </a:xfrm>
        </p:spPr>
        <p:txBody>
          <a:bodyPr/>
          <a:lstStyle/>
          <a:p>
            <a:r>
              <a:rPr lang="en-US" dirty="0" smtClean="0"/>
              <a:t>Key Ideas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Covalent bonds are formed by the overlap of atomic orbitals, each containing one electron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Each of the bonded atoms retains its own atomic orbitals, but the electron pair is shared by both atoms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The greater amount of orbital overlap, the stronger the covalent bond</a:t>
            </a:r>
            <a:endParaRPr lang="en-US" dirty="0" smtClean="0"/>
          </a:p>
          <a:p>
            <a:r>
              <a:rPr lang="en-US" dirty="0" smtClean="0"/>
              <a:t>Two types of overlap [ sigma (</a:t>
            </a:r>
            <a:r>
              <a:rPr lang="en-US" dirty="0" smtClean="0">
                <a:sym typeface="Symbol"/>
              </a:rPr>
              <a:t>) and pi () ]</a:t>
            </a:r>
            <a:endParaRPr lang="en-US" dirty="0"/>
          </a:p>
        </p:txBody>
      </p:sp>
      <p:pic>
        <p:nvPicPr>
          <p:cNvPr id="4" name="Picture 4" descr="09_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5213" y="4427538"/>
            <a:ext cx="1865312" cy="2430462"/>
          </a:xfrm>
          <a:prstGeom prst="rect">
            <a:avLst/>
          </a:prstGeom>
          <a:noFill/>
        </p:spPr>
      </p:pic>
      <p:pic>
        <p:nvPicPr>
          <p:cNvPr id="5" name="Picture 4" descr="0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27538"/>
            <a:ext cx="2122136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5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1.7:  </a:t>
            </a:r>
            <a:r>
              <a:rPr lang="en-US" dirty="0" err="1" smtClean="0"/>
              <a:t>sp</a:t>
            </a:r>
            <a:r>
              <a:rPr lang="en-US" baseline="30000" dirty="0" err="1" smtClean="0"/>
              <a:t>3</a:t>
            </a:r>
            <a:r>
              <a:rPr lang="en-US" dirty="0" smtClean="0"/>
              <a:t> Orbitals and the Structure of Methane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From the Lewis Dot Symbol for methane it is easily understood why methane forms four equivalent bonds</a:t>
            </a:r>
          </a:p>
          <a:p>
            <a:pPr lvl="1"/>
            <a:r>
              <a:rPr lang="en-US" dirty="0" smtClean="0"/>
              <a:t>From electron configuration standpoint it is not so trivial:</a:t>
            </a:r>
          </a:p>
          <a:p>
            <a:pPr lvl="2"/>
            <a:r>
              <a:rPr lang="en-US" dirty="0" smtClean="0"/>
              <a:t>C:  [He]</a:t>
            </a:r>
            <a:r>
              <a:rPr lang="en-US" dirty="0" err="1" smtClean="0"/>
              <a:t>2s</a:t>
            </a:r>
            <a:r>
              <a:rPr lang="en-US" baseline="30000" dirty="0" err="1" smtClean="0"/>
              <a:t>2</a:t>
            </a:r>
            <a:r>
              <a:rPr lang="en-US" dirty="0" err="1" smtClean="0"/>
              <a:t>2p</a:t>
            </a:r>
            <a:r>
              <a:rPr lang="en-US" baseline="30000" dirty="0" err="1" smtClean="0"/>
              <a:t>2</a:t>
            </a:r>
            <a:endParaRPr lang="en-US" dirty="0" smtClean="0"/>
          </a:p>
          <a:p>
            <a:r>
              <a:rPr lang="en-US" dirty="0" smtClean="0"/>
              <a:t>Answer lies in the formation of </a:t>
            </a:r>
            <a:r>
              <a:rPr lang="en-US" i="1" dirty="0" smtClean="0"/>
              <a:t>hybrid orbitals:</a:t>
            </a:r>
            <a:endParaRPr lang="en-US" dirty="0"/>
          </a:p>
        </p:txBody>
      </p:sp>
      <p:pic>
        <p:nvPicPr>
          <p:cNvPr id="4" name="Picture 4" descr="0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85548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3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Orbitals:  A Review</a:t>
            </a:r>
            <a:endParaRPr lang="en-US" dirty="0"/>
          </a:p>
        </p:txBody>
      </p:sp>
      <p:graphicFrame>
        <p:nvGraphicFramePr>
          <p:cNvPr id="5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784032"/>
              </p:ext>
            </p:extLst>
          </p:nvPr>
        </p:nvGraphicFramePr>
        <p:xfrm>
          <a:off x="395922" y="2352993"/>
          <a:ext cx="8352155" cy="3368040"/>
        </p:xfrm>
        <a:graphic>
          <a:graphicData uri="http://schemas.openxmlformats.org/drawingml/2006/table">
            <a:tbl>
              <a:tblPr/>
              <a:tblGrid>
                <a:gridCol w="1863090"/>
                <a:gridCol w="1885950"/>
                <a:gridCol w="1417320"/>
                <a:gridCol w="1508760"/>
                <a:gridCol w="167703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# of electron clouds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Electronic Geometry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Ideal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Bond Angle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Hybrid Orbital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Linear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180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Trig. Planar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</a:t>
                      </a:r>
                      <a:r>
                        <a:rPr kumimoji="0" lang="en-US" sz="20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BCl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Tetrahedral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109.5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</a:t>
                      </a:r>
                      <a:r>
                        <a:rPr kumimoji="0" lang="en-US" sz="20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NH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9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1.8:  The Structure of Ethane</a:t>
            </a:r>
            <a:endParaRPr lang="en-US" dirty="0"/>
          </a:p>
        </p:txBody>
      </p:sp>
      <p:pic>
        <p:nvPicPr>
          <p:cNvPr id="4" name="Picture 4" descr="01p14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4089400" cy="17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350" y="14478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hybridization of orbitals explains why stable, long carbon chains are possible:  The same type of hybrid orbitals are utilized.</a:t>
            </a:r>
            <a:endParaRPr lang="en-US" sz="2000" dirty="0"/>
          </a:p>
        </p:txBody>
      </p:sp>
      <p:pic>
        <p:nvPicPr>
          <p:cNvPr id="6" name="Picture 4" descr="0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40" y="3807501"/>
            <a:ext cx="5002213" cy="301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3438169"/>
            <a:ext cx="36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Hydrogen atoms omitted for clarity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4" descr="01p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" y="4691945"/>
            <a:ext cx="2545578" cy="124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5939265"/>
            <a:ext cx="304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 longer chains possible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(6-carbon chain shown here)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1.9:  Hybridization:  </a:t>
            </a:r>
            <a:r>
              <a:rPr lang="en-US" i="1" dirty="0" err="1" smtClean="0"/>
              <a:t>sp</a:t>
            </a:r>
            <a:r>
              <a:rPr lang="en-US" i="1" baseline="30000" dirty="0" err="1" smtClean="0"/>
              <a:t>2</a:t>
            </a:r>
            <a:r>
              <a:rPr lang="en-US" dirty="0" smtClean="0"/>
              <a:t> orbitals and the Structure of Ethylene</a:t>
            </a:r>
            <a:endParaRPr lang="en-US" dirty="0"/>
          </a:p>
        </p:txBody>
      </p:sp>
      <p:pic>
        <p:nvPicPr>
          <p:cNvPr id="4" name="Picture 4" descr="01p1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13878"/>
            <a:ext cx="5245100" cy="186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09_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82737"/>
            <a:ext cx="5570537" cy="23050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65570" y="3463706"/>
            <a:ext cx="2514600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Notice the </a:t>
            </a:r>
            <a:r>
              <a:rPr lang="en-US" dirty="0" err="1" smtClean="0">
                <a:solidFill>
                  <a:srgbClr val="FF0000"/>
                </a:solidFill>
              </a:rPr>
              <a:t>unhybridized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orbital that remains on each carbon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--  This is what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allows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the formation of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a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-bond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Additional note:  Formation of pi bond(s) prevents bond rotation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67000" y="3962400"/>
            <a:ext cx="379857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98950" y="4419600"/>
            <a:ext cx="216662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View Showing Orbital Overlap</a:t>
            </a:r>
            <a:endParaRPr lang="en-US" dirty="0"/>
          </a:p>
        </p:txBody>
      </p:sp>
      <p:pic>
        <p:nvPicPr>
          <p:cNvPr id="5" name="Picture 4" descr="0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0"/>
            <a:ext cx="8964613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28700" y="746834"/>
            <a:ext cx="1981200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Cholesterol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5942"/>
            <a:ext cx="3581400" cy="19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06892"/>
            <a:ext cx="2123056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4"/>
          <p:cNvSpPr>
            <a:spLocks noGrp="1"/>
          </p:cNvSpPr>
          <p:nvPr>
            <p:ph sz="half" idx="1"/>
          </p:nvPr>
        </p:nvSpPr>
        <p:spPr>
          <a:xfrm>
            <a:off x="6096000" y="685800"/>
            <a:ext cx="1290128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Viagra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 descr="File:Kokain - Cocain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31623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4"/>
          <p:cNvSpPr>
            <a:spLocks noGrp="1"/>
          </p:cNvSpPr>
          <p:nvPr>
            <p:ph sz="half" idx="1"/>
          </p:nvPr>
        </p:nvSpPr>
        <p:spPr>
          <a:xfrm>
            <a:off x="3505200" y="3886200"/>
            <a:ext cx="154305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Cocaine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View To Better Show Bond Angles</a:t>
            </a:r>
            <a:endParaRPr lang="en-US" dirty="0"/>
          </a:p>
        </p:txBody>
      </p:sp>
      <p:pic>
        <p:nvPicPr>
          <p:cNvPr id="4" name="Picture 4" descr="011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7897"/>
            <a:ext cx="4654550" cy="547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6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1.10:  </a:t>
            </a:r>
            <a:r>
              <a:rPr lang="en-US" i="1" dirty="0" err="1"/>
              <a:t>sp</a:t>
            </a:r>
            <a:r>
              <a:rPr lang="en-US" dirty="0"/>
              <a:t> Orbitals and the Structure of Acetylene</a:t>
            </a:r>
          </a:p>
        </p:txBody>
      </p:sp>
      <p:pic>
        <p:nvPicPr>
          <p:cNvPr id="3" name="Picture 4" descr="09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183380"/>
            <a:ext cx="4516438" cy="2557462"/>
          </a:xfrm>
          <a:prstGeom prst="rect">
            <a:avLst/>
          </a:prstGeom>
          <a:noFill/>
        </p:spPr>
      </p:pic>
      <p:pic>
        <p:nvPicPr>
          <p:cNvPr id="4" name="Picture 4" descr="011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360"/>
            <a:ext cx="9144000" cy="21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4201685"/>
            <a:ext cx="25146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Unhybridized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orbitals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4648200"/>
            <a:ext cx="16764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4848016"/>
            <a:ext cx="1676400" cy="714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View Showing Orbital Overlap</a:t>
            </a:r>
          </a:p>
        </p:txBody>
      </p:sp>
      <p:pic>
        <p:nvPicPr>
          <p:cNvPr id="4" name="Picture 4" descr="011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2209800"/>
            <a:ext cx="8964613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9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Bond Orders</a:t>
            </a:r>
            <a:endParaRPr lang="en-US" dirty="0"/>
          </a:p>
        </p:txBody>
      </p:sp>
      <p:pic>
        <p:nvPicPr>
          <p:cNvPr id="3" name="Picture 4" descr="01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64613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4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field of organic chemistry dates back to the mid </a:t>
            </a:r>
            <a:r>
              <a:rPr lang="en-US" dirty="0" err="1" smtClean="0"/>
              <a:t>1700’s</a:t>
            </a:r>
            <a:endParaRPr lang="en-US" dirty="0" smtClean="0"/>
          </a:p>
          <a:p>
            <a:pPr lvl="1"/>
            <a:r>
              <a:rPr lang="en-US" dirty="0" err="1" smtClean="0"/>
              <a:t>Torbern</a:t>
            </a:r>
            <a:r>
              <a:rPr lang="en-US" dirty="0" smtClean="0"/>
              <a:t> Bergman first distinguished between “inorganic” material and “organic” material</a:t>
            </a:r>
          </a:p>
          <a:p>
            <a:r>
              <a:rPr lang="en-US" dirty="0" smtClean="0"/>
              <a:t>First organic molecule to be synthesized was urea (</a:t>
            </a:r>
            <a:r>
              <a:rPr lang="en-US" dirty="0" err="1" smtClean="0"/>
              <a:t>CH</a:t>
            </a:r>
            <a:r>
              <a:rPr lang="en-US" baseline="-25000" dirty="0" err="1" smtClean="0"/>
              <a:t>4</a:t>
            </a:r>
            <a:r>
              <a:rPr lang="en-US" dirty="0" err="1" smtClean="0"/>
              <a:t>N</a:t>
            </a:r>
            <a:r>
              <a:rPr lang="en-US" baseline="-25000" dirty="0" err="1" smtClean="0"/>
              <a:t>2</a:t>
            </a:r>
            <a:r>
              <a:rPr lang="en-US" dirty="0" err="1" smtClean="0"/>
              <a:t>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To put it simply, Organic Chemistry is the study of carbon based compounds</a:t>
            </a:r>
            <a:endParaRPr lang="en-US" dirty="0" smtClean="0"/>
          </a:p>
          <a:p>
            <a:pPr lvl="1"/>
            <a:r>
              <a:rPr lang="en-US" dirty="0" smtClean="0"/>
              <a:t>Carbon is special primarily because of the fact that it can form incredibly extensive, stable 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" y="2133600"/>
            <a:ext cx="8964613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Commonly Found in Organic Chemistry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1.2  Atomic Structure:  Orbitals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4619" y="1676400"/>
            <a:ext cx="1504950" cy="1147764"/>
            <a:chOff x="1314450" y="2998788"/>
            <a:chExt cx="2743200" cy="227685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314450" y="3011488"/>
              <a:ext cx="2743200" cy="1914525"/>
              <a:chOff x="560" y="2725"/>
              <a:chExt cx="1728" cy="1206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570" y="2731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286" y="2725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560" y="330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638425" y="3875088"/>
              <a:ext cx="88900" cy="984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327150" y="2998788"/>
              <a:ext cx="2706688" cy="925512"/>
            </a:xfrm>
            <a:custGeom>
              <a:avLst/>
              <a:gdLst/>
              <a:ahLst/>
              <a:cxnLst>
                <a:cxn ang="0">
                  <a:pos x="0" y="583"/>
                </a:cxn>
                <a:cxn ang="0">
                  <a:pos x="841" y="0"/>
                </a:cxn>
                <a:cxn ang="0">
                  <a:pos x="1705" y="583"/>
                </a:cxn>
              </a:cxnLst>
              <a:rect l="0" t="0" r="r" b="b"/>
              <a:pathLst>
                <a:path w="1705" h="583">
                  <a:moveTo>
                    <a:pt x="0" y="583"/>
                  </a:moveTo>
                  <a:cubicBezTo>
                    <a:pt x="278" y="291"/>
                    <a:pt x="557" y="0"/>
                    <a:pt x="841" y="0"/>
                  </a:cubicBezTo>
                  <a:cubicBezTo>
                    <a:pt x="1125" y="0"/>
                    <a:pt x="1415" y="291"/>
                    <a:pt x="1705" y="58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330325" y="4908928"/>
              <a:ext cx="1739899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 = 0 (no node)</a:t>
              </a:r>
            </a:p>
          </p:txBody>
        </p:sp>
      </p:grpSp>
      <p:pic>
        <p:nvPicPr>
          <p:cNvPr id="13" name="Picture 12" descr="06_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08" y="3061336"/>
            <a:ext cx="1812459" cy="3796664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5728028" y="1494733"/>
            <a:ext cx="1301731" cy="1296438"/>
            <a:chOff x="3086966" y="1792143"/>
            <a:chExt cx="2743200" cy="2473291"/>
          </a:xfrm>
        </p:grpSpPr>
        <p:grpSp>
          <p:nvGrpSpPr>
            <p:cNvPr id="15" name="Group 14"/>
            <p:cNvGrpSpPr/>
            <p:nvPr/>
          </p:nvGrpSpPr>
          <p:grpSpPr>
            <a:xfrm>
              <a:off x="3086966" y="1792143"/>
              <a:ext cx="2743200" cy="2174875"/>
              <a:chOff x="3076575" y="1470025"/>
              <a:chExt cx="2743200" cy="2174875"/>
            </a:xfrm>
          </p:grpSpPr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3076575" y="1654175"/>
                <a:ext cx="2743200" cy="1914525"/>
                <a:chOff x="560" y="2725"/>
                <a:chExt cx="1728" cy="1206"/>
              </a:xfrm>
            </p:grpSpPr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570" y="2731"/>
                  <a:ext cx="0" cy="1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>
                  <a:off x="2286" y="2725"/>
                  <a:ext cx="0" cy="1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560" y="3308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4424363" y="2517775"/>
                <a:ext cx="88900" cy="984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3084513" y="1470025"/>
                <a:ext cx="2706688" cy="2174875"/>
              </a:xfrm>
              <a:custGeom>
                <a:avLst/>
                <a:gdLst/>
                <a:ahLst/>
                <a:cxnLst>
                  <a:cxn ang="0">
                    <a:pos x="0" y="688"/>
                  </a:cxn>
                  <a:cxn ang="0">
                    <a:pos x="421" y="97"/>
                  </a:cxn>
                  <a:cxn ang="0">
                    <a:pos x="1323" y="1272"/>
                  </a:cxn>
                  <a:cxn ang="0">
                    <a:pos x="1705" y="688"/>
                  </a:cxn>
                </a:cxnLst>
                <a:rect l="0" t="0" r="r" b="b"/>
                <a:pathLst>
                  <a:path w="1705" h="1370">
                    <a:moveTo>
                      <a:pt x="0" y="688"/>
                    </a:moveTo>
                    <a:cubicBezTo>
                      <a:pt x="100" y="344"/>
                      <a:pt x="201" y="0"/>
                      <a:pt x="421" y="97"/>
                    </a:cubicBezTo>
                    <a:cubicBezTo>
                      <a:pt x="641" y="194"/>
                      <a:pt x="1109" y="1174"/>
                      <a:pt x="1323" y="1272"/>
                    </a:cubicBezTo>
                    <a:cubicBezTo>
                      <a:pt x="1537" y="1370"/>
                      <a:pt x="1621" y="1029"/>
                      <a:pt x="1705" y="68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102841" y="3898721"/>
              <a:ext cx="16129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 = 1 (1 node)</a:t>
              </a:r>
            </a:p>
          </p:txBody>
        </p:sp>
      </p:grpSp>
      <p:pic>
        <p:nvPicPr>
          <p:cNvPr id="23" name="Picture 19" descr="06_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870960"/>
            <a:ext cx="5077619" cy="1980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04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Up Close Look at p Orbitals</a:t>
            </a:r>
            <a:endParaRPr lang="en-US" dirty="0"/>
          </a:p>
        </p:txBody>
      </p:sp>
      <p:pic>
        <p:nvPicPr>
          <p:cNvPr id="3" name="Picture 19" descr="06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64791"/>
            <a:ext cx="8534400" cy="332841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895600" y="4800600"/>
            <a:ext cx="3276600" cy="29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764791"/>
            <a:ext cx="2015490" cy="3124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4572000"/>
            <a:ext cx="609600" cy="37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3850" y="4889754"/>
            <a:ext cx="625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Nodes (Zero Electron Density)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-- Become very important later when discussing reactivity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48200" y="1828800"/>
            <a:ext cx="762000" cy="1066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48600" y="1676400"/>
            <a:ext cx="1219200" cy="1219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00200" y="3124200"/>
            <a:ext cx="16764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50216"/>
            <a:ext cx="7543800" cy="647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Section 1.5:  Covalent Bonds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105568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Covalent bonds in covalent compounds are often represented by Lewis dot structures: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881063" y="2774950"/>
            <a:ext cx="7637462" cy="3657600"/>
            <a:chOff x="555" y="1748"/>
            <a:chExt cx="4811" cy="2304"/>
          </a:xfrm>
        </p:grpSpPr>
        <p:pic>
          <p:nvPicPr>
            <p:cNvPr id="6" name="Picture 4" descr="08_05-02U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5" y="2900"/>
              <a:ext cx="4800" cy="1152"/>
            </a:xfrm>
            <a:prstGeom prst="rect">
              <a:avLst/>
            </a:prstGeom>
            <a:noFill/>
          </p:spPr>
        </p:pic>
        <p:pic>
          <p:nvPicPr>
            <p:cNvPr id="7" name="Picture 5" descr="08_05-01U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" y="1748"/>
              <a:ext cx="4800" cy="1134"/>
            </a:xfrm>
            <a:prstGeom prst="rect">
              <a:avLst/>
            </a:prstGeom>
            <a:noFill/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35" y="2669"/>
              <a:ext cx="1824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6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Covalent vs. Nonpolar Covalent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209800"/>
          </a:xfrm>
        </p:spPr>
        <p:txBody>
          <a:bodyPr/>
          <a:lstStyle/>
          <a:p>
            <a:r>
              <a:rPr lang="en-US" dirty="0" smtClean="0"/>
              <a:t>Arrangement of electrons within a bond determines bond polarity.</a:t>
            </a:r>
          </a:p>
          <a:p>
            <a:pPr lvl="1"/>
            <a:r>
              <a:rPr lang="en-US" dirty="0" smtClean="0"/>
              <a:t>Evenly arranged = nonpolar</a:t>
            </a:r>
          </a:p>
          <a:p>
            <a:pPr lvl="1"/>
            <a:r>
              <a:rPr lang="en-US" dirty="0" smtClean="0"/>
              <a:t>Uneven arrangement = polar bond</a:t>
            </a:r>
            <a:endParaRPr lang="en-US" dirty="0"/>
          </a:p>
        </p:txBody>
      </p:sp>
      <p:pic>
        <p:nvPicPr>
          <p:cNvPr id="5" name="Picture 4" descr="08_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6200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26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Kekulé</a:t>
            </a:r>
            <a:r>
              <a:rPr lang="en-US" dirty="0" smtClean="0"/>
              <a:t> Structures vs. Lewis Dot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r>
              <a:rPr lang="en-US" dirty="0" smtClean="0"/>
              <a:t>What you have previously known as Lewis Dot Structures are technically known as </a:t>
            </a:r>
            <a:r>
              <a:rPr lang="en-US" dirty="0" err="1" smtClean="0"/>
              <a:t>Kekulé</a:t>
            </a:r>
            <a:r>
              <a:rPr lang="en-US" dirty="0" smtClean="0"/>
              <a:t> structures or line-bond structures.</a:t>
            </a:r>
          </a:p>
          <a:p>
            <a:pPr lvl="1"/>
            <a:r>
              <a:rPr lang="en-US" dirty="0" smtClean="0"/>
              <a:t>Much simpler and easier to draw</a:t>
            </a:r>
          </a:p>
          <a:p>
            <a:r>
              <a:rPr lang="en-US" dirty="0" smtClean="0"/>
              <a:t>Show two types of electron pairs</a:t>
            </a:r>
          </a:p>
          <a:p>
            <a:pPr lvl="1"/>
            <a:r>
              <a:rPr lang="en-US" dirty="0" smtClean="0"/>
              <a:t>Bonding</a:t>
            </a:r>
          </a:p>
          <a:p>
            <a:pPr lvl="1"/>
            <a:r>
              <a:rPr lang="en-US" dirty="0" smtClean="0"/>
              <a:t>Nonbonding (lone pairs)</a:t>
            </a:r>
          </a:p>
        </p:txBody>
      </p:sp>
      <p:pic>
        <p:nvPicPr>
          <p:cNvPr id="4" name="Picture 4" descr="01p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28168"/>
            <a:ext cx="6691312" cy="252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628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Symbol</vt:lpstr>
      <vt:lpstr>Verdana</vt:lpstr>
      <vt:lpstr>Wingdings</vt:lpstr>
      <vt:lpstr>iRespondGraphMaster</vt:lpstr>
      <vt:lpstr>Clarity</vt:lpstr>
      <vt:lpstr>Chapter 1</vt:lpstr>
      <vt:lpstr>PowerPoint Presentation</vt:lpstr>
      <vt:lpstr>Introduction</vt:lpstr>
      <vt:lpstr>Elements Commonly Found in Organic Chemistry</vt:lpstr>
      <vt:lpstr>Section 1.2  Atomic Structure:  Orbitals</vt:lpstr>
      <vt:lpstr>An Up Close Look at p Orbitals</vt:lpstr>
      <vt:lpstr>PowerPoint Presentation</vt:lpstr>
      <vt:lpstr>Polar Covalent vs. Nonpolar Covalent</vt:lpstr>
      <vt:lpstr>Kekulé Structures vs. Lewis Dot Structures</vt:lpstr>
      <vt:lpstr>Lewis Dot Structure Review</vt:lpstr>
      <vt:lpstr>Formal Charge Review</vt:lpstr>
      <vt:lpstr>VSEPR Theory Review</vt:lpstr>
      <vt:lpstr>Section 1.6:  Valence Bond Theory and Molecular Orbital Theory</vt:lpstr>
      <vt:lpstr>Valence Bond Theory</vt:lpstr>
      <vt:lpstr>Section 1.7:  sp3 Orbitals and the Structure of Methane</vt:lpstr>
      <vt:lpstr>Hybrid Orbitals:  A Review</vt:lpstr>
      <vt:lpstr>Section 1.8:  The Structure of Ethane</vt:lpstr>
      <vt:lpstr>Section 1.9:  Hybridization:  sp2 orbitals and the Structure of Ethylene</vt:lpstr>
      <vt:lpstr>Additional View Showing Orbital Overlap</vt:lpstr>
      <vt:lpstr>Top View To Better Show Bond Angles</vt:lpstr>
      <vt:lpstr>Section 1.10:  sp Orbitals and the Structure of Acetylene</vt:lpstr>
      <vt:lpstr>Additional View Showing Orbital Overlap</vt:lpstr>
      <vt:lpstr>Comparison of Bond Orders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Cody</dc:creator>
  <cp:lastModifiedBy>John Cody</cp:lastModifiedBy>
  <cp:revision>23</cp:revision>
  <dcterms:created xsi:type="dcterms:W3CDTF">2014-01-06T21:14:36Z</dcterms:created>
  <dcterms:modified xsi:type="dcterms:W3CDTF">2017-01-03T16:32:13Z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flect">
    <vt:bool>false</vt:bool>
  </property>
  <property fmtid="{D5CDD505-2E9C-101B-9397-08002B2CF9AE}" pid="3" name="KeepGraph">
    <vt:bool>false</vt:bool>
  </property>
  <property fmtid="{D5CDD505-2E9C-101B-9397-08002B2CF9AE}" pid="4" name="ShowTimer">
    <vt:bool>true</vt:bool>
  </property>
  <property fmtid="{D5CDD505-2E9C-101B-9397-08002B2CF9AE}" pid="5" name="ShowPercent">
    <vt:bool>true</vt:bool>
  </property>
</Properties>
</file>