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71" r:id="rId16"/>
    <p:sldId id="272" r:id="rId17"/>
    <p:sldId id="273" r:id="rId18"/>
    <p:sldId id="267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9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0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06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93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061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12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41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62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394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120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146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0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4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3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1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Shape" hidden="1"/>
          <p:cNvSpPr/>
          <p:nvPr userDrawn="1"/>
        </p:nvSpPr>
        <p:spPr>
          <a:xfrm>
            <a:off x="127000" y="254000"/>
            <a:ext cx="127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iRespond Graph</a:t>
            </a:r>
            <a:endParaRPr lang="en-US"/>
          </a:p>
        </p:txBody>
      </p:sp>
      <p:grpSp>
        <p:nvGrpSpPr>
          <p:cNvPr id="37" name="CorrectBarGroup"/>
          <p:cNvGrpSpPr/>
          <p:nvPr userDrawn="1"/>
        </p:nvGrpSpPr>
        <p:grpSpPr>
          <a:xfrm>
            <a:off x="1270000" y="3175000"/>
            <a:ext cx="2667000" cy="2540000"/>
            <a:chOff x="1270000" y="3175000"/>
            <a:chExt cx="2667000" cy="2540000"/>
          </a:xfrm>
        </p:grpSpPr>
        <p:sp>
          <p:nvSpPr>
            <p:cNvPr id="9" name="CorrectBar0"/>
            <p:cNvSpPr/>
            <p:nvPr userDrawn="1"/>
          </p:nvSpPr>
          <p:spPr>
            <a:xfrm>
              <a:off x="1270000" y="3175000"/>
              <a:ext cx="1079500" cy="254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rectBar1"/>
            <p:cNvSpPr/>
            <p:nvPr userDrawn="1"/>
          </p:nvSpPr>
          <p:spPr>
            <a:xfrm>
              <a:off x="2857500" y="4445000"/>
              <a:ext cx="1079500" cy="127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PercentLabelGroup"/>
          <p:cNvGrpSpPr/>
          <p:nvPr userDrawn="1"/>
        </p:nvGrpSpPr>
        <p:grpSpPr>
          <a:xfrm>
            <a:off x="1270000" y="1270000"/>
            <a:ext cx="7429500" cy="317500"/>
            <a:chOff x="1270000" y="1270000"/>
            <a:chExt cx="7429500" cy="317500"/>
          </a:xfrm>
        </p:grpSpPr>
        <p:sp>
          <p:nvSpPr>
            <p:cNvPr id="8" name="PercentLabel0"/>
            <p:cNvSpPr/>
            <p:nvPr userDrawn="1"/>
          </p:nvSpPr>
          <p:spPr>
            <a:xfrm>
              <a:off x="127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1" name="PercentLabel1"/>
            <p:cNvSpPr/>
            <p:nvPr userDrawn="1"/>
          </p:nvSpPr>
          <p:spPr>
            <a:xfrm>
              <a:off x="2857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33%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4" name="PercentLabel2"/>
            <p:cNvSpPr/>
            <p:nvPr userDrawn="1"/>
          </p:nvSpPr>
          <p:spPr>
            <a:xfrm>
              <a:off x="4445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7" name="PercentLabel3"/>
            <p:cNvSpPr/>
            <p:nvPr userDrawn="1"/>
          </p:nvSpPr>
          <p:spPr>
            <a:xfrm>
              <a:off x="6032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0" name="PercentLabel4"/>
            <p:cNvSpPr/>
            <p:nvPr userDrawn="1"/>
          </p:nvSpPr>
          <p:spPr>
            <a:xfrm>
              <a:off x="762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IncorrectBarGroup"/>
          <p:cNvGrpSpPr/>
          <p:nvPr userDrawn="1"/>
        </p:nvGrpSpPr>
        <p:grpSpPr>
          <a:xfrm>
            <a:off x="4445000" y="1905000"/>
            <a:ext cx="4254500" cy="3810000"/>
            <a:chOff x="4445000" y="1905000"/>
            <a:chExt cx="4254500" cy="3810000"/>
          </a:xfrm>
        </p:grpSpPr>
        <p:sp>
          <p:nvSpPr>
            <p:cNvPr id="15" name="IncorrectBar2"/>
            <p:cNvSpPr/>
            <p:nvPr userDrawn="1"/>
          </p:nvSpPr>
          <p:spPr>
            <a:xfrm>
              <a:off x="44450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ncorrectBar3"/>
            <p:cNvSpPr/>
            <p:nvPr userDrawn="1"/>
          </p:nvSpPr>
          <p:spPr>
            <a:xfrm>
              <a:off x="60325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ncorrectBar4"/>
            <p:cNvSpPr/>
            <p:nvPr userDrawn="1"/>
          </p:nvSpPr>
          <p:spPr>
            <a:xfrm>
              <a:off x="7620000" y="3175000"/>
              <a:ext cx="1079500" cy="254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XLabelGroup"/>
          <p:cNvGrpSpPr/>
          <p:nvPr userDrawn="1"/>
        </p:nvGrpSpPr>
        <p:grpSpPr>
          <a:xfrm>
            <a:off x="1270000" y="5842000"/>
            <a:ext cx="7429500" cy="317500"/>
            <a:chOff x="1270000" y="5842000"/>
            <a:chExt cx="7429500" cy="317500"/>
          </a:xfrm>
        </p:grpSpPr>
        <p:sp>
          <p:nvSpPr>
            <p:cNvPr id="10" name="XValueLabel0"/>
            <p:cNvSpPr/>
            <p:nvPr userDrawn="1"/>
          </p:nvSpPr>
          <p:spPr>
            <a:xfrm>
              <a:off x="127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A*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3" name="XValueLabel1"/>
            <p:cNvSpPr/>
            <p:nvPr userDrawn="1"/>
          </p:nvSpPr>
          <p:spPr>
            <a:xfrm>
              <a:off x="2857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B*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6" name="XValueLabel2"/>
            <p:cNvSpPr/>
            <p:nvPr userDrawn="1"/>
          </p:nvSpPr>
          <p:spPr>
            <a:xfrm>
              <a:off x="4445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C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9" name="XValueLabel3"/>
            <p:cNvSpPr/>
            <p:nvPr userDrawn="1"/>
          </p:nvSpPr>
          <p:spPr>
            <a:xfrm>
              <a:off x="6032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D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2" name="XValueLabel4"/>
            <p:cNvSpPr/>
            <p:nvPr userDrawn="1"/>
          </p:nvSpPr>
          <p:spPr>
            <a:xfrm>
              <a:off x="762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E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AxisLineGroup"/>
          <p:cNvGrpSpPr/>
          <p:nvPr userDrawn="1"/>
        </p:nvGrpSpPr>
        <p:grpSpPr>
          <a:xfrm>
            <a:off x="889000" y="1587500"/>
            <a:ext cx="8001000" cy="4127500"/>
            <a:chOff x="889000" y="1587500"/>
            <a:chExt cx="8001000" cy="4127500"/>
          </a:xfrm>
        </p:grpSpPr>
        <p:cxnSp>
          <p:nvCxnSpPr>
            <p:cNvPr id="23" name="XAxisLine"/>
            <p:cNvCxnSpPr/>
            <p:nvPr userDrawn="1"/>
          </p:nvCxnSpPr>
          <p:spPr>
            <a:xfrm>
              <a:off x="889000" y="5715000"/>
              <a:ext cx="8001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YAxisLine"/>
            <p:cNvCxnSpPr/>
            <p:nvPr userDrawn="1"/>
          </p:nvCxnSpPr>
          <p:spPr>
            <a:xfrm>
              <a:off x="1016000" y="1587500"/>
              <a:ext cx="0" cy="41275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YAxisTick0"/>
            <p:cNvCxnSpPr/>
            <p:nvPr userDrawn="1"/>
          </p:nvCxnSpPr>
          <p:spPr>
            <a:xfrm>
              <a:off x="889000" y="571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YAxisTick1"/>
            <p:cNvCxnSpPr/>
            <p:nvPr userDrawn="1"/>
          </p:nvCxnSpPr>
          <p:spPr>
            <a:xfrm>
              <a:off x="889000" y="444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YAxisTick2"/>
            <p:cNvCxnSpPr/>
            <p:nvPr userDrawn="1"/>
          </p:nvCxnSpPr>
          <p:spPr>
            <a:xfrm>
              <a:off x="889000" y="317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YAxisTick3"/>
            <p:cNvCxnSpPr/>
            <p:nvPr userDrawn="1"/>
          </p:nvCxnSpPr>
          <p:spPr>
            <a:xfrm>
              <a:off x="889000" y="190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YLabelGroup"/>
          <p:cNvGrpSpPr/>
          <p:nvPr userDrawn="1"/>
        </p:nvGrpSpPr>
        <p:grpSpPr>
          <a:xfrm>
            <a:off x="254000" y="1841500"/>
            <a:ext cx="762000" cy="3937000"/>
            <a:chOff x="254000" y="1841500"/>
            <a:chExt cx="762000" cy="3937000"/>
          </a:xfrm>
        </p:grpSpPr>
        <p:sp>
          <p:nvSpPr>
            <p:cNvPr id="26" name="YValueLabel0"/>
            <p:cNvSpPr/>
            <p:nvPr userDrawn="1"/>
          </p:nvSpPr>
          <p:spPr>
            <a:xfrm>
              <a:off x="254000" y="565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0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" name="YValueLabel1"/>
            <p:cNvSpPr/>
            <p:nvPr userDrawn="1"/>
          </p:nvSpPr>
          <p:spPr>
            <a:xfrm>
              <a:off x="254000" y="438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1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0" name="YValueLabel2"/>
            <p:cNvSpPr/>
            <p:nvPr userDrawn="1"/>
          </p:nvSpPr>
          <p:spPr>
            <a:xfrm>
              <a:off x="254000" y="311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2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2" name="YValueLabel3"/>
            <p:cNvSpPr/>
            <p:nvPr userDrawn="1"/>
          </p:nvSpPr>
          <p:spPr>
            <a:xfrm>
              <a:off x="254000" y="184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3</a:t>
              </a:r>
              <a:endParaRPr lang="en-US" sz="2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84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1BAF71A-5FA5-4998-9FCB-118A540038C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4D33422-1833-45C1-AEC9-6803AF8015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Shape" hidden="1"/>
          <p:cNvSpPr/>
          <p:nvPr userDrawn="1"/>
        </p:nvSpPr>
        <p:spPr>
          <a:xfrm>
            <a:off x="127000" y="254000"/>
            <a:ext cx="127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iRespond Graph</a:t>
            </a:r>
            <a:endParaRPr lang="en-US"/>
          </a:p>
        </p:txBody>
      </p:sp>
      <p:grpSp>
        <p:nvGrpSpPr>
          <p:cNvPr id="37" name="CorrectBarGroup"/>
          <p:cNvGrpSpPr/>
          <p:nvPr userDrawn="1"/>
        </p:nvGrpSpPr>
        <p:grpSpPr>
          <a:xfrm>
            <a:off x="1270000" y="3175000"/>
            <a:ext cx="2667000" cy="2540000"/>
            <a:chOff x="1270000" y="3175000"/>
            <a:chExt cx="2667000" cy="2540000"/>
          </a:xfrm>
        </p:grpSpPr>
        <p:sp>
          <p:nvSpPr>
            <p:cNvPr id="9" name="CorrectBar0"/>
            <p:cNvSpPr/>
            <p:nvPr userDrawn="1"/>
          </p:nvSpPr>
          <p:spPr>
            <a:xfrm>
              <a:off x="1270000" y="3175000"/>
              <a:ext cx="1079500" cy="254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rectBar1"/>
            <p:cNvSpPr/>
            <p:nvPr userDrawn="1"/>
          </p:nvSpPr>
          <p:spPr>
            <a:xfrm>
              <a:off x="2857500" y="4445000"/>
              <a:ext cx="1079500" cy="127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PercentLabelGroup"/>
          <p:cNvGrpSpPr/>
          <p:nvPr userDrawn="1"/>
        </p:nvGrpSpPr>
        <p:grpSpPr>
          <a:xfrm>
            <a:off x="1270000" y="1270000"/>
            <a:ext cx="7429500" cy="317500"/>
            <a:chOff x="1270000" y="1270000"/>
            <a:chExt cx="7429500" cy="317500"/>
          </a:xfrm>
        </p:grpSpPr>
        <p:sp>
          <p:nvSpPr>
            <p:cNvPr id="8" name="PercentLabel0"/>
            <p:cNvSpPr/>
            <p:nvPr userDrawn="1"/>
          </p:nvSpPr>
          <p:spPr>
            <a:xfrm>
              <a:off x="127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1" name="PercentLabel1"/>
            <p:cNvSpPr/>
            <p:nvPr userDrawn="1"/>
          </p:nvSpPr>
          <p:spPr>
            <a:xfrm>
              <a:off x="2857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33%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4" name="PercentLabel2"/>
            <p:cNvSpPr/>
            <p:nvPr userDrawn="1"/>
          </p:nvSpPr>
          <p:spPr>
            <a:xfrm>
              <a:off x="4445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7" name="PercentLabel3"/>
            <p:cNvSpPr/>
            <p:nvPr userDrawn="1"/>
          </p:nvSpPr>
          <p:spPr>
            <a:xfrm>
              <a:off x="6032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0" name="PercentLabel4"/>
            <p:cNvSpPr/>
            <p:nvPr userDrawn="1"/>
          </p:nvSpPr>
          <p:spPr>
            <a:xfrm>
              <a:off x="762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IncorrectBarGroup"/>
          <p:cNvGrpSpPr/>
          <p:nvPr userDrawn="1"/>
        </p:nvGrpSpPr>
        <p:grpSpPr>
          <a:xfrm>
            <a:off x="4445000" y="1905000"/>
            <a:ext cx="4254500" cy="3810000"/>
            <a:chOff x="4445000" y="1905000"/>
            <a:chExt cx="4254500" cy="3810000"/>
          </a:xfrm>
        </p:grpSpPr>
        <p:sp>
          <p:nvSpPr>
            <p:cNvPr id="15" name="IncorrectBar2"/>
            <p:cNvSpPr/>
            <p:nvPr userDrawn="1"/>
          </p:nvSpPr>
          <p:spPr>
            <a:xfrm>
              <a:off x="44450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ncorrectBar3"/>
            <p:cNvSpPr/>
            <p:nvPr userDrawn="1"/>
          </p:nvSpPr>
          <p:spPr>
            <a:xfrm>
              <a:off x="60325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ncorrectBar4"/>
            <p:cNvSpPr/>
            <p:nvPr userDrawn="1"/>
          </p:nvSpPr>
          <p:spPr>
            <a:xfrm>
              <a:off x="7620000" y="3175000"/>
              <a:ext cx="1079500" cy="254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XLabelGroup"/>
          <p:cNvGrpSpPr/>
          <p:nvPr userDrawn="1"/>
        </p:nvGrpSpPr>
        <p:grpSpPr>
          <a:xfrm>
            <a:off x="1270000" y="5842000"/>
            <a:ext cx="7429500" cy="317500"/>
            <a:chOff x="1270000" y="5842000"/>
            <a:chExt cx="7429500" cy="317500"/>
          </a:xfrm>
        </p:grpSpPr>
        <p:sp>
          <p:nvSpPr>
            <p:cNvPr id="10" name="XValueLabel0"/>
            <p:cNvSpPr/>
            <p:nvPr userDrawn="1"/>
          </p:nvSpPr>
          <p:spPr>
            <a:xfrm>
              <a:off x="127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A*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3" name="XValueLabel1"/>
            <p:cNvSpPr/>
            <p:nvPr userDrawn="1"/>
          </p:nvSpPr>
          <p:spPr>
            <a:xfrm>
              <a:off x="2857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B*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6" name="XValueLabel2"/>
            <p:cNvSpPr/>
            <p:nvPr userDrawn="1"/>
          </p:nvSpPr>
          <p:spPr>
            <a:xfrm>
              <a:off x="4445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C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9" name="XValueLabel3"/>
            <p:cNvSpPr/>
            <p:nvPr userDrawn="1"/>
          </p:nvSpPr>
          <p:spPr>
            <a:xfrm>
              <a:off x="6032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D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2" name="XValueLabel4"/>
            <p:cNvSpPr/>
            <p:nvPr userDrawn="1"/>
          </p:nvSpPr>
          <p:spPr>
            <a:xfrm>
              <a:off x="762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E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AxisLineGroup"/>
          <p:cNvGrpSpPr/>
          <p:nvPr userDrawn="1"/>
        </p:nvGrpSpPr>
        <p:grpSpPr>
          <a:xfrm>
            <a:off x="889000" y="1587500"/>
            <a:ext cx="8001000" cy="4127500"/>
            <a:chOff x="889000" y="1587500"/>
            <a:chExt cx="8001000" cy="4127500"/>
          </a:xfrm>
        </p:grpSpPr>
        <p:cxnSp>
          <p:nvCxnSpPr>
            <p:cNvPr id="23" name="XAxisLine"/>
            <p:cNvCxnSpPr/>
            <p:nvPr userDrawn="1"/>
          </p:nvCxnSpPr>
          <p:spPr>
            <a:xfrm>
              <a:off x="889000" y="5715000"/>
              <a:ext cx="8001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YAxisLine"/>
            <p:cNvCxnSpPr/>
            <p:nvPr userDrawn="1"/>
          </p:nvCxnSpPr>
          <p:spPr>
            <a:xfrm>
              <a:off x="1016000" y="1587500"/>
              <a:ext cx="0" cy="41275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YAxisTick0"/>
            <p:cNvCxnSpPr/>
            <p:nvPr userDrawn="1"/>
          </p:nvCxnSpPr>
          <p:spPr>
            <a:xfrm>
              <a:off x="889000" y="571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YAxisTick1"/>
            <p:cNvCxnSpPr/>
            <p:nvPr userDrawn="1"/>
          </p:nvCxnSpPr>
          <p:spPr>
            <a:xfrm>
              <a:off x="889000" y="444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YAxisTick2"/>
            <p:cNvCxnSpPr/>
            <p:nvPr userDrawn="1"/>
          </p:nvCxnSpPr>
          <p:spPr>
            <a:xfrm>
              <a:off x="889000" y="317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YAxisTick3"/>
            <p:cNvCxnSpPr/>
            <p:nvPr userDrawn="1"/>
          </p:nvCxnSpPr>
          <p:spPr>
            <a:xfrm>
              <a:off x="889000" y="190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YLabelGroup"/>
          <p:cNvGrpSpPr/>
          <p:nvPr userDrawn="1"/>
        </p:nvGrpSpPr>
        <p:grpSpPr>
          <a:xfrm>
            <a:off x="254000" y="1841500"/>
            <a:ext cx="762000" cy="3937000"/>
            <a:chOff x="254000" y="1841500"/>
            <a:chExt cx="762000" cy="3937000"/>
          </a:xfrm>
        </p:grpSpPr>
        <p:sp>
          <p:nvSpPr>
            <p:cNvPr id="26" name="YValueLabel0"/>
            <p:cNvSpPr/>
            <p:nvPr userDrawn="1"/>
          </p:nvSpPr>
          <p:spPr>
            <a:xfrm>
              <a:off x="254000" y="565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0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" name="YValueLabel1"/>
            <p:cNvSpPr/>
            <p:nvPr userDrawn="1"/>
          </p:nvSpPr>
          <p:spPr>
            <a:xfrm>
              <a:off x="254000" y="438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1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0" name="YValueLabel2"/>
            <p:cNvSpPr/>
            <p:nvPr userDrawn="1"/>
          </p:nvSpPr>
          <p:spPr>
            <a:xfrm>
              <a:off x="254000" y="311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2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2" name="YValueLabel3"/>
            <p:cNvSpPr/>
            <p:nvPr userDrawn="1"/>
          </p:nvSpPr>
          <p:spPr>
            <a:xfrm>
              <a:off x="254000" y="184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3</a:t>
              </a:r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2" name="QuestionShape"/>
          <p:cNvSpPr/>
          <p:nvPr userDrawn="1"/>
        </p:nvSpPr>
        <p:spPr>
          <a:xfrm>
            <a:off x="127000" y="127000"/>
            <a:ext cx="8890000" cy="28575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000000"/>
                </a:solidFill>
              </a:rPr>
              <a:t>iRespond Question Master</a:t>
            </a: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3" name="AShape"/>
          <p:cNvSpPr/>
          <p:nvPr userDrawn="1"/>
        </p:nvSpPr>
        <p:spPr>
          <a:xfrm>
            <a:off x="127000" y="31115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A.) Response A</a:t>
            </a:r>
            <a:endParaRPr lang="en-US" sz="3200"/>
          </a:p>
        </p:txBody>
      </p:sp>
      <p:sp>
        <p:nvSpPr>
          <p:cNvPr id="4" name="BShape"/>
          <p:cNvSpPr/>
          <p:nvPr userDrawn="1"/>
        </p:nvSpPr>
        <p:spPr>
          <a:xfrm>
            <a:off x="127000" y="38354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B.) Response B</a:t>
            </a:r>
            <a:endParaRPr lang="en-US" sz="3200"/>
          </a:p>
        </p:txBody>
      </p:sp>
      <p:sp>
        <p:nvSpPr>
          <p:cNvPr id="5" name="CShape"/>
          <p:cNvSpPr/>
          <p:nvPr userDrawn="1"/>
        </p:nvSpPr>
        <p:spPr>
          <a:xfrm>
            <a:off x="127000" y="45593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C.) Response C</a:t>
            </a:r>
            <a:endParaRPr lang="en-US" sz="3200"/>
          </a:p>
        </p:txBody>
      </p:sp>
      <p:sp>
        <p:nvSpPr>
          <p:cNvPr id="6" name="DShape"/>
          <p:cNvSpPr/>
          <p:nvPr userDrawn="1"/>
        </p:nvSpPr>
        <p:spPr>
          <a:xfrm>
            <a:off x="127000" y="52832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D.) Response D</a:t>
            </a:r>
            <a:endParaRPr lang="en-US" sz="3200"/>
          </a:p>
        </p:txBody>
      </p:sp>
      <p:sp>
        <p:nvSpPr>
          <p:cNvPr id="39" name="EShape"/>
          <p:cNvSpPr/>
          <p:nvPr userDrawn="1"/>
        </p:nvSpPr>
        <p:spPr>
          <a:xfrm>
            <a:off x="127000" y="60071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E.) Response E</a:t>
            </a:r>
            <a:endParaRPr lang="en-US" sz="3200"/>
          </a:p>
        </p:txBody>
      </p:sp>
      <p:sp>
        <p:nvSpPr>
          <p:cNvPr id="40" name="Percent"/>
          <p:cNvSpPr/>
          <p:nvPr userDrawn="1"/>
        </p:nvSpPr>
        <p:spPr>
          <a:xfrm>
            <a:off x="6350000" y="254000"/>
            <a:ext cx="2540000" cy="508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Percent Complete 100%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41" name="Timer"/>
          <p:cNvSpPr/>
          <p:nvPr userDrawn="1"/>
        </p:nvSpPr>
        <p:spPr>
          <a:xfrm>
            <a:off x="254000" y="254000"/>
            <a:ext cx="2540000" cy="508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00:30</a:t>
            </a:r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84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Polar Bonds and Their Consequences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3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2.8  Acid and Base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The individual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a</a:t>
            </a:r>
            <a:r>
              <a:rPr lang="en-US" dirty="0" smtClean="0"/>
              <a:t> values are not necessarily important.  Relationship between chemical structure and acid strength is much more relevant.</a:t>
            </a:r>
            <a:endParaRPr lang="en-US" dirty="0"/>
          </a:p>
        </p:txBody>
      </p:sp>
      <p:pic>
        <p:nvPicPr>
          <p:cNvPr id="4" name="Picture 4" descr="02T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5" y="1295401"/>
            <a:ext cx="738770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79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that Affect the Acidity of a Given Proton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Electronegativity</a:t>
            </a:r>
          </a:p>
          <a:p>
            <a:pPr lvl="1"/>
            <a:r>
              <a:rPr lang="en-US" dirty="0" smtClean="0"/>
              <a:t>Elements with higher </a:t>
            </a:r>
            <a:r>
              <a:rPr lang="en-US" dirty="0" err="1" smtClean="0"/>
              <a:t>electronegativities</a:t>
            </a:r>
            <a:r>
              <a:rPr lang="en-US" dirty="0" smtClean="0"/>
              <a:t> are better capable of accommodating a negative charge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276600"/>
            <a:ext cx="8802661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that Affect the Acidity of a Given </a:t>
            </a:r>
            <a:r>
              <a:rPr lang="en-US" dirty="0" smtClean="0"/>
              <a:t>Proton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r>
              <a:rPr lang="en-US" dirty="0" smtClean="0"/>
              <a:t>2.  Atom Size</a:t>
            </a:r>
          </a:p>
          <a:p>
            <a:pPr lvl="1"/>
            <a:r>
              <a:rPr lang="en-US" dirty="0" smtClean="0"/>
              <a:t>Conjugate bases with a negative charge are better stabilized by larger atoms</a:t>
            </a:r>
          </a:p>
          <a:p>
            <a:pPr lvl="2"/>
            <a:r>
              <a:rPr lang="en-US" dirty="0" smtClean="0"/>
              <a:t>Charge is delocalized over a greater surface area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05200"/>
            <a:ext cx="7848600" cy="250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3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that Affect the Acidity of a Given Proton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r>
              <a:rPr lang="en-US" dirty="0" smtClean="0"/>
              <a:t>3.  Resonance stabilization of conjugate base</a:t>
            </a:r>
          </a:p>
          <a:p>
            <a:pPr lvl="1"/>
            <a:r>
              <a:rPr lang="en-US" dirty="0" smtClean="0"/>
              <a:t>Using the same rationale as with atom size, a conjugate base is better stabilized by spreading the negative charge over multiple atoms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505200"/>
            <a:ext cx="2615184" cy="1177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148878"/>
            <a:ext cx="2667000" cy="189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0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that Affect the Acidity of a Given Proton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 Substituent (Inductive) Effects</a:t>
            </a:r>
          </a:p>
          <a:p>
            <a:pPr lvl="1"/>
            <a:r>
              <a:rPr lang="en-US" dirty="0" smtClean="0"/>
              <a:t>Electronegative substituents near the acidic proton will increase acidity (and vice versa)</a:t>
            </a:r>
          </a:p>
          <a:p>
            <a:pPr lvl="2"/>
            <a:r>
              <a:rPr lang="en-US" dirty="0" smtClean="0"/>
              <a:t>Closer the proximity of the substituent, the greater the effect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124200"/>
            <a:ext cx="2133600" cy="153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3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Compound Acidity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Factors in order of importance: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Atom (Electronegativity)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Resonance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Induction (Nearby groups that could alter acidity)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Predict the most acidic compound from each pair: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0" y="3962400"/>
            <a:ext cx="9028919" cy="1048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330" y="5046678"/>
            <a:ext cx="2361338" cy="15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21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2.11  Acids and Bases:  The Lewis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Instead of exclusively looking at a compounds ability to accept or donate protons, the Lewis acid/base theory speaks to a compounds ability to accept or donate lone pairs of electrons</a:t>
            </a:r>
            <a:endParaRPr lang="en-US" dirty="0"/>
          </a:p>
        </p:txBody>
      </p:sp>
      <p:pic>
        <p:nvPicPr>
          <p:cNvPr id="4" name="Picture 4" descr="02p5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" y="3281997"/>
            <a:ext cx="8964613" cy="354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9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Lewis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Any compound containing a nonbonding pair of electrons can act as a Lewis base</a:t>
            </a:r>
          </a:p>
          <a:p>
            <a:pPr lvl="1"/>
            <a:r>
              <a:rPr lang="en-US" dirty="0" smtClean="0"/>
              <a:t>Typically, O, N, and sulfur containing compounds.  Halides are too electronegative to act as good Lewis bases</a:t>
            </a:r>
          </a:p>
          <a:p>
            <a:r>
              <a:rPr lang="en-US" dirty="0" smtClean="0"/>
              <a:t>Interesting example:  Sulfuric acid and acetic acid</a:t>
            </a:r>
            <a:endParaRPr lang="en-US" dirty="0"/>
          </a:p>
        </p:txBody>
      </p:sp>
      <p:pic>
        <p:nvPicPr>
          <p:cNvPr id="4" name="Picture 4" descr="02p5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8" y="2811780"/>
            <a:ext cx="6140556" cy="404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5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2.1  Polar Covalent Bonds and Electronegativity</a:t>
            </a:r>
            <a:endParaRPr lang="en-US" dirty="0"/>
          </a:p>
        </p:txBody>
      </p:sp>
      <p:pic>
        <p:nvPicPr>
          <p:cNvPr id="4" name="Picture 4" descr="02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76400"/>
            <a:ext cx="8064500" cy="2854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02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89912"/>
            <a:ext cx="6192203" cy="206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82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Reactivity of Polar Bonds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The degree of polarity of a chemical bond has a direct effect on reactivity</a:t>
            </a:r>
          </a:p>
          <a:p>
            <a:pPr lvl="1"/>
            <a:r>
              <a:rPr lang="en-US" dirty="0" smtClean="0"/>
              <a:t>An atom’s electronegativity polarizes bonds through the </a:t>
            </a:r>
            <a:r>
              <a:rPr lang="en-US" dirty="0" smtClean="0">
                <a:solidFill>
                  <a:srgbClr val="FF0000"/>
                </a:solidFill>
              </a:rPr>
              <a:t>inductive effect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Chloromethane (</a:t>
            </a:r>
            <a:r>
              <a:rPr lang="en-US" dirty="0" err="1" smtClean="0"/>
              <a:t>CH</a:t>
            </a:r>
            <a:r>
              <a:rPr lang="en-US" baseline="-25000" dirty="0" err="1" smtClean="0"/>
              <a:t>3</a:t>
            </a:r>
            <a:r>
              <a:rPr lang="en-US" dirty="0" err="1" smtClean="0"/>
              <a:t>Cl</a:t>
            </a:r>
            <a:r>
              <a:rPr lang="en-US" dirty="0" smtClean="0"/>
              <a:t>)   </a:t>
            </a:r>
          </a:p>
          <a:p>
            <a:pPr lvl="2"/>
            <a:r>
              <a:rPr lang="en-US" dirty="0" smtClean="0"/>
              <a:t>Electronegativity Difference:  0.5</a:t>
            </a:r>
          </a:p>
          <a:p>
            <a:pPr lvl="1"/>
            <a:r>
              <a:rPr lang="en-US" dirty="0" err="1" smtClean="0"/>
              <a:t>Methylmagnesium</a:t>
            </a:r>
            <a:r>
              <a:rPr lang="en-US" dirty="0" smtClean="0"/>
              <a:t> bromide (</a:t>
            </a:r>
            <a:r>
              <a:rPr lang="en-US" dirty="0" err="1" smtClean="0"/>
              <a:t>H</a:t>
            </a:r>
            <a:r>
              <a:rPr lang="en-US" baseline="-25000" dirty="0" err="1" smtClean="0"/>
              <a:t>3</a:t>
            </a:r>
            <a:r>
              <a:rPr lang="en-US" dirty="0" err="1" smtClean="0"/>
              <a:t>CMgBr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Electronegativity Difference:  1.3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2.2  Polar Covalent Bonds and Dipole Moment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r>
              <a:rPr lang="en-US" dirty="0" smtClean="0"/>
              <a:t>A dipole moment, </a:t>
            </a:r>
            <a:r>
              <a:rPr lang="en-US" dirty="0" smtClean="0">
                <a:sym typeface="Symbol"/>
              </a:rPr>
              <a:t>,</a:t>
            </a:r>
            <a:r>
              <a:rPr lang="en-US" dirty="0" smtClean="0"/>
              <a:t> is essentially the net polarity of all polar bonds in a molecule</a:t>
            </a:r>
          </a:p>
          <a:p>
            <a:pPr lvl="1"/>
            <a:r>
              <a:rPr lang="en-US" dirty="0" smtClean="0"/>
              <a:t>Similar to vector addition</a:t>
            </a:r>
          </a:p>
          <a:p>
            <a:pPr lvl="1"/>
            <a:r>
              <a:rPr lang="en-US" dirty="0" smtClean="0"/>
              <a:t>Measured in units called </a:t>
            </a:r>
            <a:r>
              <a:rPr lang="en-US" dirty="0" err="1" smtClean="0"/>
              <a:t>Debyes</a:t>
            </a:r>
            <a:r>
              <a:rPr lang="en-US" dirty="0" smtClean="0"/>
              <a:t> (D)</a:t>
            </a:r>
            <a:endParaRPr lang="en-US" dirty="0"/>
          </a:p>
        </p:txBody>
      </p:sp>
      <p:pic>
        <p:nvPicPr>
          <p:cNvPr id="4" name="Picture 4" descr="02p3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3310496"/>
            <a:ext cx="7152003" cy="3547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20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Dipole Moment Comparison</a:t>
            </a:r>
            <a:endParaRPr lang="en-US" dirty="0"/>
          </a:p>
        </p:txBody>
      </p:sp>
      <p:pic>
        <p:nvPicPr>
          <p:cNvPr id="3" name="Picture 4" descr="02T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" y="1295401"/>
            <a:ext cx="8520907" cy="456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2553" y="6077634"/>
            <a:ext cx="8964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As a general rule, with the increase of aliphatic groups (C &amp; H) a decrease in polarity is observed  [Ex:  H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O </a:t>
            </a:r>
            <a:r>
              <a:rPr lang="en-US" b="1" dirty="0" err="1" smtClean="0">
                <a:solidFill>
                  <a:srgbClr val="FF0000"/>
                </a:solidFill>
              </a:rPr>
              <a:t>vs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CH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3</a:t>
            </a:r>
            <a:r>
              <a:rPr lang="en-US" b="1" dirty="0" err="1" smtClean="0">
                <a:solidFill>
                  <a:srgbClr val="FF0000"/>
                </a:solidFill>
              </a:rPr>
              <a:t>OH</a:t>
            </a:r>
            <a:r>
              <a:rPr lang="en-US" b="1" dirty="0" smtClean="0">
                <a:solidFill>
                  <a:srgbClr val="FF0000"/>
                </a:solidFill>
              </a:rPr>
              <a:t> and </a:t>
            </a:r>
            <a:r>
              <a:rPr lang="en-US" b="1" dirty="0" err="1" smtClean="0">
                <a:solidFill>
                  <a:srgbClr val="FF0000"/>
                </a:solidFill>
              </a:rPr>
              <a:t>NH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CH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3</a:t>
            </a:r>
            <a:r>
              <a:rPr lang="en-US" b="1" dirty="0" err="1" smtClean="0">
                <a:solidFill>
                  <a:srgbClr val="FF0000"/>
                </a:solidFill>
              </a:rPr>
              <a:t>NH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57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2.3  Formal Charges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/>
          <a:lstStyle/>
          <a:p>
            <a:r>
              <a:rPr lang="en-US" dirty="0" smtClean="0"/>
              <a:t>Essentially electronic “bookkeeping”  </a:t>
            </a:r>
          </a:p>
          <a:p>
            <a:pPr lvl="1"/>
            <a:r>
              <a:rPr lang="en-US" dirty="0" smtClean="0"/>
              <a:t>Please review this section if necessary</a:t>
            </a:r>
          </a:p>
          <a:p>
            <a:pPr lvl="1"/>
            <a:r>
              <a:rPr lang="en-US" dirty="0" smtClean="0"/>
              <a:t>Ex:  </a:t>
            </a:r>
            <a:r>
              <a:rPr lang="en-US" dirty="0" err="1" smtClean="0"/>
              <a:t>Nitromethane</a:t>
            </a:r>
            <a:r>
              <a:rPr lang="en-US" dirty="0" smtClean="0"/>
              <a:t> &amp; Dimethyl </a:t>
            </a:r>
            <a:r>
              <a:rPr lang="en-US" dirty="0" err="1" smtClean="0"/>
              <a:t>Sulfoxide</a:t>
            </a:r>
            <a:endParaRPr lang="en-US" dirty="0" smtClean="0"/>
          </a:p>
        </p:txBody>
      </p:sp>
      <p:pic>
        <p:nvPicPr>
          <p:cNvPr id="4" name="Picture 4" descr="02p4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17" y="2983153"/>
            <a:ext cx="7060883" cy="3798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4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2.4  Resonance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Exactly the same as discussed in AP Chemistry; however, much more important</a:t>
            </a:r>
          </a:p>
          <a:p>
            <a:pPr lvl="1"/>
            <a:r>
              <a:rPr lang="en-US" dirty="0" smtClean="0"/>
              <a:t>When more than one resonance structure can be drawn the term </a:t>
            </a:r>
            <a:r>
              <a:rPr lang="en-US" dirty="0" smtClean="0">
                <a:solidFill>
                  <a:srgbClr val="FF0000"/>
                </a:solidFill>
              </a:rPr>
              <a:t>resonance hybrid </a:t>
            </a:r>
            <a:r>
              <a:rPr lang="en-US" dirty="0" smtClean="0"/>
              <a:t>is used</a:t>
            </a:r>
          </a:p>
          <a:p>
            <a:pPr lvl="2"/>
            <a:r>
              <a:rPr lang="en-US" dirty="0" smtClean="0"/>
              <a:t>Example:  Carbonate ion, acetate ion, and benzene 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6</a:t>
            </a:r>
            <a:r>
              <a:rPr lang="en-US" dirty="0" err="1" smtClean="0"/>
              <a:t>H</a:t>
            </a:r>
            <a:r>
              <a:rPr lang="en-US" baseline="-25000" dirty="0" err="1" smtClean="0"/>
              <a:t>6</a:t>
            </a:r>
            <a:r>
              <a:rPr lang="en-US" dirty="0" smtClean="0"/>
              <a:t>)</a:t>
            </a:r>
          </a:p>
          <a:p>
            <a:pPr lvl="1"/>
            <a:r>
              <a:rPr lang="en-US" i="1" dirty="0"/>
              <a:t>Generally </a:t>
            </a:r>
            <a:r>
              <a:rPr lang="en-US" i="1" dirty="0" smtClean="0"/>
              <a:t>speaking any three atom grouping containing a multiple bond will have two resonance forms</a:t>
            </a:r>
            <a:endParaRPr lang="en-US" i="1" dirty="0"/>
          </a:p>
        </p:txBody>
      </p:sp>
      <p:pic>
        <p:nvPicPr>
          <p:cNvPr id="4" name="Picture 4" descr="02p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8" y="3505200"/>
            <a:ext cx="8077332" cy="335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4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2.5  Rules for Resonance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Individual resonance forms are imaginary, not real</a:t>
            </a:r>
          </a:p>
          <a:p>
            <a:pPr lvl="1"/>
            <a:r>
              <a:rPr lang="en-US" dirty="0" smtClean="0"/>
              <a:t>Remember if resonance structures can be drawn the compound exists as a hybrid of all resonance structures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Resonance forms differ only in the placement of their </a:t>
            </a:r>
            <a:r>
              <a:rPr lang="en-US" dirty="0" smtClean="0">
                <a:sym typeface="Symbol"/>
              </a:rPr>
              <a:t> or nonbonding electrons</a:t>
            </a:r>
          </a:p>
          <a:p>
            <a:pPr lvl="1"/>
            <a:r>
              <a:rPr lang="en-US" dirty="0" smtClean="0">
                <a:sym typeface="Symbol"/>
              </a:rPr>
              <a:t>Sigma bonds are never broken</a:t>
            </a:r>
          </a:p>
          <a:p>
            <a:pPr lvl="1"/>
            <a:r>
              <a:rPr lang="en-US" dirty="0" smtClean="0">
                <a:sym typeface="Symbol"/>
              </a:rPr>
              <a:t>Curved arrows are used to represent the movement of electrons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Different resonance forms of a substance don’t have to be equivalent</a:t>
            </a:r>
          </a:p>
          <a:p>
            <a:pPr lvl="1"/>
            <a:r>
              <a:rPr lang="en-US" dirty="0" smtClean="0"/>
              <a:t>Some resonance forms are better than others  </a:t>
            </a:r>
          </a:p>
          <a:p>
            <a:pPr lvl="1"/>
            <a:r>
              <a:rPr lang="en-US" dirty="0" smtClean="0"/>
              <a:t>Ex:  Acetone w/ 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Resonance forms must be valid Lewis structures and obey normal rules of </a:t>
            </a:r>
            <a:r>
              <a:rPr lang="en-US" dirty="0" err="1" smtClean="0"/>
              <a:t>valency</a:t>
            </a:r>
            <a:endParaRPr lang="en-US" dirty="0" smtClean="0"/>
          </a:p>
          <a:p>
            <a:pPr lvl="1"/>
            <a:r>
              <a:rPr lang="en-US" dirty="0" smtClean="0"/>
              <a:t>Ex:  Acetate 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resonance hybrid is more stable than any individual resonance form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3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2.7  Acids and Bases:  The </a:t>
            </a:r>
            <a:r>
              <a:rPr lang="en-US" dirty="0" err="1" smtClean="0"/>
              <a:t>Br</a:t>
            </a:r>
            <a:r>
              <a:rPr lang="en-US" dirty="0" err="1" smtClean="0">
                <a:cs typeface="Arial"/>
              </a:rPr>
              <a:t>ønsted</a:t>
            </a:r>
            <a:r>
              <a:rPr lang="en-US" dirty="0" smtClean="0">
                <a:cs typeface="Arial"/>
              </a:rPr>
              <a:t>-Lowry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ønsted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-Lowry acids </a:t>
            </a:r>
            <a:r>
              <a:rPr lang="en-US" dirty="0" smtClean="0">
                <a:latin typeface="Arial"/>
                <a:cs typeface="Arial"/>
              </a:rPr>
              <a:t>are substances that act as hydrogen (proton) donors</a:t>
            </a:r>
          </a:p>
          <a:p>
            <a:r>
              <a:rPr lang="en-US" dirty="0" err="1">
                <a:solidFill>
                  <a:srgbClr val="FF0000"/>
                </a:solidFill>
              </a:rPr>
              <a:t>Br</a:t>
            </a:r>
            <a:r>
              <a:rPr lang="en-US" dirty="0" err="1">
                <a:solidFill>
                  <a:srgbClr val="FF0000"/>
                </a:solidFill>
                <a:cs typeface="Arial"/>
              </a:rPr>
              <a:t>ønsted</a:t>
            </a:r>
            <a:r>
              <a:rPr lang="en-US" dirty="0">
                <a:solidFill>
                  <a:srgbClr val="FF0000"/>
                </a:solidFill>
                <a:cs typeface="Arial"/>
              </a:rPr>
              <a:t>-Lowry </a:t>
            </a:r>
            <a:r>
              <a:rPr lang="en-US" dirty="0" smtClean="0">
                <a:solidFill>
                  <a:srgbClr val="FF0000"/>
                </a:solidFill>
                <a:cs typeface="Arial"/>
              </a:rPr>
              <a:t>bases </a:t>
            </a:r>
            <a:r>
              <a:rPr lang="en-US" dirty="0">
                <a:cs typeface="Arial"/>
              </a:rPr>
              <a:t>are substances that act as hydrogen (proton) </a:t>
            </a:r>
            <a:r>
              <a:rPr lang="en-US" dirty="0" smtClean="0">
                <a:cs typeface="Arial"/>
              </a:rPr>
              <a:t>acceptors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  <p:pic>
        <p:nvPicPr>
          <p:cNvPr id="4" name="Picture 4" descr="02p4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" y="3271837"/>
            <a:ext cx="8964613" cy="358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06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RespondGraph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RespondQuestion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648</Words>
  <Application>Microsoft Office PowerPoint</Application>
  <PresentationFormat>On-screen Show (4:3)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Symbol</vt:lpstr>
      <vt:lpstr>iRespondGraphMaster</vt:lpstr>
      <vt:lpstr>Clarity</vt:lpstr>
      <vt:lpstr>iRespondQuestionMaster</vt:lpstr>
      <vt:lpstr>Chapter 2</vt:lpstr>
      <vt:lpstr>Section 2.1  Polar Covalent Bonds and Electronegativity</vt:lpstr>
      <vt:lpstr>Reactivity of Polar Bonds</vt:lpstr>
      <vt:lpstr>Section 2.2  Polar Covalent Bonds and Dipole Moment</vt:lpstr>
      <vt:lpstr>Dipole Moment Comparison</vt:lpstr>
      <vt:lpstr>Section 2.3  Formal Charges</vt:lpstr>
      <vt:lpstr>Section 2.4  Resonance</vt:lpstr>
      <vt:lpstr>Section 2.5  Rules for Resonance Forms</vt:lpstr>
      <vt:lpstr>Section 2.7  Acids and Bases:  The Brønsted-Lowry Definition</vt:lpstr>
      <vt:lpstr>Section 2.8  Acid and Base Strength</vt:lpstr>
      <vt:lpstr>Factors that Affect the Acidity of a Given Proton</vt:lpstr>
      <vt:lpstr>Factors that Affect the Acidity of a Given Proton (cont.)</vt:lpstr>
      <vt:lpstr>Factors that Affect the Acidity of a Given Proton (cont.)</vt:lpstr>
      <vt:lpstr>Factors that Affect the Acidity of a Given Proton (cont.)</vt:lpstr>
      <vt:lpstr>Summary of Compound Acidity</vt:lpstr>
      <vt:lpstr>Section 2.11  Acids and Bases:  The Lewis Definition</vt:lpstr>
      <vt:lpstr>Lewis Bases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John Cody</dc:creator>
  <cp:lastModifiedBy>John Cody</cp:lastModifiedBy>
  <cp:revision>18</cp:revision>
  <dcterms:created xsi:type="dcterms:W3CDTF">2014-01-08T19:38:00Z</dcterms:created>
  <dcterms:modified xsi:type="dcterms:W3CDTF">2017-01-05T16:17:07Z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howTimer">
    <vt:bool>true</vt:bool>
  </property>
  <property fmtid="{D5CDD505-2E9C-101B-9397-08002B2CF9AE}" pid="3" name="ShowPercent">
    <vt:bool>true</vt:bool>
  </property>
  <property fmtid="{D5CDD505-2E9C-101B-9397-08002B2CF9AE}" pid="4" name="AutoReflect">
    <vt:bool>false</vt:bool>
  </property>
  <property fmtid="{D5CDD505-2E9C-101B-9397-08002B2CF9AE}" pid="5" name="KeepGraph">
    <vt:bool>false</vt:bool>
  </property>
</Properties>
</file>