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74" r:id="rId15"/>
    <p:sldId id="266" r:id="rId16"/>
    <p:sldId id="275" r:id="rId17"/>
    <p:sldId id="276" r:id="rId18"/>
    <p:sldId id="277" r:id="rId19"/>
    <p:sldId id="278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710" y="72"/>
      </p:cViewPr>
      <p:guideLst>
        <p:guide orient="horz" pos="27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7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7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3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7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0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2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70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80B48B-B9A7-497F-A516-B636CF05F47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1CB01-A2F1-4373-8621-6DDFE000FC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000000"/>
                </a:solidFill>
              </a:rPr>
              <a:t>iRespond Question Master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A.) Response A</a:t>
            </a:r>
            <a:endParaRPr lang="en-US" sz="3200"/>
          </a:p>
        </p:txBody>
      </p:sp>
      <p:sp>
        <p:nvSpPr>
          <p:cNvPr id="4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B.) Response B</a:t>
            </a:r>
            <a:endParaRPr lang="en-US" sz="3200"/>
          </a:p>
        </p:txBody>
      </p:sp>
      <p:sp>
        <p:nvSpPr>
          <p:cNvPr id="5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C.) Response C</a:t>
            </a:r>
            <a:endParaRPr lang="en-US" sz="3200"/>
          </a:p>
        </p:txBody>
      </p:sp>
      <p:sp>
        <p:nvSpPr>
          <p:cNvPr id="6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D.) Response D</a:t>
            </a:r>
            <a:endParaRPr lang="en-US" sz="3200"/>
          </a:p>
        </p:txBody>
      </p:sp>
      <p:sp>
        <p:nvSpPr>
          <p:cNvPr id="39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E.) Response E</a:t>
            </a:r>
            <a:endParaRPr lang="en-US" sz="3200"/>
          </a:p>
        </p:txBody>
      </p:sp>
      <p:sp>
        <p:nvSpPr>
          <p:cNvPr id="40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1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0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Alkanes and Alkane Isomers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3.4  Naming 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 Find the parent hydrocarbon</a:t>
            </a:r>
          </a:p>
          <a:p>
            <a:pPr lvl="1"/>
            <a:r>
              <a:rPr lang="en-US" dirty="0" smtClean="0"/>
              <a:t>If there are more than one chains with the same length then choose the one that incorporates the most substituents</a:t>
            </a:r>
          </a:p>
          <a:p>
            <a:endParaRPr lang="en-US" dirty="0"/>
          </a:p>
          <a:p>
            <a:r>
              <a:rPr lang="en-US" dirty="0" smtClean="0"/>
              <a:t>Step 2:  Number the atoms in the main chain</a:t>
            </a:r>
          </a:p>
          <a:p>
            <a:endParaRPr lang="en-US" dirty="0"/>
          </a:p>
          <a:p>
            <a:r>
              <a:rPr lang="en-US" dirty="0" smtClean="0"/>
              <a:t>Step 3:  Identify and number the substituents</a:t>
            </a:r>
          </a:p>
          <a:p>
            <a:endParaRPr lang="en-US" dirty="0"/>
          </a:p>
          <a:p>
            <a:r>
              <a:rPr lang="en-US" dirty="0" smtClean="0"/>
              <a:t>Step 4:  Write the name as a single word (like our German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     friends) and order the substituents alphabetically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-- Prefixes di-, tri-, etc. do not count towards ordering</a:t>
            </a:r>
          </a:p>
          <a:p>
            <a:endParaRPr lang="en-US" dirty="0"/>
          </a:p>
          <a:p>
            <a:r>
              <a:rPr lang="en-US" dirty="0" smtClean="0"/>
              <a:t>Step 5:  Name a complex substituent as though it were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itself compound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5" y="1905000"/>
            <a:ext cx="20288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447800"/>
            <a:ext cx="32099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352800"/>
            <a:ext cx="3219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65" y="3524250"/>
            <a:ext cx="24479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10200"/>
            <a:ext cx="26479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065" y="19604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9682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9682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4087" y="5617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2081775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24" y="4343400"/>
            <a:ext cx="2183325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0400"/>
            <a:ext cx="2081775" cy="149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946" y="4197350"/>
            <a:ext cx="3605026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9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3.5  Properties of 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Relatively inert compounds</a:t>
            </a:r>
          </a:p>
          <a:p>
            <a:pPr lvl="1"/>
            <a:r>
              <a:rPr lang="en-US" dirty="0" smtClean="0"/>
              <a:t>Very few significant reactions; however, they will react with oxygen and with halogens in the presence of UV light</a:t>
            </a:r>
          </a:p>
          <a:p>
            <a:r>
              <a:rPr lang="en-US" dirty="0" smtClean="0"/>
              <a:t>As a general rule their boiling and melting points increase with increasing molecular weight</a:t>
            </a:r>
          </a:p>
          <a:p>
            <a:pPr lvl="1"/>
            <a:r>
              <a:rPr lang="en-US" dirty="0" smtClean="0"/>
              <a:t>Primarily due to an increase in van der Waal’s dispersion forces</a:t>
            </a:r>
            <a:endParaRPr lang="en-US" dirty="0"/>
          </a:p>
        </p:txBody>
      </p:sp>
      <p:pic>
        <p:nvPicPr>
          <p:cNvPr id="4" name="Picture 4" descr="0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91944"/>
            <a:ext cx="6157913" cy="34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2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 of Simple 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all alkanes are obtained from crude oil distillation</a:t>
            </a:r>
          </a:p>
          <a:p>
            <a:pPr lvl="1"/>
            <a:r>
              <a:rPr lang="en-US" dirty="0" smtClean="0"/>
              <a:t>C1-C4 are all gases</a:t>
            </a:r>
          </a:p>
          <a:p>
            <a:pPr lvl="2"/>
            <a:r>
              <a:rPr lang="en-US" dirty="0" smtClean="0"/>
              <a:t>Methane is essentially natural gas</a:t>
            </a:r>
          </a:p>
          <a:p>
            <a:pPr lvl="2"/>
            <a:r>
              <a:rPr lang="en-US" dirty="0" smtClean="0"/>
              <a:t>Propane is for grilling delicious meats</a:t>
            </a:r>
          </a:p>
          <a:p>
            <a:pPr lvl="2"/>
            <a:r>
              <a:rPr lang="en-US" dirty="0" smtClean="0"/>
              <a:t>Butane is the primary fluid for lighters</a:t>
            </a:r>
          </a:p>
          <a:p>
            <a:pPr lvl="1"/>
            <a:r>
              <a:rPr lang="en-US" dirty="0" smtClean="0"/>
              <a:t>C5-C15 are liquids</a:t>
            </a:r>
          </a:p>
          <a:p>
            <a:pPr lvl="2"/>
            <a:r>
              <a:rPr lang="en-US" dirty="0" smtClean="0"/>
              <a:t>C5-C10 make up the bulk of gasoline</a:t>
            </a:r>
          </a:p>
          <a:p>
            <a:pPr lvl="2"/>
            <a:r>
              <a:rPr lang="en-US" dirty="0" smtClean="0"/>
              <a:t>C11-C15 constitutes diesel fuel</a:t>
            </a:r>
          </a:p>
          <a:p>
            <a:pPr lvl="1"/>
            <a:r>
              <a:rPr lang="en-US" dirty="0" smtClean="0"/>
              <a:t>C25 and higher are solids (waxes)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Gasoline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The octane system is based on the defined values from two different compounds</a:t>
            </a:r>
          </a:p>
          <a:p>
            <a:pPr lvl="1"/>
            <a:r>
              <a:rPr lang="en-US" dirty="0" smtClean="0"/>
              <a:t>Heptane (0) and 2,2,5-trimethyloctane (100)</a:t>
            </a:r>
          </a:p>
          <a:p>
            <a:pPr lvl="1"/>
            <a:r>
              <a:rPr lang="en-US" dirty="0" smtClean="0"/>
              <a:t>Higher octane values can be obtained by adding compounds with greater degrees of branching</a:t>
            </a:r>
            <a:endParaRPr lang="en-US" dirty="0"/>
          </a:p>
        </p:txBody>
      </p:sp>
      <p:pic>
        <p:nvPicPr>
          <p:cNvPr id="1026" name="Picture 2" descr="Image result for gas pump octane stic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3441573" cy="300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Hydrocarbon Refining and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To achieve better and more efficient fuels the gasoline industry relies on both refining and cracking techniques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9032"/>
            <a:ext cx="1712892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124199"/>
            <a:ext cx="4646213" cy="24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Thermodynamic Stability of Isomers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Heat of combustion data can be used to directly correlate stability among a series of constitutional isomers.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2667000"/>
            <a:ext cx="0" cy="281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5486400"/>
            <a:ext cx="67056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3048000"/>
            <a:ext cx="30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172200"/>
            <a:ext cx="8229600" cy="5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Branching imparts stability on a compound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531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  Conformations of Ethane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r>
              <a:rPr lang="en-US" dirty="0" smtClean="0"/>
              <a:t>Recall that all C-C single bonds have the ability to rotate around the bond axis due to the head-to-head overlap from the </a:t>
            </a:r>
            <a:r>
              <a:rPr lang="en-US" dirty="0" smtClean="0">
                <a:sym typeface="Symbol"/>
              </a:rPr>
              <a:t> orbitals</a:t>
            </a:r>
          </a:p>
          <a:p>
            <a:r>
              <a:rPr lang="en-US" dirty="0" smtClean="0">
                <a:sym typeface="Symbol"/>
              </a:rPr>
              <a:t>As a result of this, it is possible to investigate the 3-dimensional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stereochemistry</a:t>
            </a:r>
            <a:r>
              <a:rPr lang="en-US" dirty="0" smtClean="0">
                <a:sym typeface="Symbol"/>
              </a:rPr>
              <a:t> associated with various compounds</a:t>
            </a:r>
            <a:endParaRPr lang="en-US" dirty="0"/>
          </a:p>
        </p:txBody>
      </p:sp>
      <p:pic>
        <p:nvPicPr>
          <p:cNvPr id="4" name="Picture 4" descr="0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" y="4213225"/>
            <a:ext cx="8964613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1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30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04839"/>
            <a:ext cx="5257800" cy="3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Newman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smtClean="0"/>
              <a:t>When specifically looking at ethane, different atom arrangements or </a:t>
            </a:r>
            <a:r>
              <a:rPr lang="en-US" b="1" dirty="0" smtClean="0">
                <a:solidFill>
                  <a:srgbClr val="FF0000"/>
                </a:solidFill>
              </a:rPr>
              <a:t>conformations</a:t>
            </a:r>
            <a:r>
              <a:rPr lang="en-US" dirty="0" smtClean="0"/>
              <a:t> are possible</a:t>
            </a:r>
          </a:p>
          <a:p>
            <a:r>
              <a:rPr lang="en-US" dirty="0" smtClean="0"/>
              <a:t>It is helpful to visualize these different conformations using a </a:t>
            </a:r>
            <a:r>
              <a:rPr lang="en-US" b="1" dirty="0" smtClean="0">
                <a:solidFill>
                  <a:srgbClr val="FF0000"/>
                </a:solidFill>
              </a:rPr>
              <a:t>Newman projection</a:t>
            </a:r>
            <a:r>
              <a:rPr lang="en-US" dirty="0" smtClean="0"/>
              <a:t> which views the C-C bond end-on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233196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3580" y="5530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3.1  Functional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Functional groups are essentially the groups that determine the chemical reactivity of all organic molecules</a:t>
            </a:r>
          </a:p>
          <a:p>
            <a:r>
              <a:rPr lang="en-US" dirty="0" smtClean="0"/>
              <a:t>Groups you are responsible for (eventually):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Alkene</a:t>
            </a:r>
          </a:p>
          <a:p>
            <a:pPr lvl="1"/>
            <a:r>
              <a:rPr lang="en-US" dirty="0"/>
              <a:t>Alkyne</a:t>
            </a:r>
          </a:p>
          <a:p>
            <a:pPr lvl="1"/>
            <a:r>
              <a:rPr lang="en-US" dirty="0" err="1"/>
              <a:t>Arene</a:t>
            </a:r>
            <a:r>
              <a:rPr lang="en-US" dirty="0"/>
              <a:t> (Aromatic ring)</a:t>
            </a:r>
          </a:p>
          <a:p>
            <a:pPr lvl="1"/>
            <a:r>
              <a:rPr lang="en-US" dirty="0"/>
              <a:t>Halide</a:t>
            </a:r>
          </a:p>
          <a:p>
            <a:pPr lvl="1"/>
            <a:r>
              <a:rPr lang="en-US" dirty="0"/>
              <a:t>Alcohol</a:t>
            </a:r>
          </a:p>
          <a:p>
            <a:pPr lvl="1"/>
            <a:r>
              <a:rPr lang="en-US" dirty="0"/>
              <a:t>Ether</a:t>
            </a:r>
          </a:p>
          <a:p>
            <a:pPr lvl="1"/>
            <a:r>
              <a:rPr lang="en-US" dirty="0"/>
              <a:t>Amine</a:t>
            </a:r>
          </a:p>
          <a:p>
            <a:pPr lvl="1"/>
            <a:r>
              <a:rPr lang="en-US" dirty="0"/>
              <a:t>Nitrile</a:t>
            </a:r>
          </a:p>
          <a:p>
            <a:pPr lvl="1"/>
            <a:r>
              <a:rPr lang="en-US" dirty="0"/>
              <a:t>Nitro</a:t>
            </a:r>
          </a:p>
          <a:p>
            <a:pPr lvl="1"/>
            <a:r>
              <a:rPr lang="en-US" dirty="0"/>
              <a:t>Aldehyde</a:t>
            </a:r>
          </a:p>
          <a:p>
            <a:pPr lvl="1"/>
            <a:r>
              <a:rPr lang="en-US" dirty="0" smtClean="0"/>
              <a:t>Ketone</a:t>
            </a:r>
          </a:p>
          <a:p>
            <a:pPr lvl="1"/>
            <a:r>
              <a:rPr lang="en-US" dirty="0" smtClean="0"/>
              <a:t>Carboxylic acid</a:t>
            </a:r>
          </a:p>
          <a:p>
            <a:pPr lvl="1"/>
            <a:r>
              <a:rPr lang="en-US" dirty="0" smtClean="0"/>
              <a:t>Ester</a:t>
            </a:r>
          </a:p>
          <a:p>
            <a:pPr lvl="1"/>
            <a:r>
              <a:rPr lang="en-US" dirty="0" smtClean="0"/>
              <a:t>Amide</a:t>
            </a:r>
          </a:p>
          <a:p>
            <a:pPr lvl="1"/>
            <a:r>
              <a:rPr lang="en-US" dirty="0" smtClean="0"/>
              <a:t>Carboxylic acid </a:t>
            </a:r>
            <a:r>
              <a:rPr lang="en-US" dirty="0" err="1" smtClean="0"/>
              <a:t>anydride</a:t>
            </a:r>
            <a:endParaRPr lang="en-US" dirty="0" smtClean="0"/>
          </a:p>
          <a:p>
            <a:pPr lvl="1"/>
            <a:r>
              <a:rPr lang="en-US" dirty="0" smtClean="0"/>
              <a:t>Carboxylic acid chloride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92705"/>
            <a:ext cx="22764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Potential Energy of Various Conformations</a:t>
            </a:r>
            <a:endParaRPr lang="en-US" sz="3200" dirty="0"/>
          </a:p>
        </p:txBody>
      </p:sp>
      <p:pic>
        <p:nvPicPr>
          <p:cNvPr id="4" name="Picture 4" descr="0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" y="3044190"/>
            <a:ext cx="5046806" cy="340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" y="1295400"/>
            <a:ext cx="891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staggered conformation </a:t>
            </a:r>
            <a:r>
              <a:rPr lang="en-US" sz="2000" dirty="0" smtClean="0"/>
              <a:t>represents the </a:t>
            </a:r>
            <a:r>
              <a:rPr lang="en-US" sz="2000" i="1" dirty="0" smtClean="0"/>
              <a:t>lowest</a:t>
            </a:r>
            <a:r>
              <a:rPr lang="en-US" sz="2000" dirty="0" smtClean="0"/>
              <a:t> energy conformer and occurs when </a:t>
            </a:r>
            <a:r>
              <a:rPr lang="en-US" sz="2000" dirty="0" err="1" smtClean="0"/>
              <a:t>hydrogens</a:t>
            </a:r>
            <a:r>
              <a:rPr lang="en-US" sz="2000" dirty="0" smtClean="0"/>
              <a:t> are as far apart from one another as possible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eclipsed conformation </a:t>
            </a:r>
            <a:r>
              <a:rPr lang="en-US" sz="2000" dirty="0" smtClean="0"/>
              <a:t>represents the </a:t>
            </a:r>
            <a:r>
              <a:rPr lang="en-US" sz="2000" i="1" dirty="0" smtClean="0"/>
              <a:t>highest</a:t>
            </a:r>
            <a:r>
              <a:rPr lang="en-US" sz="2000" dirty="0" smtClean="0"/>
              <a:t> energy conformer and occurs when </a:t>
            </a:r>
            <a:r>
              <a:rPr lang="en-US" sz="2000" dirty="0" err="1" smtClean="0"/>
              <a:t>hydrogens</a:t>
            </a:r>
            <a:r>
              <a:rPr lang="en-US" sz="2000" dirty="0" smtClean="0"/>
              <a:t> are very close to each other</a:t>
            </a:r>
          </a:p>
          <a:p>
            <a:r>
              <a:rPr lang="en-US" sz="2000" dirty="0" smtClean="0"/>
              <a:t>     -- </a:t>
            </a:r>
            <a:r>
              <a:rPr lang="en-US" dirty="0" smtClean="0"/>
              <a:t>The higher energy of the eclipsed conformation is a result of </a:t>
            </a:r>
            <a:r>
              <a:rPr lang="en-US" b="1" dirty="0" smtClean="0">
                <a:solidFill>
                  <a:srgbClr val="FF0000"/>
                </a:solidFill>
              </a:rPr>
              <a:t>torsional strain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4631055"/>
            <a:ext cx="37147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  Conformations of Other Alkanes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/>
              <a:t>Torsional strain leads to hindered rotation around the C-C bond</a:t>
            </a:r>
          </a:p>
          <a:p>
            <a:pPr lvl="1"/>
            <a:r>
              <a:rPr lang="en-US" dirty="0" smtClean="0"/>
              <a:t>Becomes even more significant when looking at propane </a:t>
            </a:r>
          </a:p>
        </p:txBody>
      </p:sp>
      <p:pic>
        <p:nvPicPr>
          <p:cNvPr id="4" name="Picture 4" descr="0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412106" cy="230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19800"/>
            <a:ext cx="82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Notice the increased energy from the methyl group-hydrogen interaction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Additional Conformations of Butane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680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considering the C-C bond between the two secondary carbons of butane it is possible to form two new conformations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anti-conformation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rgbClr val="FF0000"/>
                </a:solidFill>
              </a:rPr>
              <a:t>gauche-conformation</a:t>
            </a:r>
          </a:p>
          <a:p>
            <a:r>
              <a:rPr lang="en-US" dirty="0" smtClean="0"/>
              <a:t>In addition to the torsional strain between these groups there is also </a:t>
            </a:r>
            <a:r>
              <a:rPr lang="en-US" b="1" dirty="0" smtClean="0">
                <a:solidFill>
                  <a:srgbClr val="FF0000"/>
                </a:solidFill>
              </a:rPr>
              <a:t>steric strain</a:t>
            </a:r>
          </a:p>
          <a:p>
            <a:pPr lvl="1"/>
            <a:r>
              <a:rPr lang="en-US" dirty="0" smtClean="0"/>
              <a:t>Steric strain is essentially the strain arising from spatial considerations (repulsive forces that arise when there is not enough space to accommodate all atoms)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19600"/>
            <a:ext cx="24479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43425"/>
            <a:ext cx="2819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Energy Diagram for All Conformations of Butane</a:t>
            </a:r>
            <a:endParaRPr lang="en-US" dirty="0"/>
          </a:p>
        </p:txBody>
      </p:sp>
      <p:pic>
        <p:nvPicPr>
          <p:cNvPr id="4" name="Picture 4" descr="0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7445"/>
            <a:ext cx="7086600" cy="52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3.2  Alkanes and Alkane Isomers</a:t>
            </a:r>
            <a:endParaRPr lang="en-US" dirty="0"/>
          </a:p>
        </p:txBody>
      </p:sp>
      <p:pic>
        <p:nvPicPr>
          <p:cNvPr id="3" name="Picture 4" descr="03p7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1"/>
            <a:ext cx="5791200" cy="107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 descr="03T0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8288"/>
            <a:ext cx="3962400" cy="417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1970" y="3858836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formula shown in the table here is only applicable to </a:t>
            </a:r>
            <a:r>
              <a:rPr lang="en-US" i="1" dirty="0" smtClean="0"/>
              <a:t>saturated </a:t>
            </a:r>
            <a:r>
              <a:rPr lang="en-US" dirty="0" smtClean="0"/>
              <a:t>hydrocarbons (alkanes)</a:t>
            </a:r>
          </a:p>
        </p:txBody>
      </p:sp>
    </p:spTree>
    <p:extLst>
      <p:ext uri="{BB962C8B-B14F-4D97-AF65-F5344CB8AC3E}">
        <p14:creationId xmlns:p14="http://schemas.microsoft.com/office/powerpoint/2010/main" val="35494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Straight-Chain vs. Branched-Chain Compounds (Constitutional Isomers)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8991600" cy="2106324"/>
          </a:xfrm>
        </p:spPr>
        <p:txBody>
          <a:bodyPr>
            <a:noAutofit/>
          </a:bodyPr>
          <a:lstStyle/>
          <a:p>
            <a:r>
              <a:rPr lang="en-US" dirty="0"/>
              <a:t>Straight-chain alkanes are also referred to </a:t>
            </a:r>
            <a:r>
              <a:rPr lang="en-US" dirty="0" smtClean="0"/>
              <a:t>as </a:t>
            </a:r>
            <a:r>
              <a:rPr lang="en-US" i="1" dirty="0" smtClean="0"/>
              <a:t>normal </a:t>
            </a:r>
            <a:r>
              <a:rPr lang="en-US" dirty="0"/>
              <a:t>alkanes (e.g. </a:t>
            </a:r>
            <a:r>
              <a:rPr lang="en-US" i="1" dirty="0"/>
              <a:t>n</a:t>
            </a:r>
            <a:r>
              <a:rPr lang="en-US" dirty="0"/>
              <a:t>-butane, </a:t>
            </a:r>
            <a:r>
              <a:rPr lang="en-US" i="1" dirty="0" smtClean="0"/>
              <a:t>n</a:t>
            </a:r>
            <a:r>
              <a:rPr lang="en-US" dirty="0" smtClean="0"/>
              <a:t>-hexane</a:t>
            </a:r>
            <a:r>
              <a:rPr lang="en-US" dirty="0"/>
              <a:t>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Other isomers are possible as shown below.  Referred to as </a:t>
            </a:r>
            <a:r>
              <a:rPr lang="en-US" dirty="0" smtClean="0">
                <a:solidFill>
                  <a:srgbClr val="FF0000"/>
                </a:solidFill>
              </a:rPr>
              <a:t>constitutional isomers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Same chemical formula, just connected differently</a:t>
            </a:r>
          </a:p>
          <a:p>
            <a:endParaRPr lang="en-US" sz="1100" dirty="0"/>
          </a:p>
        </p:txBody>
      </p:sp>
      <p:pic>
        <p:nvPicPr>
          <p:cNvPr id="7" name="Picture 4" descr="03p8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82724"/>
            <a:ext cx="7669213" cy="308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1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Constitutional Isomers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4876800"/>
            <a:ext cx="8305800" cy="1752600"/>
          </a:xfrm>
        </p:spPr>
        <p:txBody>
          <a:bodyPr/>
          <a:lstStyle/>
          <a:p>
            <a:r>
              <a:rPr lang="en-US" dirty="0" smtClean="0"/>
              <a:t>Constitutional isomers are not limited to simple alkanes</a:t>
            </a:r>
          </a:p>
          <a:p>
            <a:pPr lvl="1"/>
            <a:r>
              <a:rPr lang="en-US" dirty="0" smtClean="0"/>
              <a:t>Constitutional isomers may have different functional groups entirely</a:t>
            </a:r>
          </a:p>
          <a:p>
            <a:pPr lvl="2"/>
            <a:r>
              <a:rPr lang="en-US" dirty="0" smtClean="0"/>
              <a:t>e.g.  Nitrile </a:t>
            </a:r>
            <a:r>
              <a:rPr lang="en-US" dirty="0" err="1" smtClean="0"/>
              <a:t>vs</a:t>
            </a:r>
            <a:r>
              <a:rPr lang="en-US" dirty="0" smtClean="0"/>
              <a:t> Amine  Ester vs. Ether, etc.</a:t>
            </a:r>
          </a:p>
          <a:p>
            <a:r>
              <a:rPr lang="en-US" dirty="0" smtClean="0"/>
              <a:t>Ex:  Propose two isomeric esters with the formula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5</a:t>
            </a:r>
            <a:r>
              <a:rPr lang="en-US" dirty="0" err="1" smtClean="0"/>
              <a:t>H</a:t>
            </a:r>
            <a:r>
              <a:rPr lang="en-US" baseline="-25000" dirty="0" err="1" smtClean="0"/>
              <a:t>10</a:t>
            </a:r>
            <a:r>
              <a:rPr lang="en-US" dirty="0" err="1" smtClean="0"/>
              <a:t>O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pic>
        <p:nvPicPr>
          <p:cNvPr id="4" name="Picture 4" descr="03p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409700"/>
            <a:ext cx="5930900" cy="349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if Two Structures Are Isomers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579" y="1371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Same Molecular Formula?</a:t>
            </a:r>
            <a:endParaRPr lang="en-US" sz="2400" b="1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3701079" y="1833265"/>
            <a:ext cx="0" cy="1062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719879" y="28956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01079" y="28956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19879" y="289560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5679" y="254150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86878" y="254150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69166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Compounds are not isomers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82279" y="2895600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2279" y="322239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Same Connectivity?</a:t>
            </a:r>
            <a:endParaRPr lang="en-US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01079" y="47244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86879" y="437030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681805" y="473964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82279" y="47244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68078" y="437030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37482" y="473964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5579" y="5505226"/>
            <a:ext cx="407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Constitutional isomers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smtClean="0"/>
              <a:t>Confirm by naming or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determining </a:t>
            </a:r>
            <a:r>
              <a:rPr lang="en-US" sz="2000" i="1" dirty="0" err="1" smtClean="0"/>
              <a:t>superimposability</a:t>
            </a:r>
            <a:endParaRPr lang="en-US" sz="20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22740" y="5484607"/>
            <a:ext cx="2521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Possibly the</a:t>
            </a:r>
          </a:p>
          <a:p>
            <a:r>
              <a:rPr lang="en-US" sz="2000" b="1" dirty="0" smtClean="0"/>
              <a:t>same molecule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smtClean="0"/>
              <a:t>Same name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Superimposable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3.3  Alkyl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Alkyl groups </a:t>
            </a:r>
            <a:r>
              <a:rPr lang="en-US" dirty="0" smtClean="0"/>
              <a:t>are partial structures of an alkane structure</a:t>
            </a:r>
          </a:p>
          <a:p>
            <a:pPr lvl="1"/>
            <a:r>
              <a:rPr lang="en-US" dirty="0" smtClean="0"/>
              <a:t>Ex:  </a:t>
            </a:r>
            <a:r>
              <a:rPr lang="en-US" dirty="0" err="1" smtClean="0"/>
              <a:t>CH</a:t>
            </a:r>
            <a:r>
              <a:rPr lang="en-US" baseline="-25000" dirty="0" err="1" smtClean="0"/>
              <a:t>4</a:t>
            </a:r>
            <a:r>
              <a:rPr lang="en-US" dirty="0" smtClean="0"/>
              <a:t> = Methane;  A </a:t>
            </a:r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dirty="0" smtClean="0"/>
              <a:t> group attached to a longer chain or functional group becomes a </a:t>
            </a:r>
            <a:r>
              <a:rPr lang="en-US" i="1" dirty="0" smtClean="0"/>
              <a:t>Methyl</a:t>
            </a:r>
            <a:r>
              <a:rPr lang="en-US" dirty="0" smtClean="0"/>
              <a:t> group</a:t>
            </a:r>
            <a:endParaRPr lang="en-US" dirty="0"/>
          </a:p>
        </p:txBody>
      </p:sp>
      <p:pic>
        <p:nvPicPr>
          <p:cNvPr id="4" name="Picture 4" descr="03p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30" y="2464380"/>
            <a:ext cx="4928870" cy="218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03T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2876"/>
            <a:ext cx="5916613" cy="21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48400" y="50292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Groups shown here are the result of attaching a straight chain (not branched chain) to a new chain or functional group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Branched Alkyl Groups from Internal Carbon Atoms</a:t>
            </a:r>
            <a:endParaRPr lang="en-US" dirty="0"/>
          </a:p>
        </p:txBody>
      </p:sp>
      <p:pic>
        <p:nvPicPr>
          <p:cNvPr id="4" name="Picture 4" descr="0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1559"/>
            <a:ext cx="4724400" cy="538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3530" y="356461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Notice the prefixes being used: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92D050"/>
                </a:solidFill>
              </a:rPr>
              <a:t>Iso</a:t>
            </a:r>
            <a:r>
              <a:rPr lang="en-US" b="1" dirty="0" smtClean="0">
                <a:solidFill>
                  <a:srgbClr val="92D050"/>
                </a:solidFill>
              </a:rPr>
              <a:t>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92D050"/>
                </a:solidFill>
              </a:rPr>
              <a:t>sec</a:t>
            </a:r>
            <a:r>
              <a:rPr lang="en-US" b="1" dirty="0" smtClean="0">
                <a:solidFill>
                  <a:srgbClr val="92D050"/>
                </a:solidFill>
              </a:rPr>
              <a:t>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 smtClean="0">
                <a:solidFill>
                  <a:srgbClr val="92D050"/>
                </a:solidFill>
              </a:rPr>
              <a:t>tert</a:t>
            </a:r>
            <a:r>
              <a:rPr lang="en-US" b="1" i="1" dirty="0" smtClean="0">
                <a:solidFill>
                  <a:srgbClr val="92D050"/>
                </a:solidFill>
              </a:rPr>
              <a:t>-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" y="2971800"/>
            <a:ext cx="8229600" cy="76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“R” group in organic chemistry is essentially a generic group that can stand for anything.</a:t>
            </a:r>
            <a:endParaRPr lang="en-US" sz="2000" dirty="0"/>
          </a:p>
        </p:txBody>
      </p:sp>
      <p:pic>
        <p:nvPicPr>
          <p:cNvPr id="5" name="Picture 4" descr="03p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0" y="1371600"/>
            <a:ext cx="7689879" cy="153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4138970"/>
            <a:ext cx="16920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310" y="584204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1,1,3-</a:t>
            </a:r>
            <a:r>
              <a:rPr lang="en-US" dirty="0" err="1" smtClean="0"/>
              <a:t>Trimethylbutane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6398" y="434471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primary </a:t>
            </a:r>
            <a:r>
              <a:rPr lang="en-US" dirty="0" err="1" smtClean="0"/>
              <a:t>hydrogens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Secondary?</a:t>
            </a:r>
          </a:p>
          <a:p>
            <a:r>
              <a:rPr lang="en-US" dirty="0" smtClean="0"/>
              <a:t>Tertiary?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-1" y="3810000"/>
            <a:ext cx="91440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3810000"/>
            <a:ext cx="0" cy="30480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09" y="3886200"/>
            <a:ext cx="1839782" cy="114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18666"/>
            <a:ext cx="1894602" cy="96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96000" y="5149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Pseudoephedrine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6493054"/>
            <a:ext cx="214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Methamphetamine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878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iRespondGraphMaster</vt:lpstr>
      <vt:lpstr>Clarity</vt:lpstr>
      <vt:lpstr>iRespondQuestionMaster</vt:lpstr>
      <vt:lpstr>Chapter 3</vt:lpstr>
      <vt:lpstr>Section 3.1  Functional Groups</vt:lpstr>
      <vt:lpstr>Section 3.2  Alkanes and Alkane Isomers</vt:lpstr>
      <vt:lpstr>Straight-Chain vs. Branched-Chain Compounds (Constitutional Isomers)</vt:lpstr>
      <vt:lpstr>Constitutional Isomers (cont.)</vt:lpstr>
      <vt:lpstr>Determining if Two Structures Are Isomers</vt:lpstr>
      <vt:lpstr>Section 3.3  Alkyl groups</vt:lpstr>
      <vt:lpstr>Branched Alkyl Groups from Internal Carbon Atoms</vt:lpstr>
      <vt:lpstr>Carbon Descriptors</vt:lpstr>
      <vt:lpstr>Section 3.4  Naming Alkanes</vt:lpstr>
      <vt:lpstr>Examples</vt:lpstr>
      <vt:lpstr>Additional Examples</vt:lpstr>
      <vt:lpstr>Section 3.5  Properties of Alkanes</vt:lpstr>
      <vt:lpstr>Sourcing of Simple Alkanes</vt:lpstr>
      <vt:lpstr>Gasoline Industry</vt:lpstr>
      <vt:lpstr>Hydrocarbon Refining and Cracking</vt:lpstr>
      <vt:lpstr>Thermodynamic Stability of Isomers</vt:lpstr>
      <vt:lpstr>Section 3.6  Conformations of Ethane</vt:lpstr>
      <vt:lpstr>Newman Projections</vt:lpstr>
      <vt:lpstr>Potential Energy of Various Conformations</vt:lpstr>
      <vt:lpstr>Section 3.7  Conformations of Other Alkanes</vt:lpstr>
      <vt:lpstr>Additional Conformations of Butane</vt:lpstr>
      <vt:lpstr>Potential Energy Diagram for All Conformations of Butane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John Cody</dc:creator>
  <cp:lastModifiedBy>John Cody</cp:lastModifiedBy>
  <cp:revision>30</cp:revision>
  <dcterms:created xsi:type="dcterms:W3CDTF">2014-01-13T19:59:32Z</dcterms:created>
  <dcterms:modified xsi:type="dcterms:W3CDTF">2017-01-18T16:25:12Z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epGraph">
    <vt:bool>false</vt:bool>
  </property>
  <property fmtid="{D5CDD505-2E9C-101B-9397-08002B2CF9AE}" pid="3" name="AutoReflect">
    <vt:bool>false</vt:bool>
  </property>
</Properties>
</file>