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0" y="-234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4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8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4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7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0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7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0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9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7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2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6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DD1978-86A7-4DD0-887D-B396AB2A91CA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46708CB-0F30-4690-8244-6D9940EA0B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000000"/>
                </a:solidFill>
              </a:rPr>
              <a:t>iRespond Question Master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A.) Response A</a:t>
            </a:r>
            <a:endParaRPr lang="en-US" sz="3200"/>
          </a:p>
        </p:txBody>
      </p:sp>
      <p:sp>
        <p:nvSpPr>
          <p:cNvPr id="4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B.) Response B</a:t>
            </a:r>
            <a:endParaRPr lang="en-US" sz="3200"/>
          </a:p>
        </p:txBody>
      </p:sp>
      <p:sp>
        <p:nvSpPr>
          <p:cNvPr id="5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C.) Response C</a:t>
            </a:r>
            <a:endParaRPr lang="en-US" sz="3200"/>
          </a:p>
        </p:txBody>
      </p:sp>
      <p:sp>
        <p:nvSpPr>
          <p:cNvPr id="6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D.) Response D</a:t>
            </a:r>
            <a:endParaRPr lang="en-US" sz="3200"/>
          </a:p>
        </p:txBody>
      </p:sp>
      <p:sp>
        <p:nvSpPr>
          <p:cNvPr id="39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E.) Response E</a:t>
            </a:r>
            <a:endParaRPr lang="en-US" sz="3200"/>
          </a:p>
        </p:txBody>
      </p:sp>
      <p:sp>
        <p:nvSpPr>
          <p:cNvPr id="40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1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 of Organic 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5.6  Using Curved Arrows in  Polar Reaction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757" y="3413760"/>
            <a:ext cx="4114800" cy="533400"/>
          </a:xfrm>
        </p:spPr>
        <p:txBody>
          <a:bodyPr/>
          <a:lstStyle/>
          <a:p>
            <a:r>
              <a:rPr lang="en-US" dirty="0" smtClean="0"/>
              <a:t>Consider previous reaction</a:t>
            </a:r>
            <a:endParaRPr lang="en-US" dirty="0"/>
          </a:p>
        </p:txBody>
      </p:sp>
      <p:pic>
        <p:nvPicPr>
          <p:cNvPr id="4" name="Picture 4" descr="05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399"/>
            <a:ext cx="4903594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1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the Product of the Following </a:t>
            </a:r>
            <a:r>
              <a:rPr lang="en-US" dirty="0" err="1" smtClean="0"/>
              <a:t>Rxn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4" descr="05p15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65705"/>
            <a:ext cx="7086600" cy="505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1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the Reaction Mechanism for Each of the Following Examples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6450"/>
            <a:ext cx="5067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200" y="4150674"/>
            <a:ext cx="9033510" cy="1171895"/>
            <a:chOff x="76200" y="4150674"/>
            <a:chExt cx="9033510" cy="117189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93" y="4150674"/>
              <a:ext cx="8901417" cy="1171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6200" y="4150674"/>
              <a:ext cx="208293" cy="117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5.9  Describing a Reaction:  Energy Diagrams and Transition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smtClean="0"/>
              <a:t>Let’s take a look at the reaction between ethylene and </a:t>
            </a:r>
            <a:r>
              <a:rPr lang="en-US" dirty="0" err="1" smtClean="0"/>
              <a:t>hydrobromic</a:t>
            </a:r>
            <a:r>
              <a:rPr lang="en-US" dirty="0" smtClean="0"/>
              <a:t> acid again:</a:t>
            </a:r>
            <a:endParaRPr lang="en-US" dirty="0"/>
          </a:p>
        </p:txBody>
      </p:sp>
      <p:pic>
        <p:nvPicPr>
          <p:cNvPr id="4" name="Picture 4" descr="05p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2743200"/>
            <a:ext cx="89646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and Interpreting Energy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draw an energy diagram depicting </a:t>
            </a:r>
            <a:r>
              <a:rPr lang="en-US" dirty="0" smtClean="0"/>
              <a:t>this </a:t>
            </a:r>
            <a:r>
              <a:rPr lang="en-US" dirty="0" smtClean="0"/>
              <a:t>process and include the following:</a:t>
            </a:r>
          </a:p>
          <a:p>
            <a:pPr lvl="1"/>
            <a:r>
              <a:rPr lang="en-US" dirty="0" smtClean="0"/>
              <a:t>Relative Gibbs free energy of reactants and products</a:t>
            </a:r>
          </a:p>
          <a:p>
            <a:pPr lvl="1"/>
            <a:r>
              <a:rPr lang="en-US" dirty="0" smtClean="0"/>
              <a:t>Transition state</a:t>
            </a:r>
          </a:p>
          <a:p>
            <a:pPr lvl="1"/>
            <a:r>
              <a:rPr lang="en-US" dirty="0" smtClean="0"/>
              <a:t>Activation energy (</a:t>
            </a:r>
            <a:r>
              <a:rPr lang="en-US" dirty="0" smtClean="0">
                <a:sym typeface="Symbol"/>
              </a:rPr>
              <a:t>G</a:t>
            </a:r>
            <a:r>
              <a:rPr lang="en-US" baseline="30000" dirty="0" smtClean="0">
                <a:latin typeface="Times New Roman"/>
                <a:cs typeface="Times New Roman"/>
                <a:sym typeface="Symbol"/>
              </a:rPr>
              <a:t>‡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)</a:t>
            </a:r>
            <a:endParaRPr lang="en-US" dirty="0" smtClean="0">
              <a:cs typeface="Times New Roman"/>
              <a:sym typeface="Symbol"/>
            </a:endParaRPr>
          </a:p>
          <a:p>
            <a:pPr lvl="1"/>
            <a:r>
              <a:rPr lang="en-US" dirty="0" smtClean="0">
                <a:cs typeface="Times New Roman"/>
                <a:sym typeface="Symbol"/>
              </a:rPr>
              <a:t>Standard Gibbs free energy change (G</a:t>
            </a:r>
            <a:r>
              <a:rPr lang="en-US" baseline="30000" dirty="0" smtClean="0">
                <a:cs typeface="Times New Roman"/>
                <a:sym typeface="Symbol"/>
              </a:rPr>
              <a:t></a:t>
            </a:r>
            <a:r>
              <a:rPr lang="en-US" dirty="0" smtClean="0">
                <a:cs typeface="Times New Roman"/>
                <a:sym typeface="Symbol"/>
              </a:rPr>
              <a:t>)</a:t>
            </a:r>
            <a:endParaRPr lang="en-US" baseline="30000" dirty="0" smtClean="0">
              <a:cs typeface="Times New Roman"/>
              <a:sym typeface="Symbol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5.1  Kinds of Organic Reactions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114604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Addition reactions</a:t>
            </a:r>
          </a:p>
          <a:p>
            <a:pPr lvl="1"/>
            <a:r>
              <a:rPr lang="en-US" dirty="0" smtClean="0"/>
              <a:t>Analogous to the traditional synthesis reaction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Elimination reactions</a:t>
            </a:r>
          </a:p>
          <a:p>
            <a:pPr lvl="1"/>
            <a:r>
              <a:rPr lang="en-US" dirty="0" smtClean="0"/>
              <a:t>Analogous to the traditional decomposition reaction</a:t>
            </a:r>
            <a:endParaRPr lang="en-US" dirty="0"/>
          </a:p>
        </p:txBody>
      </p:sp>
      <p:pic>
        <p:nvPicPr>
          <p:cNvPr id="6" name="Picture 4" descr="05p13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239000" cy="163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05p13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7577674" cy="168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9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Organic Reactions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122224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Substitution reactions</a:t>
            </a:r>
          </a:p>
          <a:p>
            <a:pPr lvl="1"/>
            <a:r>
              <a:rPr lang="en-US" dirty="0" smtClean="0"/>
              <a:t>Usually involves one functional group being substituted for another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7939"/>
            <a:ext cx="8229600" cy="136245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Rearrangement reactions</a:t>
            </a:r>
          </a:p>
          <a:p>
            <a:pPr lvl="1"/>
            <a:r>
              <a:rPr lang="en-US" dirty="0" smtClean="0"/>
              <a:t>Involves a rearrangement of atoms to form a new constitutional isomer (no change in molecular formula)</a:t>
            </a:r>
            <a:endParaRPr lang="en-US" dirty="0"/>
          </a:p>
        </p:txBody>
      </p:sp>
      <p:pic>
        <p:nvPicPr>
          <p:cNvPr id="5" name="Picture 4" descr="05p13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593848"/>
            <a:ext cx="6388100" cy="135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05p13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5410200"/>
            <a:ext cx="6615113" cy="126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5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5.2  How Organic Reactions Occur:  Mechanisms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Bond Breaking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533400"/>
          </a:xfrm>
        </p:spPr>
        <p:txBody>
          <a:bodyPr/>
          <a:lstStyle/>
          <a:p>
            <a:r>
              <a:rPr lang="en-US" dirty="0" smtClean="0"/>
              <a:t>Symmetrical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Bond Making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4" y="3048000"/>
            <a:ext cx="4259926" cy="9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457200" y="4724400"/>
            <a:ext cx="393192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Unsymmetrical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404482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200" y="2971800"/>
            <a:ext cx="304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half" idx="2"/>
          </p:nvPr>
        </p:nvSpPr>
        <p:spPr>
          <a:xfrm>
            <a:off x="4953000" y="2438400"/>
            <a:ext cx="3931920" cy="533400"/>
          </a:xfrm>
        </p:spPr>
        <p:txBody>
          <a:bodyPr/>
          <a:lstStyle/>
          <a:p>
            <a:r>
              <a:rPr lang="en-US" dirty="0" smtClean="0"/>
              <a:t>Symmetrical</a:t>
            </a:r>
            <a:endParaRPr lang="en-US" dirty="0"/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4953000" y="4724400"/>
            <a:ext cx="393192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Unsymmetrical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68399"/>
            <a:ext cx="3886200" cy="71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40" y="5338957"/>
            <a:ext cx="4084320" cy="71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24200" y="4065269"/>
            <a:ext cx="3276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Unpaired electrons referred to as radicals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5.4  Polar Reactions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dirty="0" smtClean="0"/>
              <a:t>As the name implies, polar reactions occur with molecules that contain highly polarized bonds (bonds that are more easily broken)</a:t>
            </a:r>
          </a:p>
          <a:p>
            <a:r>
              <a:rPr lang="en-US" dirty="0" smtClean="0"/>
              <a:t>Electronegativity of elements plays a big role in the compounds reactivity</a:t>
            </a:r>
          </a:p>
          <a:p>
            <a:pPr lvl="1"/>
            <a:r>
              <a:rPr lang="en-US" dirty="0" smtClean="0"/>
              <a:t>Ex:  Chloromethane vs. </a:t>
            </a:r>
            <a:r>
              <a:rPr lang="en-US" dirty="0" err="1" smtClean="0"/>
              <a:t>methyllithium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4" descr="05p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3917950"/>
            <a:ext cx="8964613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pic>
        <p:nvPicPr>
          <p:cNvPr id="4" name="Picture 4" descr="05p14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" y="1981200"/>
            <a:ext cx="8964613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Nucleophiles vs. Electrophiles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analyzing the mechanism for a chemical reaction it is always possible to assign the terms nucleophile and electrophile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Nucleophiles</a:t>
            </a:r>
            <a:r>
              <a:rPr lang="en-US" dirty="0" smtClean="0"/>
              <a:t> are always electron-rich species</a:t>
            </a:r>
          </a:p>
          <a:p>
            <a:pPr lvl="2"/>
            <a:r>
              <a:rPr lang="en-US" dirty="0" smtClean="0"/>
              <a:t>Similar to the concept of Lewis bases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Electrophiles</a:t>
            </a:r>
            <a:r>
              <a:rPr lang="en-US" dirty="0" smtClean="0"/>
              <a:t> are always electron-poor species</a:t>
            </a:r>
          </a:p>
          <a:p>
            <a:pPr lvl="2"/>
            <a:r>
              <a:rPr lang="en-US" dirty="0" smtClean="0"/>
              <a:t>Similar to the concept of Lewis acids</a:t>
            </a:r>
            <a:endParaRPr lang="en-US" dirty="0"/>
          </a:p>
        </p:txBody>
      </p:sp>
      <p:pic>
        <p:nvPicPr>
          <p:cNvPr id="4" name="Picture 4" descr="0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2209488"/>
            <a:ext cx="4938713" cy="33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Which of the following would you expect to be a nucleophile and which an electrophile?</a:t>
            </a:r>
          </a:p>
          <a:p>
            <a:pPr lvl="1"/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Br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OH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baseline="30000" dirty="0" smtClean="0"/>
              <a:t>+</a:t>
            </a:r>
            <a:r>
              <a:rPr lang="en-US" dirty="0" smtClean="0"/>
              <a:t> (carbocation)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4572000"/>
            <a:ext cx="10572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9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5.5  An Example of a Polar Reaction:  Addition of </a:t>
            </a:r>
            <a:r>
              <a:rPr lang="en-US" dirty="0" err="1" smtClean="0"/>
              <a:t>HBr</a:t>
            </a:r>
            <a:r>
              <a:rPr lang="en-US" dirty="0" smtClean="0"/>
              <a:t> to Ethylene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219200"/>
          </a:xfrm>
        </p:spPr>
        <p:txBody>
          <a:bodyPr/>
          <a:lstStyle/>
          <a:p>
            <a:r>
              <a:rPr lang="en-US" dirty="0" smtClean="0"/>
              <a:t>This is an example of an electrophilic addition reaction</a:t>
            </a:r>
          </a:p>
          <a:p>
            <a:pPr lvl="1"/>
            <a:r>
              <a:rPr lang="en-US" dirty="0" smtClean="0"/>
              <a:t>Ethylene is the nucleophile and </a:t>
            </a:r>
            <a:r>
              <a:rPr lang="en-US" dirty="0" err="1" smtClean="0"/>
              <a:t>HBr</a:t>
            </a:r>
            <a:r>
              <a:rPr lang="en-US" dirty="0" smtClean="0"/>
              <a:t> acts as nucleophile</a:t>
            </a:r>
          </a:p>
          <a:p>
            <a:pPr lvl="1"/>
            <a:r>
              <a:rPr lang="en-US" dirty="0" smtClean="0"/>
              <a:t>Occurs in two steps</a:t>
            </a:r>
            <a:endParaRPr lang="en-US" dirty="0"/>
          </a:p>
        </p:txBody>
      </p:sp>
      <p:pic>
        <p:nvPicPr>
          <p:cNvPr id="4" name="Picture 4" descr="05p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17692" cy="36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9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342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iRespondGraphMaster</vt:lpstr>
      <vt:lpstr>Clarity</vt:lpstr>
      <vt:lpstr>iRespondQuestionMaster</vt:lpstr>
      <vt:lpstr>Chapter 5</vt:lpstr>
      <vt:lpstr>Section 5.1  Kinds of Organic Reactions</vt:lpstr>
      <vt:lpstr>Kinds of Organic Reactions (cont.)</vt:lpstr>
      <vt:lpstr>Section 5.2  How Organic Reactions Occur:  Mechanisms</vt:lpstr>
      <vt:lpstr>Section 5.4  Polar Reactions</vt:lpstr>
      <vt:lpstr>Second Example</vt:lpstr>
      <vt:lpstr>Nucleophiles vs. Electrophiles</vt:lpstr>
      <vt:lpstr>Examples</vt:lpstr>
      <vt:lpstr>Section 5.5  An Example of a Polar Reaction:  Addition of HBr to Ethylene</vt:lpstr>
      <vt:lpstr>Section 5.6  Using Curved Arrows in  Polar Reaction Mechanisms</vt:lpstr>
      <vt:lpstr>Predict the Product of the Following Rxn.</vt:lpstr>
      <vt:lpstr>Show the Reaction Mechanism for Each of the Following Examples</vt:lpstr>
      <vt:lpstr>Section 5.9  Describing a Reaction:  Energy Diagrams and Transition States</vt:lpstr>
      <vt:lpstr>Drawing and Interpreting Energy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John Cody</dc:creator>
  <cp:lastModifiedBy>John Cody</cp:lastModifiedBy>
  <cp:revision>20</cp:revision>
  <dcterms:created xsi:type="dcterms:W3CDTF">2014-01-23T19:50:47Z</dcterms:created>
  <dcterms:modified xsi:type="dcterms:W3CDTF">2014-01-27T17:37:53Z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flect">
    <vt:bool>false</vt:bool>
  </property>
  <property fmtid="{D5CDD505-2E9C-101B-9397-08002B2CF9AE}" pid="3" name="KeepGraph">
    <vt:bool>false</vt:bool>
  </property>
</Properties>
</file>