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5" r:id="rId9"/>
    <p:sldId id="261" r:id="rId10"/>
    <p:sldId id="262" r:id="rId11"/>
    <p:sldId id="263" r:id="rId12"/>
    <p:sldId id="264" r:id="rId13"/>
    <p:sldId id="266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32D2A-3103-439D-AB73-059901BBCD63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526AA-420B-47FF-9271-989C5960D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526AA-420B-47FF-9271-989C5960DC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6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0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5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25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1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72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73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0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91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6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56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1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258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7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7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9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6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uestionShape"/>
          <p:cNvSpPr/>
          <p:nvPr userDrawn="1"/>
        </p:nvSpPr>
        <p:spPr>
          <a:xfrm>
            <a:off x="127000" y="127000"/>
            <a:ext cx="8890000" cy="2857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r>
              <a:rPr lang="en-US" sz="44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iRespond Question Master</a:t>
            </a:r>
            <a:endParaRPr lang="en-US" sz="44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AShape"/>
          <p:cNvSpPr/>
          <p:nvPr userDrawn="1"/>
        </p:nvSpPr>
        <p:spPr>
          <a:xfrm>
            <a:off x="127000" y="31115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A.) Response A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9" name="BShape"/>
          <p:cNvSpPr/>
          <p:nvPr userDrawn="1"/>
        </p:nvSpPr>
        <p:spPr>
          <a:xfrm>
            <a:off x="127000" y="38354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B.) Response B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0" name="CShape"/>
          <p:cNvSpPr/>
          <p:nvPr userDrawn="1"/>
        </p:nvSpPr>
        <p:spPr>
          <a:xfrm>
            <a:off x="127000" y="45593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C.) Response C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1" name="DShape"/>
          <p:cNvSpPr/>
          <p:nvPr userDrawn="1"/>
        </p:nvSpPr>
        <p:spPr>
          <a:xfrm>
            <a:off x="127000" y="52832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D.) Response D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" name="EShape"/>
          <p:cNvSpPr/>
          <p:nvPr userDrawn="1"/>
        </p:nvSpPr>
        <p:spPr>
          <a:xfrm>
            <a:off x="127000" y="60071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E.) Response E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" name="Percent"/>
          <p:cNvSpPr/>
          <p:nvPr userDrawn="1"/>
        </p:nvSpPr>
        <p:spPr>
          <a:xfrm>
            <a:off x="6350000" y="254000"/>
            <a:ext cx="2540000" cy="508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Percent Complete 100%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4" name="Timer"/>
          <p:cNvSpPr/>
          <p:nvPr userDrawn="1"/>
        </p:nvSpPr>
        <p:spPr>
          <a:xfrm>
            <a:off x="254000" y="254000"/>
            <a:ext cx="2540000" cy="508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00:30</a:t>
            </a:r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81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Shape" hidden="1"/>
          <p:cNvSpPr/>
          <p:nvPr userDrawn="1"/>
        </p:nvSpPr>
        <p:spPr>
          <a:xfrm>
            <a:off x="127000" y="254000"/>
            <a:ext cx="127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iRespond Graph</a:t>
            </a:r>
            <a:endParaRPr lang="en-US"/>
          </a:p>
        </p:txBody>
      </p:sp>
      <p:grpSp>
        <p:nvGrpSpPr>
          <p:cNvPr id="37" name="CorrectBarGroup"/>
          <p:cNvGrpSpPr/>
          <p:nvPr userDrawn="1"/>
        </p:nvGrpSpPr>
        <p:grpSpPr>
          <a:xfrm>
            <a:off x="1270000" y="3175000"/>
            <a:ext cx="2667000" cy="2540000"/>
            <a:chOff x="1270000" y="3175000"/>
            <a:chExt cx="2667000" cy="2540000"/>
          </a:xfrm>
        </p:grpSpPr>
        <p:sp>
          <p:nvSpPr>
            <p:cNvPr id="9" name="CorrectBar0"/>
            <p:cNvSpPr/>
            <p:nvPr userDrawn="1"/>
          </p:nvSpPr>
          <p:spPr>
            <a:xfrm>
              <a:off x="1270000" y="3175000"/>
              <a:ext cx="1079500" cy="254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rectBar1"/>
            <p:cNvSpPr/>
            <p:nvPr userDrawn="1"/>
          </p:nvSpPr>
          <p:spPr>
            <a:xfrm>
              <a:off x="2857500" y="4445000"/>
              <a:ext cx="1079500" cy="127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PercentLabelGroup"/>
          <p:cNvGrpSpPr/>
          <p:nvPr userDrawn="1"/>
        </p:nvGrpSpPr>
        <p:grpSpPr>
          <a:xfrm>
            <a:off x="1270000" y="1270000"/>
            <a:ext cx="7429500" cy="317500"/>
            <a:chOff x="1270000" y="1270000"/>
            <a:chExt cx="7429500" cy="317500"/>
          </a:xfrm>
        </p:grpSpPr>
        <p:sp>
          <p:nvSpPr>
            <p:cNvPr id="8" name="PercentLabel0"/>
            <p:cNvSpPr/>
            <p:nvPr userDrawn="1"/>
          </p:nvSpPr>
          <p:spPr>
            <a:xfrm>
              <a:off x="127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1" name="PercentLabel1"/>
            <p:cNvSpPr/>
            <p:nvPr userDrawn="1"/>
          </p:nvSpPr>
          <p:spPr>
            <a:xfrm>
              <a:off x="2857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33%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4" name="PercentLabel2"/>
            <p:cNvSpPr/>
            <p:nvPr userDrawn="1"/>
          </p:nvSpPr>
          <p:spPr>
            <a:xfrm>
              <a:off x="4445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7" name="PercentLabel3"/>
            <p:cNvSpPr/>
            <p:nvPr userDrawn="1"/>
          </p:nvSpPr>
          <p:spPr>
            <a:xfrm>
              <a:off x="6032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0" name="PercentLabel4"/>
            <p:cNvSpPr/>
            <p:nvPr userDrawn="1"/>
          </p:nvSpPr>
          <p:spPr>
            <a:xfrm>
              <a:off x="762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IncorrectBarGroup"/>
          <p:cNvGrpSpPr/>
          <p:nvPr userDrawn="1"/>
        </p:nvGrpSpPr>
        <p:grpSpPr>
          <a:xfrm>
            <a:off x="4445000" y="1905000"/>
            <a:ext cx="4254500" cy="3810000"/>
            <a:chOff x="4445000" y="1905000"/>
            <a:chExt cx="4254500" cy="3810000"/>
          </a:xfrm>
        </p:grpSpPr>
        <p:sp>
          <p:nvSpPr>
            <p:cNvPr id="15" name="IncorrectBar2"/>
            <p:cNvSpPr/>
            <p:nvPr userDrawn="1"/>
          </p:nvSpPr>
          <p:spPr>
            <a:xfrm>
              <a:off x="44450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ncorrectBar3"/>
            <p:cNvSpPr/>
            <p:nvPr userDrawn="1"/>
          </p:nvSpPr>
          <p:spPr>
            <a:xfrm>
              <a:off x="60325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ncorrectBar4"/>
            <p:cNvSpPr/>
            <p:nvPr userDrawn="1"/>
          </p:nvSpPr>
          <p:spPr>
            <a:xfrm>
              <a:off x="7620000" y="3175000"/>
              <a:ext cx="1079500" cy="254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XLabelGroup"/>
          <p:cNvGrpSpPr/>
          <p:nvPr userDrawn="1"/>
        </p:nvGrpSpPr>
        <p:grpSpPr>
          <a:xfrm>
            <a:off x="1270000" y="5842000"/>
            <a:ext cx="7429500" cy="317500"/>
            <a:chOff x="1270000" y="5842000"/>
            <a:chExt cx="7429500" cy="317500"/>
          </a:xfrm>
        </p:grpSpPr>
        <p:sp>
          <p:nvSpPr>
            <p:cNvPr id="10" name="XValueLabel0"/>
            <p:cNvSpPr/>
            <p:nvPr userDrawn="1"/>
          </p:nvSpPr>
          <p:spPr>
            <a:xfrm>
              <a:off x="127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A*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3" name="XValueLabel1"/>
            <p:cNvSpPr/>
            <p:nvPr userDrawn="1"/>
          </p:nvSpPr>
          <p:spPr>
            <a:xfrm>
              <a:off x="2857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B*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6" name="XValueLabel2"/>
            <p:cNvSpPr/>
            <p:nvPr userDrawn="1"/>
          </p:nvSpPr>
          <p:spPr>
            <a:xfrm>
              <a:off x="4445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C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9" name="XValueLabel3"/>
            <p:cNvSpPr/>
            <p:nvPr userDrawn="1"/>
          </p:nvSpPr>
          <p:spPr>
            <a:xfrm>
              <a:off x="6032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D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2" name="XValueLabel4"/>
            <p:cNvSpPr/>
            <p:nvPr userDrawn="1"/>
          </p:nvSpPr>
          <p:spPr>
            <a:xfrm>
              <a:off x="762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E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AxisLineGroup"/>
          <p:cNvGrpSpPr/>
          <p:nvPr userDrawn="1"/>
        </p:nvGrpSpPr>
        <p:grpSpPr>
          <a:xfrm>
            <a:off x="889000" y="1587500"/>
            <a:ext cx="8001000" cy="4127500"/>
            <a:chOff x="889000" y="1587500"/>
            <a:chExt cx="8001000" cy="4127500"/>
          </a:xfrm>
        </p:grpSpPr>
        <p:cxnSp>
          <p:nvCxnSpPr>
            <p:cNvPr id="23" name="XAxisLine"/>
            <p:cNvCxnSpPr/>
            <p:nvPr userDrawn="1"/>
          </p:nvCxnSpPr>
          <p:spPr>
            <a:xfrm>
              <a:off x="889000" y="5715000"/>
              <a:ext cx="8001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YAxisLine"/>
            <p:cNvCxnSpPr/>
            <p:nvPr userDrawn="1"/>
          </p:nvCxnSpPr>
          <p:spPr>
            <a:xfrm>
              <a:off x="1016000" y="1587500"/>
              <a:ext cx="0" cy="41275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YAxisTick0"/>
            <p:cNvCxnSpPr/>
            <p:nvPr userDrawn="1"/>
          </p:nvCxnSpPr>
          <p:spPr>
            <a:xfrm>
              <a:off x="889000" y="571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YAxisTick1"/>
            <p:cNvCxnSpPr/>
            <p:nvPr userDrawn="1"/>
          </p:nvCxnSpPr>
          <p:spPr>
            <a:xfrm>
              <a:off x="889000" y="444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YAxisTick2"/>
            <p:cNvCxnSpPr/>
            <p:nvPr userDrawn="1"/>
          </p:nvCxnSpPr>
          <p:spPr>
            <a:xfrm>
              <a:off x="889000" y="317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YAxisTick3"/>
            <p:cNvCxnSpPr/>
            <p:nvPr userDrawn="1"/>
          </p:nvCxnSpPr>
          <p:spPr>
            <a:xfrm>
              <a:off x="889000" y="190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YLabelGroup"/>
          <p:cNvGrpSpPr/>
          <p:nvPr userDrawn="1"/>
        </p:nvGrpSpPr>
        <p:grpSpPr>
          <a:xfrm>
            <a:off x="254000" y="1841500"/>
            <a:ext cx="762000" cy="3937000"/>
            <a:chOff x="254000" y="1841500"/>
            <a:chExt cx="762000" cy="3937000"/>
          </a:xfrm>
        </p:grpSpPr>
        <p:sp>
          <p:nvSpPr>
            <p:cNvPr id="26" name="YValueLabel0"/>
            <p:cNvSpPr/>
            <p:nvPr userDrawn="1"/>
          </p:nvSpPr>
          <p:spPr>
            <a:xfrm>
              <a:off x="254000" y="565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0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" name="YValueLabel1"/>
            <p:cNvSpPr/>
            <p:nvPr userDrawn="1"/>
          </p:nvSpPr>
          <p:spPr>
            <a:xfrm>
              <a:off x="254000" y="438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1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0" name="YValueLabel2"/>
            <p:cNvSpPr/>
            <p:nvPr userDrawn="1"/>
          </p:nvSpPr>
          <p:spPr>
            <a:xfrm>
              <a:off x="254000" y="311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2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2" name="YValueLabel3"/>
            <p:cNvSpPr/>
            <p:nvPr userDrawn="1"/>
          </p:nvSpPr>
          <p:spPr>
            <a:xfrm>
              <a:off x="254000" y="184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3</a:t>
              </a:r>
              <a:endParaRPr lang="en-US" sz="2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81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C4404EA-E723-49EA-A7F6-49D4F1538BA8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BE9F5CE-86E8-4886-891D-000AB2300A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Alkenes:  Structure and Reactivity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9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Examples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113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86100" y="2819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or Z?  Draw the opposite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6.7  Alkene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r>
              <a:rPr lang="en-US" dirty="0" smtClean="0"/>
              <a:t>Alkenes are inherently rigid and incapable of interconverting between </a:t>
            </a:r>
            <a:r>
              <a:rPr lang="en-US" dirty="0" err="1" smtClean="0"/>
              <a:t>cis</a:t>
            </a:r>
            <a:r>
              <a:rPr lang="en-US" dirty="0" smtClean="0"/>
              <a:t> and trans stereoisomers</a:t>
            </a:r>
          </a:p>
          <a:p>
            <a:r>
              <a:rPr lang="en-US" dirty="0" smtClean="0"/>
              <a:t>However, when trans-2-</a:t>
            </a:r>
            <a:r>
              <a:rPr lang="en-US" dirty="0" err="1" smtClean="0"/>
              <a:t>butene</a:t>
            </a:r>
            <a:r>
              <a:rPr lang="en-US" dirty="0" smtClean="0"/>
              <a:t> is treated with strong acid, </a:t>
            </a:r>
            <a:r>
              <a:rPr lang="en-US" dirty="0" err="1" smtClean="0"/>
              <a:t>interconversion</a:t>
            </a:r>
            <a:r>
              <a:rPr lang="en-US" dirty="0" smtClean="0"/>
              <a:t> between the two isomers is possible</a:t>
            </a:r>
          </a:p>
          <a:p>
            <a:pPr lvl="1"/>
            <a:r>
              <a:rPr lang="en-US" dirty="0" smtClean="0"/>
              <a:t>Which is therefore more stable?</a:t>
            </a:r>
          </a:p>
          <a:p>
            <a:pPr lvl="1"/>
            <a:r>
              <a:rPr lang="en-US" dirty="0" smtClean="0"/>
              <a:t>Steric interactions must be considered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8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Stability in Terms of Degree of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r>
              <a:rPr lang="en-US" dirty="0" smtClean="0"/>
              <a:t>The greater the degree of substitution the greater the stability of the alkene: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3" y="2533650"/>
            <a:ext cx="8748187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2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Example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76" y="1524000"/>
            <a:ext cx="4013107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62112"/>
            <a:ext cx="4000500" cy="33623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53490" y="5162550"/>
            <a:ext cx="6877050" cy="1575316"/>
            <a:chOff x="1253490" y="5162550"/>
            <a:chExt cx="6877050" cy="1575316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3490" y="5162550"/>
              <a:ext cx="6877050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781425" y="636853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Beta-Carotene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718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6.8  Electrophilic Addition of </a:t>
            </a:r>
            <a:r>
              <a:rPr lang="en-US" dirty="0" err="1" smtClean="0"/>
              <a:t>HX</a:t>
            </a:r>
            <a:r>
              <a:rPr lang="en-US" dirty="0" smtClean="0"/>
              <a:t> to Alkenes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back to the example of ethylene reacting with </a:t>
            </a:r>
            <a:r>
              <a:rPr lang="en-US" dirty="0" err="1" smtClean="0"/>
              <a:t>HBr</a:t>
            </a:r>
            <a:endParaRPr lang="en-US" dirty="0" smtClean="0"/>
          </a:p>
          <a:p>
            <a:pPr lvl="1"/>
            <a:r>
              <a:rPr lang="en-US" dirty="0" smtClean="0"/>
              <a:t>(We beat it to death)</a:t>
            </a:r>
          </a:p>
          <a:p>
            <a:r>
              <a:rPr lang="en-US" dirty="0" smtClean="0"/>
              <a:t>It is referred to as electrophilic addition because the electrophile (</a:t>
            </a:r>
            <a:r>
              <a:rPr lang="en-US" dirty="0" err="1" smtClean="0"/>
              <a:t>HX</a:t>
            </a:r>
            <a:r>
              <a:rPr lang="en-US" dirty="0" smtClean="0"/>
              <a:t>) is added across the double bond of the alkene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2-methyl-2-pentene reacting with </a:t>
            </a:r>
            <a:r>
              <a:rPr lang="en-US" dirty="0" err="1" smtClean="0"/>
              <a:t>HCl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1-pentene reacting with </a:t>
            </a:r>
            <a:r>
              <a:rPr lang="en-US" dirty="0" err="1" smtClean="0"/>
              <a:t>NaI</a:t>
            </a:r>
            <a:r>
              <a:rPr lang="en-US" dirty="0" smtClean="0"/>
              <a:t>/</a:t>
            </a:r>
            <a:r>
              <a:rPr lang="en-US" dirty="0" err="1" smtClean="0"/>
              <a:t>H</a:t>
            </a:r>
            <a:r>
              <a:rPr lang="en-US" baseline="-25000" dirty="0" err="1" smtClean="0"/>
              <a:t>3</a:t>
            </a:r>
            <a:r>
              <a:rPr lang="en-US" dirty="0" err="1" smtClean="0"/>
              <a:t>PO</a:t>
            </a:r>
            <a:r>
              <a:rPr lang="en-US" baseline="-25000" dirty="0" err="1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6.9  Orientation of Electrophilic Addition:  </a:t>
            </a:r>
            <a:r>
              <a:rPr lang="en-US" dirty="0" err="1" smtClean="0"/>
              <a:t>Markovnikov’s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r>
              <a:rPr lang="en-US" dirty="0" smtClean="0"/>
              <a:t>When considering the previous examples we see that even though one product is drawn, it is possible to form two different isomers</a:t>
            </a:r>
          </a:p>
          <a:p>
            <a:pPr lvl="1"/>
            <a:r>
              <a:rPr lang="en-US" dirty="0" smtClean="0"/>
              <a:t>Only one of these isomers obeys </a:t>
            </a:r>
            <a:r>
              <a:rPr lang="en-US" b="1" dirty="0" err="1" smtClean="0">
                <a:solidFill>
                  <a:srgbClr val="FF0000"/>
                </a:solidFill>
              </a:rPr>
              <a:t>Markovnikov’s</a:t>
            </a:r>
            <a:r>
              <a:rPr lang="en-US" b="1" dirty="0" smtClean="0">
                <a:solidFill>
                  <a:srgbClr val="FF0000"/>
                </a:solidFill>
              </a:rPr>
              <a:t> Rule</a:t>
            </a:r>
          </a:p>
          <a:p>
            <a:pPr lvl="2"/>
            <a:r>
              <a:rPr lang="en-US" dirty="0" smtClean="0"/>
              <a:t>Essentially says that when an alkene is treated with </a:t>
            </a:r>
            <a:r>
              <a:rPr lang="en-US" dirty="0" err="1" smtClean="0"/>
              <a:t>HX</a:t>
            </a:r>
            <a:r>
              <a:rPr lang="en-US" dirty="0" smtClean="0"/>
              <a:t> (X = halogen) the halogen always forms a bond to the most substituted carbon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4" descr="06p19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" y="4419600"/>
            <a:ext cx="8964613" cy="163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r>
              <a:rPr lang="en-US" dirty="0" smtClean="0"/>
              <a:t>What product would you expect when treating the following alkene with </a:t>
            </a:r>
            <a:r>
              <a:rPr lang="en-US" dirty="0" err="1" smtClean="0"/>
              <a:t>NaI</a:t>
            </a:r>
            <a:r>
              <a:rPr lang="en-US" dirty="0" smtClean="0"/>
              <a:t>/</a:t>
            </a:r>
            <a:r>
              <a:rPr lang="en-US" dirty="0" err="1" smtClean="0"/>
              <a:t>H</a:t>
            </a:r>
            <a:r>
              <a:rPr lang="en-US" baseline="-25000" dirty="0" err="1" smtClean="0"/>
              <a:t>3</a:t>
            </a:r>
            <a:r>
              <a:rPr lang="en-US" dirty="0" err="1" smtClean="0"/>
              <a:t>PO</a:t>
            </a:r>
            <a:r>
              <a:rPr lang="en-US" baseline="-25000" dirty="0" err="1" smtClean="0"/>
              <a:t>4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" y="4343400"/>
            <a:ext cx="807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Suggest a starting material to prepare the compound shown below:</a:t>
            </a:r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14400" y="2757350"/>
            <a:ext cx="3886200" cy="962094"/>
            <a:chOff x="914400" y="2757350"/>
            <a:chExt cx="3886200" cy="96209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757350"/>
              <a:ext cx="1514475" cy="9620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467100" y="2880495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NaI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09950" y="3350112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H</a:t>
              </a:r>
              <a:r>
                <a:rPr lang="en-US" baseline="-25000" dirty="0" err="1"/>
                <a:t>3</a:t>
              </a:r>
              <a:r>
                <a:rPr lang="en-US" dirty="0" err="1"/>
                <a:t>PO</a:t>
              </a:r>
              <a:r>
                <a:rPr lang="en-US" baseline="-25000" dirty="0" err="1"/>
                <a:t>4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743200" y="3276600"/>
              <a:ext cx="2057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/>
          <p:nvPr/>
        </p:nvCxnSpPr>
        <p:spPr>
          <a:xfrm>
            <a:off x="2743200" y="5943600"/>
            <a:ext cx="2057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95675" y="55054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936289"/>
            <a:ext cx="1828800" cy="1595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2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Explanation of </a:t>
            </a:r>
            <a:r>
              <a:rPr lang="en-US" dirty="0" err="1" smtClean="0"/>
              <a:t>Markovnikov’s</a:t>
            </a:r>
            <a:r>
              <a:rPr lang="en-US" dirty="0" smtClean="0"/>
              <a:t> Rule:  Carbocation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r>
              <a:rPr lang="en-US" dirty="0" smtClean="0"/>
              <a:t>The more highly substituted carbocation is always the most stable:</a:t>
            </a:r>
            <a:endParaRPr lang="en-US" dirty="0"/>
          </a:p>
        </p:txBody>
      </p:sp>
      <p:pic>
        <p:nvPicPr>
          <p:cNvPr id="5" name="Picture 4" descr="06p192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9" y="2447925"/>
            <a:ext cx="8964613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23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6.10  Carbocation Structure and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r>
              <a:rPr lang="en-US" dirty="0" smtClean="0"/>
              <a:t>In terms of structure, </a:t>
            </a:r>
            <a:r>
              <a:rPr lang="en-US" dirty="0" err="1" smtClean="0"/>
              <a:t>carbocations</a:t>
            </a:r>
            <a:r>
              <a:rPr lang="en-US" dirty="0" smtClean="0"/>
              <a:t> have been shown to exhibit a planar three-dimensional structure indicating </a:t>
            </a:r>
            <a:r>
              <a:rPr lang="en-US" dirty="0" err="1" smtClean="0"/>
              <a:t>sp</a:t>
            </a:r>
            <a:r>
              <a:rPr lang="en-US" baseline="30000" dirty="0" err="1" smtClean="0"/>
              <a:t>2</a:t>
            </a:r>
            <a:r>
              <a:rPr lang="en-US" dirty="0" smtClean="0"/>
              <a:t> hybridization</a:t>
            </a:r>
          </a:p>
          <a:p>
            <a:pPr lvl="1"/>
            <a:r>
              <a:rPr lang="en-US" dirty="0" smtClean="0"/>
              <a:t>The vacant p-orbital is 90</a:t>
            </a:r>
            <a:r>
              <a:rPr lang="en-US" dirty="0" smtClean="0">
                <a:sym typeface="Symbol"/>
              </a:rPr>
              <a:t> away from the three other attached groups meaning that no orbital overlap is possible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80460"/>
            <a:ext cx="48672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2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Carbocation Stability Increases with Increasing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r>
              <a:rPr lang="en-US" dirty="0" smtClean="0"/>
              <a:t>Stability increases primarily due to inductive effect</a:t>
            </a:r>
          </a:p>
          <a:p>
            <a:pPr lvl="1"/>
            <a:r>
              <a:rPr lang="en-US" dirty="0" smtClean="0"/>
              <a:t>Substituents add electron density to stabilize the positive charge of this unstable intermediate</a:t>
            </a:r>
          </a:p>
          <a:p>
            <a:r>
              <a:rPr lang="en-US" dirty="0" smtClean="0"/>
              <a:t>Also due to </a:t>
            </a:r>
            <a:r>
              <a:rPr lang="en-US" dirty="0" err="1" smtClean="0"/>
              <a:t>hyperconjugation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4" descr="06p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37306"/>
            <a:ext cx="7745413" cy="2200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09373"/>
            <a:ext cx="1947863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10200" y="2514600"/>
            <a:ext cx="2868613" cy="1828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6.2  Calculating a Molecule’s Degree of Unsaturation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600"/>
          </a:xfrm>
        </p:spPr>
        <p:txBody>
          <a:bodyPr/>
          <a:lstStyle/>
          <a:p>
            <a:r>
              <a:rPr lang="en-US" dirty="0" smtClean="0"/>
              <a:t>The formation of double (or triple) bonds leads to an </a:t>
            </a:r>
            <a:r>
              <a:rPr lang="en-US" b="1" dirty="0" smtClean="0">
                <a:solidFill>
                  <a:srgbClr val="FF0000"/>
                </a:solidFill>
              </a:rPr>
              <a:t>unsaturated</a:t>
            </a:r>
            <a:r>
              <a:rPr lang="en-US" dirty="0" smtClean="0"/>
              <a:t> molecule</a:t>
            </a:r>
          </a:p>
          <a:p>
            <a:pPr lvl="1"/>
            <a:r>
              <a:rPr lang="en-US" dirty="0" smtClean="0"/>
              <a:t>Also occurs when cyclic structures are formed</a:t>
            </a:r>
          </a:p>
          <a:p>
            <a:r>
              <a:rPr lang="en-US" dirty="0" smtClean="0"/>
              <a:t>Based on the fact that saturated compounds have the generic formula </a:t>
            </a:r>
            <a:r>
              <a:rPr lang="en-US" dirty="0" err="1" smtClean="0"/>
              <a:t>C</a:t>
            </a:r>
            <a:r>
              <a:rPr lang="en-US" i="1" baseline="-25000" dirty="0" err="1" smtClean="0"/>
              <a:t>n</a:t>
            </a:r>
            <a:r>
              <a:rPr lang="en-US" dirty="0" err="1" smtClean="0"/>
              <a:t>H</a:t>
            </a:r>
            <a:r>
              <a:rPr lang="en-US" i="1" baseline="-25000" dirty="0" err="1" smtClean="0"/>
              <a:t>n+2</a:t>
            </a:r>
            <a:r>
              <a:rPr lang="en-US" i="1" dirty="0" smtClean="0"/>
              <a:t> </a:t>
            </a:r>
            <a:r>
              <a:rPr lang="en-US" dirty="0" smtClean="0"/>
              <a:t>it is possible to calculate a molecule’s </a:t>
            </a:r>
            <a:r>
              <a:rPr lang="en-US" b="1" dirty="0" smtClean="0">
                <a:solidFill>
                  <a:srgbClr val="FF0000"/>
                </a:solidFill>
              </a:rPr>
              <a:t>degree of unsaturation</a:t>
            </a:r>
          </a:p>
          <a:p>
            <a:r>
              <a:rPr lang="en-US" dirty="0" smtClean="0"/>
              <a:t>Ex:  Calculate the degree of unsaturation for the following compounds: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7154968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9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6.11  The Hammond Postulate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real reason we observe </a:t>
            </a:r>
            <a:r>
              <a:rPr lang="en-US" dirty="0" err="1" smtClean="0"/>
              <a:t>regiospecificity</a:t>
            </a:r>
            <a:r>
              <a:rPr lang="en-US" dirty="0" smtClean="0"/>
              <a:t> in electrophilic addition is due to </a:t>
            </a:r>
            <a:r>
              <a:rPr lang="en-US" i="1" dirty="0" smtClean="0"/>
              <a:t>how fast</a:t>
            </a:r>
            <a:r>
              <a:rPr lang="en-US" dirty="0" smtClean="0"/>
              <a:t> each carbocation is formed</a:t>
            </a:r>
          </a:p>
          <a:p>
            <a:pPr lvl="1"/>
            <a:r>
              <a:rPr lang="en-US" dirty="0" smtClean="0"/>
              <a:t>Tertiary are formed faster than secondary, etc.</a:t>
            </a:r>
          </a:p>
          <a:p>
            <a:r>
              <a:rPr lang="en-US" dirty="0" smtClean="0"/>
              <a:t>What is the link between rate of formation and stability? </a:t>
            </a:r>
            <a:endParaRPr lang="en-US" dirty="0" smtClean="0"/>
          </a:p>
          <a:p>
            <a:pPr lvl="1"/>
            <a:r>
              <a:rPr lang="en-US" dirty="0" smtClean="0"/>
              <a:t>The Hammond postulate essentially says that the transition state of a compound will resemble the nearest, most stable species to it</a:t>
            </a:r>
          </a:p>
          <a:p>
            <a:pPr lvl="2"/>
            <a:r>
              <a:rPr lang="en-US" dirty="0" smtClean="0"/>
              <a:t>Therefore, whatever stabilizes the intermediate will stabilize the transition state</a:t>
            </a:r>
          </a:p>
          <a:p>
            <a:r>
              <a:rPr lang="en-US" dirty="0" smtClean="0"/>
              <a:t>Ex</a:t>
            </a:r>
            <a:r>
              <a:rPr lang="en-US" smtClean="0"/>
              <a:t>:  2-methyl-1-propene </a:t>
            </a:r>
            <a:r>
              <a:rPr lang="en-US" dirty="0" smtClean="0"/>
              <a:t>reacting with </a:t>
            </a:r>
            <a:r>
              <a:rPr lang="en-US" dirty="0" err="1" smtClean="0"/>
              <a:t>HCl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Section 6.12  Evidence for the Mechanism of Electrophilic Addition:  Carbocation Rearrangements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possible for rearrangements to occur upon carbocation formation to yield a more stable ion</a:t>
            </a:r>
          </a:p>
          <a:p>
            <a:pPr lvl="1"/>
            <a:r>
              <a:rPr lang="en-US" dirty="0" smtClean="0"/>
              <a:t>Ex:  3-isopropyl-1-pentene w/ </a:t>
            </a:r>
            <a:r>
              <a:rPr lang="en-US" dirty="0" err="1" smtClean="0"/>
              <a:t>HCl</a:t>
            </a:r>
            <a:endParaRPr lang="en-US" dirty="0" smtClean="0"/>
          </a:p>
          <a:p>
            <a:pPr lvl="1"/>
            <a:r>
              <a:rPr lang="en-US" dirty="0" smtClean="0"/>
              <a:t>Ex:  3-isopropyl-3-methyl-1-pentene w/ </a:t>
            </a:r>
            <a:r>
              <a:rPr lang="en-US" dirty="0" err="1" smtClean="0"/>
              <a:t>HCl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6.3  Naming Alkenes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Step 1:  </a:t>
            </a:r>
            <a:r>
              <a:rPr lang="en-US" i="1" dirty="0" smtClean="0"/>
              <a:t>Name the parent hydrocarbon</a:t>
            </a:r>
          </a:p>
          <a:p>
            <a:endParaRPr lang="en-US" dirty="0"/>
          </a:p>
          <a:p>
            <a:r>
              <a:rPr lang="en-US" dirty="0" smtClean="0"/>
              <a:t>Step 2:  </a:t>
            </a:r>
            <a:r>
              <a:rPr lang="en-US" i="1" dirty="0" smtClean="0"/>
              <a:t>Number the carbon atoms in the chain</a:t>
            </a:r>
          </a:p>
          <a:p>
            <a:endParaRPr lang="en-US" dirty="0"/>
          </a:p>
          <a:p>
            <a:r>
              <a:rPr lang="en-US" dirty="0" smtClean="0"/>
              <a:t>Step 3:  </a:t>
            </a:r>
            <a:r>
              <a:rPr lang="en-US" i="1" dirty="0" smtClean="0"/>
              <a:t>Write the full name</a:t>
            </a:r>
          </a:p>
          <a:p>
            <a:pPr lvl="1"/>
            <a:r>
              <a:rPr lang="en-US" dirty="0" smtClean="0"/>
              <a:t>The position of the double bond is numbered based on which carbon the double bond begins with</a:t>
            </a:r>
          </a:p>
          <a:p>
            <a:pPr lvl="1"/>
            <a:r>
              <a:rPr lang="en-US" dirty="0" smtClean="0"/>
              <a:t>If more than one double exists the suffixes –</a:t>
            </a:r>
            <a:r>
              <a:rPr lang="en-US" dirty="0" err="1" smtClean="0"/>
              <a:t>diene</a:t>
            </a:r>
            <a:r>
              <a:rPr lang="en-US" dirty="0" smtClean="0"/>
              <a:t>, -</a:t>
            </a:r>
            <a:r>
              <a:rPr lang="en-US" dirty="0" err="1" smtClean="0"/>
              <a:t>triene</a:t>
            </a:r>
            <a:r>
              <a:rPr lang="en-US" dirty="0" smtClean="0"/>
              <a:t>, etc. are used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5730" y="4903470"/>
            <a:ext cx="8681357" cy="1219200"/>
            <a:chOff x="152400" y="5257800"/>
            <a:chExt cx="8681357" cy="1219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43" y="5334000"/>
              <a:ext cx="8523514" cy="102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52400" y="5257800"/>
              <a:ext cx="304800" cy="121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26670" y="6509266"/>
            <a:ext cx="254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See Problems 6.4-6.6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19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Names Involving Alkenes Recognized by </a:t>
            </a:r>
            <a:r>
              <a:rPr lang="en-US" dirty="0" err="1" smtClean="0"/>
              <a:t>IUPAC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r>
              <a:rPr lang="en-US" dirty="0" smtClean="0"/>
              <a:t>The compound ethylene should technically be name </a:t>
            </a:r>
            <a:r>
              <a:rPr lang="en-US" i="1" dirty="0" err="1" smtClean="0"/>
              <a:t>ethene</a:t>
            </a:r>
            <a:endParaRPr lang="en-US" dirty="0" smtClean="0"/>
          </a:p>
          <a:p>
            <a:r>
              <a:rPr lang="en-US" dirty="0" smtClean="0"/>
              <a:t>Other groups that will be referred to from time to time:</a:t>
            </a:r>
            <a:endParaRPr lang="en-US" dirty="0"/>
          </a:p>
        </p:txBody>
      </p:sp>
      <p:pic>
        <p:nvPicPr>
          <p:cNvPr id="4" name="Picture 4" descr="06p178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" y="3505200"/>
            <a:ext cx="8964613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5040868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Differ simply by the carbon used as the attachment point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6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6.4  Electronic Structure of Alkenes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r>
              <a:rPr lang="en-US" dirty="0" smtClean="0"/>
              <a:t>The “second” bond of a double bond involves orbital overlap from </a:t>
            </a:r>
            <a:r>
              <a:rPr lang="en-US" dirty="0" err="1" smtClean="0"/>
              <a:t>unhybridized</a:t>
            </a:r>
            <a:r>
              <a:rPr lang="en-US" dirty="0" smtClean="0"/>
              <a:t> p orbitals</a:t>
            </a:r>
          </a:p>
          <a:p>
            <a:pPr lvl="1"/>
            <a:r>
              <a:rPr lang="en-US" dirty="0" smtClean="0"/>
              <a:t>Because the overlap is not symmetrical along the bond axis rotation is not possible for C-C double bonds like it is in single bonds:</a:t>
            </a:r>
            <a:endParaRPr lang="en-US" dirty="0"/>
          </a:p>
        </p:txBody>
      </p:sp>
      <p:pic>
        <p:nvPicPr>
          <p:cNvPr id="4" name="Picture 4" descr="06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493324"/>
            <a:ext cx="5029200" cy="336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886200"/>
            <a:ext cx="1915064" cy="1570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53332" y="568273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Electron Density Map for Ethylene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35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Bond Strengths and Bond Lengths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524000"/>
            <a:ext cx="4114800" cy="4953000"/>
          </a:xfrm>
        </p:spPr>
        <p:txBody>
          <a:bodyPr/>
          <a:lstStyle/>
          <a:p>
            <a:r>
              <a:rPr lang="en-US" dirty="0" smtClean="0"/>
              <a:t>C=C double bonds are typically shorter than C—C single bonds</a:t>
            </a:r>
          </a:p>
          <a:p>
            <a:r>
              <a:rPr lang="en-US" dirty="0" smtClean="0"/>
              <a:t>The bond strength is also quite different which helps explain the difference in reactivity between alkanes and alkenes.</a:t>
            </a:r>
            <a:endParaRPr lang="en-US" dirty="0"/>
          </a:p>
        </p:txBody>
      </p:sp>
      <p:pic>
        <p:nvPicPr>
          <p:cNvPr id="4" name="Picture 4" descr="011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" y="1447800"/>
            <a:ext cx="387062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5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6.5  </a:t>
            </a:r>
            <a:r>
              <a:rPr lang="en-US" dirty="0" err="1" smtClean="0"/>
              <a:t>Cis</a:t>
            </a:r>
            <a:r>
              <a:rPr lang="en-US" dirty="0" smtClean="0"/>
              <a:t>—Trans Isomerism in Alkenes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r>
              <a:rPr lang="en-US" dirty="0" err="1" smtClean="0"/>
              <a:t>Cis</a:t>
            </a:r>
            <a:r>
              <a:rPr lang="en-US" dirty="0" smtClean="0"/>
              <a:t>—trans stereoisomers are possible for </a:t>
            </a:r>
            <a:r>
              <a:rPr lang="en-US" dirty="0" err="1" smtClean="0"/>
              <a:t>disubstituted</a:t>
            </a:r>
            <a:r>
              <a:rPr lang="en-US" dirty="0" smtClean="0"/>
              <a:t> alkenes similar to those found in </a:t>
            </a:r>
            <a:r>
              <a:rPr lang="en-US" dirty="0" err="1" smtClean="0"/>
              <a:t>disubstituted</a:t>
            </a:r>
            <a:r>
              <a:rPr lang="en-US" dirty="0" smtClean="0"/>
              <a:t> cycloalkanes</a:t>
            </a:r>
          </a:p>
          <a:p>
            <a:pPr lvl="1"/>
            <a:r>
              <a:rPr lang="en-US" dirty="0" smtClean="0"/>
              <a:t>Due to the fact that bond rotation is impossible</a:t>
            </a:r>
          </a:p>
          <a:p>
            <a:r>
              <a:rPr lang="en-US" dirty="0" smtClean="0"/>
              <a:t>Example:  </a:t>
            </a:r>
            <a:r>
              <a:rPr lang="en-US" i="1" dirty="0" err="1" smtClean="0"/>
              <a:t>cis</a:t>
            </a:r>
            <a:r>
              <a:rPr lang="en-US" dirty="0" smtClean="0"/>
              <a:t>-2-</a:t>
            </a:r>
            <a:r>
              <a:rPr lang="en-US" dirty="0" err="1" smtClean="0"/>
              <a:t>butene</a:t>
            </a:r>
            <a:r>
              <a:rPr lang="en-US" dirty="0" smtClean="0"/>
              <a:t> vs. </a:t>
            </a:r>
            <a:r>
              <a:rPr lang="en-US" i="1" dirty="0" smtClean="0"/>
              <a:t>trans</a:t>
            </a:r>
            <a:r>
              <a:rPr lang="en-US" dirty="0" smtClean="0"/>
              <a:t>-2-</a:t>
            </a:r>
            <a:r>
              <a:rPr lang="en-US" dirty="0" err="1" smtClean="0"/>
              <a:t>butene</a:t>
            </a:r>
            <a:endParaRPr lang="en-US" dirty="0"/>
          </a:p>
        </p:txBody>
      </p:sp>
      <p:pic>
        <p:nvPicPr>
          <p:cNvPr id="4" name="Picture 4" descr="06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8964613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060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6.6  Sequence Rules:  The </a:t>
            </a:r>
            <a:r>
              <a:rPr lang="en-US" i="1" dirty="0" err="1" smtClean="0"/>
              <a:t>E,Z</a:t>
            </a:r>
            <a:r>
              <a:rPr lang="en-US" dirty="0" smtClean="0"/>
              <a:t> Designation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76400" y="1905000"/>
            <a:ext cx="5334000" cy="1695212"/>
            <a:chOff x="1676400" y="1905000"/>
            <a:chExt cx="5334000" cy="169521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905000"/>
              <a:ext cx="5334000" cy="1494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061210" y="323088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Cis</a:t>
              </a:r>
              <a:r>
                <a:rPr lang="en-US" dirty="0" smtClean="0"/>
                <a:t> or trans?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24400" y="3215213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Cis</a:t>
              </a:r>
              <a:r>
                <a:rPr lang="en-US" dirty="0" smtClean="0"/>
                <a:t> or trans?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200" y="3962400"/>
            <a:ext cx="8001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terms </a:t>
            </a:r>
            <a:r>
              <a:rPr lang="en-US" sz="2400" dirty="0" err="1" smtClean="0"/>
              <a:t>cis</a:t>
            </a:r>
            <a:r>
              <a:rPr lang="en-US" sz="2400" dirty="0" smtClean="0"/>
              <a:t> and trans limit themselves to describing </a:t>
            </a:r>
            <a:r>
              <a:rPr lang="en-US" sz="2400" i="1" dirty="0" err="1" smtClean="0"/>
              <a:t>disubstituted</a:t>
            </a:r>
            <a:r>
              <a:rPr lang="en-US" sz="2400" dirty="0" smtClean="0"/>
              <a:t> alkenes only.  When tri- or tetra-substituted alkenes are discussed an alternative nomenclature is </a:t>
            </a:r>
            <a:r>
              <a:rPr lang="en-US" sz="2400" dirty="0" err="1" smtClean="0"/>
              <a:t>necesssary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E,Z</a:t>
            </a:r>
            <a:r>
              <a:rPr lang="en-US" sz="2000" b="1" dirty="0" smtClean="0">
                <a:solidFill>
                  <a:srgbClr val="FF0000"/>
                </a:solidFill>
              </a:rPr>
              <a:t> system </a:t>
            </a:r>
            <a:r>
              <a:rPr lang="en-US" sz="2000" dirty="0" smtClean="0"/>
              <a:t>which utilizes a series of </a:t>
            </a:r>
            <a:r>
              <a:rPr lang="en-US" sz="2000" b="1" dirty="0" smtClean="0">
                <a:solidFill>
                  <a:srgbClr val="FF0000"/>
                </a:solidFill>
              </a:rPr>
              <a:t>sequence rules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58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Cahn-</a:t>
            </a:r>
            <a:r>
              <a:rPr lang="en-US" dirty="0" err="1" smtClean="0"/>
              <a:t>Ingold</a:t>
            </a:r>
            <a:r>
              <a:rPr lang="en-US" dirty="0" smtClean="0"/>
              <a:t>-Prelog Selection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657600"/>
          </a:xfrm>
        </p:spPr>
        <p:txBody>
          <a:bodyPr/>
          <a:lstStyle/>
          <a:p>
            <a:r>
              <a:rPr lang="en-US" dirty="0" smtClean="0"/>
              <a:t>Rule 1:  Rank the atoms directly attached to the carbon of the double bond according to their atomic number</a:t>
            </a:r>
          </a:p>
          <a:p>
            <a:pPr lvl="1"/>
            <a:r>
              <a:rPr lang="en-US" dirty="0" smtClean="0"/>
              <a:t>Ex:  The two isomers of 3-</a:t>
            </a:r>
            <a:r>
              <a:rPr lang="en-US" dirty="0" err="1" smtClean="0"/>
              <a:t>bromo</a:t>
            </a:r>
            <a:r>
              <a:rPr lang="en-US" dirty="0" smtClean="0"/>
              <a:t>-2-</a:t>
            </a:r>
            <a:r>
              <a:rPr lang="en-US" dirty="0" err="1" smtClean="0"/>
              <a:t>chloro</a:t>
            </a:r>
            <a:r>
              <a:rPr lang="en-US" dirty="0" smtClean="0"/>
              <a:t>-2-pentene</a:t>
            </a:r>
          </a:p>
          <a:p>
            <a:r>
              <a:rPr lang="en-US" dirty="0" smtClean="0"/>
              <a:t>Rule 2:  If a tie exists at the first atom attached to the carbon of the double bond, then look at the second, third, fourth, etc.</a:t>
            </a:r>
          </a:p>
          <a:p>
            <a:pPr lvl="1"/>
            <a:r>
              <a:rPr lang="en-US" dirty="0" smtClean="0"/>
              <a:t>Ex:  The two isomers of 2-</a:t>
            </a:r>
            <a:r>
              <a:rPr lang="en-US" dirty="0" err="1" smtClean="0"/>
              <a:t>butene</a:t>
            </a:r>
            <a:r>
              <a:rPr lang="en-US" dirty="0" smtClean="0"/>
              <a:t>-1-</a:t>
            </a:r>
            <a:r>
              <a:rPr lang="en-US" dirty="0" err="1" smtClean="0"/>
              <a:t>ol</a:t>
            </a:r>
            <a:endParaRPr lang="en-US" dirty="0" smtClean="0"/>
          </a:p>
          <a:p>
            <a:r>
              <a:rPr lang="en-US" dirty="0" smtClean="0"/>
              <a:t>Rule 3:  Multiple-bonded atoms are equivalent to the same number of single-bonded atoms:</a:t>
            </a:r>
            <a:endParaRPr lang="en-US" dirty="0"/>
          </a:p>
        </p:txBody>
      </p:sp>
      <p:pic>
        <p:nvPicPr>
          <p:cNvPr id="4" name="Picture 4" descr="06p18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38" y="5133510"/>
            <a:ext cx="6923723" cy="163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2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RespondQuestion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RespondGraph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877</Words>
  <Application>Microsoft Office PowerPoint</Application>
  <PresentationFormat>On-screen Show (4:3)</PresentationFormat>
  <Paragraphs>95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iRespondQuestionMaster</vt:lpstr>
      <vt:lpstr>iRespondGraphMaster</vt:lpstr>
      <vt:lpstr>Clarity</vt:lpstr>
      <vt:lpstr>Chapter 6</vt:lpstr>
      <vt:lpstr>Section 6.2  Calculating a Molecule’s Degree of Unsaturation</vt:lpstr>
      <vt:lpstr>Section 6.3  Naming Alkenes</vt:lpstr>
      <vt:lpstr>Common Names Involving Alkenes Recognized by IUPAC</vt:lpstr>
      <vt:lpstr>Section 6.4  Electronic Structure of Alkenes</vt:lpstr>
      <vt:lpstr>Bond Strengths and Bond Lengths</vt:lpstr>
      <vt:lpstr>Section 6.5  Cis—Trans Isomerism in Alkenes</vt:lpstr>
      <vt:lpstr>Section 6.6  Sequence Rules:  The E,Z Designation</vt:lpstr>
      <vt:lpstr>Cahn-Ingold-Prelog Selection Rules</vt:lpstr>
      <vt:lpstr>Additional Examples</vt:lpstr>
      <vt:lpstr>Section 6.7  Alkene Stability</vt:lpstr>
      <vt:lpstr>Stability in Terms of Degree of Substitution</vt:lpstr>
      <vt:lpstr>Biological Example</vt:lpstr>
      <vt:lpstr>Section 6.8  Electrophilic Addition of HX to Alkenes</vt:lpstr>
      <vt:lpstr>Section 6.9  Orientation of Electrophilic Addition:  Markovnikov’s Rule</vt:lpstr>
      <vt:lpstr>Example</vt:lpstr>
      <vt:lpstr>Explanation of Markovnikov’s Rule:  Carbocation Stability</vt:lpstr>
      <vt:lpstr>Section 6.10  Carbocation Structure and Stability</vt:lpstr>
      <vt:lpstr>Carbocation Stability Increases with Increasing Substitution</vt:lpstr>
      <vt:lpstr>Section 6.11  The Hammond Postulate</vt:lpstr>
      <vt:lpstr>Section 6.12  Evidence for the Mechanism of Electrophilic Addition:  Carbocation Rearrangements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John Cody</dc:creator>
  <cp:lastModifiedBy>John Cody</cp:lastModifiedBy>
  <cp:revision>39</cp:revision>
  <dcterms:created xsi:type="dcterms:W3CDTF">2014-02-03T19:55:11Z</dcterms:created>
  <dcterms:modified xsi:type="dcterms:W3CDTF">2014-02-10T17:56:53Z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eepGraph">
    <vt:bool>false</vt:bool>
  </property>
  <property fmtid="{D5CDD505-2E9C-101B-9397-08002B2CF9AE}" pid="3" name="AutoReflect">
    <vt:bool>false</vt:bool>
  </property>
</Properties>
</file>