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5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007" cy="460770"/>
          </a:xfrm>
          <a:prstGeom prst="rect">
            <a:avLst/>
          </a:prstGeom>
        </p:spPr>
        <p:txBody>
          <a:bodyPr vert="horz" lIns="90480" tIns="45240" rIns="90480" bIns="452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39" y="1"/>
            <a:ext cx="2972007" cy="460770"/>
          </a:xfrm>
          <a:prstGeom prst="rect">
            <a:avLst/>
          </a:prstGeom>
        </p:spPr>
        <p:txBody>
          <a:bodyPr vert="horz" lIns="90480" tIns="45240" rIns="90480" bIns="45240" rtlCol="0"/>
          <a:lstStyle>
            <a:lvl1pPr algn="r">
              <a:defRPr sz="1200"/>
            </a:lvl1pPr>
          </a:lstStyle>
          <a:p>
            <a:fld id="{C077F41B-7657-47D2-ACE1-ABF514A029CF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210"/>
            <a:ext cx="2972007" cy="460770"/>
          </a:xfrm>
          <a:prstGeom prst="rect">
            <a:avLst/>
          </a:prstGeom>
        </p:spPr>
        <p:txBody>
          <a:bodyPr vert="horz" lIns="90480" tIns="45240" rIns="90480" bIns="452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39" y="8737210"/>
            <a:ext cx="2972007" cy="460770"/>
          </a:xfrm>
          <a:prstGeom prst="rect">
            <a:avLst/>
          </a:prstGeom>
        </p:spPr>
        <p:txBody>
          <a:bodyPr vert="horz" lIns="90480" tIns="45240" rIns="90480" bIns="45240" rtlCol="0" anchor="b"/>
          <a:lstStyle>
            <a:lvl1pPr algn="r">
              <a:defRPr sz="1200"/>
            </a:lvl1pPr>
          </a:lstStyle>
          <a:p>
            <a:fld id="{1F2CE714-3CD8-42AF-8DCF-D95BD327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7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9978"/>
          </a:xfrm>
          <a:prstGeom prst="rect">
            <a:avLst/>
          </a:prstGeom>
        </p:spPr>
        <p:txBody>
          <a:bodyPr vert="horz" lIns="91746" tIns="45873" rIns="91746" bIns="458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9978"/>
          </a:xfrm>
          <a:prstGeom prst="rect">
            <a:avLst/>
          </a:prstGeom>
        </p:spPr>
        <p:txBody>
          <a:bodyPr vert="horz" lIns="91746" tIns="45873" rIns="91746" bIns="45873" rtlCol="0"/>
          <a:lstStyle>
            <a:lvl1pPr algn="r">
              <a:defRPr sz="1200"/>
            </a:lvl1pPr>
          </a:lstStyle>
          <a:p>
            <a:fld id="{5E9C4050-45EE-43C5-BDC2-F6682E76B62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46" tIns="45873" rIns="91746" bIns="45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4"/>
          </a:xfrm>
          <a:prstGeom prst="rect">
            <a:avLst/>
          </a:prstGeom>
        </p:spPr>
        <p:txBody>
          <a:bodyPr vert="horz" lIns="91746" tIns="45873" rIns="91746" bIns="45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746" tIns="45873" rIns="91746" bIns="458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746" tIns="45873" rIns="91746" bIns="45873" rtlCol="0" anchor="b"/>
          <a:lstStyle>
            <a:lvl1pPr algn="r">
              <a:defRPr sz="1200"/>
            </a:lvl1pPr>
          </a:lstStyle>
          <a:p>
            <a:fld id="{3D484A20-73A3-465F-BCB2-4DF3AA4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4A20-73A3-465F-BCB2-4DF3AA4AE5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4A20-73A3-465F-BCB2-4DF3AA4AE5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1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3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27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1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65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97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2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D9A382-8825-495D-AB5D-EC47DC59ECD5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88382-BD46-4A07-8B55-B9977279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iRespond Question Master</a:t>
            </a:r>
            <a:endParaRPr lang="en-US" sz="4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A.) Response A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B.) Response B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C.) Response C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D.) Response 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E.) Response 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0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March 06,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Alkenes:  Reactions and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7.5  Addition of Water to Alkenes:  Hydroboration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r>
              <a:rPr lang="en-US" dirty="0" smtClean="0"/>
              <a:t>Represents an additional method of converting alkene into alcohol</a:t>
            </a:r>
          </a:p>
          <a:p>
            <a:pPr lvl="1"/>
            <a:r>
              <a:rPr lang="en-US" dirty="0" smtClean="0"/>
              <a:t>Complementary to </a:t>
            </a:r>
            <a:r>
              <a:rPr lang="en-US" dirty="0" err="1" smtClean="0"/>
              <a:t>oxymercuration</a:t>
            </a:r>
            <a:r>
              <a:rPr lang="en-US" dirty="0" smtClean="0"/>
              <a:t> because the </a:t>
            </a:r>
            <a:r>
              <a:rPr lang="en-US" dirty="0" err="1" smtClean="0"/>
              <a:t>hydroxy</a:t>
            </a:r>
            <a:r>
              <a:rPr lang="en-US" dirty="0" smtClean="0"/>
              <a:t> group is introduced in a </a:t>
            </a:r>
            <a:r>
              <a:rPr lang="en-US" i="1" dirty="0" smtClean="0"/>
              <a:t>non-</a:t>
            </a:r>
            <a:r>
              <a:rPr lang="en-US" i="1" dirty="0" err="1" smtClean="0"/>
              <a:t>Markovnikov</a:t>
            </a:r>
            <a:r>
              <a:rPr lang="en-US" dirty="0" smtClean="0"/>
              <a:t> fashion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200400"/>
            <a:ext cx="54483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10000" y="3886200"/>
            <a:ext cx="1447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0" y="5943600"/>
            <a:ext cx="1447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3578423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1. Hg(</a:t>
            </a:r>
            <a:r>
              <a:rPr lang="en-US" sz="1200" b="1" dirty="0" err="1" smtClean="0"/>
              <a:t>OAc</a:t>
            </a:r>
            <a:r>
              <a:rPr lang="en-US" sz="1200" b="1" dirty="0" smtClean="0"/>
              <a:t>)</a:t>
            </a:r>
            <a:r>
              <a:rPr lang="en-US" sz="1200" b="1" baseline="-25000" dirty="0" smtClean="0"/>
              <a:t>2</a:t>
            </a:r>
            <a:r>
              <a:rPr lang="en-US" sz="1200" b="1" dirty="0" smtClean="0"/>
              <a:t>, H</a:t>
            </a:r>
            <a:r>
              <a:rPr lang="en-US" sz="1200" b="1" baseline="-25000" dirty="0" smtClean="0"/>
              <a:t>2</a:t>
            </a:r>
            <a:r>
              <a:rPr lang="en-US" sz="1200" b="1" dirty="0" smtClean="0"/>
              <a:t>O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65220" y="388887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2. </a:t>
            </a:r>
            <a:r>
              <a:rPr lang="en-US" sz="1200" b="1" dirty="0" err="1" smtClean="0"/>
              <a:t>NaBH</a:t>
            </a:r>
            <a:r>
              <a:rPr lang="en-US" sz="1200" b="1" baseline="-25000" dirty="0" err="1" smtClean="0"/>
              <a:t>4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56666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1. </a:t>
            </a:r>
            <a:r>
              <a:rPr lang="en-US" sz="1200" b="1" dirty="0" err="1" smtClean="0"/>
              <a:t>BH</a:t>
            </a:r>
            <a:r>
              <a:rPr lang="en-US" sz="1200" b="1" baseline="-25000" dirty="0" err="1" smtClean="0"/>
              <a:t>3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THF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594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2. </a:t>
            </a:r>
            <a:r>
              <a:rPr lang="en-US" sz="1200" b="1" dirty="0" err="1" smtClean="0"/>
              <a:t>H</a:t>
            </a:r>
            <a:r>
              <a:rPr lang="en-US" sz="1200" b="1" baseline="-25000" dirty="0" err="1" smtClean="0"/>
              <a:t>2</a:t>
            </a:r>
            <a:r>
              <a:rPr lang="en-US" sz="1200" b="1" dirty="0" err="1" smtClean="0"/>
              <a:t>O</a:t>
            </a:r>
            <a:r>
              <a:rPr lang="en-US" sz="1200" b="1" baseline="-25000" dirty="0" err="1" smtClean="0"/>
              <a:t>2</a:t>
            </a:r>
            <a:r>
              <a:rPr lang="en-US" sz="1200" b="1" dirty="0" smtClean="0"/>
              <a:t>, OH</a:t>
            </a:r>
            <a:r>
              <a:rPr lang="en-US" sz="1200" b="1" baseline="30000" dirty="0" smtClean="0"/>
              <a:t>-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162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Stoichiometry of Hydroboration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dirty="0" err="1" smtClean="0"/>
              <a:t>Borane</a:t>
            </a:r>
            <a:r>
              <a:rPr lang="en-US" dirty="0" smtClean="0"/>
              <a:t> (</a:t>
            </a:r>
            <a:r>
              <a:rPr lang="en-US" dirty="0" err="1" smtClean="0"/>
              <a:t>BH</a:t>
            </a:r>
            <a:r>
              <a:rPr lang="en-US" baseline="-25000" dirty="0" err="1" smtClean="0"/>
              <a:t>3</a:t>
            </a:r>
            <a:r>
              <a:rPr lang="en-US" dirty="0" smtClean="0"/>
              <a:t>) contains three reactive </a:t>
            </a:r>
            <a:r>
              <a:rPr lang="en-US" dirty="0" err="1" smtClean="0"/>
              <a:t>hydrogens</a:t>
            </a:r>
            <a:r>
              <a:rPr lang="en-US" dirty="0" smtClean="0"/>
              <a:t> and will therefore react with three equivalents of alkene</a:t>
            </a:r>
          </a:p>
          <a:p>
            <a:pPr lvl="1"/>
            <a:r>
              <a:rPr lang="en-US" dirty="0" smtClean="0"/>
              <a:t>Ex:  Cyclohexene reacting with </a:t>
            </a:r>
            <a:r>
              <a:rPr lang="en-US" dirty="0" err="1" smtClean="0"/>
              <a:t>BH</a:t>
            </a:r>
            <a:r>
              <a:rPr lang="en-US" baseline="-25000" dirty="0" err="1" smtClean="0"/>
              <a:t>3</a:t>
            </a:r>
            <a:r>
              <a:rPr lang="en-US" dirty="0" smtClean="0"/>
              <a:t>/</a:t>
            </a:r>
            <a:r>
              <a:rPr lang="en-US" dirty="0" err="1" smtClean="0"/>
              <a:t>THF</a:t>
            </a:r>
            <a:endParaRPr lang="en-US" dirty="0"/>
          </a:p>
        </p:txBody>
      </p:sp>
      <p:pic>
        <p:nvPicPr>
          <p:cNvPr id="4" name="Picture 4" descr="07p2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3392487"/>
            <a:ext cx="8964613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9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Addition of </a:t>
            </a:r>
            <a:r>
              <a:rPr lang="en-US" dirty="0" err="1" smtClean="0"/>
              <a:t>borane</a:t>
            </a:r>
            <a:r>
              <a:rPr lang="en-US" dirty="0" smtClean="0"/>
              <a:t> occurs in a single step and occurs in a </a:t>
            </a:r>
            <a:r>
              <a:rPr lang="en-US" i="1" dirty="0" err="1" smtClean="0"/>
              <a:t>syn</a:t>
            </a:r>
            <a:r>
              <a:rPr lang="en-US" dirty="0" smtClean="0"/>
              <a:t> fashion.  No pure carbocation is formed, only a partial positively charged carbon:</a:t>
            </a:r>
          </a:p>
          <a:p>
            <a:r>
              <a:rPr lang="en-US" dirty="0" err="1" smtClean="0"/>
              <a:t>Borane</a:t>
            </a:r>
            <a:r>
              <a:rPr lang="en-US" dirty="0" smtClean="0"/>
              <a:t> adds to the less substituted carbon for two basic reasons</a:t>
            </a:r>
          </a:p>
          <a:p>
            <a:pPr lvl="1"/>
            <a:r>
              <a:rPr lang="en-US" dirty="0" smtClean="0"/>
              <a:t>Stability of carbocation</a:t>
            </a:r>
          </a:p>
          <a:p>
            <a:pPr lvl="1"/>
            <a:r>
              <a:rPr lang="en-US" dirty="0" smtClean="0"/>
              <a:t>Steric interactions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32004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81425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46482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Symbol"/>
              </a:rPr>
              <a:t>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-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47813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Symbol"/>
              </a:rPr>
              <a:t></a:t>
            </a:r>
            <a:r>
              <a:rPr lang="en-US" b="1" baseline="30000" dirty="0" smtClean="0">
                <a:solidFill>
                  <a:srgbClr val="FF0000"/>
                </a:solidFill>
                <a:sym typeface="Symbol"/>
              </a:rPr>
              <a:t>-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55626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Symbol"/>
              </a:rPr>
              <a:t></a:t>
            </a:r>
            <a:r>
              <a:rPr lang="en-US" b="1" baseline="30000" dirty="0">
                <a:solidFill>
                  <a:srgbClr val="FF0000"/>
                </a:solidFill>
                <a:sym typeface="Symbol"/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3700" y="54864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Symbol"/>
              </a:rPr>
              <a:t></a:t>
            </a:r>
            <a:r>
              <a:rPr lang="en-US" b="1" baseline="30000" dirty="0">
                <a:solidFill>
                  <a:srgbClr val="FF0000"/>
                </a:solidFill>
                <a:sym typeface="Symbol"/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4635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 Carbocation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2250439">
            <a:off x="4856344" y="4581951"/>
            <a:ext cx="1057275" cy="1543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0" y="44480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 Carbocation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15200" y="4832866"/>
            <a:ext cx="876300" cy="8382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" y="4817388"/>
            <a:ext cx="1143000" cy="929878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382309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Steric </a:t>
            </a:r>
            <a:r>
              <a:rPr lang="en-US" dirty="0" smtClean="0">
                <a:solidFill>
                  <a:srgbClr val="FF0000"/>
                </a:solidFill>
              </a:rPr>
              <a:t>Hindrance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48200" y="4192429"/>
            <a:ext cx="457200" cy="624959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Notice that the second step of the reaction involves peroxide which oxidizes the </a:t>
            </a:r>
            <a:r>
              <a:rPr lang="en-US" sz="2000" dirty="0" err="1" smtClean="0"/>
              <a:t>borane</a:t>
            </a:r>
            <a:r>
              <a:rPr lang="en-US" sz="2000" dirty="0" smtClean="0"/>
              <a:t> intermediate to the desire alcohol product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71800" y="3657600"/>
            <a:ext cx="11430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00600" y="3657600"/>
            <a:ext cx="1219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388917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 </a:t>
            </a:r>
            <a:r>
              <a:rPr lang="en-US" sz="1400" dirty="0" err="1" smtClean="0"/>
              <a:t>BH</a:t>
            </a:r>
            <a:r>
              <a:rPr lang="en-US" sz="1400" baseline="-25000" dirty="0" err="1" smtClean="0"/>
              <a:t>3</a:t>
            </a:r>
            <a:r>
              <a:rPr lang="en-US" sz="1400" dirty="0" smtClean="0"/>
              <a:t>, </a:t>
            </a:r>
            <a:r>
              <a:rPr lang="en-US" sz="1400" dirty="0" err="1" smtClean="0"/>
              <a:t>THF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1880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 </a:t>
            </a:r>
            <a:r>
              <a:rPr lang="en-US" sz="1400" dirty="0" err="1" smtClean="0"/>
              <a:t>H</a:t>
            </a:r>
            <a:r>
              <a:rPr lang="en-US" sz="1400" baseline="-25000" dirty="0" err="1" smtClean="0"/>
              <a:t>2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2</a:t>
            </a:r>
            <a:r>
              <a:rPr lang="en-US" sz="1400" dirty="0" smtClean="0"/>
              <a:t>, OH</a:t>
            </a:r>
            <a:r>
              <a:rPr lang="en-US" sz="1400" baseline="30000" dirty="0" smtClean="0"/>
              <a:t>-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38862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 Hg(</a:t>
            </a:r>
            <a:r>
              <a:rPr lang="en-US" sz="1400" dirty="0" err="1" smtClean="0"/>
              <a:t>OAc</a:t>
            </a:r>
            <a:r>
              <a:rPr lang="en-US" sz="1400" dirty="0" smtClean="0"/>
              <a:t>)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H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418504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 </a:t>
            </a:r>
            <a:r>
              <a:rPr lang="en-US" sz="1400" dirty="0" err="1" smtClean="0"/>
              <a:t>NaBH</a:t>
            </a:r>
            <a:r>
              <a:rPr lang="en-US" sz="1400" baseline="-25000" dirty="0" err="1" smtClean="0"/>
              <a:t>4</a:t>
            </a:r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80990"/>
            <a:ext cx="1462087" cy="155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7.7  Reduction of Alkenes:  Hydrogenation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Hydrogenation reactions are performed using a heterogeneous catalyst (typically </a:t>
            </a:r>
            <a:r>
              <a:rPr lang="en-US" dirty="0" err="1" smtClean="0"/>
              <a:t>Pt</a:t>
            </a:r>
            <a:r>
              <a:rPr lang="en-US" dirty="0" smtClean="0"/>
              <a:t>, </a:t>
            </a:r>
            <a:r>
              <a:rPr lang="en-US" dirty="0" err="1" smtClean="0"/>
              <a:t>Pd</a:t>
            </a:r>
            <a:r>
              <a:rPr lang="en-US" dirty="0" smtClean="0"/>
              <a:t>/C, or </a:t>
            </a:r>
            <a:r>
              <a:rPr lang="en-US" dirty="0" err="1" smtClean="0"/>
              <a:t>PtO</a:t>
            </a:r>
            <a:r>
              <a:rPr lang="en-US" baseline="-25000" dirty="0" err="1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Involves </a:t>
            </a:r>
            <a:r>
              <a:rPr lang="en-US" i="1" dirty="0" err="1" smtClean="0"/>
              <a:t>syn</a:t>
            </a:r>
            <a:r>
              <a:rPr lang="en-US" dirty="0" smtClean="0"/>
              <a:t>-addition of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2</a:t>
            </a:r>
            <a:r>
              <a:rPr lang="en-US" dirty="0" smtClean="0"/>
              <a:t> across the double bond of an alkene</a:t>
            </a:r>
          </a:p>
          <a:p>
            <a:r>
              <a:rPr lang="en-US" dirty="0" smtClean="0"/>
              <a:t>Highly influenced by steric interactions</a:t>
            </a:r>
          </a:p>
          <a:p>
            <a:pPr lvl="1"/>
            <a:r>
              <a:rPr lang="en-US" dirty="0" smtClean="0"/>
              <a:t>Will add to the least </a:t>
            </a:r>
            <a:r>
              <a:rPr lang="en-US" dirty="0" err="1" smtClean="0"/>
              <a:t>sterically</a:t>
            </a:r>
            <a:r>
              <a:rPr lang="en-US" dirty="0" smtClean="0"/>
              <a:t> hindered side of a double bond which has implications for stereochemistry in </a:t>
            </a:r>
            <a:r>
              <a:rPr lang="en-US" dirty="0" err="1" smtClean="0"/>
              <a:t>cycloalkenes</a:t>
            </a:r>
            <a:endParaRPr lang="en-US" dirty="0"/>
          </a:p>
        </p:txBody>
      </p:sp>
      <p:pic>
        <p:nvPicPr>
          <p:cNvPr id="4" name="Picture 4" descr="14_21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" y="4324350"/>
            <a:ext cx="7620000" cy="2533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55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3" y="1981200"/>
            <a:ext cx="2714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1200"/>
            <a:ext cx="27717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" y="4724400"/>
            <a:ext cx="27527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51960"/>
            <a:ext cx="27432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81400" y="2895600"/>
            <a:ext cx="1828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81400" y="5519737"/>
            <a:ext cx="1828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4347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50674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291441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Pd</a:t>
            </a:r>
            <a:r>
              <a:rPr lang="en-US" dirty="0" smtClean="0"/>
              <a:t>/C or </a:t>
            </a:r>
            <a:r>
              <a:rPr lang="en-US" dirty="0" err="1" smtClean="0"/>
              <a:t>PtO</a:t>
            </a:r>
            <a:r>
              <a:rPr lang="en-US" baseline="-25000" dirty="0" err="1" smtClean="0"/>
              <a:t>2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EtOH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5700" y="555783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Pd</a:t>
            </a:r>
            <a:r>
              <a:rPr lang="en-US" dirty="0" smtClean="0"/>
              <a:t>/C or </a:t>
            </a:r>
            <a:r>
              <a:rPr lang="en-US" dirty="0" err="1" smtClean="0"/>
              <a:t>PtO</a:t>
            </a:r>
            <a:r>
              <a:rPr lang="en-US" baseline="-25000" dirty="0" err="1" smtClean="0"/>
              <a:t>2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EtOH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1215" y="6412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B050"/>
                </a:solidFill>
              </a:rPr>
              <a:t>syn</a:t>
            </a:r>
            <a:r>
              <a:rPr lang="en-US" dirty="0" smtClean="0">
                <a:solidFill>
                  <a:srgbClr val="00B050"/>
                </a:solidFill>
              </a:rPr>
              <a:t> product observed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7.8  Oxidation of Alkenes:  </a:t>
            </a:r>
            <a:r>
              <a:rPr lang="en-US" dirty="0" err="1" smtClean="0"/>
              <a:t>Epoxidation</a:t>
            </a:r>
            <a:r>
              <a:rPr lang="en-US" dirty="0" smtClean="0"/>
              <a:t> and Hydroxylation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dirty="0" smtClean="0"/>
              <a:t>Hydroxylation involves the addition of two –OH groups across the double bond of an alkene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1619250" cy="87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14600" y="3124200"/>
            <a:ext cx="220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7039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</a:t>
            </a:r>
            <a:r>
              <a:rPr lang="en-US" dirty="0" err="1" smtClean="0"/>
              <a:t>OsO</a:t>
            </a:r>
            <a:r>
              <a:rPr lang="en-US" baseline="-25000" dirty="0" err="1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 </a:t>
            </a:r>
            <a:r>
              <a:rPr lang="en-US" dirty="0" err="1" smtClean="0"/>
              <a:t>NaHSO</a:t>
            </a:r>
            <a:r>
              <a:rPr lang="en-US" baseline="-25000" dirty="0" err="1" smtClean="0"/>
              <a:t>3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82162"/>
            <a:ext cx="1800225" cy="122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26555" y="297326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 1,2-</a:t>
            </a:r>
            <a:r>
              <a:rPr lang="en-US" dirty="0" err="1" smtClean="0">
                <a:solidFill>
                  <a:srgbClr val="00B050"/>
                </a:solidFill>
              </a:rPr>
              <a:t>Diol</a:t>
            </a:r>
            <a:r>
              <a:rPr lang="en-US" dirty="0" smtClean="0">
                <a:solidFill>
                  <a:srgbClr val="00B050"/>
                </a:solidFill>
              </a:rPr>
              <a:t> Product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(Glycol)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8" y="5029200"/>
            <a:ext cx="2194073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09900" y="5791200"/>
            <a:ext cx="220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4267200"/>
            <a:ext cx="34194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76600" y="541281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</a:t>
            </a:r>
            <a:r>
              <a:rPr lang="en-US" dirty="0" err="1" smtClean="0"/>
              <a:t>OsO</a:t>
            </a:r>
            <a:r>
              <a:rPr lang="en-US" baseline="-25000" dirty="0" err="1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579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3</a:t>
            </a:r>
            <a:r>
              <a:rPr lang="en-US" dirty="0" err="1" smtClean="0"/>
              <a:t>Fe</a:t>
            </a:r>
            <a:r>
              <a:rPr lang="en-US" dirty="0" smtClean="0"/>
              <a:t>(</a:t>
            </a:r>
            <a:r>
              <a:rPr lang="en-US" dirty="0" err="1" smtClean="0"/>
              <a:t>CN</a:t>
            </a:r>
            <a:r>
              <a:rPr lang="en-US" dirty="0" smtClean="0"/>
              <a:t>)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72337" y="61524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114800"/>
            <a:ext cx="914400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Stereochemistry of Hydroxylation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dirty="0" smtClean="0"/>
              <a:t>Where stereochemistry must be considered (</a:t>
            </a:r>
            <a:r>
              <a:rPr lang="en-US" dirty="0" err="1" smtClean="0"/>
              <a:t>cycloalkenes</a:t>
            </a:r>
            <a:r>
              <a:rPr lang="en-US" dirty="0" smtClean="0"/>
              <a:t>) hydroxylation using </a:t>
            </a:r>
            <a:r>
              <a:rPr lang="en-US" dirty="0" err="1" smtClean="0"/>
              <a:t>OsO</a:t>
            </a:r>
            <a:r>
              <a:rPr lang="en-US" baseline="-25000" dirty="0" err="1" smtClean="0"/>
              <a:t>4</a:t>
            </a:r>
            <a:r>
              <a:rPr lang="en-US" dirty="0" smtClean="0"/>
              <a:t> occurs via </a:t>
            </a:r>
            <a:r>
              <a:rPr lang="en-US" i="1" dirty="0" err="1" smtClean="0"/>
              <a:t>syn</a:t>
            </a:r>
            <a:r>
              <a:rPr lang="en-US" dirty="0" smtClean="0"/>
              <a:t> addition yielding the </a:t>
            </a:r>
            <a:r>
              <a:rPr lang="en-US" i="1" dirty="0" err="1" smtClean="0"/>
              <a:t>cis</a:t>
            </a:r>
            <a:r>
              <a:rPr lang="en-US" dirty="0" smtClean="0"/>
              <a:t> product exclusively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66825" y="3246680"/>
            <a:ext cx="5848350" cy="1249072"/>
            <a:chOff x="1266825" y="3246680"/>
            <a:chExt cx="5848350" cy="124907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825" y="3246680"/>
              <a:ext cx="1428750" cy="1185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095625" y="3849881"/>
              <a:ext cx="18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35168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 </a:t>
              </a:r>
              <a:r>
                <a:rPr lang="en-US" dirty="0" err="1" smtClean="0"/>
                <a:t>OsO</a:t>
              </a:r>
              <a:r>
                <a:rPr lang="en-US" baseline="-25000" dirty="0" err="1" smtClean="0"/>
                <a:t>4</a:t>
              </a:r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25" y="3246680"/>
              <a:ext cx="1885950" cy="124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276600" y="3897868"/>
              <a:ext cx="141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 </a:t>
              </a:r>
              <a:r>
                <a:rPr lang="en-US" dirty="0" err="1" smtClean="0"/>
                <a:t>NaHSO</a:t>
              </a:r>
              <a:r>
                <a:rPr lang="en-US" baseline="-25000" dirty="0" err="1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0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Epoxidations</a:t>
            </a:r>
            <a:r>
              <a:rPr lang="en-US" dirty="0" smtClean="0"/>
              <a:t> Using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CPBA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dirty="0" err="1" smtClean="0"/>
              <a:t>Epoxidations</a:t>
            </a:r>
            <a:r>
              <a:rPr lang="en-US" dirty="0" smtClean="0"/>
              <a:t> involve the creation of an oxygen containing three-membered ring and can be used as a complimentary way creating 1,2-</a:t>
            </a:r>
            <a:r>
              <a:rPr lang="en-US" dirty="0" err="1" smtClean="0"/>
              <a:t>diols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8462"/>
            <a:ext cx="2056731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895600"/>
            <a:ext cx="2362200" cy="2362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069" y="4667250"/>
            <a:ext cx="2209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92D050"/>
                </a:solidFill>
              </a:rPr>
              <a:t>meta-</a:t>
            </a:r>
            <a:r>
              <a:rPr lang="en-US" sz="1600" b="1" dirty="0" err="1" smtClean="0">
                <a:solidFill>
                  <a:srgbClr val="92D050"/>
                </a:solidFill>
              </a:rPr>
              <a:t>Chloroperoxy</a:t>
            </a:r>
            <a:r>
              <a:rPr lang="en-US" sz="1600" b="1" dirty="0" smtClean="0">
                <a:solidFill>
                  <a:srgbClr val="92D050"/>
                </a:solidFill>
              </a:rPr>
              <a:t>-</a:t>
            </a:r>
          </a:p>
          <a:p>
            <a:r>
              <a:rPr lang="en-US" sz="1600" b="1" dirty="0" smtClean="0">
                <a:solidFill>
                  <a:srgbClr val="92D050"/>
                </a:solidFill>
              </a:rPr>
              <a:t>benzoic acid</a:t>
            </a:r>
            <a:endParaRPr lang="en-US" sz="1600" b="1" i="1" dirty="0">
              <a:solidFill>
                <a:srgbClr val="92D05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40" y="4225290"/>
            <a:ext cx="89102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267200" y="5025390"/>
            <a:ext cx="220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210050"/>
            <a:ext cx="12763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0600" y="465605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CPBA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505301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</a:t>
            </a:r>
            <a:r>
              <a:rPr lang="en-US" baseline="-25000" dirty="0" err="1" smtClean="0"/>
              <a:t>2</a:t>
            </a:r>
            <a:r>
              <a:rPr lang="en-US" dirty="0" err="1" smtClean="0"/>
              <a:t>Cl</a:t>
            </a:r>
            <a:r>
              <a:rPr lang="en-US" baseline="-25000" dirty="0" err="1" smtClean="0"/>
              <a:t>2</a:t>
            </a:r>
            <a:r>
              <a:rPr lang="en-US" dirty="0" smtClean="0"/>
              <a:t> (solvent)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0150" y="3196590"/>
            <a:ext cx="27622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epoxide functional group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391275" y="3577590"/>
            <a:ext cx="1076325" cy="10784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604063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syn</a:t>
            </a:r>
            <a:r>
              <a:rPr lang="en-US" dirty="0" smtClean="0"/>
              <a:t>-addition is observed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67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Epoxides from 1,2-</a:t>
            </a:r>
            <a:r>
              <a:rPr lang="en-US" dirty="0" err="1" smtClean="0"/>
              <a:t>Halohydrins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 smtClean="0"/>
              <a:t>Many times performed in two steps</a:t>
            </a:r>
          </a:p>
          <a:p>
            <a:pPr lvl="1"/>
            <a:r>
              <a:rPr lang="en-US" dirty="0" smtClean="0"/>
              <a:t>Conversion of alkene to </a:t>
            </a:r>
            <a:r>
              <a:rPr lang="en-US" dirty="0" err="1" smtClean="0"/>
              <a:t>halohydrin</a:t>
            </a:r>
            <a:endParaRPr lang="en-US" dirty="0" smtClean="0"/>
          </a:p>
          <a:p>
            <a:pPr lvl="1"/>
            <a:r>
              <a:rPr lang="en-US" dirty="0" smtClean="0"/>
              <a:t>Conversion of </a:t>
            </a:r>
            <a:r>
              <a:rPr lang="en-US" dirty="0" err="1" smtClean="0"/>
              <a:t>halohydrin</a:t>
            </a:r>
            <a:r>
              <a:rPr lang="en-US" dirty="0" smtClean="0"/>
              <a:t> to epoxide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63290"/>
            <a:ext cx="1645327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20415"/>
            <a:ext cx="1481315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38400" y="4227196"/>
            <a:ext cx="1447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5100" y="38578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NaOH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41872"/>
            <a:ext cx="1593055" cy="137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5562600" y="4191000"/>
            <a:ext cx="1447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29300" y="3821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O</a:t>
            </a:r>
            <a:r>
              <a:rPr lang="en-US" baseline="30000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5011103"/>
            <a:ext cx="298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trans</a:t>
            </a:r>
            <a:r>
              <a:rPr lang="en-US" b="1" dirty="0" smtClean="0">
                <a:solidFill>
                  <a:srgbClr val="00B050"/>
                </a:solidFill>
              </a:rPr>
              <a:t>-substituted product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observed only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Reactions</a:t>
            </a:r>
            <a:endParaRPr lang="en-US" dirty="0"/>
          </a:p>
        </p:txBody>
      </p:sp>
      <p:pic>
        <p:nvPicPr>
          <p:cNvPr id="4" name="Picture 4" descr="07p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7" y="1428922"/>
            <a:ext cx="5478463" cy="535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9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7.9  Oxidation of Alkenes:  Cleavage to Carbonyl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994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Products from </a:t>
            </a:r>
            <a:r>
              <a:rPr lang="en-US" sz="2000" dirty="0" err="1" smtClean="0"/>
              <a:t>ozonolysis</a:t>
            </a:r>
            <a:r>
              <a:rPr lang="en-US" sz="2000" dirty="0" smtClean="0"/>
              <a:t> depend on the degree of substitution in the reactants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209800"/>
            <a:ext cx="60102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290" y="39256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Tetrasubstituted</a:t>
            </a:r>
            <a:r>
              <a:rPr lang="en-US" b="1" dirty="0" smtClean="0">
                <a:solidFill>
                  <a:srgbClr val="00B050"/>
                </a:solidFill>
              </a:rPr>
              <a:t> alkenes yield two products containing the ketone functional group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4705350"/>
            <a:ext cx="71342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580" y="619261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Disubstituted</a:t>
            </a:r>
            <a:r>
              <a:rPr lang="en-US" b="1" dirty="0" smtClean="0">
                <a:solidFill>
                  <a:srgbClr val="00B050"/>
                </a:solidFill>
              </a:rPr>
              <a:t> alkenes yield two products containing the aldehyde functional group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7.1  Preparation of Alkenes:  A Preview of Elimination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Two most common ways to prepare alkenes</a:t>
            </a:r>
          </a:p>
          <a:p>
            <a:pPr lvl="1"/>
            <a:r>
              <a:rPr lang="en-US" dirty="0" err="1" smtClean="0"/>
              <a:t>Dehydrohalogenation</a:t>
            </a:r>
            <a:endParaRPr lang="en-US" dirty="0" smtClean="0"/>
          </a:p>
          <a:p>
            <a:pPr lvl="1"/>
            <a:r>
              <a:rPr lang="en-US" dirty="0" smtClean="0"/>
              <a:t>Dehydration</a:t>
            </a:r>
          </a:p>
          <a:p>
            <a:pPr lvl="1"/>
            <a:r>
              <a:rPr lang="en-US" dirty="0" smtClean="0"/>
              <a:t>Ex:  2-</a:t>
            </a:r>
            <a:r>
              <a:rPr lang="en-US" dirty="0" err="1" smtClean="0"/>
              <a:t>bromopentane</a:t>
            </a:r>
            <a:r>
              <a:rPr lang="en-US" dirty="0" smtClean="0"/>
              <a:t> reacting w/ </a:t>
            </a:r>
            <a:r>
              <a:rPr lang="en-US" dirty="0" err="1" smtClean="0"/>
              <a:t>KOH</a:t>
            </a:r>
            <a:r>
              <a:rPr lang="en-US" dirty="0" smtClean="0"/>
              <a:t> in </a:t>
            </a:r>
            <a:r>
              <a:rPr lang="en-US" dirty="0" err="1" smtClean="0"/>
              <a:t>EtOH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2133600" cy="108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" y="4572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dirty="0"/>
              <a:t>Ex:  1-</a:t>
            </a:r>
            <a:r>
              <a:rPr lang="en-US" dirty="0" err="1"/>
              <a:t>Hexanol</a:t>
            </a:r>
            <a:r>
              <a:rPr lang="en-US" dirty="0"/>
              <a:t> reacting w/ aqueous sulfuric acid in </a:t>
            </a:r>
            <a:r>
              <a:rPr lang="en-US" dirty="0" err="1"/>
              <a:t>THF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95600" y="3951945"/>
            <a:ext cx="2971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8100" y="352808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95623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EtOH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2415"/>
            <a:ext cx="2133600" cy="6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933700" y="5786914"/>
            <a:ext cx="2971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536305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2</a:t>
            </a:r>
            <a:r>
              <a:rPr lang="en-US" dirty="0" err="1" smtClean="0"/>
              <a:t>SO</a:t>
            </a:r>
            <a:r>
              <a:rPr lang="en-US" baseline="-25000" dirty="0" err="1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THF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453539"/>
            <a:ext cx="28765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5547718"/>
            <a:ext cx="2266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7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7.2  Addition of Halogens to Alkenes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63685"/>
            <a:ext cx="2895600" cy="106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67359"/>
            <a:ext cx="3276600" cy="10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76600" y="5631894"/>
            <a:ext cx="1981200" cy="428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52123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</a:t>
            </a:r>
            <a:r>
              <a:rPr lang="en-US" baseline="-25000" dirty="0" err="1" smtClean="0"/>
              <a:t>2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" y="1981200"/>
            <a:ext cx="30384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67" y="1516498"/>
            <a:ext cx="37242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276600" y="2394346"/>
            <a:ext cx="1981200" cy="428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8600" y="19747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</a:t>
            </a:r>
            <a:r>
              <a:rPr lang="en-US" baseline="-25000" dirty="0" err="1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71469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Halogens react exclusively with C-C double bonds (not carbonyls, etc.)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94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67312"/>
            <a:ext cx="1619198" cy="134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Reactions Involving </a:t>
            </a:r>
            <a:r>
              <a:rPr lang="en-US" dirty="0" err="1" smtClean="0"/>
              <a:t>Cycloalkenes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81137"/>
          </a:xfrm>
        </p:spPr>
        <p:txBody>
          <a:bodyPr/>
          <a:lstStyle/>
          <a:p>
            <a:r>
              <a:rPr lang="en-US" dirty="0" smtClean="0"/>
              <a:t>Halogens can react with </a:t>
            </a:r>
            <a:r>
              <a:rPr lang="en-US" dirty="0" err="1" smtClean="0"/>
              <a:t>cycloalkenes</a:t>
            </a:r>
            <a:r>
              <a:rPr lang="en-US" dirty="0" smtClean="0"/>
              <a:t> to form trans-1,2-</a:t>
            </a:r>
            <a:r>
              <a:rPr lang="en-US" dirty="0" err="1" smtClean="0"/>
              <a:t>dihaloalkanes</a:t>
            </a:r>
            <a:endParaRPr lang="en-US" dirty="0" smtClean="0"/>
          </a:p>
          <a:p>
            <a:r>
              <a:rPr lang="en-US" dirty="0" smtClean="0"/>
              <a:t>Ex:  cyclohexene reacting with </a:t>
            </a:r>
            <a:r>
              <a:rPr lang="en-US" dirty="0" err="1" smtClean="0"/>
              <a:t>Br</a:t>
            </a:r>
            <a:r>
              <a:rPr lang="en-US" baseline="-25000" dirty="0" err="1" smtClean="0"/>
              <a:t>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28121" y="3843575"/>
            <a:ext cx="2971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0621" y="341971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</a:t>
            </a:r>
            <a:r>
              <a:rPr lang="en-US" baseline="-25000" dirty="0" err="1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10400" y="2962513"/>
            <a:ext cx="1828800" cy="18380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934200" y="2886313"/>
            <a:ext cx="1828800" cy="18380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67312"/>
            <a:ext cx="132570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02648"/>
            <a:ext cx="1602769" cy="149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5486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anti-addition ONLY is observed during halogenation of </a:t>
            </a:r>
            <a:r>
              <a:rPr lang="en-US" b="1" dirty="0" err="1" smtClean="0">
                <a:solidFill>
                  <a:srgbClr val="00B050"/>
                </a:solidFill>
              </a:rPr>
              <a:t>cycloalkenes</a:t>
            </a:r>
            <a:r>
              <a:rPr lang="en-US" b="1" dirty="0" smtClean="0">
                <a:solidFill>
                  <a:srgbClr val="00B050"/>
                </a:solidFill>
              </a:rPr>
              <a:t> resulting in the </a:t>
            </a:r>
            <a:r>
              <a:rPr lang="en-US" b="1" i="1" dirty="0" smtClean="0">
                <a:solidFill>
                  <a:srgbClr val="00B050"/>
                </a:solidFill>
              </a:rPr>
              <a:t>trans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product exclusively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7.3  </a:t>
            </a:r>
            <a:r>
              <a:rPr lang="en-US" dirty="0" err="1" smtClean="0"/>
              <a:t>Halohydrin</a:t>
            </a:r>
            <a:r>
              <a:rPr lang="en-US" dirty="0" smtClean="0"/>
              <a:t>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dirty="0" smtClean="0"/>
              <a:t>After formation of the </a:t>
            </a:r>
            <a:r>
              <a:rPr lang="en-US" dirty="0" err="1" smtClean="0"/>
              <a:t>bromonium</a:t>
            </a:r>
            <a:r>
              <a:rPr lang="en-US" dirty="0" smtClean="0"/>
              <a:t> ion the only nucleophile present in the previous example is bromide</a:t>
            </a:r>
          </a:p>
          <a:p>
            <a:pPr lvl="1"/>
            <a:r>
              <a:rPr lang="en-US" dirty="0" smtClean="0"/>
              <a:t>What happens when additional nucleophiles are present?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4" descr="07p21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7178"/>
            <a:ext cx="4298950" cy="158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" y="5181600"/>
            <a:ext cx="132570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99521" y="5748575"/>
            <a:ext cx="2971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2021" y="532471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NBS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2921" y="575286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Acetone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21" y="5025747"/>
            <a:ext cx="1577079" cy="144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6590" y="6336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92%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5082050"/>
            <a:ext cx="1643062" cy="133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6934200" y="4867513"/>
            <a:ext cx="1828800" cy="183808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81800" y="4791313"/>
            <a:ext cx="1828800" cy="18380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41823" y="377043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 </a:t>
            </a:r>
            <a:r>
              <a:rPr lang="en-US" i="1" dirty="0" err="1" smtClean="0">
                <a:solidFill>
                  <a:srgbClr val="00B050"/>
                </a:solidFill>
              </a:rPr>
              <a:t>syn</a:t>
            </a:r>
            <a:r>
              <a:rPr lang="en-US" dirty="0" smtClean="0">
                <a:solidFill>
                  <a:srgbClr val="00B050"/>
                </a:solidFill>
              </a:rPr>
              <a:t> addition observed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ight Bracket 9"/>
          <p:cNvSpPr/>
          <p:nvPr/>
        </p:nvSpPr>
        <p:spPr>
          <a:xfrm rot="16200000">
            <a:off x="7618098" y="3527665"/>
            <a:ext cx="476251" cy="2209799"/>
          </a:xfrm>
          <a:prstGeom prst="rightBracket">
            <a:avLst/>
          </a:prstGeom>
          <a:noFill/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2819400"/>
            <a:ext cx="4648200" cy="1813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1676400" cy="110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209800" y="2666611"/>
            <a:ext cx="2971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0400" y="22506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NBS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26666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baseline="-25000" dirty="0" err="1" smtClean="0"/>
              <a:t>3</a:t>
            </a:r>
            <a:r>
              <a:rPr lang="en-US" dirty="0" smtClean="0"/>
              <a:t> Acetone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810" y="3962400"/>
            <a:ext cx="643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product would exhibit </a:t>
            </a:r>
            <a:r>
              <a:rPr lang="en-US" sz="2000" dirty="0" err="1" smtClean="0"/>
              <a:t>Markovnikov</a:t>
            </a:r>
            <a:r>
              <a:rPr lang="en-US" sz="2000" dirty="0" smtClean="0"/>
              <a:t> addition?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150654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" y="5224818"/>
            <a:ext cx="1998345" cy="103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590800" y="5842246"/>
            <a:ext cx="2971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600" y="542624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equiv. </a:t>
            </a:r>
            <a:r>
              <a:rPr lang="en-US" dirty="0" err="1" smtClean="0"/>
              <a:t>Br</a:t>
            </a:r>
            <a:r>
              <a:rPr lang="en-US" baseline="-25000" dirty="0" err="1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5326289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7.4  Addition to Water to Alkenes:  </a:t>
            </a:r>
            <a:r>
              <a:rPr lang="en-US" dirty="0" err="1" smtClean="0"/>
              <a:t>Oxymercuration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dirty="0" smtClean="0"/>
              <a:t>Hydration of alkenes is possible leading to the formation of alcohols (introduction of –OH functional group)</a:t>
            </a:r>
          </a:p>
          <a:p>
            <a:r>
              <a:rPr lang="en-US" dirty="0" smtClean="0"/>
              <a:t>Most straightforward method involves the use of an aqueous solution of a strong acid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85849"/>
            <a:ext cx="22193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429000" y="4859805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33800" y="44741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PO</a:t>
            </a:r>
            <a:r>
              <a:rPr lang="en-US" baseline="-25000" dirty="0" err="1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484647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250 </a:t>
            </a:r>
            <a:r>
              <a:rPr lang="en-US" dirty="0" smtClean="0">
                <a:sym typeface="Symbol"/>
              </a:rPr>
              <a:t>C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10" y="4471987"/>
            <a:ext cx="26479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5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Oxymercuration</a:t>
            </a:r>
            <a:r>
              <a:rPr lang="en-US" dirty="0" smtClean="0"/>
              <a:t>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r>
              <a:rPr lang="en-US" dirty="0" err="1" smtClean="0"/>
              <a:t>Oxymercuration</a:t>
            </a:r>
            <a:r>
              <a:rPr lang="en-US" dirty="0" smtClean="0"/>
              <a:t> utilizes mercury (II) acetate in an water/</a:t>
            </a:r>
            <a:r>
              <a:rPr lang="en-US" dirty="0" err="1" smtClean="0"/>
              <a:t>THF</a:t>
            </a:r>
            <a:r>
              <a:rPr lang="en-US" dirty="0" smtClean="0"/>
              <a:t> solvent to convert hydrate alkenes to produce alcohols</a:t>
            </a:r>
          </a:p>
          <a:p>
            <a:pPr lvl="1"/>
            <a:r>
              <a:rPr lang="en-US" dirty="0" smtClean="0"/>
              <a:t>The intermediate that is initially formed is then reduced with </a:t>
            </a:r>
            <a:r>
              <a:rPr lang="en-US" dirty="0" err="1" smtClean="0"/>
              <a:t>NaBH</a:t>
            </a:r>
            <a:r>
              <a:rPr lang="en-US" baseline="-25000" dirty="0" err="1" smtClean="0"/>
              <a:t>4</a:t>
            </a:r>
            <a:r>
              <a:rPr lang="en-US" dirty="0" smtClean="0"/>
              <a:t> (sodium </a:t>
            </a:r>
            <a:r>
              <a:rPr lang="en-US" dirty="0" err="1" smtClean="0"/>
              <a:t>borohydride</a:t>
            </a:r>
            <a:r>
              <a:rPr lang="en-US" dirty="0" smtClean="0"/>
              <a:t>) to yield the alcohol</a:t>
            </a:r>
            <a:endParaRPr lang="en-US" dirty="0"/>
          </a:p>
        </p:txBody>
      </p:sp>
      <p:pic>
        <p:nvPicPr>
          <p:cNvPr id="4" name="Picture 4" descr="07p22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" y="4267200"/>
            <a:ext cx="8964613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3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678</Words>
  <Application>Microsoft Office PowerPoint</Application>
  <PresentationFormat>On-screen Show (4:3)</PresentationFormat>
  <Paragraphs>124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iRespondQuestionMaster</vt:lpstr>
      <vt:lpstr>iRespondGraphMaster</vt:lpstr>
      <vt:lpstr>Clarity</vt:lpstr>
      <vt:lpstr>Chapter 7</vt:lpstr>
      <vt:lpstr>Preview of Reactions</vt:lpstr>
      <vt:lpstr>Section 7.1  Preparation of Alkenes:  A Preview of Elimination Reactions</vt:lpstr>
      <vt:lpstr>Section 7.2  Addition of Halogens to Alkenes</vt:lpstr>
      <vt:lpstr>Reactions Involving Cycloalkenes</vt:lpstr>
      <vt:lpstr>Section 7.3  Halohydrin Formation</vt:lpstr>
      <vt:lpstr>Examples</vt:lpstr>
      <vt:lpstr>Section 7.4  Addition to Water to Alkenes:  Oxymercuration</vt:lpstr>
      <vt:lpstr>Oxymercuration Procedure</vt:lpstr>
      <vt:lpstr>Section 7.5  Addition of Water to Alkenes:  Hydroboration</vt:lpstr>
      <vt:lpstr>Stoichiometry of Hydroboration Step</vt:lpstr>
      <vt:lpstr>Mechanism</vt:lpstr>
      <vt:lpstr>Example</vt:lpstr>
      <vt:lpstr>Section 7.7  Reduction of Alkenes:  Hydrogenation</vt:lpstr>
      <vt:lpstr>Examples</vt:lpstr>
      <vt:lpstr>Section 7.8  Oxidation of Alkenes:  Epoxidation and Hydroxylation</vt:lpstr>
      <vt:lpstr>Stereochemistry of Hydroxylation Reactions</vt:lpstr>
      <vt:lpstr>Epoxidations Using m-CPBA</vt:lpstr>
      <vt:lpstr>Epoxides from 1,2-Halohydrins</vt:lpstr>
      <vt:lpstr>Section 7.9  Oxidation of Alkenes:  Cleavage to Carbonyl Compounds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John Cody</dc:creator>
  <cp:lastModifiedBy>John Cody</cp:lastModifiedBy>
  <cp:revision>56</cp:revision>
  <cp:lastPrinted>2014-02-25T18:54:19Z</cp:lastPrinted>
  <dcterms:created xsi:type="dcterms:W3CDTF">2014-02-19T19:20:09Z</dcterms:created>
  <dcterms:modified xsi:type="dcterms:W3CDTF">2015-03-06T20:55:10Z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eepGraph">
    <vt:bool>false</vt:bool>
  </property>
  <property fmtid="{D5CDD505-2E9C-101B-9397-08002B2CF9AE}" pid="3" name="AutoReflect">
    <vt:bool>false</vt:bool>
  </property>
  <property fmtid="{D5CDD505-2E9C-101B-9397-08002B2CF9AE}" pid="4" name="ShowTimer">
    <vt:bool>true</vt:bool>
  </property>
  <property fmtid="{D5CDD505-2E9C-101B-9397-08002B2CF9AE}" pid="5" name="ShowPercent">
    <vt:bool>true</vt:bool>
  </property>
</Properties>
</file>