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7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6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97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6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5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5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9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0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41E8A0-A6EF-4E6C-8B15-2D85ADCAA86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0B0F9E0-1406-42C5-AFBD-EF300B5322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000000"/>
                </a:solidFill>
              </a:rPr>
              <a:t>iRespond Question Master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A.) Response A</a:t>
            </a:r>
            <a:endParaRPr lang="en-US" sz="3200"/>
          </a:p>
        </p:txBody>
      </p:sp>
      <p:sp>
        <p:nvSpPr>
          <p:cNvPr id="4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B.) Response B</a:t>
            </a:r>
            <a:endParaRPr lang="en-US" sz="3200"/>
          </a:p>
        </p:txBody>
      </p:sp>
      <p:sp>
        <p:nvSpPr>
          <p:cNvPr id="5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C.) Response C</a:t>
            </a:r>
            <a:endParaRPr lang="en-US" sz="3200"/>
          </a:p>
        </p:txBody>
      </p:sp>
      <p:sp>
        <p:nvSpPr>
          <p:cNvPr id="6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D.) Response D</a:t>
            </a:r>
            <a:endParaRPr lang="en-US" sz="3200"/>
          </a:p>
        </p:txBody>
      </p:sp>
      <p:sp>
        <p:nvSpPr>
          <p:cNvPr id="39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E.) Response E</a:t>
            </a:r>
            <a:endParaRPr lang="en-US" sz="3200"/>
          </a:p>
        </p:txBody>
      </p:sp>
      <p:sp>
        <p:nvSpPr>
          <p:cNvPr id="40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1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Alkynes:  An Introduction to Organic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8.1  Naming Alkynes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smtClean="0"/>
              <a:t>Nomenclature for alkynes is very much like that of alkenes</a:t>
            </a:r>
          </a:p>
          <a:p>
            <a:pPr lvl="1"/>
            <a:r>
              <a:rPr lang="en-US" dirty="0" smtClean="0"/>
              <a:t>The suffix –</a:t>
            </a:r>
            <a:r>
              <a:rPr lang="en-US" i="1" dirty="0" err="1" smtClean="0"/>
              <a:t>yne</a:t>
            </a:r>
            <a:r>
              <a:rPr lang="en-US" dirty="0" smtClean="0"/>
              <a:t> is used in place of –</a:t>
            </a:r>
            <a:r>
              <a:rPr lang="en-US" i="1" dirty="0" err="1" smtClean="0"/>
              <a:t>ene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6609"/>
            <a:ext cx="2728912" cy="15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70" y="3294658"/>
            <a:ext cx="2500312" cy="9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14468"/>
            <a:ext cx="3586163" cy="71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82" y="5499989"/>
            <a:ext cx="1752600" cy="93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jw18285\Dropbox\WHS\Organic Chemistry\mcmurry\Media\JPEG_Image_Library\chapter8\08p26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" y="2537012"/>
            <a:ext cx="8964706" cy="17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8.3  Reactions of Alkynes:  Addition of </a:t>
            </a:r>
            <a:r>
              <a:rPr lang="en-US" dirty="0" err="1" smtClean="0"/>
              <a:t>HX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Reactions are analogous to those for alkenes; however, it is possible to react with more than one equivalent of each reagent:</a:t>
            </a:r>
            <a:endParaRPr lang="en-US" dirty="0"/>
          </a:p>
        </p:txBody>
      </p:sp>
      <p:pic>
        <p:nvPicPr>
          <p:cNvPr id="1027" name="Picture 3" descr="C:\Users\cjw18285\Dropbox\WHS\Organic Chemistry\mcmurry\Media\JPEG_Image_Library\chapter8\08p26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6038"/>
            <a:ext cx="7892303" cy="17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8.4  Hydration of Alkynes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hydration is similar to the </a:t>
            </a:r>
            <a:r>
              <a:rPr lang="en-US" dirty="0" err="1" smtClean="0"/>
              <a:t>oxymercuration</a:t>
            </a:r>
            <a:r>
              <a:rPr lang="en-US" dirty="0" smtClean="0"/>
              <a:t> procedure; however, no </a:t>
            </a:r>
            <a:r>
              <a:rPr lang="en-US" dirty="0" err="1" smtClean="0"/>
              <a:t>NaBH</a:t>
            </a:r>
            <a:r>
              <a:rPr lang="en-US" baseline="-25000" dirty="0" err="1" smtClean="0"/>
              <a:t>4</a:t>
            </a:r>
            <a:r>
              <a:rPr lang="en-US" dirty="0" smtClean="0"/>
              <a:t> is required.  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enol</a:t>
            </a:r>
            <a:r>
              <a:rPr lang="en-US" dirty="0" smtClean="0"/>
              <a:t> intermediate is formed which quickly converts to the ketone product</a:t>
            </a:r>
          </a:p>
          <a:p>
            <a:pPr lvl="1"/>
            <a:r>
              <a:rPr lang="en-US" dirty="0" smtClean="0"/>
              <a:t>Can be thought of as almost like a </a:t>
            </a:r>
            <a:r>
              <a:rPr lang="en-US" dirty="0" err="1" smtClean="0"/>
              <a:t>Markovnikov</a:t>
            </a:r>
            <a:r>
              <a:rPr lang="en-US" dirty="0" smtClean="0"/>
              <a:t> addition of a ketone (although the mechanism is a little more complex)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90600" y="3655635"/>
            <a:ext cx="6724650" cy="1870591"/>
            <a:chOff x="990600" y="3192780"/>
            <a:chExt cx="6724650" cy="187059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429000"/>
              <a:ext cx="1828800" cy="141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3124200" y="4343400"/>
              <a:ext cx="2209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192780"/>
              <a:ext cx="1847850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91325" y="4694039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79%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67100" y="395097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2</a:t>
              </a:r>
              <a:r>
                <a:rPr lang="en-US" dirty="0" smtClean="0"/>
                <a:t>O, </a:t>
              </a:r>
              <a:r>
                <a:rPr lang="en-US" dirty="0" err="1" smtClean="0"/>
                <a:t>HgSO</a:t>
              </a:r>
              <a:r>
                <a:rPr lang="en-US" baseline="-25000" dirty="0" err="1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3800" y="4355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</a:t>
              </a:r>
              <a:r>
                <a:rPr lang="en-US" baseline="-25000" dirty="0" err="1" smtClean="0"/>
                <a:t>2</a:t>
              </a:r>
              <a:r>
                <a:rPr lang="en-US" dirty="0" err="1" smtClean="0"/>
                <a:t>SO</a:t>
              </a:r>
              <a:r>
                <a:rPr lang="en-US" baseline="-25000" dirty="0" err="1" smtClean="0"/>
                <a:t>4</a:t>
              </a:r>
              <a:endParaRPr lang="en-US" dirty="0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5537775"/>
            <a:ext cx="8229600" cy="96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unsymmetrical, internal alkynes are used then a mixture of the two possible ketones is observed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</a:t>
            </a:r>
            <a:r>
              <a:rPr lang="en-US" dirty="0" err="1" smtClean="0"/>
              <a:t>butyne</a:t>
            </a:r>
            <a:r>
              <a:rPr lang="en-US" dirty="0" smtClean="0"/>
              <a:t> is treated with aqueous </a:t>
            </a:r>
            <a:r>
              <a:rPr lang="en-US" dirty="0" err="1" smtClean="0"/>
              <a:t>HgSO</a:t>
            </a:r>
            <a:r>
              <a:rPr lang="en-US" baseline="-25000" dirty="0" err="1" smtClean="0"/>
              <a:t>4</a:t>
            </a:r>
            <a:r>
              <a:rPr lang="en-US" dirty="0" smtClean="0"/>
              <a:t> and </a:t>
            </a:r>
            <a:r>
              <a:rPr lang="en-US" dirty="0" err="1" smtClean="0"/>
              <a:t>H</a:t>
            </a:r>
            <a:r>
              <a:rPr lang="en-US" baseline="-25000" dirty="0" err="1" smtClean="0"/>
              <a:t>2</a:t>
            </a:r>
            <a:r>
              <a:rPr lang="en-US" dirty="0" err="1" smtClean="0"/>
              <a:t>SO</a:t>
            </a:r>
            <a:r>
              <a:rPr lang="en-US" baseline="-25000" dirty="0" err="1" smtClean="0"/>
              <a:t>4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2-</a:t>
            </a:r>
            <a:r>
              <a:rPr lang="en-US" dirty="0" err="1" smtClean="0"/>
              <a:t>pentyne</a:t>
            </a:r>
            <a:r>
              <a:rPr lang="en-US" dirty="0" smtClean="0"/>
              <a:t> reacting with two equivalents of </a:t>
            </a:r>
            <a:r>
              <a:rPr lang="en-US" dirty="0" err="1" smtClean="0"/>
              <a:t>HBr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Propyne</a:t>
            </a:r>
            <a:r>
              <a:rPr lang="en-US" dirty="0" smtClean="0"/>
              <a:t> reacting with one </a:t>
            </a:r>
            <a:r>
              <a:rPr lang="en-US" dirty="0" err="1" smtClean="0"/>
              <a:t>equilvalent</a:t>
            </a:r>
            <a:r>
              <a:rPr lang="en-US" dirty="0" smtClean="0"/>
              <a:t> of </a:t>
            </a:r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Hydroboration/Oxidation of Alkynes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dirty="0" smtClean="0"/>
              <a:t>Depending on the location of the triple bond, either aldehydes or ketones are obtained</a:t>
            </a:r>
          </a:p>
          <a:p>
            <a:pPr lvl="1"/>
            <a:r>
              <a:rPr lang="en-US" dirty="0" smtClean="0"/>
              <a:t>Aldehydes for terminal alkynes and ketones for internal</a:t>
            </a:r>
            <a:endParaRPr lang="en-US" dirty="0"/>
          </a:p>
        </p:txBody>
      </p:sp>
      <p:pic>
        <p:nvPicPr>
          <p:cNvPr id="3074" name="Picture 2" descr="C:\Users\cjw18285\Dropbox\WHS\Organic Chemistry\mcmurry\Media\JPEG_Image_Library\chapter8\08p26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409879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Hydroboration of Terminal Alkynes</a:t>
            </a:r>
            <a:endParaRPr lang="en-US" dirty="0"/>
          </a:p>
        </p:txBody>
      </p:sp>
      <p:pic>
        <p:nvPicPr>
          <p:cNvPr id="4098" name="Picture 2" descr="C:\Users\cjw18285\Dropbox\WHS\Organic Chemistry\mcmurry\Media\JPEG_Image_Library\chapter8\08p26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4" y="1524000"/>
            <a:ext cx="8964706" cy="15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3683675"/>
            <a:ext cx="4423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Borane</a:t>
            </a:r>
            <a:r>
              <a:rPr lang="en-US" dirty="0" smtClean="0"/>
              <a:t> adds to the least substituted carbon twice and subsequent reaction with peroxide provides the aldehyde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a complimentary method to </a:t>
            </a:r>
            <a:r>
              <a:rPr lang="en-US" dirty="0" err="1" smtClean="0"/>
              <a:t>oxymercuration</a:t>
            </a:r>
            <a:r>
              <a:rPr lang="en-US" dirty="0" smtClean="0"/>
              <a:t> which would otherwise yield the ketone product</a:t>
            </a:r>
            <a:endParaRPr lang="en-US" dirty="0"/>
          </a:p>
        </p:txBody>
      </p:sp>
      <p:pic>
        <p:nvPicPr>
          <p:cNvPr id="1027" name="Picture 3" descr="C:\Users\cjw18285\Dropbox\WHS\Organic Chemistry\mcmurry\Media\JPEG_Image_Library\chapter8\08p26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99" y="3581400"/>
            <a:ext cx="4282354" cy="32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31167" y="3110754"/>
            <a:ext cx="4512833" cy="3733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8.5  Reduction of Alkynes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Reduction of alkynes works essentially the same as with alkenes and uses the same catalysts</a:t>
            </a:r>
          </a:p>
          <a:p>
            <a:pPr lvl="1"/>
            <a:r>
              <a:rPr lang="en-US" dirty="0" smtClean="0"/>
              <a:t>However it is possible to stop the reaction after reducing one </a:t>
            </a:r>
            <a:r>
              <a:rPr lang="en-US" dirty="0" smtClean="0">
                <a:sym typeface="Symbol"/>
              </a:rPr>
              <a:t> bond with specialized reagents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51803"/>
            <a:ext cx="1828800" cy="89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72" y="2575560"/>
            <a:ext cx="1905000" cy="71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4091940"/>
            <a:ext cx="1733550" cy="106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354" y="5630668"/>
            <a:ext cx="1517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438400" y="3304256"/>
            <a:ext cx="2447926" cy="1115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38400" y="4797613"/>
            <a:ext cx="244792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1262" y="5152769"/>
            <a:ext cx="2362201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003665">
            <a:off x="2975500" y="349123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2 equiv. </a:t>
            </a:r>
            <a:r>
              <a:rPr lang="en-US" sz="1400" dirty="0" err="1" smtClean="0">
                <a:solidFill>
                  <a:srgbClr val="FF0000"/>
                </a:solidFill>
              </a:rPr>
              <a:t>H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003665">
            <a:off x="3319463" y="389584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Pd</a:t>
            </a:r>
            <a:r>
              <a:rPr lang="en-US" sz="1400" dirty="0" smtClean="0">
                <a:solidFill>
                  <a:srgbClr val="FF0000"/>
                </a:solidFill>
              </a:rPr>
              <a:t>/C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6600" y="44928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1 equiv. </a:t>
            </a:r>
            <a:r>
              <a:rPr lang="en-US" sz="1400" dirty="0" err="1" smtClean="0">
                <a:solidFill>
                  <a:srgbClr val="00B0F0"/>
                </a:solidFill>
              </a:rPr>
              <a:t>H</a:t>
            </a:r>
            <a:r>
              <a:rPr lang="en-US" sz="1400" baseline="-25000" dirty="0" err="1" smtClean="0">
                <a:solidFill>
                  <a:srgbClr val="00B0F0"/>
                </a:solidFill>
              </a:rPr>
              <a:t>2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64920" y="4844992"/>
            <a:ext cx="15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F0"/>
                </a:solidFill>
              </a:rPr>
              <a:t>Lindlar</a:t>
            </a:r>
            <a:r>
              <a:rPr lang="en-US" sz="1400" dirty="0" smtClean="0">
                <a:solidFill>
                  <a:srgbClr val="00B0F0"/>
                </a:solidFill>
              </a:rPr>
              <a:t> catalyst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466586">
            <a:off x="3623629" y="5398189"/>
            <a:ext cx="47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Li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469607">
            <a:off x="3412186" y="5670873"/>
            <a:ext cx="58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NH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3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9020" y="287723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Alkane 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5200" y="4299188"/>
            <a:ext cx="189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B050"/>
                </a:solidFill>
              </a:rPr>
              <a:t>cis</a:t>
            </a:r>
            <a:r>
              <a:rPr lang="en-US" dirty="0" smtClean="0">
                <a:solidFill>
                  <a:srgbClr val="00B050"/>
                </a:solidFill>
              </a:rPr>
              <a:t>-product only</a:t>
            </a:r>
          </a:p>
          <a:p>
            <a:pPr algn="ctr"/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syn</a:t>
            </a:r>
            <a:r>
              <a:rPr lang="en-US" i="1" dirty="0" smtClean="0">
                <a:solidFill>
                  <a:srgbClr val="00B050"/>
                </a:solidFill>
              </a:rPr>
              <a:t> addition)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72772" y="6019800"/>
            <a:ext cx="203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</a:rPr>
              <a:t>trans</a:t>
            </a:r>
            <a:r>
              <a:rPr lang="en-US" dirty="0" smtClean="0">
                <a:solidFill>
                  <a:srgbClr val="00B050"/>
                </a:solidFill>
              </a:rPr>
              <a:t>-product only</a:t>
            </a:r>
          </a:p>
          <a:p>
            <a:pPr algn="ctr"/>
            <a:r>
              <a:rPr lang="en-US" i="1" dirty="0" smtClean="0">
                <a:solidFill>
                  <a:srgbClr val="00B050"/>
                </a:solidFill>
              </a:rPr>
              <a:t>(anti addition)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8.7  Alkyne Acidity:  Formation of </a:t>
            </a:r>
            <a:r>
              <a:rPr lang="en-US" dirty="0" err="1" smtClean="0"/>
              <a:t>Acetylide</a:t>
            </a:r>
            <a:r>
              <a:rPr lang="en-US" dirty="0" smtClean="0"/>
              <a:t> Anions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Unlike alkenes, alkynes can be treated with strong bases, such as sodium amide (</a:t>
            </a:r>
            <a:r>
              <a:rPr lang="en-US" dirty="0" err="1" smtClean="0"/>
              <a:t>NaNH</a:t>
            </a:r>
            <a:r>
              <a:rPr lang="en-US" baseline="-25000" dirty="0" err="1" smtClean="0"/>
              <a:t>2</a:t>
            </a:r>
            <a:r>
              <a:rPr lang="en-US" dirty="0" smtClean="0"/>
              <a:t>) to yield the </a:t>
            </a:r>
            <a:r>
              <a:rPr lang="en-US" dirty="0" err="1" smtClean="0"/>
              <a:t>carbanion</a:t>
            </a:r>
            <a:r>
              <a:rPr lang="en-US" dirty="0" smtClean="0"/>
              <a:t> which can be used to react with alkyl halides to produce a longer carbon chain</a:t>
            </a:r>
          </a:p>
          <a:p>
            <a:pPr lvl="1"/>
            <a:r>
              <a:rPr lang="en-US" dirty="0" smtClean="0"/>
              <a:t>Only works with primary alkyl halides, however</a:t>
            </a:r>
            <a:endParaRPr lang="en-US" dirty="0"/>
          </a:p>
        </p:txBody>
      </p:sp>
      <p:pic>
        <p:nvPicPr>
          <p:cNvPr id="3074" name="Picture 2" descr="C:\Users\cjw18285\Dropbox\WHS\Organic Chemistry\mcmurry\Media\JPEG_Image_Library\chapter8\08p2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831106" cy="13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jw18285\Dropbox\WHS\Organic Chemistry\mcmurry\Media\JPEG_Image_Library\chapter8\08p27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7" y="5607424"/>
            <a:ext cx="8964706" cy="10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9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348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iRespondGraphMaster</vt:lpstr>
      <vt:lpstr>Clarity</vt:lpstr>
      <vt:lpstr>iRespondQuestionMaster</vt:lpstr>
      <vt:lpstr>Chapter 8</vt:lpstr>
      <vt:lpstr>Section 8.1  Naming Alkynes</vt:lpstr>
      <vt:lpstr>Section 8.3  Reactions of Alkynes:  Addition of HX and X2</vt:lpstr>
      <vt:lpstr>Section 8.4  Hydration of Alkynes</vt:lpstr>
      <vt:lpstr>Examples</vt:lpstr>
      <vt:lpstr>Hydroboration/Oxidation of Alkynes</vt:lpstr>
      <vt:lpstr>Hydroboration of Terminal Alkynes</vt:lpstr>
      <vt:lpstr>Section 8.5  Reduction of Alkynes</vt:lpstr>
      <vt:lpstr>Section 8.7  Alkyne Acidity:  Formation of Acetylide Anions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John Cody</dc:creator>
  <cp:lastModifiedBy>John Cody</cp:lastModifiedBy>
  <cp:revision>18</cp:revision>
  <dcterms:created xsi:type="dcterms:W3CDTF">2014-02-26T14:15:16Z</dcterms:created>
  <dcterms:modified xsi:type="dcterms:W3CDTF">2015-03-18T18:37:45Z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eepGraph">
    <vt:bool>false</vt:bool>
  </property>
  <property fmtid="{D5CDD505-2E9C-101B-9397-08002B2CF9AE}" pid="3" name="AutoReflect">
    <vt:bool>false</vt:bool>
  </property>
</Properties>
</file>