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handoutMasterIdLst>
    <p:handoutMasterId r:id="rId21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1" r:id="rId17"/>
    <p:sldId id="272" r:id="rId18"/>
    <p:sldId id="269" r:id="rId19"/>
    <p:sldId id="270" r:id="rId20"/>
  </p:sldIdLst>
  <p:sldSz cx="9144000" cy="6858000" type="screen4x3"/>
  <p:notesSz cx="6858000" cy="91995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2234B-B00E-4358-96BF-2C0752B8E040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CD2CD-50BD-4E60-BF2D-6BCEED4FD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07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6EC19A-8DAB-4D55-B310-E3D08D6B9E26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EA0C86-A3C6-4299-83BD-D307C249A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4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6EC19A-8DAB-4D55-B310-E3D08D6B9E26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EA0C86-A3C6-4299-83BD-D307C249A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8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6EC19A-8DAB-4D55-B310-E3D08D6B9E26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EA0C86-A3C6-4299-83BD-D307C249A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4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6EC19A-8DAB-4D55-B310-E3D08D6B9E26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EA0C86-A3C6-4299-83BD-D307C249A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69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6EC19A-8DAB-4D55-B310-E3D08D6B9E26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EA0C86-A3C6-4299-83BD-D307C249A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58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6EC19A-8DAB-4D55-B310-E3D08D6B9E26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EA0C86-A3C6-4299-83BD-D307C249A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69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6EC19A-8DAB-4D55-B310-E3D08D6B9E26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EA0C86-A3C6-4299-83BD-D307C249A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44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6EC19A-8DAB-4D55-B310-E3D08D6B9E26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EA0C86-A3C6-4299-83BD-D307C249A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41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6EC19A-8DAB-4D55-B310-E3D08D6B9E26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EA0C86-A3C6-4299-83BD-D307C249A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047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6EC19A-8DAB-4D55-B310-E3D08D6B9E26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EA0C86-A3C6-4299-83BD-D307C249A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866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6EC19A-8DAB-4D55-B310-E3D08D6B9E26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EA0C86-A3C6-4299-83BD-D307C249A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06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6EC19A-8DAB-4D55-B310-E3D08D6B9E26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EA0C86-A3C6-4299-83BD-D307C249A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695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6EC19A-8DAB-4D55-B310-E3D08D6B9E26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EA0C86-A3C6-4299-83BD-D307C249A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891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C19A-8DAB-4D55-B310-E3D08D6B9E26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A0C86-A3C6-4299-83BD-D307C249AD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C19A-8DAB-4D55-B310-E3D08D6B9E26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A0C86-A3C6-4299-83BD-D307C249A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C19A-8DAB-4D55-B310-E3D08D6B9E26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A0C86-A3C6-4299-83BD-D307C249AD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C19A-8DAB-4D55-B310-E3D08D6B9E26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A0C86-A3C6-4299-83BD-D307C249A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C19A-8DAB-4D55-B310-E3D08D6B9E26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A0C86-A3C6-4299-83BD-D307C249AD5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C19A-8DAB-4D55-B310-E3D08D6B9E26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A0C86-A3C6-4299-83BD-D307C249A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C19A-8DAB-4D55-B310-E3D08D6B9E26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A0C86-A3C6-4299-83BD-D307C249A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C19A-8DAB-4D55-B310-E3D08D6B9E26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A0C86-A3C6-4299-83BD-D307C249AD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C19A-8DAB-4D55-B310-E3D08D6B9E26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A0C86-A3C6-4299-83BD-D307C249A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6EC19A-8DAB-4D55-B310-E3D08D6B9E26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EA0C86-A3C6-4299-83BD-D307C249A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581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C19A-8DAB-4D55-B310-E3D08D6B9E26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A0C86-A3C6-4299-83BD-D307C249A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C19A-8DAB-4D55-B310-E3D08D6B9E26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A0C86-A3C6-4299-83BD-D307C249A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6EC19A-8DAB-4D55-B310-E3D08D6B9E26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EA0C86-A3C6-4299-83BD-D307C249A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69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6EC19A-8DAB-4D55-B310-E3D08D6B9E26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EA0C86-A3C6-4299-83BD-D307C249A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4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6EC19A-8DAB-4D55-B310-E3D08D6B9E26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EA0C86-A3C6-4299-83BD-D307C249A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41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6EC19A-8DAB-4D55-B310-E3D08D6B9E26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EA0C86-A3C6-4299-83BD-D307C249A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0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6EC19A-8DAB-4D55-B310-E3D08D6B9E26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EA0C86-A3C6-4299-83BD-D307C249A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8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6EC19A-8DAB-4D55-B310-E3D08D6B9E26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EA0C86-A3C6-4299-83BD-D307C249A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06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QuestionShape"/>
          <p:cNvSpPr/>
          <p:nvPr userDrawn="1"/>
        </p:nvSpPr>
        <p:spPr>
          <a:xfrm>
            <a:off x="127000" y="127000"/>
            <a:ext cx="8890000" cy="2857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buNone/>
            </a:pPr>
            <a:r>
              <a:rPr lang="en-US" sz="44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iRespond Question Master</a:t>
            </a:r>
            <a:endParaRPr lang="en-US" sz="44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AShape"/>
          <p:cNvSpPr/>
          <p:nvPr userDrawn="1"/>
        </p:nvSpPr>
        <p:spPr>
          <a:xfrm>
            <a:off x="127000" y="3111500"/>
            <a:ext cx="8890000" cy="71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3200" smtClean="0">
                <a:solidFill>
                  <a:schemeClr val="tx1"/>
                </a:solidFill>
              </a:rPr>
              <a:t>A.) Response A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9" name="BShape"/>
          <p:cNvSpPr/>
          <p:nvPr userDrawn="1"/>
        </p:nvSpPr>
        <p:spPr>
          <a:xfrm>
            <a:off x="127000" y="3835400"/>
            <a:ext cx="8890000" cy="71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3200" smtClean="0">
                <a:solidFill>
                  <a:schemeClr val="tx1"/>
                </a:solidFill>
              </a:rPr>
              <a:t>B.) Response B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0" name="CShape"/>
          <p:cNvSpPr/>
          <p:nvPr userDrawn="1"/>
        </p:nvSpPr>
        <p:spPr>
          <a:xfrm>
            <a:off x="127000" y="4559300"/>
            <a:ext cx="8890000" cy="71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3200" smtClean="0">
                <a:solidFill>
                  <a:schemeClr val="tx1"/>
                </a:solidFill>
              </a:rPr>
              <a:t>C.) Response C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1" name="DShape"/>
          <p:cNvSpPr/>
          <p:nvPr userDrawn="1"/>
        </p:nvSpPr>
        <p:spPr>
          <a:xfrm>
            <a:off x="127000" y="5283200"/>
            <a:ext cx="8890000" cy="71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3200" smtClean="0">
                <a:solidFill>
                  <a:schemeClr val="tx1"/>
                </a:solidFill>
              </a:rPr>
              <a:t>D.) Response D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2" name="EShape"/>
          <p:cNvSpPr/>
          <p:nvPr userDrawn="1"/>
        </p:nvSpPr>
        <p:spPr>
          <a:xfrm>
            <a:off x="127000" y="6007100"/>
            <a:ext cx="8890000" cy="71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3200" smtClean="0">
                <a:solidFill>
                  <a:schemeClr val="tx1"/>
                </a:solidFill>
              </a:rPr>
              <a:t>E.) Response E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3" name="Percent"/>
          <p:cNvSpPr/>
          <p:nvPr userDrawn="1"/>
        </p:nvSpPr>
        <p:spPr>
          <a:xfrm>
            <a:off x="6350000" y="254000"/>
            <a:ext cx="2540000" cy="5080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0000"/>
                </a:solidFill>
              </a:rPr>
              <a:t>Percent Complete 100%</a:t>
            </a: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4" name="Timer"/>
          <p:cNvSpPr/>
          <p:nvPr userDrawn="1"/>
        </p:nvSpPr>
        <p:spPr>
          <a:xfrm>
            <a:off x="254000" y="254000"/>
            <a:ext cx="2540000" cy="5080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0000"/>
                </a:solidFill>
              </a:rPr>
              <a:t>00:30</a:t>
            </a:r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7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Shape" hidden="1"/>
          <p:cNvSpPr/>
          <p:nvPr userDrawn="1"/>
        </p:nvSpPr>
        <p:spPr>
          <a:xfrm>
            <a:off x="127000" y="254000"/>
            <a:ext cx="1270000" cy="1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iRespond Graph</a:t>
            </a:r>
            <a:endParaRPr lang="en-US"/>
          </a:p>
        </p:txBody>
      </p:sp>
      <p:grpSp>
        <p:nvGrpSpPr>
          <p:cNvPr id="37" name="CorrectBarGroup"/>
          <p:cNvGrpSpPr/>
          <p:nvPr userDrawn="1"/>
        </p:nvGrpSpPr>
        <p:grpSpPr>
          <a:xfrm>
            <a:off x="1270000" y="3175000"/>
            <a:ext cx="2667000" cy="2540000"/>
            <a:chOff x="1270000" y="3175000"/>
            <a:chExt cx="2667000" cy="2540000"/>
          </a:xfrm>
        </p:grpSpPr>
        <p:sp>
          <p:nvSpPr>
            <p:cNvPr id="9" name="CorrectBar0"/>
            <p:cNvSpPr/>
            <p:nvPr userDrawn="1"/>
          </p:nvSpPr>
          <p:spPr>
            <a:xfrm>
              <a:off x="1270000" y="3175000"/>
              <a:ext cx="1079500" cy="2540000"/>
            </a:xfrm>
            <a:prstGeom prst="rect">
              <a:avLst/>
            </a:prstGeom>
            <a:solidFill>
              <a:srgbClr val="22FF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rrectBar1"/>
            <p:cNvSpPr/>
            <p:nvPr userDrawn="1"/>
          </p:nvSpPr>
          <p:spPr>
            <a:xfrm>
              <a:off x="2857500" y="4445000"/>
              <a:ext cx="1079500" cy="1270000"/>
            </a:xfrm>
            <a:prstGeom prst="rect">
              <a:avLst/>
            </a:prstGeom>
            <a:solidFill>
              <a:srgbClr val="22FF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PercentLabelGroup"/>
          <p:cNvGrpSpPr/>
          <p:nvPr userDrawn="1"/>
        </p:nvGrpSpPr>
        <p:grpSpPr>
          <a:xfrm>
            <a:off x="1270000" y="1270000"/>
            <a:ext cx="7429500" cy="317500"/>
            <a:chOff x="1270000" y="1270000"/>
            <a:chExt cx="7429500" cy="317500"/>
          </a:xfrm>
        </p:grpSpPr>
        <p:sp>
          <p:nvSpPr>
            <p:cNvPr id="8" name="PercentLabel0"/>
            <p:cNvSpPr/>
            <p:nvPr userDrawn="1"/>
          </p:nvSpPr>
          <p:spPr>
            <a:xfrm>
              <a:off x="12700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67%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1" name="PercentLabel1"/>
            <p:cNvSpPr/>
            <p:nvPr userDrawn="1"/>
          </p:nvSpPr>
          <p:spPr>
            <a:xfrm>
              <a:off x="28575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33%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4" name="PercentLabel2"/>
            <p:cNvSpPr/>
            <p:nvPr userDrawn="1"/>
          </p:nvSpPr>
          <p:spPr>
            <a:xfrm>
              <a:off x="44450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100%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7" name="PercentLabel3"/>
            <p:cNvSpPr/>
            <p:nvPr userDrawn="1"/>
          </p:nvSpPr>
          <p:spPr>
            <a:xfrm>
              <a:off x="60325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100%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20" name="PercentLabel4"/>
            <p:cNvSpPr/>
            <p:nvPr userDrawn="1"/>
          </p:nvSpPr>
          <p:spPr>
            <a:xfrm>
              <a:off x="76200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67%</a:t>
              </a:r>
              <a:endParaRPr lang="en-US" sz="2800">
                <a:solidFill>
                  <a:srgbClr val="000000"/>
                </a:solidFill>
              </a:endParaRPr>
            </a:p>
          </p:txBody>
        </p:sp>
      </p:grpSp>
      <p:grpSp>
        <p:nvGrpSpPr>
          <p:cNvPr id="38" name="IncorrectBarGroup"/>
          <p:cNvGrpSpPr/>
          <p:nvPr userDrawn="1"/>
        </p:nvGrpSpPr>
        <p:grpSpPr>
          <a:xfrm>
            <a:off x="4445000" y="1905000"/>
            <a:ext cx="4254500" cy="3810000"/>
            <a:chOff x="4445000" y="1905000"/>
            <a:chExt cx="4254500" cy="3810000"/>
          </a:xfrm>
        </p:grpSpPr>
        <p:sp>
          <p:nvSpPr>
            <p:cNvPr id="15" name="IncorrectBar2"/>
            <p:cNvSpPr/>
            <p:nvPr userDrawn="1"/>
          </p:nvSpPr>
          <p:spPr>
            <a:xfrm>
              <a:off x="4445000" y="1905000"/>
              <a:ext cx="1079500" cy="3810000"/>
            </a:xfrm>
            <a:prstGeom prst="rect">
              <a:avLst/>
            </a:prstGeom>
            <a:solidFill>
              <a:srgbClr val="FF22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ncorrectBar3"/>
            <p:cNvSpPr/>
            <p:nvPr userDrawn="1"/>
          </p:nvSpPr>
          <p:spPr>
            <a:xfrm>
              <a:off x="6032500" y="1905000"/>
              <a:ext cx="1079500" cy="3810000"/>
            </a:xfrm>
            <a:prstGeom prst="rect">
              <a:avLst/>
            </a:prstGeom>
            <a:solidFill>
              <a:srgbClr val="FF22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ncorrectBar4"/>
            <p:cNvSpPr/>
            <p:nvPr userDrawn="1"/>
          </p:nvSpPr>
          <p:spPr>
            <a:xfrm>
              <a:off x="7620000" y="3175000"/>
              <a:ext cx="1079500" cy="2540000"/>
            </a:xfrm>
            <a:prstGeom prst="rect">
              <a:avLst/>
            </a:prstGeom>
            <a:solidFill>
              <a:srgbClr val="FF22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XLabelGroup"/>
          <p:cNvGrpSpPr/>
          <p:nvPr userDrawn="1"/>
        </p:nvGrpSpPr>
        <p:grpSpPr>
          <a:xfrm>
            <a:off x="1270000" y="5842000"/>
            <a:ext cx="7429500" cy="317500"/>
            <a:chOff x="1270000" y="5842000"/>
            <a:chExt cx="7429500" cy="317500"/>
          </a:xfrm>
        </p:grpSpPr>
        <p:sp>
          <p:nvSpPr>
            <p:cNvPr id="10" name="XValueLabel0"/>
            <p:cNvSpPr/>
            <p:nvPr userDrawn="1"/>
          </p:nvSpPr>
          <p:spPr>
            <a:xfrm>
              <a:off x="12700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A*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3" name="XValueLabel1"/>
            <p:cNvSpPr/>
            <p:nvPr userDrawn="1"/>
          </p:nvSpPr>
          <p:spPr>
            <a:xfrm>
              <a:off x="28575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B*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6" name="XValueLabel2"/>
            <p:cNvSpPr/>
            <p:nvPr userDrawn="1"/>
          </p:nvSpPr>
          <p:spPr>
            <a:xfrm>
              <a:off x="44450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C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9" name="XValueLabel3"/>
            <p:cNvSpPr/>
            <p:nvPr userDrawn="1"/>
          </p:nvSpPr>
          <p:spPr>
            <a:xfrm>
              <a:off x="60325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D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22" name="XValueLabel4"/>
            <p:cNvSpPr/>
            <p:nvPr userDrawn="1"/>
          </p:nvSpPr>
          <p:spPr>
            <a:xfrm>
              <a:off x="76200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E</a:t>
              </a:r>
              <a:endParaRPr lang="en-US" sz="2800">
                <a:solidFill>
                  <a:srgbClr val="000000"/>
                </a:solidFill>
              </a:endParaRPr>
            </a:p>
          </p:txBody>
        </p:sp>
      </p:grpSp>
      <p:grpSp>
        <p:nvGrpSpPr>
          <p:cNvPr id="36" name="AxisLineGroup"/>
          <p:cNvGrpSpPr/>
          <p:nvPr userDrawn="1"/>
        </p:nvGrpSpPr>
        <p:grpSpPr>
          <a:xfrm>
            <a:off x="889000" y="1587500"/>
            <a:ext cx="8001000" cy="4127500"/>
            <a:chOff x="889000" y="1587500"/>
            <a:chExt cx="8001000" cy="4127500"/>
          </a:xfrm>
        </p:grpSpPr>
        <p:cxnSp>
          <p:nvCxnSpPr>
            <p:cNvPr id="23" name="XAxisLine"/>
            <p:cNvCxnSpPr/>
            <p:nvPr userDrawn="1"/>
          </p:nvCxnSpPr>
          <p:spPr>
            <a:xfrm>
              <a:off x="889000" y="5715000"/>
              <a:ext cx="8001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YAxisLine"/>
            <p:cNvCxnSpPr/>
            <p:nvPr userDrawn="1"/>
          </p:nvCxnSpPr>
          <p:spPr>
            <a:xfrm>
              <a:off x="1016000" y="1587500"/>
              <a:ext cx="0" cy="412750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YAxisTick0"/>
            <p:cNvCxnSpPr/>
            <p:nvPr userDrawn="1"/>
          </p:nvCxnSpPr>
          <p:spPr>
            <a:xfrm>
              <a:off x="889000" y="571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YAxisTick1"/>
            <p:cNvCxnSpPr/>
            <p:nvPr userDrawn="1"/>
          </p:nvCxnSpPr>
          <p:spPr>
            <a:xfrm>
              <a:off x="889000" y="444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YAxisTick2"/>
            <p:cNvCxnSpPr/>
            <p:nvPr userDrawn="1"/>
          </p:nvCxnSpPr>
          <p:spPr>
            <a:xfrm>
              <a:off x="889000" y="317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YAxisTick3"/>
            <p:cNvCxnSpPr/>
            <p:nvPr userDrawn="1"/>
          </p:nvCxnSpPr>
          <p:spPr>
            <a:xfrm>
              <a:off x="889000" y="190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YLabelGroup"/>
          <p:cNvGrpSpPr/>
          <p:nvPr userDrawn="1"/>
        </p:nvGrpSpPr>
        <p:grpSpPr>
          <a:xfrm>
            <a:off x="254000" y="1841500"/>
            <a:ext cx="762000" cy="3937000"/>
            <a:chOff x="254000" y="1841500"/>
            <a:chExt cx="762000" cy="3937000"/>
          </a:xfrm>
        </p:grpSpPr>
        <p:sp>
          <p:nvSpPr>
            <p:cNvPr id="26" name="YValueLabel0"/>
            <p:cNvSpPr/>
            <p:nvPr userDrawn="1"/>
          </p:nvSpPr>
          <p:spPr>
            <a:xfrm>
              <a:off x="254000" y="565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0</a:t>
              </a: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28" name="YValueLabel1"/>
            <p:cNvSpPr/>
            <p:nvPr userDrawn="1"/>
          </p:nvSpPr>
          <p:spPr>
            <a:xfrm>
              <a:off x="254000" y="438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1</a:t>
              </a: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30" name="YValueLabel2"/>
            <p:cNvSpPr/>
            <p:nvPr userDrawn="1"/>
          </p:nvSpPr>
          <p:spPr>
            <a:xfrm>
              <a:off x="254000" y="311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2</a:t>
              </a: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32" name="YValueLabel3"/>
            <p:cNvSpPr/>
            <p:nvPr userDrawn="1"/>
          </p:nvSpPr>
          <p:spPr>
            <a:xfrm>
              <a:off x="254000" y="184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3</a:t>
              </a:r>
              <a:endParaRPr lang="en-US" sz="20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87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36EC19A-8DAB-4D55-B310-E3D08D6B9E26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FEA0C86-A3C6-4299-83BD-D307C249AD5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Stereochemistry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82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9.6  </a:t>
            </a:r>
            <a:r>
              <a:rPr lang="en-US" dirty="0" err="1" smtClean="0"/>
              <a:t>Diastereomers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43200"/>
          </a:xfrm>
        </p:spPr>
        <p:txBody>
          <a:bodyPr/>
          <a:lstStyle/>
          <a:p>
            <a:r>
              <a:rPr lang="en-US" dirty="0" smtClean="0"/>
              <a:t>The compounds discussed thus far have been relatively simple because they contained only one chiral center</a:t>
            </a:r>
          </a:p>
          <a:p>
            <a:r>
              <a:rPr lang="en-US" dirty="0" smtClean="0"/>
              <a:t>What about compounds with multiple chiral centers?</a:t>
            </a:r>
          </a:p>
          <a:p>
            <a:pPr lvl="1"/>
            <a:r>
              <a:rPr lang="en-US" dirty="0" smtClean="0"/>
              <a:t>(Generally speaking if a compound has n chiral centers, it will have </a:t>
            </a:r>
            <a:r>
              <a:rPr lang="en-US" dirty="0" err="1" smtClean="0"/>
              <a:t>2</a:t>
            </a:r>
            <a:r>
              <a:rPr lang="en-US" baseline="30000" dirty="0" err="1" smtClean="0"/>
              <a:t>n</a:t>
            </a:r>
            <a:r>
              <a:rPr lang="en-US" dirty="0" smtClean="0"/>
              <a:t> possible stereoisomers)</a:t>
            </a:r>
          </a:p>
          <a:p>
            <a:r>
              <a:rPr lang="en-US" dirty="0" smtClean="0"/>
              <a:t>Ex:  The amino acid threonine (2-amino-3-</a:t>
            </a:r>
            <a:r>
              <a:rPr lang="en-US" dirty="0" err="1" smtClean="0"/>
              <a:t>hydroxybutanoic</a:t>
            </a:r>
            <a:r>
              <a:rPr lang="en-US" dirty="0" smtClean="0"/>
              <a:t> acid)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648200"/>
            <a:ext cx="26955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442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Relationships Among the Three Stereoisomers of Threonine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7400" y="5897433"/>
            <a:ext cx="3276600" cy="91484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If only one chiral center changes they will exist as a pair of </a:t>
            </a:r>
            <a:r>
              <a:rPr lang="en-US" b="1" dirty="0" err="1" smtClean="0">
                <a:solidFill>
                  <a:srgbClr val="00B050"/>
                </a:solidFill>
              </a:rPr>
              <a:t>diastereomers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9647" y="1662953"/>
            <a:ext cx="8964706" cy="3532094"/>
            <a:chOff x="89647" y="1662953"/>
            <a:chExt cx="8964706" cy="3532094"/>
          </a:xfrm>
        </p:grpSpPr>
        <p:pic>
          <p:nvPicPr>
            <p:cNvPr id="2050" name="Picture 2" descr="C:\Users\cjw18285\Dropbox\WHS\Organic Chemistry\mcmurry\Media\JPEG_Image_Library\chapter9\09T0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47" y="1662953"/>
              <a:ext cx="8964706" cy="35320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89647" y="5105400"/>
              <a:ext cx="1739153" cy="896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0" y="5974080"/>
            <a:ext cx="3188970" cy="88392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If both chiral centers change they will exist as a pair of </a:t>
            </a:r>
            <a:r>
              <a:rPr lang="en-US" b="1" dirty="0" smtClean="0">
                <a:solidFill>
                  <a:srgbClr val="00B050"/>
                </a:solidFill>
              </a:rPr>
              <a:t>enantiomers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9" name="Right Bracket 8"/>
          <p:cNvSpPr/>
          <p:nvPr/>
        </p:nvSpPr>
        <p:spPr>
          <a:xfrm rot="5400000">
            <a:off x="3084755" y="4235823"/>
            <a:ext cx="473337" cy="1918447"/>
          </a:xfrm>
          <a:prstGeom prst="rightBracke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/>
          <p:cNvSpPr/>
          <p:nvPr/>
        </p:nvSpPr>
        <p:spPr>
          <a:xfrm rot="5400000">
            <a:off x="6011730" y="4182484"/>
            <a:ext cx="473337" cy="2286000"/>
          </a:xfrm>
          <a:prstGeom prst="rightBracke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7" idx="0"/>
            <a:endCxn id="9" idx="2"/>
          </p:cNvCxnSpPr>
          <p:nvPr/>
        </p:nvCxnSpPr>
        <p:spPr>
          <a:xfrm flipV="1">
            <a:off x="1594485" y="5431715"/>
            <a:ext cx="1726938" cy="54236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11" idx="2"/>
          </p:cNvCxnSpPr>
          <p:nvPr/>
        </p:nvCxnSpPr>
        <p:spPr>
          <a:xfrm flipH="1" flipV="1">
            <a:off x="6248399" y="5562153"/>
            <a:ext cx="1143000" cy="41192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45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9.7  </a:t>
            </a:r>
            <a:r>
              <a:rPr lang="en-US" dirty="0" err="1" smtClean="0"/>
              <a:t>Meso</a:t>
            </a:r>
            <a:r>
              <a:rPr lang="en-US" smtClean="0"/>
              <a:t> Compounds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14400"/>
          </a:xfrm>
        </p:spPr>
        <p:txBody>
          <a:bodyPr/>
          <a:lstStyle/>
          <a:p>
            <a:r>
              <a:rPr lang="en-US" dirty="0" smtClean="0"/>
              <a:t>Consider the 4 stereoisomers of tartaric acid shown below:</a:t>
            </a:r>
            <a:endParaRPr lang="en-US" dirty="0"/>
          </a:p>
        </p:txBody>
      </p:sp>
      <p:pic>
        <p:nvPicPr>
          <p:cNvPr id="1026" name="Picture 2" descr="C:\Users\cjw18285\Dropbox\WHS\Organic Chemistry\mcmurry\Media\JPEG_Image_Library\chapter9\09p305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7" y="2438400"/>
            <a:ext cx="8964706" cy="301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57912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Do these compounds contain chiral centers?</a:t>
            </a:r>
          </a:p>
          <a:p>
            <a:r>
              <a:rPr lang="en-US" dirty="0" smtClean="0"/>
              <a:t>Are they actually chiral?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5029200"/>
            <a:ext cx="990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19400" y="5029200"/>
            <a:ext cx="990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10200" y="5029200"/>
            <a:ext cx="990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924800" y="5025390"/>
            <a:ext cx="990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9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9.8  Racemic Mixtures and the Resolution of Enantiomers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racemic</a:t>
            </a:r>
            <a:r>
              <a:rPr lang="en-US" dirty="0" smtClean="0"/>
              <a:t> mixture is simply a 50/50 mixture of both enantiomers of a compound</a:t>
            </a:r>
          </a:p>
          <a:p>
            <a:pPr lvl="1"/>
            <a:r>
              <a:rPr lang="en-US" dirty="0" smtClean="0"/>
              <a:t>If both enantiomers are present in an exact 1:1 ratio then all optical activity is lost (the mixture will not rotate a polarized plane of light)</a:t>
            </a:r>
          </a:p>
          <a:p>
            <a:r>
              <a:rPr lang="en-US" dirty="0" smtClean="0"/>
              <a:t>It is possible to </a:t>
            </a:r>
            <a:r>
              <a:rPr lang="en-US" dirty="0" smtClean="0">
                <a:solidFill>
                  <a:srgbClr val="FF0000"/>
                </a:solidFill>
              </a:rPr>
              <a:t>resolve</a:t>
            </a:r>
            <a:r>
              <a:rPr lang="en-US" dirty="0" smtClean="0"/>
              <a:t> a racemic mixture in several ways:</a:t>
            </a:r>
          </a:p>
          <a:p>
            <a:pPr lvl="1"/>
            <a:r>
              <a:rPr lang="en-US" dirty="0" smtClean="0"/>
              <a:t>Use a series of reactions to produce the </a:t>
            </a:r>
            <a:r>
              <a:rPr lang="en-US" dirty="0" err="1" smtClean="0"/>
              <a:t>diastereomer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Diasteromers</a:t>
            </a:r>
            <a:r>
              <a:rPr lang="en-US" dirty="0" smtClean="0"/>
              <a:t> are different compounds and therefore have different chemical and physical properties which can be taken advantage of</a:t>
            </a:r>
          </a:p>
          <a:p>
            <a:pPr lvl="1"/>
            <a:r>
              <a:rPr lang="en-US" dirty="0" smtClean="0"/>
              <a:t>Use a form of chromatography that is capable of separating enantiomers</a:t>
            </a:r>
          </a:p>
          <a:p>
            <a:pPr lvl="1"/>
            <a:r>
              <a:rPr lang="en-US" dirty="0" smtClean="0"/>
              <a:t>Fractional crystallization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10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9.9  A Review of Isomerism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371600" y="1828800"/>
            <a:ext cx="2057400" cy="762000"/>
            <a:chOff x="1371600" y="1828800"/>
            <a:chExt cx="2057400" cy="762000"/>
          </a:xfrm>
        </p:grpSpPr>
        <p:sp>
          <p:nvSpPr>
            <p:cNvPr id="4" name="Rounded Rectangle 3"/>
            <p:cNvSpPr/>
            <p:nvPr/>
          </p:nvSpPr>
          <p:spPr>
            <a:xfrm>
              <a:off x="1371600" y="1828800"/>
              <a:ext cx="2057400" cy="7620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28800" y="2019300"/>
              <a:ext cx="10668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Isomers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8" name="Straight Connector 7"/>
          <p:cNvCxnSpPr>
            <a:stCxn id="4" idx="2"/>
          </p:cNvCxnSpPr>
          <p:nvPr/>
        </p:nvCxnSpPr>
        <p:spPr>
          <a:xfrm>
            <a:off x="2400300" y="25908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52400" y="3810000"/>
            <a:ext cx="2057400" cy="762000"/>
            <a:chOff x="1371600" y="1828800"/>
            <a:chExt cx="2057400" cy="762000"/>
          </a:xfrm>
        </p:grpSpPr>
        <p:sp>
          <p:nvSpPr>
            <p:cNvPr id="10" name="Rounded Rectangle 9"/>
            <p:cNvSpPr/>
            <p:nvPr/>
          </p:nvSpPr>
          <p:spPr>
            <a:xfrm>
              <a:off x="1371600" y="1828800"/>
              <a:ext cx="2057400" cy="7620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00200" y="1886634"/>
              <a:ext cx="16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Constitutional Isomers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3" name="Straight Connector 12"/>
          <p:cNvCxnSpPr/>
          <p:nvPr/>
        </p:nvCxnSpPr>
        <p:spPr>
          <a:xfrm flipH="1">
            <a:off x="1371600" y="3124200"/>
            <a:ext cx="1028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371600" y="3124200"/>
            <a:ext cx="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62200" y="3124200"/>
            <a:ext cx="2133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364230" y="3810000"/>
            <a:ext cx="2057400" cy="762000"/>
            <a:chOff x="1371600" y="1828800"/>
            <a:chExt cx="2057400" cy="762000"/>
          </a:xfrm>
        </p:grpSpPr>
        <p:sp>
          <p:nvSpPr>
            <p:cNvPr id="19" name="Rounded Rectangle 18"/>
            <p:cNvSpPr/>
            <p:nvPr/>
          </p:nvSpPr>
          <p:spPr>
            <a:xfrm>
              <a:off x="1371600" y="1828800"/>
              <a:ext cx="2057400" cy="7620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18285" y="2025133"/>
              <a:ext cx="1764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Stereoisomers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>
            <a:off x="4495800" y="3124200"/>
            <a:ext cx="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495800" y="45720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2449830" y="5791200"/>
            <a:ext cx="2057400" cy="762000"/>
            <a:chOff x="1371600" y="1828800"/>
            <a:chExt cx="2057400" cy="762000"/>
          </a:xfrm>
        </p:grpSpPr>
        <p:sp>
          <p:nvSpPr>
            <p:cNvPr id="25" name="Rounded Rectangle 24"/>
            <p:cNvSpPr/>
            <p:nvPr/>
          </p:nvSpPr>
          <p:spPr>
            <a:xfrm>
              <a:off x="1371600" y="1828800"/>
              <a:ext cx="2057400" cy="7620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00200" y="2025134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Enantiomers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7" name="Straight Connector 26"/>
          <p:cNvCxnSpPr/>
          <p:nvPr/>
        </p:nvCxnSpPr>
        <p:spPr>
          <a:xfrm flipH="1">
            <a:off x="3467100" y="5113020"/>
            <a:ext cx="1028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467100" y="5105400"/>
            <a:ext cx="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495800" y="5113020"/>
            <a:ext cx="2133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629400" y="5105400"/>
            <a:ext cx="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5562600" y="5817870"/>
            <a:ext cx="2057400" cy="762000"/>
            <a:chOff x="1371600" y="1828800"/>
            <a:chExt cx="2057400" cy="762000"/>
          </a:xfrm>
        </p:grpSpPr>
        <p:sp>
          <p:nvSpPr>
            <p:cNvPr id="32" name="Rounded Rectangle 31"/>
            <p:cNvSpPr/>
            <p:nvPr/>
          </p:nvSpPr>
          <p:spPr>
            <a:xfrm>
              <a:off x="1371600" y="1828800"/>
              <a:ext cx="2057400" cy="7620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62100" y="2002274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rgbClr val="FF0000"/>
                  </a:solidFill>
                </a:rPr>
                <a:t>Diastereomers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661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9.12  Chirality at Nitrogen, Phosphorous, and Sulfur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possible for chirality to exist at centers other than carbon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Nitrogen:</a:t>
            </a:r>
            <a:r>
              <a:rPr lang="en-US" dirty="0" smtClean="0"/>
              <a:t>  Chirality possible but rapid inversion at the nitrogen atom leads to the loss of chirality ( a single enantiomer cannot be observed)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Phosphorous:</a:t>
            </a:r>
            <a:r>
              <a:rPr lang="en-US" dirty="0" smtClean="0"/>
              <a:t>  Inversion at phosphorous atoms is slower than that of nitrogen and enantiomers can be isolated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Sulfur:</a:t>
            </a:r>
            <a:r>
              <a:rPr lang="en-US" dirty="0" smtClean="0"/>
              <a:t>  The only possibilities for sulfur are </a:t>
            </a:r>
            <a:r>
              <a:rPr lang="en-US" dirty="0" err="1" smtClean="0"/>
              <a:t>sulfonium</a:t>
            </a:r>
            <a:r>
              <a:rPr lang="en-US" dirty="0" smtClean="0"/>
              <a:t> salts 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3</a:t>
            </a:r>
            <a:r>
              <a:rPr lang="en-US" dirty="0" err="1" smtClean="0"/>
              <a:t>S</a:t>
            </a:r>
            <a:r>
              <a:rPr lang="en-US" baseline="30000" dirty="0" smtClean="0"/>
              <a:t>+</a:t>
            </a:r>
            <a:r>
              <a:rPr lang="en-US" dirty="0" smtClean="0"/>
              <a:t>) which behave as </a:t>
            </a:r>
            <a:r>
              <a:rPr lang="en-US" dirty="0" err="1" smtClean="0"/>
              <a:t>phosphines</a:t>
            </a:r>
            <a:r>
              <a:rPr lang="en-US" dirty="0" smtClean="0"/>
              <a:t> and can be isolated as separate enantiomers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10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05" y="1600200"/>
            <a:ext cx="737235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597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968" y="1905000"/>
            <a:ext cx="51530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361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9.1  Enantiomers and the Tetrahedral Carbon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716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Enantiomers</a:t>
            </a:r>
            <a:r>
              <a:rPr lang="en-US" dirty="0" smtClean="0"/>
              <a:t> are a special category of stereoisomers</a:t>
            </a:r>
          </a:p>
          <a:p>
            <a:pPr lvl="1"/>
            <a:r>
              <a:rPr lang="en-US" dirty="0" smtClean="0"/>
              <a:t>They represent two compounds that are identical in chemical formula but yet represent mirror images of each other</a:t>
            </a:r>
            <a:endParaRPr lang="en-US" dirty="0"/>
          </a:p>
        </p:txBody>
      </p:sp>
      <p:pic>
        <p:nvPicPr>
          <p:cNvPr id="1026" name="Picture 2" descr="C:\Users\cjw18285\Dropbox\WHS\Organic Chemistry\mcmurry\Media\JPEG_Image_Library\chapter9\09p29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743201"/>
            <a:ext cx="8295969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15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9.2  The Reason for Handedness in Molecules:  Chirality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90800"/>
          </a:xfrm>
        </p:spPr>
        <p:txBody>
          <a:bodyPr/>
          <a:lstStyle/>
          <a:p>
            <a:r>
              <a:rPr lang="en-US" dirty="0" smtClean="0"/>
              <a:t>Molecules that can exist as two </a:t>
            </a:r>
            <a:r>
              <a:rPr lang="en-US" dirty="0" err="1" smtClean="0"/>
              <a:t>enantiomeric</a:t>
            </a:r>
            <a:r>
              <a:rPr lang="en-US" dirty="0" smtClean="0"/>
              <a:t> forms are referred to as chiral</a:t>
            </a:r>
          </a:p>
          <a:p>
            <a:pPr lvl="1"/>
            <a:r>
              <a:rPr lang="en-US" dirty="0" smtClean="0"/>
              <a:t>Chiral carbon centers must have 4 different substituents in order to be chiral</a:t>
            </a:r>
          </a:p>
          <a:p>
            <a:pPr lvl="1"/>
            <a:r>
              <a:rPr lang="en-US" dirty="0" smtClean="0"/>
              <a:t>Another way to predict chirality is to look for a plane of symmetry</a:t>
            </a:r>
          </a:p>
          <a:p>
            <a:pPr lvl="2"/>
            <a:r>
              <a:rPr lang="en-US" dirty="0" smtClean="0"/>
              <a:t>If a plan of symmetry exists then the two mirror images of the compound will be identical and therefore achiral</a:t>
            </a:r>
            <a:endParaRPr lang="en-US" dirty="0"/>
          </a:p>
        </p:txBody>
      </p:sp>
      <p:pic>
        <p:nvPicPr>
          <p:cNvPr id="2050" name="Picture 2" descr="C:\Users\cjw18285\Dropbox\WHS\Organic Chemistry\mcmurry\Media\JPEG_Image_Library\chapter9\090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114800"/>
            <a:ext cx="337073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6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074" name="Picture 2" descr="C:\Users\cjw18285\Dropbox\WHS\Organic Chemistry\mcmurry\Media\JPEG_Image_Library\chapter9\09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54" y="1513915"/>
            <a:ext cx="8964706" cy="532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78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43000"/>
          </a:xfrm>
        </p:spPr>
        <p:txBody>
          <a:bodyPr/>
          <a:lstStyle/>
          <a:p>
            <a:r>
              <a:rPr lang="en-US" dirty="0" smtClean="0"/>
              <a:t>Identify the chiral centers in each of the molecules shown below</a:t>
            </a:r>
            <a:endParaRPr lang="en-US" dirty="0"/>
          </a:p>
        </p:txBody>
      </p:sp>
      <p:pic>
        <p:nvPicPr>
          <p:cNvPr id="4099" name="Picture 3" descr="C:\Users\cjw18285\Dropbox\WHS\Organic Chemistry\mcmurry\Media\JPEG_Image_Library\chapter9\09p294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276600"/>
            <a:ext cx="8964706" cy="3030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34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9.3  Optical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62200"/>
          </a:xfrm>
        </p:spPr>
        <p:txBody>
          <a:bodyPr/>
          <a:lstStyle/>
          <a:p>
            <a:r>
              <a:rPr lang="en-US" dirty="0" smtClean="0"/>
              <a:t>Chiral compounds have the ability to rotate a plan of polarized light and are therefore referred to as </a:t>
            </a:r>
            <a:r>
              <a:rPr lang="en-US" dirty="0" smtClean="0">
                <a:solidFill>
                  <a:srgbClr val="FF0000"/>
                </a:solidFill>
              </a:rPr>
              <a:t>optically active</a:t>
            </a:r>
          </a:p>
          <a:p>
            <a:pPr lvl="1"/>
            <a:r>
              <a:rPr lang="en-US" dirty="0" smtClean="0"/>
              <a:t>The light can be rotated clockwise (-) and referred to as </a:t>
            </a:r>
            <a:r>
              <a:rPr lang="en-US" dirty="0" smtClean="0">
                <a:solidFill>
                  <a:srgbClr val="FF0000"/>
                </a:solidFill>
              </a:rPr>
              <a:t>levorotary</a:t>
            </a:r>
          </a:p>
          <a:p>
            <a:pPr lvl="1"/>
            <a:r>
              <a:rPr lang="en-US" dirty="0" smtClean="0"/>
              <a:t>Alternatively, it can be rotated counterclockwise (+) and referred to as </a:t>
            </a:r>
            <a:r>
              <a:rPr lang="en-US" dirty="0" smtClean="0">
                <a:solidFill>
                  <a:srgbClr val="FF0000"/>
                </a:solidFill>
              </a:rPr>
              <a:t>dextrorotary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122" name="Picture 2" descr="C:\Users\cjw18285\Dropbox\WHS\Organic Chemistry\mcmurry\Media\JPEG_Image_Library\chapter9\09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908602"/>
            <a:ext cx="6797040" cy="292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56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9.5  Sequence Rules for Specifying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43200"/>
          </a:xfrm>
        </p:spPr>
        <p:txBody>
          <a:bodyPr/>
          <a:lstStyle/>
          <a:p>
            <a:r>
              <a:rPr lang="en-US" dirty="0" smtClean="0"/>
              <a:t>The good news is that we use the same Cahn-</a:t>
            </a:r>
            <a:r>
              <a:rPr lang="en-US" dirty="0" err="1" smtClean="0"/>
              <a:t>Ingold</a:t>
            </a:r>
            <a:r>
              <a:rPr lang="en-US" dirty="0" smtClean="0"/>
              <a:t>-Prelog selection rules when assigning priority to substituents</a:t>
            </a:r>
          </a:p>
          <a:p>
            <a:pPr lvl="1"/>
            <a:r>
              <a:rPr lang="en-US" dirty="0" smtClean="0"/>
              <a:t>The bad news is that trying to see the molecules in 3-D will cause gray matter to leak out of your ears (use molecular models if necessary)</a:t>
            </a:r>
          </a:p>
          <a:p>
            <a:r>
              <a:rPr lang="en-US" dirty="0" smtClean="0"/>
              <a:t>Example:  </a:t>
            </a:r>
            <a:r>
              <a:rPr lang="en-US" dirty="0" err="1" smtClean="0"/>
              <a:t>CHBrClF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692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vs S Configurations</a:t>
            </a:r>
            <a:endParaRPr lang="en-US" dirty="0"/>
          </a:p>
        </p:txBody>
      </p:sp>
      <p:pic>
        <p:nvPicPr>
          <p:cNvPr id="7170" name="Picture 2" descr="C:\Users\cjw18285\Dropbox\WHS\Organic Chemistry\mcmurry\Media\JPEG_Image_Library\chapter9\09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7" y="1828800"/>
            <a:ext cx="8964706" cy="493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44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90600"/>
          </a:xfrm>
        </p:spPr>
        <p:txBody>
          <a:bodyPr/>
          <a:lstStyle/>
          <a:p>
            <a:r>
              <a:rPr lang="en-US" dirty="0" smtClean="0"/>
              <a:t>Assign the chiral centers in each of the compounds below as either the </a:t>
            </a:r>
            <a:r>
              <a:rPr lang="en-US" i="1" dirty="0" smtClean="0"/>
              <a:t>R</a:t>
            </a:r>
            <a:r>
              <a:rPr lang="en-US" dirty="0" smtClean="0"/>
              <a:t> or the </a:t>
            </a:r>
            <a:r>
              <a:rPr lang="en-US" i="1" dirty="0" smtClean="0"/>
              <a:t>S</a:t>
            </a:r>
            <a:r>
              <a:rPr lang="en-US" dirty="0" smtClean="0"/>
              <a:t> configuration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28076"/>
            <a:ext cx="2057400" cy="120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493094"/>
            <a:ext cx="2419350" cy="18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798606"/>
            <a:ext cx="2438400" cy="170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9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RespondQuestion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RespondGraph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566</Words>
  <Application>Microsoft Office PowerPoint</Application>
  <PresentationFormat>On-screen Show (4:3)</PresentationFormat>
  <Paragraphs>57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iRespondQuestionMaster</vt:lpstr>
      <vt:lpstr>iRespondGraphMaster</vt:lpstr>
      <vt:lpstr>Clarity</vt:lpstr>
      <vt:lpstr>Chapter 9</vt:lpstr>
      <vt:lpstr>Section 9.1  Enantiomers and the Tetrahedral Carbon</vt:lpstr>
      <vt:lpstr>Section 9.2  The Reason for Handedness in Molecules:  Chirality</vt:lpstr>
      <vt:lpstr>Example</vt:lpstr>
      <vt:lpstr>Examples</vt:lpstr>
      <vt:lpstr>Section 9.3  Optical Activity</vt:lpstr>
      <vt:lpstr>Section 9.5  Sequence Rules for Specifying Configuration</vt:lpstr>
      <vt:lpstr>R vs S Configurations</vt:lpstr>
      <vt:lpstr>Additional Examples</vt:lpstr>
      <vt:lpstr>Section 9.6  Diastereomers</vt:lpstr>
      <vt:lpstr>Relationships Among the Three Stereoisomers of Threonine</vt:lpstr>
      <vt:lpstr>Section 9.7  Meso Compounds</vt:lpstr>
      <vt:lpstr>Section 9.8  Racemic Mixtures and the Resolution of Enantiomers</vt:lpstr>
      <vt:lpstr>Section 9.9  A Review of Isomerism</vt:lpstr>
      <vt:lpstr>Section 9.12  Chirality at Nitrogen, Phosphorous, and Sulfur</vt:lpstr>
      <vt:lpstr>Examples</vt:lpstr>
      <vt:lpstr>Examples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</dc:title>
  <dc:creator>John Cody</dc:creator>
  <cp:lastModifiedBy>John Cody</cp:lastModifiedBy>
  <cp:revision>21</cp:revision>
  <cp:lastPrinted>2014-03-06T18:26:34Z</cp:lastPrinted>
  <dcterms:created xsi:type="dcterms:W3CDTF">2014-03-06T17:33:22Z</dcterms:created>
  <dcterms:modified xsi:type="dcterms:W3CDTF">2014-03-17T16:54:38Z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eepGraph">
    <vt:bool>false</vt:bool>
  </property>
  <property fmtid="{D5CDD505-2E9C-101B-9397-08002B2CF9AE}" pid="3" name="AutoReflect">
    <vt:bool>false</vt:bool>
  </property>
</Properties>
</file>