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3"/>
  </p:notesMasterIdLst>
  <p:sldIdLst>
    <p:sldId id="257" r:id="rId2"/>
    <p:sldId id="258" r:id="rId3"/>
    <p:sldId id="274" r:id="rId4"/>
    <p:sldId id="275" r:id="rId5"/>
    <p:sldId id="276" r:id="rId6"/>
    <p:sldId id="260" r:id="rId7"/>
    <p:sldId id="277" r:id="rId8"/>
    <p:sldId id="449" r:id="rId9"/>
    <p:sldId id="563" r:id="rId10"/>
    <p:sldId id="262" r:id="rId11"/>
    <p:sldId id="454" r:id="rId12"/>
    <p:sldId id="265" r:id="rId13"/>
    <p:sldId id="532" r:id="rId14"/>
    <p:sldId id="547" r:id="rId15"/>
    <p:sldId id="548" r:id="rId16"/>
    <p:sldId id="564" r:id="rId17"/>
    <p:sldId id="549" r:id="rId18"/>
    <p:sldId id="533" r:id="rId19"/>
    <p:sldId id="546" r:id="rId20"/>
    <p:sldId id="550" r:id="rId21"/>
    <p:sldId id="53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p:restoredTop sz="94667"/>
  </p:normalViewPr>
  <p:slideViewPr>
    <p:cSldViewPr snapToGrid="0" snapToObjects="1">
      <p:cViewPr varScale="1">
        <p:scale>
          <a:sx n="159" d="100"/>
          <a:sy n="159"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798E-AF36-064D-8854-9C8373C2C5DE}" type="datetimeFigureOut">
              <a:rPr lang="en-US" smtClean="0"/>
              <a:t>4/27/18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BEE5E-0AF1-AB49-A430-290D85AB5DCD}" type="slidenum">
              <a:rPr lang="en-US" smtClean="0"/>
              <a:t>‹#›</a:t>
            </a:fld>
            <a:endParaRPr lang="en-US"/>
          </a:p>
        </p:txBody>
      </p:sp>
    </p:spTree>
    <p:extLst>
      <p:ext uri="{BB962C8B-B14F-4D97-AF65-F5344CB8AC3E}">
        <p14:creationId xmlns:p14="http://schemas.microsoft.com/office/powerpoint/2010/main" val="14249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TextEdit="1"/>
          </p:cNvSpPr>
          <p:nvPr>
            <p:ph type="sldImg"/>
          </p:nvPr>
        </p:nvSpPr>
        <p:spPr bwMode="auto">
          <a:noFill/>
          <a:ln>
            <a:solidFill>
              <a:srgbClr val="000000"/>
            </a:solidFill>
            <a:miter lim="800000"/>
            <a:headEnd/>
            <a:tailEnd/>
          </a:ln>
        </p:spPr>
      </p:sp>
      <p:sp>
        <p:nvSpPr>
          <p:cNvPr id="2048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Exercises to Exercise</a:t>
            </a:r>
          </a:p>
        </p:txBody>
      </p:sp>
    </p:spTree>
    <p:extLst>
      <p:ext uri="{BB962C8B-B14F-4D97-AF65-F5344CB8AC3E}">
        <p14:creationId xmlns:p14="http://schemas.microsoft.com/office/powerpoint/2010/main" val="112164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Exercise</a:t>
            </a: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56C1B7-8F81-4D82-9B42-A912CEC3D554}" type="slidenum">
              <a:rPr lang="en-US"/>
              <a:pPr fontAlgn="base">
                <a:spcBef>
                  <a:spcPct val="0"/>
                </a:spcBef>
                <a:spcAft>
                  <a:spcPct val="0"/>
                </a:spcAft>
                <a:defRPr/>
              </a:pPr>
              <a:t>9</a:t>
            </a:fld>
            <a:endParaRPr lang="en-US"/>
          </a:p>
        </p:txBody>
      </p:sp>
    </p:spTree>
    <p:extLst>
      <p:ext uri="{BB962C8B-B14F-4D97-AF65-F5344CB8AC3E}">
        <p14:creationId xmlns:p14="http://schemas.microsoft.com/office/powerpoint/2010/main" val="319536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756BA4D4-A2CD-489F-B88A-49076F2FBFBB}" type="slidenum">
              <a:rPr lang="en-US" smtClean="0"/>
              <a:pPr>
                <a:defRPr/>
              </a:pPr>
              <a:t>11</a:t>
            </a:fld>
            <a:endParaRPr lang="en-US" dirty="0"/>
          </a:p>
        </p:txBody>
      </p:sp>
    </p:spTree>
    <p:extLst>
      <p:ext uri="{BB962C8B-B14F-4D97-AF65-F5344CB8AC3E}">
        <p14:creationId xmlns:p14="http://schemas.microsoft.com/office/powerpoint/2010/main" val="3313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1C5582-ABCA-4779-BB09-35AB2F7324C1}" type="slidenum">
              <a:rPr lang="en-US"/>
              <a:pPr fontAlgn="base">
                <a:spcBef>
                  <a:spcPct val="0"/>
                </a:spcBef>
                <a:spcAft>
                  <a:spcPct val="0"/>
                </a:spcAft>
                <a:defRPr/>
              </a:pPr>
              <a:t>13</a:t>
            </a:fld>
            <a:endParaRPr lang="en-US"/>
          </a:p>
        </p:txBody>
      </p:sp>
    </p:spTree>
    <p:extLst>
      <p:ext uri="{BB962C8B-B14F-4D97-AF65-F5344CB8AC3E}">
        <p14:creationId xmlns:p14="http://schemas.microsoft.com/office/powerpoint/2010/main" val="151640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headEnd/>
            <a:tailEnd/>
          </a:ln>
        </p:spPr>
      </p:sp>
      <p:sp>
        <p:nvSpPr>
          <p:cNvPr id="317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Exercise</a:t>
            </a:r>
          </a:p>
        </p:txBody>
      </p:sp>
    </p:spTree>
    <p:extLst>
      <p:ext uri="{BB962C8B-B14F-4D97-AF65-F5344CB8AC3E}">
        <p14:creationId xmlns:p14="http://schemas.microsoft.com/office/powerpoint/2010/main" val="2292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TextEdit="1"/>
          </p:cNvSpPr>
          <p:nvPr>
            <p:ph type="sldImg"/>
          </p:nvPr>
        </p:nvSpPr>
        <p:spPr bwMode="auto">
          <a:noFill/>
          <a:ln>
            <a:solidFill>
              <a:srgbClr val="000000"/>
            </a:solidFill>
            <a:miter lim="800000"/>
            <a:headEnd/>
            <a:tailEnd/>
          </a:ln>
        </p:spPr>
      </p:sp>
      <p:sp>
        <p:nvSpPr>
          <p:cNvPr id="3379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extLst>
      <p:ext uri="{BB962C8B-B14F-4D97-AF65-F5344CB8AC3E}">
        <p14:creationId xmlns:p14="http://schemas.microsoft.com/office/powerpoint/2010/main" val="267887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extLst>
      <p:ext uri="{BB962C8B-B14F-4D97-AF65-F5344CB8AC3E}">
        <p14:creationId xmlns:p14="http://schemas.microsoft.com/office/powerpoint/2010/main" val="219829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756BA4D4-A2CD-489F-B88A-49076F2FBFBB}" type="slidenum">
              <a:rPr lang="en-US" smtClean="0"/>
              <a:pPr>
                <a:defRPr/>
              </a:pPr>
              <a:t>21</a:t>
            </a:fld>
            <a:endParaRPr lang="en-US" dirty="0"/>
          </a:p>
        </p:txBody>
      </p:sp>
    </p:spTree>
    <p:extLst>
      <p:ext uri="{BB962C8B-B14F-4D97-AF65-F5344CB8AC3E}">
        <p14:creationId xmlns:p14="http://schemas.microsoft.com/office/powerpoint/2010/main" val="377921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AF66D-998F-064C-BDB5-91A68A5EE1DB}" type="datetime1">
              <a:rPr lang="en-US" smtClean="0"/>
              <a:t>4/27/18</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15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59B05-9691-9D4E-9700-9FC5E0E330C7}" type="datetime1">
              <a:rPr lang="en-US" smtClean="0"/>
              <a:t>4/27/18</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50707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8EBAF-B612-BE44-AA41-BDCD930DA121}" type="datetime1">
              <a:rPr lang="en-US" smtClean="0"/>
              <a:t>4/27/18</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01937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CC0B1-BA07-9445-99C8-7D9F234A8095}" type="datetime1">
              <a:rPr lang="en-US" smtClean="0"/>
              <a:t>4/27/18</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85561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B6524-D7A1-7149-9C3F-9C5EDB6DCBF2}" type="datetime1">
              <a:rPr lang="en-US" smtClean="0"/>
              <a:t>4/27/18</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6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C206F-3F54-7A4B-8101-9BF2FEC7E5BC}" type="datetime1">
              <a:rPr lang="en-US" smtClean="0"/>
              <a:t>4/27/18</a:t>
            </a:fld>
            <a:endParaRPr lang="en-US"/>
          </a:p>
        </p:txBody>
      </p:sp>
      <p:sp>
        <p:nvSpPr>
          <p:cNvPr id="6" name="Footer Placeholder 5"/>
          <p:cNvSpPr>
            <a:spLocks noGrp="1"/>
          </p:cNvSpPr>
          <p:nvPr>
            <p:ph type="ftr" sz="quarter" idx="11"/>
          </p:nvPr>
        </p:nvSpPr>
        <p:spPr/>
        <p:txBody>
          <a:bodyPr/>
          <a:lstStyle/>
          <a:p>
            <a:r>
              <a:rPr lang="en-US"/>
              <a:t>© Oxford University Press</a:t>
            </a:r>
          </a:p>
        </p:txBody>
      </p:sp>
      <p:sp>
        <p:nvSpPr>
          <p:cNvPr id="7" name="Slide Number Placeholder 6"/>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62725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697DC5-CDE4-C749-AA85-A0ED9B45DB29}" type="datetime1">
              <a:rPr lang="en-US" smtClean="0"/>
              <a:t>4/27/18</a:t>
            </a:fld>
            <a:endParaRPr lang="en-US"/>
          </a:p>
        </p:txBody>
      </p:sp>
      <p:sp>
        <p:nvSpPr>
          <p:cNvPr id="8" name="Footer Placeholder 7"/>
          <p:cNvSpPr>
            <a:spLocks noGrp="1"/>
          </p:cNvSpPr>
          <p:nvPr>
            <p:ph type="ftr" sz="quarter" idx="11"/>
          </p:nvPr>
        </p:nvSpPr>
        <p:spPr/>
        <p:txBody>
          <a:bodyPr/>
          <a:lstStyle/>
          <a:p>
            <a:r>
              <a:rPr lang="en-US"/>
              <a:t>© Oxford University Press</a:t>
            </a:r>
          </a:p>
        </p:txBody>
      </p:sp>
      <p:sp>
        <p:nvSpPr>
          <p:cNvPr id="9" name="Slide Number Placeholder 8"/>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32627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DB6841-6C85-E044-AE58-CDF80F90AA89}" type="datetime1">
              <a:rPr lang="en-US" smtClean="0"/>
              <a:t>4/27/18</a:t>
            </a:fld>
            <a:endParaRPr lang="en-US"/>
          </a:p>
        </p:txBody>
      </p:sp>
      <p:sp>
        <p:nvSpPr>
          <p:cNvPr id="4" name="Footer Placeholder 3"/>
          <p:cNvSpPr>
            <a:spLocks noGrp="1"/>
          </p:cNvSpPr>
          <p:nvPr>
            <p:ph type="ftr" sz="quarter" idx="11"/>
          </p:nvPr>
        </p:nvSpPr>
        <p:spPr/>
        <p:txBody>
          <a:bodyPr/>
          <a:lstStyle/>
          <a:p>
            <a:r>
              <a:rPr lang="en-US"/>
              <a:t>© Oxford University Press</a:t>
            </a:r>
          </a:p>
        </p:txBody>
      </p:sp>
      <p:sp>
        <p:nvSpPr>
          <p:cNvPr id="5" name="Slide Number Placeholder 4"/>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305107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31117D-E7D5-BB41-BCD9-5A250656EF75}" type="datetime1">
              <a:rPr lang="en-US" smtClean="0"/>
              <a:t>4/27/18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Oxford University Press</a:t>
            </a:r>
          </a:p>
        </p:txBody>
      </p:sp>
      <p:sp>
        <p:nvSpPr>
          <p:cNvPr id="9" name="Slide Number Placeholder 8"/>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0812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04F266-ECEC-C349-BD7A-9FBB5593A813}" type="datetime1">
              <a:rPr lang="en-US" smtClean="0"/>
              <a:t>4/27/18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Oxford University Press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9C8706-7353-0B4A-BEB5-438CF581CE99}" type="slidenum">
              <a:rPr lang="en-US" smtClean="0"/>
              <a:t>‹#›</a:t>
            </a:fld>
            <a:endParaRPr lang="en-US"/>
          </a:p>
        </p:txBody>
      </p:sp>
    </p:spTree>
    <p:extLst>
      <p:ext uri="{BB962C8B-B14F-4D97-AF65-F5344CB8AC3E}">
        <p14:creationId xmlns:p14="http://schemas.microsoft.com/office/powerpoint/2010/main" val="409844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0DB86-D075-6348-98CC-514575267119}" type="datetime1">
              <a:rPr lang="en-US" smtClean="0"/>
              <a:t>4/27/18</a:t>
            </a:fld>
            <a:endParaRPr lang="en-US"/>
          </a:p>
        </p:txBody>
      </p:sp>
      <p:sp>
        <p:nvSpPr>
          <p:cNvPr id="6" name="Footer Placeholder 5"/>
          <p:cNvSpPr>
            <a:spLocks noGrp="1"/>
          </p:cNvSpPr>
          <p:nvPr>
            <p:ph type="ftr" sz="quarter" idx="11"/>
          </p:nvPr>
        </p:nvSpPr>
        <p:spPr/>
        <p:txBody>
          <a:bodyPr/>
          <a:lstStyle/>
          <a:p>
            <a:r>
              <a:rPr lang="en-US"/>
              <a:t>© Oxford University Press</a:t>
            </a:r>
            <a:endParaRPr lang="en-US" dirty="0"/>
          </a:p>
        </p:txBody>
      </p:sp>
      <p:sp>
        <p:nvSpPr>
          <p:cNvPr id="7" name="Slide Number Placeholder 6"/>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07084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6AD7BE-2498-D145-BEF2-08F48DA6908F}" type="datetime1">
              <a:rPr lang="en-US" smtClean="0"/>
              <a:t>4/27/18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Oxford University Press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9C8706-7353-0B4A-BEB5-438CF581CE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7320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 201</a:t>
            </a:r>
          </a:p>
        </p:txBody>
      </p:sp>
      <p:sp>
        <p:nvSpPr>
          <p:cNvPr id="3" name="Subtitle 2"/>
          <p:cNvSpPr>
            <a:spLocks noGrp="1"/>
          </p:cNvSpPr>
          <p:nvPr>
            <p:ph type="subTitle" idx="1"/>
          </p:nvPr>
        </p:nvSpPr>
        <p:spPr/>
        <p:txBody>
          <a:bodyPr/>
          <a:lstStyle/>
          <a:p>
            <a:r>
              <a:rPr lang="en-US" dirty="0"/>
              <a:t>Chapter 13</a:t>
            </a:r>
          </a:p>
          <a:p>
            <a:r>
              <a:rPr lang="en-US" dirty="0"/>
              <a:t>Statistical Arguments</a:t>
            </a:r>
          </a:p>
        </p:txBody>
      </p:sp>
    </p:spTree>
    <p:extLst>
      <p:ext uri="{BB962C8B-B14F-4D97-AF65-F5344CB8AC3E}">
        <p14:creationId xmlns:p14="http://schemas.microsoft.com/office/powerpoint/2010/main" val="357167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6BF93DC0-45A6-7840-A4DF-9EF97A30755F}"/>
              </a:ext>
            </a:extLst>
          </p:cNvPr>
          <p:cNvSpPr>
            <a:spLocks noGrp="1" noChangeArrowheads="1"/>
          </p:cNvSpPr>
          <p:nvPr>
            <p:ph type="title"/>
          </p:nvPr>
        </p:nvSpPr>
        <p:spPr/>
        <p:txBody>
          <a:bodyPr wrap="square" numCol="1" anchorCtr="0" compatLnSpc="1">
            <a:prstTxWarp prst="textNoShape">
              <a:avLst/>
            </a:prstTxWarp>
            <a:normAutofit/>
          </a:bodyPr>
          <a:lstStyle/>
          <a:p>
            <a:pPr eaLnBrk="1" hangingPunct="1"/>
            <a:r>
              <a:rPr lang="en-US" altLang="en-US" sz="3600" dirty="0">
                <a:ea typeface="ＭＳ Ｐゴシック" panose="020B0600070205080204" pitchFamily="34" charset="-128"/>
              </a:rPr>
              <a:t>The Meaning of </a:t>
            </a:r>
            <a:r>
              <a:rPr lang="en-US" altLang="en-US" sz="3600" dirty="0">
                <a:ea typeface="ＭＳ ゴシック" panose="020B0609070205080204" pitchFamily="49" charset="-128"/>
              </a:rPr>
              <a:t>“</a:t>
            </a:r>
            <a:r>
              <a:rPr lang="en-US" altLang="ja-JP" sz="3600" dirty="0">
                <a:ea typeface="ＭＳ Ｐゴシック" panose="020B0600070205080204" pitchFamily="34" charset="-128"/>
              </a:rPr>
              <a:t>Average</a:t>
            </a:r>
            <a:r>
              <a:rPr lang="en-US" altLang="ja-JP" sz="3600" dirty="0">
                <a:ea typeface="ＭＳ ゴシック" panose="020B0609070205080204" pitchFamily="49" charset="-128"/>
              </a:rPr>
              <a:t>”</a:t>
            </a:r>
            <a:endParaRPr lang="en-US" altLang="en-US" sz="3600" dirty="0">
              <a:ea typeface="ＭＳ Ｐゴシック" panose="020B0600070205080204" pitchFamily="34" charset="-128"/>
            </a:endParaRPr>
          </a:p>
        </p:txBody>
      </p:sp>
      <p:sp>
        <p:nvSpPr>
          <p:cNvPr id="20482" name="Rectangle 3">
            <a:extLst>
              <a:ext uri="{FF2B5EF4-FFF2-40B4-BE49-F238E27FC236}">
                <a16:creationId xmlns:a16="http://schemas.microsoft.com/office/drawing/2014/main" id="{947B7DF2-E4D4-BD41-AA0D-DD79EC73064A}"/>
              </a:ext>
            </a:extLst>
          </p:cNvPr>
          <p:cNvSpPr>
            <a:spLocks noGrp="1" noChangeArrowheads="1"/>
          </p:cNvSpPr>
          <p:nvPr>
            <p:ph idx="1"/>
          </p:nvPr>
        </p:nvSpPr>
        <p:spPr/>
        <p:txBody>
          <a:bodyPr>
            <a:normAutofit/>
          </a:bodyPr>
          <a:lstStyle/>
          <a:p>
            <a:pPr eaLnBrk="1" hangingPunct="1"/>
            <a:r>
              <a:rPr lang="en-US" altLang="en-US" sz="2400" dirty="0">
                <a:ea typeface="ＭＳ Ｐゴシック" panose="020B0600070205080204" pitchFamily="34" charset="-128"/>
              </a:rPr>
              <a:t>The term ‘average’ had three distinct mathematical senses. Unless you know which particular sense is being invoked at any time, you should hesitate before drawing any conclusions about an ‘average.’</a:t>
            </a:r>
          </a:p>
          <a:p>
            <a:pPr lvl="1" eaLnBrk="1" hangingPunct="1"/>
            <a:r>
              <a:rPr lang="en-US" altLang="en-US" sz="2000" dirty="0">
                <a:ea typeface="ＭＳ Ｐゴシック" panose="020B0600070205080204" pitchFamily="34" charset="-128"/>
              </a:rPr>
              <a:t>MEAN</a:t>
            </a:r>
          </a:p>
          <a:p>
            <a:pPr lvl="2" eaLnBrk="1" hangingPunct="1"/>
            <a:r>
              <a:rPr lang="en-US" altLang="en-US" sz="1600" dirty="0">
                <a:ea typeface="ＭＳ Ｐゴシック" panose="020B0600070205080204" pitchFamily="34" charset="-128"/>
              </a:rPr>
              <a:t>The arithmetical average</a:t>
            </a:r>
          </a:p>
          <a:p>
            <a:pPr lvl="2" eaLnBrk="1" hangingPunct="1"/>
            <a:r>
              <a:rPr lang="en-US" altLang="en-US" sz="1600" dirty="0">
                <a:ea typeface="ＭＳ Ｐゴシック" panose="020B0600070205080204" pitchFamily="34" charset="-128"/>
              </a:rPr>
              <a:t>Divide the sum of the individual values by the number of values in the set</a:t>
            </a:r>
          </a:p>
          <a:p>
            <a:pPr lvl="1" eaLnBrk="1" hangingPunct="1"/>
            <a:r>
              <a:rPr lang="en-US" altLang="en-US" sz="2000" dirty="0">
                <a:ea typeface="ＭＳ Ｐゴシック" panose="020B0600070205080204" pitchFamily="34" charset="-128"/>
              </a:rPr>
              <a:t>MEDIAN</a:t>
            </a:r>
          </a:p>
          <a:p>
            <a:pPr lvl="2" eaLnBrk="1" hangingPunct="1"/>
            <a:r>
              <a:rPr lang="en-US" altLang="en-US" sz="1600" dirty="0">
                <a:ea typeface="ＭＳ Ｐゴシック" panose="020B0600070205080204" pitchFamily="34" charset="-128"/>
              </a:rPr>
              <a:t>The middle point when the data are arranged in ascending order</a:t>
            </a:r>
          </a:p>
          <a:p>
            <a:pPr lvl="2" eaLnBrk="1" hangingPunct="1"/>
            <a:r>
              <a:rPr lang="en-US" altLang="en-US" sz="1600" dirty="0">
                <a:ea typeface="ＭＳ Ｐゴシック" panose="020B0600070205080204" pitchFamily="34" charset="-128"/>
              </a:rPr>
              <a:t>The point at which there is an equal number of data above and below.</a:t>
            </a:r>
          </a:p>
          <a:p>
            <a:pPr lvl="1" eaLnBrk="1" hangingPunct="1"/>
            <a:r>
              <a:rPr lang="en-US" altLang="en-US" sz="2000" dirty="0">
                <a:ea typeface="ＭＳ Ｐゴシック" panose="020B0600070205080204" pitchFamily="34" charset="-128"/>
              </a:rPr>
              <a:t>MODE</a:t>
            </a:r>
          </a:p>
          <a:p>
            <a:pPr lvl="2" eaLnBrk="1" hangingPunct="1"/>
            <a:r>
              <a:rPr lang="en-US" altLang="en-US" sz="1600" dirty="0">
                <a:ea typeface="ＭＳ Ｐゴシック" panose="020B0600070205080204" pitchFamily="34" charset="-128"/>
              </a:rPr>
              <a:t>The value that occurs with greatest frequency</a:t>
            </a:r>
          </a:p>
        </p:txBody>
      </p:sp>
    </p:spTree>
    <p:extLst>
      <p:ext uri="{BB962C8B-B14F-4D97-AF65-F5344CB8AC3E}">
        <p14:creationId xmlns:p14="http://schemas.microsoft.com/office/powerpoint/2010/main" val="42752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i="1" dirty="0"/>
              <a:t> Exercise  13B</a:t>
            </a:r>
            <a:endParaRPr lang="en-US" dirty="0"/>
          </a:p>
        </p:txBody>
      </p:sp>
      <p:sp>
        <p:nvSpPr>
          <p:cNvPr id="3" name="Content Placeholder 2"/>
          <p:cNvSpPr>
            <a:spLocks noGrp="1"/>
          </p:cNvSpPr>
          <p:nvPr>
            <p:ph idx="1"/>
          </p:nvPr>
        </p:nvSpPr>
        <p:spPr/>
        <p:txBody>
          <a:bodyPr rtlCol="0">
            <a:normAutofit/>
          </a:bodyPr>
          <a:lstStyle/>
          <a:p>
            <a:pPr marL="0" indent="0">
              <a:spcAft>
                <a:spcPts val="0"/>
              </a:spcAft>
              <a:buNone/>
              <a:defRPr/>
            </a:pPr>
            <a:r>
              <a:rPr lang="en-US" sz="2800" b="1" dirty="0"/>
              <a:t>Example </a:t>
            </a:r>
            <a:r>
              <a:rPr lang="en-US" sz="2800" dirty="0"/>
              <a:t>(13B I #2)</a:t>
            </a:r>
          </a:p>
          <a:p>
            <a:pPr marL="0" indent="0">
              <a:spcAft>
                <a:spcPts val="0"/>
              </a:spcAft>
              <a:buNone/>
              <a:defRPr/>
            </a:pPr>
            <a:endParaRPr lang="en-US" sz="800" dirty="0"/>
          </a:p>
          <a:p>
            <a:pPr marL="400050" lvl="1" indent="0">
              <a:spcAft>
                <a:spcPts val="0"/>
              </a:spcAft>
              <a:buNone/>
              <a:defRPr/>
            </a:pPr>
            <a:r>
              <a:rPr lang="en-US" i="1" dirty="0"/>
              <a:t>[3, 5, 7, 9, 11, 11, 11]</a:t>
            </a:r>
            <a:endParaRPr lang="en-US" b="1" i="1" dirty="0"/>
          </a:p>
          <a:p>
            <a:pPr marL="400050" lvl="1" indent="0">
              <a:spcAft>
                <a:spcPts val="0"/>
              </a:spcAft>
              <a:buNone/>
              <a:defRPr/>
            </a:pPr>
            <a:endParaRPr lang="en-US" b="1" i="1" dirty="0"/>
          </a:p>
          <a:p>
            <a:pPr marL="0" indent="0">
              <a:spcAft>
                <a:spcPts val="0"/>
              </a:spcAft>
              <a:buNone/>
              <a:defRPr/>
            </a:pPr>
            <a:r>
              <a:rPr lang="en-US" sz="2800" b="1" dirty="0"/>
              <a:t>Answer</a:t>
            </a:r>
          </a:p>
          <a:p>
            <a:pPr marL="400050" lvl="1" indent="0">
              <a:spcAft>
                <a:spcPts val="0"/>
              </a:spcAft>
              <a:buNone/>
              <a:defRPr/>
            </a:pPr>
            <a:r>
              <a:rPr lang="en-US" i="1" dirty="0"/>
              <a:t>Mean: 8.14</a:t>
            </a:r>
          </a:p>
          <a:p>
            <a:pPr marL="400050" lvl="1" indent="0">
              <a:spcAft>
                <a:spcPts val="0"/>
              </a:spcAft>
              <a:buNone/>
              <a:defRPr/>
            </a:pPr>
            <a:r>
              <a:rPr lang="en-US" i="1" dirty="0"/>
              <a:t>Median: 9</a:t>
            </a:r>
          </a:p>
          <a:p>
            <a:pPr marL="400050" lvl="1" indent="0">
              <a:spcAft>
                <a:spcPts val="0"/>
              </a:spcAft>
              <a:buNone/>
              <a:defRPr/>
            </a:pPr>
            <a:r>
              <a:rPr lang="en-US" i="1" dirty="0"/>
              <a:t>Mode: 11</a:t>
            </a:r>
          </a:p>
        </p:txBody>
      </p:sp>
    </p:spTree>
    <p:extLst>
      <p:ext uri="{BB962C8B-B14F-4D97-AF65-F5344CB8AC3E}">
        <p14:creationId xmlns:p14="http://schemas.microsoft.com/office/powerpoint/2010/main" val="40131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0BC00E62-16FF-814B-BA6F-146BAC8C7F49}"/>
              </a:ext>
            </a:extLst>
          </p:cNvPr>
          <p:cNvSpPr>
            <a:spLocks noGrp="1" noChangeArrowheads="1"/>
          </p:cNvSpPr>
          <p:nvPr>
            <p:ph type="title"/>
          </p:nvPr>
        </p:nvSpPr>
        <p:spPr/>
        <p:txBody>
          <a:bodyPr/>
          <a:lstStyle/>
          <a:p>
            <a:pPr>
              <a:defRPr/>
            </a:pPr>
            <a:r>
              <a:rPr lang="en-US" sz="3200">
                <a:latin typeface="Rockwell" charset="0"/>
              </a:rPr>
              <a:t>Dispersion</a:t>
            </a:r>
          </a:p>
        </p:txBody>
      </p:sp>
      <p:sp>
        <p:nvSpPr>
          <p:cNvPr id="5122" name="Rectangle 3">
            <a:extLst>
              <a:ext uri="{FF2B5EF4-FFF2-40B4-BE49-F238E27FC236}">
                <a16:creationId xmlns:a16="http://schemas.microsoft.com/office/drawing/2014/main" id="{4397F2CF-50CD-2B4E-BCC5-B81EF5E59131}"/>
              </a:ext>
            </a:extLst>
          </p:cNvPr>
          <p:cNvSpPr>
            <a:spLocks noGrp="1" noChangeArrowheads="1"/>
          </p:cNvSpPr>
          <p:nvPr>
            <p:ph idx="1"/>
          </p:nvPr>
        </p:nvSpPr>
        <p:spPr>
          <a:extLst/>
        </p:spPr>
        <p:txBody>
          <a:bodyPr rtlCol="0">
            <a:noAutofit/>
          </a:bodyPr>
          <a:lstStyle/>
          <a:p>
            <a:pPr>
              <a:spcAft>
                <a:spcPts val="0"/>
              </a:spcAft>
              <a:defRPr/>
            </a:pPr>
            <a:r>
              <a:rPr lang="en-US" sz="2800" dirty="0">
                <a:ea typeface="+mn-ea"/>
                <a:cs typeface="+mn-cs"/>
              </a:rPr>
              <a:t>Knowing the average (in any one of the three senses) of a set of data can be useful. But, often the average alone is insufficient basis to draw conclusions about the significance of the set.</a:t>
            </a:r>
          </a:p>
          <a:p>
            <a:pPr marL="560387" lvl="1" indent="-285750">
              <a:spcAft>
                <a:spcPts val="0"/>
              </a:spcAft>
              <a:defRPr/>
            </a:pPr>
            <a:r>
              <a:rPr lang="en-US" sz="2400" dirty="0">
                <a:ea typeface="+mn-ea"/>
              </a:rPr>
              <a:t>The import of the average can differ depending on how the data are distributed around the average.</a:t>
            </a:r>
          </a:p>
          <a:p>
            <a:pPr>
              <a:spcAft>
                <a:spcPts val="0"/>
              </a:spcAft>
              <a:defRPr/>
            </a:pPr>
            <a:r>
              <a:rPr lang="en-US" sz="2800" dirty="0">
                <a:ea typeface="+mn-ea"/>
                <a:cs typeface="+mn-cs"/>
              </a:rPr>
              <a:t>To get a better sense of the significance of a claim about averages, we employ the concept of </a:t>
            </a:r>
            <a:r>
              <a:rPr lang="en-US" sz="2800" b="1" dirty="0">
                <a:ea typeface="+mn-ea"/>
                <a:cs typeface="+mn-cs"/>
              </a:rPr>
              <a:t>Dispersion</a:t>
            </a:r>
            <a:r>
              <a:rPr lang="en-US" sz="2800" dirty="0">
                <a:ea typeface="+mn-ea"/>
                <a:cs typeface="+mn-cs"/>
              </a:rPr>
              <a:t>: how spread out or diverse the data are in regard to numerical value.</a:t>
            </a:r>
          </a:p>
        </p:txBody>
      </p:sp>
    </p:spTree>
    <p:extLst>
      <p:ext uri="{BB962C8B-B14F-4D97-AF65-F5344CB8AC3E}">
        <p14:creationId xmlns:p14="http://schemas.microsoft.com/office/powerpoint/2010/main" val="231531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87115" y="619544"/>
            <a:ext cx="9962147" cy="1020762"/>
          </a:xfrm>
        </p:spPr>
        <p:txBody>
          <a:bodyPr/>
          <a:lstStyle/>
          <a:p>
            <a:pPr eaLnBrk="1" hangingPunct="1"/>
            <a:r>
              <a:rPr lang="en-US" dirty="0"/>
              <a:t>The Bell Curve</a:t>
            </a:r>
          </a:p>
        </p:txBody>
      </p:sp>
      <p:sp>
        <p:nvSpPr>
          <p:cNvPr id="3" name="Content Placeholder 2"/>
          <p:cNvSpPr>
            <a:spLocks noGrp="1"/>
          </p:cNvSpPr>
          <p:nvPr>
            <p:ph idx="1"/>
          </p:nvPr>
        </p:nvSpPr>
        <p:spPr>
          <a:xfrm>
            <a:off x="1187115" y="1768642"/>
            <a:ext cx="9962147" cy="4495800"/>
          </a:xfrm>
        </p:spPr>
        <p:txBody>
          <a:bodyPr rtlCol="0">
            <a:normAutofit fontScale="92500" lnSpcReduction="10000"/>
          </a:bodyPr>
          <a:lstStyle/>
          <a:p>
            <a:pPr>
              <a:spcAft>
                <a:spcPts val="0"/>
              </a:spcAft>
              <a:defRPr/>
            </a:pPr>
            <a:r>
              <a:rPr lang="en-US" sz="2200" dirty="0"/>
              <a:t>The Bell Curve is a graphical device for representing the diversity or dispersion of data around an arithmetical mean.</a:t>
            </a:r>
          </a:p>
          <a:p>
            <a:pPr marL="0" indent="0">
              <a:spcAft>
                <a:spcPts val="0"/>
              </a:spcAft>
              <a:buNone/>
              <a:defRPr/>
            </a:pPr>
            <a:endParaRPr lang="en-US" sz="2800" dirty="0"/>
          </a:p>
          <a:p>
            <a:pPr marL="0" indent="0">
              <a:spcAft>
                <a:spcPts val="0"/>
              </a:spcAft>
              <a:buNone/>
              <a:defRPr/>
            </a:pPr>
            <a:endParaRPr lang="en-US" sz="2800" dirty="0"/>
          </a:p>
          <a:p>
            <a:pPr marL="0" indent="0">
              <a:spcAft>
                <a:spcPts val="0"/>
              </a:spcAft>
              <a:buNone/>
              <a:defRPr/>
            </a:pPr>
            <a:endParaRPr lang="en-US" sz="2800" dirty="0"/>
          </a:p>
          <a:p>
            <a:pPr marL="0" indent="0">
              <a:spcAft>
                <a:spcPts val="0"/>
              </a:spcAft>
              <a:buNone/>
              <a:defRPr/>
            </a:pPr>
            <a:endParaRPr lang="en-US" sz="2800" dirty="0"/>
          </a:p>
          <a:p>
            <a:pPr marL="0" indent="0" algn="ctr">
              <a:spcAft>
                <a:spcPts val="0"/>
              </a:spcAft>
              <a:buNone/>
              <a:defRPr/>
            </a:pPr>
            <a:endParaRPr lang="en-US" sz="2400" i="1" dirty="0"/>
          </a:p>
          <a:p>
            <a:pPr marL="0" indent="0" algn="ctr">
              <a:spcAft>
                <a:spcPts val="0"/>
              </a:spcAft>
              <a:buNone/>
              <a:defRPr/>
            </a:pPr>
            <a:endParaRPr lang="en-US" sz="2400" dirty="0"/>
          </a:p>
          <a:p>
            <a:pPr>
              <a:spcAft>
                <a:spcPts val="0"/>
              </a:spcAft>
              <a:defRPr/>
            </a:pPr>
            <a:r>
              <a:rPr lang="en-US" sz="2200" dirty="0"/>
              <a:t>Although the various data points in any set are going to be spread throughout the curve (the </a:t>
            </a:r>
            <a:r>
              <a:rPr lang="en-US" sz="2200" i="1" dirty="0">
                <a:solidFill>
                  <a:srgbClr val="0070C0"/>
                </a:solidFill>
              </a:rPr>
              <a:t>distribution</a:t>
            </a:r>
            <a:r>
              <a:rPr lang="en-US" sz="2200" dirty="0"/>
              <a:t>), the majority of the values are clustered around the </a:t>
            </a:r>
            <a:r>
              <a:rPr lang="en-US" sz="2200" i="1" dirty="0"/>
              <a:t>mean</a:t>
            </a:r>
            <a:r>
              <a:rPr lang="en-US" sz="2200" dirty="0"/>
              <a:t>.</a:t>
            </a:r>
          </a:p>
          <a:p>
            <a:pPr>
              <a:spcAft>
                <a:spcPts val="0"/>
              </a:spcAft>
              <a:defRPr/>
            </a:pPr>
            <a:r>
              <a:rPr lang="en-US" sz="2200" dirty="0"/>
              <a:t>The distribution of random phenomena in a population is the </a:t>
            </a:r>
            <a:r>
              <a:rPr lang="en-US" sz="2200" b="1" i="1" dirty="0"/>
              <a:t>normal probability distribution.</a:t>
            </a:r>
            <a:endParaRPr lang="en-US" sz="2200" dirty="0"/>
          </a:p>
        </p:txBody>
      </p:sp>
      <p:pic>
        <p:nvPicPr>
          <p:cNvPr id="25604" name="Picture 4"/>
          <p:cNvPicPr>
            <a:picLocks noChangeAspect="1" noChangeArrowheads="1"/>
          </p:cNvPicPr>
          <p:nvPr/>
        </p:nvPicPr>
        <p:blipFill>
          <a:blip r:embed="rId3"/>
          <a:srcRect/>
          <a:stretch>
            <a:fillRect/>
          </a:stretch>
        </p:blipFill>
        <p:spPr bwMode="auto">
          <a:xfrm>
            <a:off x="3522162" y="2216569"/>
            <a:ext cx="3941762" cy="2676273"/>
          </a:xfrm>
          <a:prstGeom prst="rect">
            <a:avLst/>
          </a:prstGeom>
          <a:noFill/>
          <a:ln w="9525">
            <a:noFill/>
            <a:miter lim="800000"/>
            <a:headEnd/>
            <a:tailEnd/>
          </a:ln>
        </p:spPr>
      </p:pic>
    </p:spTree>
    <p:extLst>
      <p:ext uri="{BB962C8B-B14F-4D97-AF65-F5344CB8AC3E}">
        <p14:creationId xmlns:p14="http://schemas.microsoft.com/office/powerpoint/2010/main" val="241541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t>Dividing the Curve</a:t>
            </a:r>
          </a:p>
        </p:txBody>
      </p:sp>
      <p:sp>
        <p:nvSpPr>
          <p:cNvPr id="3" name="Content Placeholder 2"/>
          <p:cNvSpPr>
            <a:spLocks noGrp="1"/>
          </p:cNvSpPr>
          <p:nvPr>
            <p:ph idx="1"/>
          </p:nvPr>
        </p:nvSpPr>
        <p:spPr/>
        <p:txBody>
          <a:bodyPr rtlCol="0">
            <a:normAutofit lnSpcReduction="10000"/>
          </a:bodyPr>
          <a:lstStyle/>
          <a:p>
            <a:pPr marL="0" indent="0">
              <a:spcAft>
                <a:spcPts val="0"/>
              </a:spcAft>
              <a:buNone/>
              <a:defRPr/>
            </a:pPr>
            <a:r>
              <a:rPr lang="en-US" dirty="0"/>
              <a:t>A bell curve has few values at the extremes:</a:t>
            </a:r>
          </a:p>
          <a:p>
            <a:pPr marL="0" indent="0">
              <a:spcAft>
                <a:spcPts val="0"/>
              </a:spcAft>
              <a:buNone/>
              <a:defRPr/>
            </a:pPr>
            <a:endParaRPr lang="en-US" dirty="0"/>
          </a:p>
          <a:p>
            <a:pPr marL="0" indent="0">
              <a:spcAft>
                <a:spcPts val="0"/>
              </a:spcAft>
              <a:buNone/>
              <a:defRPr/>
            </a:pPr>
            <a:endParaRPr lang="en-US" dirty="0"/>
          </a:p>
          <a:p>
            <a:pPr marL="0" indent="0">
              <a:spcAft>
                <a:spcPts val="0"/>
              </a:spcAft>
              <a:buNone/>
              <a:defRPr/>
            </a:pPr>
            <a:endParaRPr lang="en-US" dirty="0"/>
          </a:p>
          <a:p>
            <a:pPr marL="0" indent="0">
              <a:spcAft>
                <a:spcPts val="0"/>
              </a:spcAft>
              <a:buNone/>
              <a:defRPr/>
            </a:pPr>
            <a:endParaRPr lang="en-US" dirty="0"/>
          </a:p>
          <a:p>
            <a:pPr marL="0" indent="0">
              <a:spcAft>
                <a:spcPts val="0"/>
              </a:spcAft>
              <a:buNone/>
              <a:defRPr/>
            </a:pPr>
            <a:r>
              <a:rPr lang="en-US" dirty="0"/>
              <a:t>                                    </a:t>
            </a:r>
          </a:p>
          <a:p>
            <a:pPr marL="0" indent="0">
              <a:spcAft>
                <a:spcPts val="0"/>
              </a:spcAft>
              <a:buNone/>
              <a:defRPr/>
            </a:pPr>
            <a:r>
              <a:rPr lang="en-US" sz="2800" dirty="0"/>
              <a:t>                                            </a:t>
            </a:r>
          </a:p>
          <a:p>
            <a:pPr marL="0" indent="0">
              <a:spcAft>
                <a:spcPts val="0"/>
              </a:spcAft>
              <a:buNone/>
              <a:defRPr/>
            </a:pPr>
            <a:r>
              <a:rPr lang="en-US" sz="2800" dirty="0"/>
              <a:t>                                            </a:t>
            </a:r>
          </a:p>
          <a:p>
            <a:pPr marL="0" indent="0">
              <a:spcAft>
                <a:spcPts val="0"/>
              </a:spcAft>
              <a:buNone/>
              <a:defRPr/>
            </a:pPr>
            <a:r>
              <a:rPr lang="en-US" sz="2800" dirty="0"/>
              <a:t>                                               99.6%</a:t>
            </a:r>
          </a:p>
        </p:txBody>
      </p:sp>
      <p:pic>
        <p:nvPicPr>
          <p:cNvPr id="27652" name="Picture 2"/>
          <p:cNvPicPr>
            <a:picLocks noChangeAspect="1" noChangeArrowheads="1"/>
          </p:cNvPicPr>
          <p:nvPr/>
        </p:nvPicPr>
        <p:blipFill>
          <a:blip r:embed="rId2"/>
          <a:srcRect/>
          <a:stretch>
            <a:fillRect/>
          </a:stretch>
        </p:blipFill>
        <p:spPr bwMode="auto">
          <a:xfrm>
            <a:off x="2442326" y="2209800"/>
            <a:ext cx="5573713" cy="2570161"/>
          </a:xfrm>
          <a:prstGeom prst="rect">
            <a:avLst/>
          </a:prstGeom>
          <a:noFill/>
          <a:ln w="9525">
            <a:noFill/>
            <a:miter lim="800000"/>
            <a:headEnd/>
            <a:tailEnd/>
          </a:ln>
        </p:spPr>
      </p:pic>
      <p:sp>
        <p:nvSpPr>
          <p:cNvPr id="5" name="Right Brace 4"/>
          <p:cNvSpPr/>
          <p:nvPr/>
        </p:nvSpPr>
        <p:spPr>
          <a:xfrm rot="5400000">
            <a:off x="5024396" y="3256755"/>
            <a:ext cx="409575" cy="3455988"/>
          </a:xfrm>
          <a:prstGeom prst="rightBrace">
            <a:avLst>
              <a:gd name="adj1" fmla="val 8333"/>
              <a:gd name="adj2" fmla="val 4957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extLst>
      <p:ext uri="{BB962C8B-B14F-4D97-AF65-F5344CB8AC3E}">
        <p14:creationId xmlns:p14="http://schemas.microsoft.com/office/powerpoint/2010/main" val="15753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z="4000"/>
              <a:t> The Size of the Standard Deviation</a:t>
            </a:r>
          </a:p>
        </p:txBody>
      </p:sp>
      <p:sp>
        <p:nvSpPr>
          <p:cNvPr id="3" name="Content Placeholder 2"/>
          <p:cNvSpPr>
            <a:spLocks noGrp="1"/>
          </p:cNvSpPr>
          <p:nvPr>
            <p:ph idx="1"/>
          </p:nvPr>
        </p:nvSpPr>
        <p:spPr>
          <a:xfrm>
            <a:off x="1097280" y="1737360"/>
            <a:ext cx="10058400" cy="4434840"/>
          </a:xfrm>
        </p:spPr>
        <p:txBody>
          <a:bodyPr rtlCol="0">
            <a:normAutofit fontScale="92500" lnSpcReduction="20000"/>
          </a:bodyPr>
          <a:lstStyle/>
          <a:p>
            <a:pPr>
              <a:spcAft>
                <a:spcPts val="0"/>
              </a:spcAft>
              <a:defRPr/>
            </a:pPr>
            <a:r>
              <a:rPr lang="en-US" sz="2800" dirty="0"/>
              <a:t>The larger the size of the standard deviation, the larger the diversity; the smaller the size of the standard deviation, the smaller the diversity. </a:t>
            </a:r>
          </a:p>
          <a:p>
            <a:pPr marL="0" indent="0">
              <a:spcAft>
                <a:spcPts val="0"/>
              </a:spcAft>
              <a:buNone/>
              <a:defRPr/>
            </a:pPr>
            <a:endParaRPr lang="en-US" sz="2800" i="1" dirty="0"/>
          </a:p>
          <a:p>
            <a:pPr marL="0" indent="0">
              <a:spcAft>
                <a:spcPts val="0"/>
              </a:spcAft>
              <a:buNone/>
              <a:defRPr/>
            </a:pPr>
            <a:endParaRPr lang="en-US" sz="2800" i="1" dirty="0"/>
          </a:p>
          <a:p>
            <a:pPr marL="0" indent="0">
              <a:spcAft>
                <a:spcPts val="0"/>
              </a:spcAft>
              <a:buNone/>
              <a:defRPr/>
            </a:pPr>
            <a:endParaRPr lang="en-US" sz="2800" i="1" dirty="0"/>
          </a:p>
          <a:p>
            <a:pPr marL="0" indent="0">
              <a:spcAft>
                <a:spcPts val="0"/>
              </a:spcAft>
              <a:buNone/>
              <a:defRPr/>
            </a:pPr>
            <a:endParaRPr lang="en-US" sz="2800" i="1" dirty="0"/>
          </a:p>
          <a:p>
            <a:pPr marL="0" indent="0">
              <a:spcAft>
                <a:spcPts val="0"/>
              </a:spcAft>
              <a:buNone/>
              <a:defRPr/>
            </a:pPr>
            <a:endParaRPr lang="en-US" sz="2800" i="1" dirty="0"/>
          </a:p>
          <a:p>
            <a:pPr marL="0" indent="0" algn="ctr">
              <a:spcAft>
                <a:spcPts val="0"/>
              </a:spcAft>
              <a:buNone/>
              <a:defRPr/>
            </a:pPr>
            <a:endParaRPr lang="en-US" sz="2500" dirty="0"/>
          </a:p>
          <a:p>
            <a:pPr marL="0" indent="0" algn="ctr">
              <a:spcAft>
                <a:spcPts val="0"/>
              </a:spcAft>
              <a:buNone/>
              <a:defRPr/>
            </a:pPr>
            <a:endParaRPr lang="en-US" sz="2500" dirty="0"/>
          </a:p>
          <a:p>
            <a:pPr marL="0" indent="0" algn="ctr">
              <a:spcAft>
                <a:spcPts val="0"/>
              </a:spcAft>
              <a:buNone/>
              <a:defRPr/>
            </a:pPr>
            <a:r>
              <a:rPr lang="en-US" sz="2200" dirty="0"/>
              <a:t>If the range of scores for each SD is small, the sides of the curve slope down sharply from the top, indicating the small diversity in the group.</a:t>
            </a:r>
          </a:p>
          <a:p>
            <a:pPr marL="0" indent="0">
              <a:spcAft>
                <a:spcPts val="0"/>
              </a:spcAft>
              <a:buNone/>
              <a:defRPr/>
            </a:pPr>
            <a:endParaRPr lang="en-US" sz="2800" dirty="0"/>
          </a:p>
        </p:txBody>
      </p:sp>
      <p:pic>
        <p:nvPicPr>
          <p:cNvPr id="28676" name="Picture 2"/>
          <p:cNvPicPr>
            <a:picLocks noChangeAspect="1" noChangeArrowheads="1"/>
          </p:cNvPicPr>
          <p:nvPr/>
        </p:nvPicPr>
        <p:blipFill>
          <a:blip r:embed="rId2"/>
          <a:srcRect/>
          <a:stretch>
            <a:fillRect/>
          </a:stretch>
        </p:blipFill>
        <p:spPr bwMode="auto">
          <a:xfrm>
            <a:off x="3271671" y="2519680"/>
            <a:ext cx="5541962" cy="2766194"/>
          </a:xfrm>
          <a:prstGeom prst="rect">
            <a:avLst/>
          </a:prstGeom>
          <a:noFill/>
          <a:ln w="9525">
            <a:noFill/>
            <a:miter lim="800000"/>
            <a:headEnd/>
            <a:tailEnd/>
          </a:ln>
        </p:spPr>
      </p:pic>
    </p:spTree>
    <p:extLst>
      <p:ext uri="{BB962C8B-B14F-4D97-AF65-F5344CB8AC3E}">
        <p14:creationId xmlns:p14="http://schemas.microsoft.com/office/powerpoint/2010/main" val="72973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8B11-070D-534B-AE56-B773C0929989}"/>
              </a:ext>
            </a:extLst>
          </p:cNvPr>
          <p:cNvSpPr>
            <a:spLocks noGrp="1"/>
          </p:cNvSpPr>
          <p:nvPr>
            <p:ph type="title"/>
          </p:nvPr>
        </p:nvSpPr>
        <p:spPr/>
        <p:txBody>
          <a:bodyPr/>
          <a:lstStyle/>
          <a:p>
            <a:pPr>
              <a:defRPr/>
            </a:pPr>
            <a:r>
              <a:rPr lang="en-US" dirty="0"/>
              <a:t>Measuring Dispersion</a:t>
            </a:r>
          </a:p>
        </p:txBody>
      </p:sp>
      <p:sp>
        <p:nvSpPr>
          <p:cNvPr id="3" name="Content Placeholder 2">
            <a:extLst>
              <a:ext uri="{FF2B5EF4-FFF2-40B4-BE49-F238E27FC236}">
                <a16:creationId xmlns:a16="http://schemas.microsoft.com/office/drawing/2014/main" id="{303267DD-C5EE-CD40-823D-A7DA7F0EDD95}"/>
              </a:ext>
            </a:extLst>
          </p:cNvPr>
          <p:cNvSpPr>
            <a:spLocks noGrp="1"/>
          </p:cNvSpPr>
          <p:nvPr>
            <p:ph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a:bodyPr>
          <a:lstStyle/>
          <a:p>
            <a:pPr marL="182880" indent="-182880">
              <a:spcAft>
                <a:spcPts val="0"/>
              </a:spcAft>
              <a:defRPr/>
            </a:pPr>
            <a:r>
              <a:rPr lang="en-US" sz="3200" dirty="0"/>
              <a:t>Three important measures of dispersion are:</a:t>
            </a:r>
          </a:p>
          <a:p>
            <a:pPr lvl="1">
              <a:spcAft>
                <a:spcPts val="0"/>
              </a:spcAft>
              <a:defRPr/>
            </a:pPr>
            <a:r>
              <a:rPr lang="en-US" sz="2800" dirty="0"/>
              <a:t>Range: The difference between the largest and smallest values.</a:t>
            </a:r>
          </a:p>
          <a:p>
            <a:pPr lvl="1">
              <a:spcAft>
                <a:spcPts val="0"/>
              </a:spcAft>
              <a:defRPr/>
            </a:pPr>
            <a:r>
              <a:rPr lang="en-US" sz="2800" dirty="0"/>
              <a:t>Variance: Measure of how much each data point varies from the mean.</a:t>
            </a:r>
          </a:p>
          <a:p>
            <a:pPr marL="731520" lvl="2">
              <a:spcAft>
                <a:spcPts val="0"/>
              </a:spcAft>
              <a:defRPr/>
            </a:pPr>
            <a:r>
              <a:rPr lang="en-US" sz="2000" dirty="0"/>
              <a:t>This is the formula for determining the variance of a data set:</a:t>
            </a:r>
          </a:p>
          <a:p>
            <a:pPr lvl="5">
              <a:defRPr/>
            </a:pPr>
            <a:r>
              <a:rPr lang="en-US" sz="3200" dirty="0">
                <a:cs typeface="Arial" charset="0"/>
              </a:rPr>
              <a:t>σ</a:t>
            </a:r>
            <a:r>
              <a:rPr lang="en-US" sz="3200" baseline="30000" dirty="0">
                <a:cs typeface="Arial" charset="0"/>
              </a:rPr>
              <a:t>2</a:t>
            </a:r>
            <a:r>
              <a:rPr lang="en-US" sz="3200" dirty="0">
                <a:cs typeface="Arial" charset="0"/>
              </a:rPr>
              <a:t>=	</a:t>
            </a:r>
            <a:r>
              <a:rPr lang="en-US" sz="3200" u="sng" dirty="0" err="1">
                <a:cs typeface="Arial" charset="0"/>
              </a:rPr>
              <a:t>Σ</a:t>
            </a:r>
            <a:r>
              <a:rPr lang="en-US" sz="3200" u="sng" dirty="0">
                <a:cs typeface="Arial" charset="0"/>
              </a:rPr>
              <a:t> (</a:t>
            </a:r>
            <a:r>
              <a:rPr lang="en-US" sz="3200" i="1" u="sng" dirty="0">
                <a:cs typeface="Arial" charset="0"/>
              </a:rPr>
              <a:t>x</a:t>
            </a:r>
            <a:r>
              <a:rPr lang="en-US" sz="3200" u="sng" dirty="0">
                <a:cs typeface="Arial" charset="0"/>
              </a:rPr>
              <a:t> – μ)</a:t>
            </a:r>
            <a:r>
              <a:rPr lang="en-US" sz="3200" u="sng" baseline="30000" dirty="0">
                <a:cs typeface="Arial" charset="0"/>
              </a:rPr>
              <a:t>2</a:t>
            </a:r>
          </a:p>
          <a:p>
            <a:pPr marL="228600" lvl="1" indent="0">
              <a:spcAft>
                <a:spcPts val="0"/>
              </a:spcAft>
              <a:buNone/>
              <a:defRPr/>
            </a:pPr>
            <a:r>
              <a:rPr lang="en-US" sz="2800" baseline="30000" dirty="0">
                <a:cs typeface="Arial" charset="0"/>
              </a:rPr>
              <a:t>	</a:t>
            </a:r>
            <a:r>
              <a:rPr lang="en-US" sz="2800" dirty="0">
                <a:cs typeface="Arial" charset="0"/>
              </a:rPr>
              <a:t>   </a:t>
            </a:r>
            <a:r>
              <a:rPr lang="en-US" sz="2800" dirty="0"/>
              <a:t>                </a:t>
            </a:r>
            <a:r>
              <a:rPr lang="en-US" sz="2800" i="1" dirty="0"/>
              <a:t>n</a:t>
            </a:r>
            <a:endParaRPr lang="en-US" sz="2800" dirty="0"/>
          </a:p>
          <a:p>
            <a:pPr lvl="1">
              <a:spcAft>
                <a:spcPts val="0"/>
              </a:spcAft>
              <a:defRPr/>
            </a:pPr>
            <a:r>
              <a:rPr lang="en-US" sz="2800" dirty="0"/>
              <a:t>Standard deviation: Square root of the variance.</a:t>
            </a:r>
          </a:p>
        </p:txBody>
      </p:sp>
    </p:spTree>
    <p:extLst>
      <p:ext uri="{BB962C8B-B14F-4D97-AF65-F5344CB8AC3E}">
        <p14:creationId xmlns:p14="http://schemas.microsoft.com/office/powerpoint/2010/main" val="67992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 How to Calculate Standard Deviation</a:t>
            </a:r>
          </a:p>
        </p:txBody>
      </p:sp>
      <p:sp>
        <p:nvSpPr>
          <p:cNvPr id="29698" name="Content Placeholder 2"/>
          <p:cNvSpPr>
            <a:spLocks noGrp="1"/>
          </p:cNvSpPr>
          <p:nvPr>
            <p:ph idx="1"/>
          </p:nvPr>
        </p:nvSpPr>
        <p:spPr/>
        <p:txBody>
          <a:bodyPr/>
          <a:lstStyle/>
          <a:p>
            <a:pPr marL="0" indent="0">
              <a:buNone/>
            </a:pPr>
            <a:r>
              <a:rPr lang="en-US" sz="2600" b="1">
                <a:solidFill>
                  <a:srgbClr val="C00000"/>
                </a:solidFill>
              </a:rPr>
              <a:t>Step 1:  </a:t>
            </a:r>
            <a:r>
              <a:rPr lang="en-US" sz="2600"/>
              <a:t>Calculate the mean value.</a:t>
            </a:r>
          </a:p>
          <a:p>
            <a:pPr marL="0" indent="0">
              <a:buNone/>
            </a:pPr>
            <a:r>
              <a:rPr lang="en-US" sz="2600" b="1">
                <a:solidFill>
                  <a:srgbClr val="C00000"/>
                </a:solidFill>
              </a:rPr>
              <a:t>Step 2:  </a:t>
            </a:r>
            <a:r>
              <a:rPr lang="en-US" sz="2600"/>
              <a:t>Calculate the difference between each value in the set and the mean value. </a:t>
            </a:r>
          </a:p>
          <a:p>
            <a:pPr marL="0" indent="0">
              <a:buNone/>
            </a:pPr>
            <a:r>
              <a:rPr lang="en-US" sz="2600" b="1">
                <a:solidFill>
                  <a:srgbClr val="C00000"/>
                </a:solidFill>
              </a:rPr>
              <a:t>Step 3:  </a:t>
            </a:r>
            <a:r>
              <a:rPr lang="en-US" sz="2600"/>
              <a:t>Multiply each difference by itself (square each difference). </a:t>
            </a:r>
          </a:p>
          <a:p>
            <a:pPr marL="0" indent="0">
              <a:buNone/>
            </a:pPr>
            <a:r>
              <a:rPr lang="en-US" sz="2600" b="1">
                <a:solidFill>
                  <a:srgbClr val="C00000"/>
                </a:solidFill>
              </a:rPr>
              <a:t>Step 4:  </a:t>
            </a:r>
            <a:r>
              <a:rPr lang="en-US" sz="2600"/>
              <a:t>Add the results of the squaring process in step 3.</a:t>
            </a:r>
          </a:p>
          <a:p>
            <a:pPr marL="0" indent="0">
              <a:buNone/>
            </a:pPr>
            <a:r>
              <a:rPr lang="en-US" sz="2600" b="1">
                <a:solidFill>
                  <a:srgbClr val="C00000"/>
                </a:solidFill>
              </a:rPr>
              <a:t>Step 5:  </a:t>
            </a:r>
            <a:r>
              <a:rPr lang="en-US" sz="2600"/>
              <a:t>Divide the result of step 4 by one fewer than the number of members in the set.</a:t>
            </a:r>
          </a:p>
          <a:p>
            <a:pPr marL="0" indent="0">
              <a:buNone/>
            </a:pPr>
            <a:r>
              <a:rPr lang="en-US" sz="2600" b="1">
                <a:solidFill>
                  <a:srgbClr val="C00000"/>
                </a:solidFill>
              </a:rPr>
              <a:t>Step 6: </a:t>
            </a:r>
            <a:r>
              <a:rPr lang="en-US" sz="2600"/>
              <a:t>The square root of the total variance is the standard deviation. </a:t>
            </a:r>
          </a:p>
          <a:p>
            <a:pPr marL="0" indent="0">
              <a:buNone/>
            </a:pPr>
            <a:endParaRPr lang="en-US" sz="3000"/>
          </a:p>
        </p:txBody>
      </p:sp>
    </p:spTree>
    <p:extLst>
      <p:ext uri="{BB962C8B-B14F-4D97-AF65-F5344CB8AC3E}">
        <p14:creationId xmlns:p14="http://schemas.microsoft.com/office/powerpoint/2010/main" val="399972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i="1" dirty="0"/>
              <a:t> Exercise  13C</a:t>
            </a:r>
            <a:endParaRPr lang="en-US" dirty="0"/>
          </a:p>
        </p:txBody>
      </p:sp>
      <p:sp>
        <p:nvSpPr>
          <p:cNvPr id="3" name="Content Placeholder 2"/>
          <p:cNvSpPr>
            <a:spLocks noGrp="1"/>
          </p:cNvSpPr>
          <p:nvPr>
            <p:ph idx="1"/>
          </p:nvPr>
        </p:nvSpPr>
        <p:spPr/>
        <p:txBody>
          <a:bodyPr rtlCol="0">
            <a:normAutofit lnSpcReduction="10000"/>
          </a:bodyPr>
          <a:lstStyle/>
          <a:p>
            <a:pPr marL="0" indent="0">
              <a:spcAft>
                <a:spcPts val="0"/>
              </a:spcAft>
              <a:buNone/>
              <a:defRPr/>
            </a:pPr>
            <a:r>
              <a:rPr lang="en-US" sz="3300" dirty="0"/>
              <a:t>Example (13C I #2)</a:t>
            </a:r>
          </a:p>
          <a:p>
            <a:pPr marL="0" indent="0">
              <a:spcAft>
                <a:spcPts val="0"/>
              </a:spcAft>
              <a:buNone/>
              <a:defRPr/>
            </a:pPr>
            <a:endParaRPr lang="en-US" sz="900" dirty="0"/>
          </a:p>
          <a:p>
            <a:pPr marL="400050" lvl="2" indent="0">
              <a:spcAft>
                <a:spcPts val="0"/>
              </a:spcAft>
              <a:buNone/>
              <a:defRPr/>
            </a:pPr>
            <a:r>
              <a:rPr lang="en-US" sz="3100" dirty="0"/>
              <a:t>[3, 5, 7, 9, 11, 11, 11]</a:t>
            </a:r>
          </a:p>
          <a:p>
            <a:pPr marL="400050" lvl="2" indent="0">
              <a:spcAft>
                <a:spcPts val="0"/>
              </a:spcAft>
              <a:buNone/>
              <a:defRPr/>
            </a:pPr>
            <a:endParaRPr lang="en-US" sz="900" dirty="0"/>
          </a:p>
          <a:p>
            <a:pPr marL="0" indent="0">
              <a:spcAft>
                <a:spcPts val="0"/>
              </a:spcAft>
              <a:buNone/>
              <a:defRPr/>
            </a:pPr>
            <a:r>
              <a:rPr lang="en-US" sz="3300" dirty="0"/>
              <a:t>Answer</a:t>
            </a:r>
          </a:p>
          <a:p>
            <a:pPr marL="400050" lvl="1" indent="0">
              <a:spcAft>
                <a:spcPts val="0"/>
              </a:spcAft>
              <a:buNone/>
              <a:defRPr/>
            </a:pPr>
            <a:r>
              <a:rPr lang="en-US" dirty="0"/>
              <a:t>The standard deviation is 3.24.</a:t>
            </a:r>
          </a:p>
          <a:p>
            <a:pPr marL="400050" lvl="1" indent="0">
              <a:spcAft>
                <a:spcPts val="0"/>
              </a:spcAft>
              <a:buNone/>
              <a:defRPr/>
            </a:pPr>
            <a:r>
              <a:rPr lang="en-US" dirty="0"/>
              <a:t> </a:t>
            </a:r>
          </a:p>
          <a:p>
            <a:pPr marL="400050" lvl="1" indent="0">
              <a:spcAft>
                <a:spcPts val="0"/>
              </a:spcAft>
              <a:buNone/>
              <a:defRPr/>
            </a:pPr>
            <a:r>
              <a:rPr lang="en-US" dirty="0"/>
              <a:t>Step 1:  8.14</a:t>
            </a:r>
          </a:p>
          <a:p>
            <a:pPr marL="400050" lvl="1" indent="0">
              <a:spcAft>
                <a:spcPts val="0"/>
              </a:spcAft>
              <a:buNone/>
              <a:defRPr/>
            </a:pPr>
            <a:r>
              <a:rPr lang="en-US" dirty="0"/>
              <a:t>Step 2:  -5.14; -3.14; -1.14; 0.86; 2.86; 2.86; 2.86</a:t>
            </a:r>
          </a:p>
          <a:p>
            <a:pPr marL="400050" lvl="1" indent="0">
              <a:spcAft>
                <a:spcPts val="0"/>
              </a:spcAft>
              <a:buNone/>
              <a:defRPr/>
            </a:pPr>
            <a:r>
              <a:rPr lang="en-US" dirty="0"/>
              <a:t>Step 3:  26.42; 9.86; 1.3; 0.74; 8.18; 8.18; 8.18</a:t>
            </a:r>
          </a:p>
          <a:p>
            <a:pPr marL="400050" lvl="1" indent="0">
              <a:spcAft>
                <a:spcPts val="0"/>
              </a:spcAft>
              <a:buNone/>
              <a:defRPr/>
            </a:pPr>
            <a:r>
              <a:rPr lang="en-US" dirty="0"/>
              <a:t>Step 4:  62.86</a:t>
            </a:r>
          </a:p>
          <a:p>
            <a:pPr marL="400050" lvl="1" indent="0">
              <a:spcAft>
                <a:spcPts val="0"/>
              </a:spcAft>
              <a:buNone/>
              <a:defRPr/>
            </a:pPr>
            <a:r>
              <a:rPr lang="en-US" dirty="0"/>
              <a:t>Step 5:  10.48</a:t>
            </a:r>
          </a:p>
          <a:p>
            <a:pPr marL="400050" lvl="1" indent="0">
              <a:spcAft>
                <a:spcPts val="0"/>
              </a:spcAft>
              <a:buNone/>
              <a:defRPr/>
            </a:pPr>
            <a:r>
              <a:rPr lang="en-US" dirty="0"/>
              <a:t>Step 6:  3.24</a:t>
            </a:r>
            <a:endParaRPr lang="en-US" sz="2800" dirty="0"/>
          </a:p>
        </p:txBody>
      </p:sp>
    </p:spTree>
    <p:extLst>
      <p:ext uri="{BB962C8B-B14F-4D97-AF65-F5344CB8AC3E}">
        <p14:creationId xmlns:p14="http://schemas.microsoft.com/office/powerpoint/2010/main" val="32490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z="4000"/>
              <a:t>What If the Results Are Skewed?</a:t>
            </a:r>
          </a:p>
        </p:txBody>
      </p:sp>
      <p:sp>
        <p:nvSpPr>
          <p:cNvPr id="3" name="Content Placeholder 2"/>
          <p:cNvSpPr>
            <a:spLocks noGrp="1"/>
          </p:cNvSpPr>
          <p:nvPr>
            <p:ph idx="1"/>
          </p:nvPr>
        </p:nvSpPr>
        <p:spPr/>
        <p:txBody>
          <a:bodyPr rtlCol="0">
            <a:normAutofit fontScale="85000" lnSpcReduction="20000"/>
          </a:bodyPr>
          <a:lstStyle/>
          <a:p>
            <a:pPr>
              <a:spcAft>
                <a:spcPts val="0"/>
              </a:spcAft>
              <a:defRPr/>
            </a:pPr>
            <a:r>
              <a:rPr lang="en-US" sz="3300" dirty="0"/>
              <a:t>Not all data are quantifiable; measuring devices may not provide “objective” results.</a:t>
            </a:r>
          </a:p>
          <a:p>
            <a:pPr marL="685800" lvl="1" indent="-285750">
              <a:spcAft>
                <a:spcPts val="0"/>
              </a:spcAft>
              <a:defRPr/>
            </a:pPr>
            <a:r>
              <a:rPr lang="en-US" dirty="0"/>
              <a:t>Original grade scores could be reinterpreted with a curve:</a:t>
            </a:r>
          </a:p>
          <a:p>
            <a:pPr marL="742950" lvl="1" indent="-342900">
              <a:spcAft>
                <a:spcPts val="0"/>
              </a:spcAft>
              <a:defRPr/>
            </a:pPr>
            <a:endParaRPr lang="en-US" sz="2400" dirty="0"/>
          </a:p>
          <a:p>
            <a:pPr marL="742950" lvl="1" indent="-342900">
              <a:spcAft>
                <a:spcPts val="0"/>
              </a:spcAft>
              <a:defRPr/>
            </a:pPr>
            <a:endParaRPr lang="en-US" sz="2400" dirty="0"/>
          </a:p>
          <a:p>
            <a:pPr marL="742950" lvl="1" indent="-342900">
              <a:spcAft>
                <a:spcPts val="0"/>
              </a:spcAft>
              <a:defRPr/>
            </a:pPr>
            <a:endParaRPr lang="en-US" sz="2400" dirty="0"/>
          </a:p>
          <a:p>
            <a:pPr marL="742950" lvl="1" indent="-342900">
              <a:spcAft>
                <a:spcPts val="0"/>
              </a:spcAft>
              <a:defRPr/>
            </a:pPr>
            <a:endParaRPr lang="en-US" sz="2400" dirty="0"/>
          </a:p>
          <a:p>
            <a:pPr marL="742950" lvl="1" indent="-342900">
              <a:spcAft>
                <a:spcPts val="0"/>
              </a:spcAft>
              <a:defRPr/>
            </a:pPr>
            <a:endParaRPr lang="en-US" sz="2400" dirty="0"/>
          </a:p>
          <a:p>
            <a:pPr marL="742950" lvl="1" indent="-342900">
              <a:spcAft>
                <a:spcPts val="0"/>
              </a:spcAft>
              <a:defRPr/>
            </a:pPr>
            <a:endParaRPr lang="en-US" sz="2400" dirty="0"/>
          </a:p>
          <a:p>
            <a:pPr>
              <a:spcAft>
                <a:spcPts val="0"/>
              </a:spcAft>
              <a:defRPr/>
            </a:pPr>
            <a:endParaRPr lang="en-US" sz="2800" dirty="0"/>
          </a:p>
          <a:p>
            <a:pPr>
              <a:spcAft>
                <a:spcPts val="0"/>
              </a:spcAft>
              <a:defRPr/>
            </a:pPr>
            <a:endParaRPr lang="en-US" sz="2800" dirty="0"/>
          </a:p>
          <a:p>
            <a:pPr>
              <a:spcAft>
                <a:spcPts val="0"/>
              </a:spcAft>
              <a:defRPr/>
            </a:pPr>
            <a:r>
              <a:rPr lang="en-US" sz="3300" dirty="0"/>
              <a:t>Statistical analysis can lead to new questions, new disagreements, new interpretations.</a:t>
            </a:r>
          </a:p>
        </p:txBody>
      </p:sp>
      <p:pic>
        <p:nvPicPr>
          <p:cNvPr id="32772" name="Picture 2"/>
          <p:cNvPicPr>
            <a:picLocks noChangeAspect="1" noChangeArrowheads="1"/>
          </p:cNvPicPr>
          <p:nvPr/>
        </p:nvPicPr>
        <p:blipFill>
          <a:blip r:embed="rId3"/>
          <a:srcRect/>
          <a:stretch>
            <a:fillRect/>
          </a:stretch>
        </p:blipFill>
        <p:spPr bwMode="auto">
          <a:xfrm>
            <a:off x="3429000" y="2743201"/>
            <a:ext cx="4876800" cy="2309813"/>
          </a:xfrm>
          <a:prstGeom prst="rect">
            <a:avLst/>
          </a:prstGeom>
          <a:noFill/>
          <a:ln w="9525">
            <a:noFill/>
            <a:miter lim="800000"/>
            <a:headEnd/>
            <a:tailEnd/>
          </a:ln>
        </p:spPr>
      </p:pic>
    </p:spTree>
    <p:extLst>
      <p:ext uri="{BB962C8B-B14F-4D97-AF65-F5344CB8AC3E}">
        <p14:creationId xmlns:p14="http://schemas.microsoft.com/office/powerpoint/2010/main" val="358938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F433B8C-45C6-ED4A-B117-8A1923A1936E}"/>
              </a:ext>
            </a:extLst>
          </p:cNvPr>
          <p:cNvSpPr>
            <a:spLocks noGrp="1" noChangeArrowheads="1"/>
          </p:cNvSpPr>
          <p:nvPr>
            <p:ph type="title"/>
          </p:nvPr>
        </p:nvSpPr>
        <p:spPr/>
        <p:txBody>
          <a:bodyPr>
            <a:normAutofit/>
          </a:bodyPr>
          <a:lstStyle/>
          <a:p>
            <a:pPr>
              <a:defRPr/>
            </a:pPr>
            <a:r>
              <a:rPr lang="en-US" sz="4400" dirty="0"/>
              <a:t>Evaluating Statistical Arguments </a:t>
            </a:r>
          </a:p>
        </p:txBody>
      </p:sp>
      <p:sp>
        <p:nvSpPr>
          <p:cNvPr id="14338" name="Rectangle 3">
            <a:extLst>
              <a:ext uri="{FF2B5EF4-FFF2-40B4-BE49-F238E27FC236}">
                <a16:creationId xmlns:a16="http://schemas.microsoft.com/office/drawing/2014/main" id="{31B43B10-A6DF-0342-8C2A-6A3D9A5D1541}"/>
              </a:ext>
            </a:extLst>
          </p:cNvPr>
          <p:cNvSpPr>
            <a:spLocks noGrp="1" noChangeArrowheads="1"/>
          </p:cNvSpPr>
          <p:nvPr>
            <p:ph idx="1"/>
          </p:nvPr>
        </p:nvSpPr>
        <p:spPr>
          <a:xfrm>
            <a:off x="1127760" y="1837713"/>
            <a:ext cx="10058400" cy="4023360"/>
          </a:xfrm>
        </p:spPr>
        <p:txBody>
          <a:bodyPr>
            <a:normAutofit/>
          </a:bodyPr>
          <a:lstStyle/>
          <a:p>
            <a:pPr eaLnBrk="1" hangingPunct="1"/>
            <a:r>
              <a:rPr lang="en-US" altLang="en-US" sz="2800" dirty="0">
                <a:ea typeface="ＭＳ Ｐゴシック" panose="020B0600070205080204" pitchFamily="34" charset="-128"/>
              </a:rPr>
              <a:t>We are frequently offered arguments employing statistical claims as premises.</a:t>
            </a:r>
          </a:p>
          <a:p>
            <a:pPr eaLnBrk="1" hangingPunct="1"/>
            <a:r>
              <a:rPr lang="en-US" altLang="en-US" sz="2800" dirty="0">
                <a:ea typeface="ＭＳ Ｐゴシック" panose="020B0600070205080204" pitchFamily="34" charset="-128"/>
              </a:rPr>
              <a:t>To evaluate such arguments, we must be able to interpret the statistics on which they are based and evaluate the support that they provide for the conclusion.</a:t>
            </a:r>
          </a:p>
          <a:p>
            <a:pPr eaLnBrk="1" hangingPunct="1"/>
            <a:r>
              <a:rPr lang="en-US" altLang="en-US" sz="2800" dirty="0">
                <a:ea typeface="ＭＳ Ｐゴシック" panose="020B0600070205080204" pitchFamily="34" charset="-128"/>
              </a:rPr>
              <a:t>There are a number of challenges to such interpretation and evaluation.</a:t>
            </a:r>
          </a:p>
          <a:p>
            <a:pPr lvl="1" eaLnBrk="1" hangingPunct="1"/>
            <a:r>
              <a:rPr lang="en-US" altLang="en-US" sz="2400" dirty="0">
                <a:ea typeface="ＭＳ Ｐゴシック" panose="020B0600070205080204" pitchFamily="34" charset="-128"/>
              </a:rPr>
              <a:t>Statements expressing averages and percentages are often ambiguous.</a:t>
            </a:r>
          </a:p>
          <a:p>
            <a:pPr lvl="1" eaLnBrk="1" hangingPunct="1"/>
            <a:r>
              <a:rPr lang="en-US" altLang="en-US" sz="2400" dirty="0">
                <a:ea typeface="ＭＳ Ｐゴシック" panose="020B0600070205080204" pitchFamily="34" charset="-128"/>
              </a:rPr>
              <a:t>This ambiguity allows for deception (deliberate or accidental).</a:t>
            </a:r>
          </a:p>
        </p:txBody>
      </p:sp>
    </p:spTree>
    <p:extLst>
      <p:ext uri="{BB962C8B-B14F-4D97-AF65-F5344CB8AC3E}">
        <p14:creationId xmlns:p14="http://schemas.microsoft.com/office/powerpoint/2010/main" val="15192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z="4000"/>
              <a:t>The Misuse of Statistics</a:t>
            </a:r>
          </a:p>
        </p:txBody>
      </p:sp>
      <p:sp>
        <p:nvSpPr>
          <p:cNvPr id="34818" name="Content Placeholder 2"/>
          <p:cNvSpPr>
            <a:spLocks noGrp="1"/>
          </p:cNvSpPr>
          <p:nvPr>
            <p:ph idx="1"/>
          </p:nvPr>
        </p:nvSpPr>
        <p:spPr>
          <a:xfrm>
            <a:off x="1097280" y="1737360"/>
            <a:ext cx="10058400" cy="4388804"/>
          </a:xfrm>
        </p:spPr>
        <p:txBody>
          <a:bodyPr>
            <a:normAutofit fontScale="85000" lnSpcReduction="20000"/>
          </a:bodyPr>
          <a:lstStyle/>
          <a:p>
            <a:pPr eaLnBrk="1" hangingPunct="1"/>
            <a:r>
              <a:rPr lang="en-US" sz="3200" dirty="0"/>
              <a:t>Statistics can mislead either intentionally or unintentionally. </a:t>
            </a:r>
          </a:p>
          <a:p>
            <a:pPr eaLnBrk="1" hangingPunct="1"/>
            <a:r>
              <a:rPr lang="en-US" sz="3200" dirty="0"/>
              <a:t>As has already been noted, unless you have the relevant information necessary to interpret statistical claims (representativeness, variance/standard deviation of the data set), those claims provide very weak support for any conclusion.</a:t>
            </a:r>
          </a:p>
          <a:p>
            <a:pPr eaLnBrk="1" hangingPunct="1"/>
            <a:r>
              <a:rPr lang="en-US" sz="3200" dirty="0"/>
              <a:t>You also need to be wary of mistaking quantitative terms and qualitative terms. </a:t>
            </a:r>
          </a:p>
          <a:p>
            <a:pPr lvl="1"/>
            <a:r>
              <a:rPr lang="en-US" sz="2400" dirty="0"/>
              <a:t>Kanye is one of the best selling hip hop artists.</a:t>
            </a:r>
          </a:p>
          <a:p>
            <a:pPr lvl="2"/>
            <a:r>
              <a:rPr lang="en-US" sz="2000" dirty="0"/>
              <a:t>This is a quantitative claim and should be evaluated using appropriate standardized measures.</a:t>
            </a:r>
          </a:p>
          <a:p>
            <a:pPr lvl="1"/>
            <a:r>
              <a:rPr lang="en-US" sz="2400" dirty="0"/>
              <a:t>Kanye is a musical genius.</a:t>
            </a:r>
          </a:p>
          <a:p>
            <a:pPr lvl="2"/>
            <a:r>
              <a:rPr lang="en-US" sz="2000" dirty="0"/>
              <a:t>This is a quantitative claim, and cannot be evaluated merely on the basis of album sales, etc..</a:t>
            </a:r>
          </a:p>
          <a:p>
            <a:pPr lvl="1"/>
            <a:r>
              <a:rPr lang="en-US" sz="2400" dirty="0"/>
              <a:t>Kanye has lost his damn mind.</a:t>
            </a:r>
            <a:endParaRPr lang="en-US" sz="2800" dirty="0"/>
          </a:p>
          <a:p>
            <a:pPr lvl="2"/>
            <a:r>
              <a:rPr lang="en-US" sz="2000" dirty="0"/>
              <a:t>This is a qualitative claim </a:t>
            </a:r>
            <a:r>
              <a:rPr lang="en-US" sz="2000"/>
              <a:t>and also cannot </a:t>
            </a:r>
            <a:r>
              <a:rPr lang="en-US" sz="2000" dirty="0"/>
              <a:t>be evaluated using appropriate standardized measures, though his twitter feed provides one source of insight.</a:t>
            </a:r>
          </a:p>
        </p:txBody>
      </p:sp>
    </p:spTree>
    <p:extLst>
      <p:ext uri="{BB962C8B-B14F-4D97-AF65-F5344CB8AC3E}">
        <p14:creationId xmlns:p14="http://schemas.microsoft.com/office/powerpoint/2010/main" val="425907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i="1" dirty="0"/>
              <a:t> Exercise  13E</a:t>
            </a:r>
            <a:endParaRPr lang="en-US" dirty="0"/>
          </a:p>
        </p:txBody>
      </p:sp>
      <p:sp>
        <p:nvSpPr>
          <p:cNvPr id="3" name="Content Placeholder 2"/>
          <p:cNvSpPr>
            <a:spLocks noGrp="1"/>
          </p:cNvSpPr>
          <p:nvPr>
            <p:ph idx="1"/>
          </p:nvPr>
        </p:nvSpPr>
        <p:spPr/>
        <p:txBody>
          <a:bodyPr rtlCol="0">
            <a:normAutofit fontScale="85000" lnSpcReduction="20000"/>
          </a:bodyPr>
          <a:lstStyle/>
          <a:p>
            <a:pPr marL="0" indent="0">
              <a:spcAft>
                <a:spcPts val="0"/>
              </a:spcAft>
              <a:buNone/>
              <a:defRPr/>
            </a:pPr>
            <a:r>
              <a:rPr lang="en-US" sz="2600" dirty="0"/>
              <a:t>13E #2</a:t>
            </a:r>
          </a:p>
          <a:p>
            <a:pPr marL="0" indent="0">
              <a:spcAft>
                <a:spcPts val="0"/>
              </a:spcAft>
              <a:buNone/>
              <a:defRPr/>
            </a:pPr>
            <a:r>
              <a:rPr lang="en-US" sz="2600" dirty="0"/>
              <a:t>A study finds that Best Actress Oscar winners have a 63% chance of their marriages ending sooner than nonwinners. The median marriage duration was 4.3 years; 9.5 for nonwinners.</a:t>
            </a:r>
          </a:p>
          <a:p>
            <a:pPr marL="0" indent="0">
              <a:spcAft>
                <a:spcPts val="0"/>
              </a:spcAft>
              <a:buNone/>
              <a:defRPr/>
            </a:pPr>
            <a:r>
              <a:rPr lang="en-US" sz="2600" dirty="0"/>
              <a:t>Analysis:</a:t>
            </a:r>
          </a:p>
          <a:p>
            <a:pPr marL="0" indent="0">
              <a:spcAft>
                <a:spcPts val="0"/>
              </a:spcAft>
              <a:buNone/>
              <a:defRPr/>
            </a:pPr>
            <a:r>
              <a:rPr lang="en-US" sz="2600" dirty="0"/>
              <a:t>The group of Best Actress Oscar winners is quite small, and the group of nonwinners is at least four times as large. In addition, the two groups probably differ in many ways other than being Oscar winners. Also, we are not told the mean value and the standard deviation; therefore, without that information, we cannot determine the amount of diversity in the sets. </a:t>
            </a:r>
          </a:p>
          <a:p>
            <a:pPr marL="0" indent="0">
              <a:spcAft>
                <a:spcPts val="0"/>
              </a:spcAft>
              <a:buNone/>
              <a:defRPr/>
            </a:pPr>
            <a:r>
              <a:rPr lang="en-US" sz="2600" dirty="0"/>
              <a:t>As a result, any conclusion drawn from the data is going to be only very weakly supported by the statistical claims made in the argument, and any such argument would be weak.</a:t>
            </a:r>
          </a:p>
        </p:txBody>
      </p:sp>
    </p:spTree>
    <p:extLst>
      <p:ext uri="{BB962C8B-B14F-4D97-AF65-F5344CB8AC3E}">
        <p14:creationId xmlns:p14="http://schemas.microsoft.com/office/powerpoint/2010/main" val="193612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57F5C073-3126-6441-BBCD-01F4FE7CA5AA}"/>
              </a:ext>
            </a:extLst>
          </p:cNvPr>
          <p:cNvSpPr>
            <a:spLocks noGrp="1"/>
          </p:cNvSpPr>
          <p:nvPr>
            <p:ph type="title"/>
          </p:nvPr>
        </p:nvSpPr>
        <p:spPr/>
        <p:txBody>
          <a:bodyPr/>
          <a:lstStyle/>
          <a:p>
            <a:pPr>
              <a:defRPr/>
            </a:pPr>
            <a:r>
              <a:rPr lang="en-US" dirty="0">
                <a:ea typeface="+mj-ea"/>
                <a:cs typeface="+mj-cs"/>
              </a:rPr>
              <a:t>Inductive Generalizations</a:t>
            </a:r>
          </a:p>
        </p:txBody>
      </p:sp>
      <p:sp>
        <p:nvSpPr>
          <p:cNvPr id="15362" name="Content Placeholder 2">
            <a:extLst>
              <a:ext uri="{FF2B5EF4-FFF2-40B4-BE49-F238E27FC236}">
                <a16:creationId xmlns:a16="http://schemas.microsoft.com/office/drawing/2014/main" id="{BB1C3CAF-54B7-BE4B-A311-BEF392D960EA}"/>
              </a:ext>
            </a:extLst>
          </p:cNvPr>
          <p:cNvSpPr>
            <a:spLocks noGrp="1"/>
          </p:cNvSpPr>
          <p:nvPr>
            <p:ph idx="1"/>
          </p:nvPr>
        </p:nvSpPr>
        <p:spPr/>
        <p:txBody>
          <a:bodyPr>
            <a:normAutofit lnSpcReduction="10000"/>
          </a:bodyPr>
          <a:lstStyle/>
          <a:p>
            <a:pPr eaLnBrk="1" hangingPunct="1"/>
            <a:r>
              <a:rPr lang="en-US" altLang="en-US" sz="2800" u="sng" dirty="0">
                <a:ea typeface="ＭＳ Ｐゴシック" panose="020B0600070205080204" pitchFamily="34" charset="-128"/>
              </a:rPr>
              <a:t>Inductive Generalization</a:t>
            </a:r>
            <a:r>
              <a:rPr lang="en-US" altLang="en-US" sz="2800" dirty="0">
                <a:ea typeface="ＭＳ Ｐゴシック" panose="020B0600070205080204" pitchFamily="34" charset="-128"/>
              </a:rPr>
              <a:t>: argument that an entire class of things has the characteristics of a subset of the class.</a:t>
            </a:r>
          </a:p>
          <a:p>
            <a:pPr eaLnBrk="1" hangingPunct="1"/>
            <a:r>
              <a:rPr lang="en-US" altLang="en-US" sz="2800" dirty="0">
                <a:ea typeface="ＭＳ Ｐゴシック" panose="020B0600070205080204" pitchFamily="34" charset="-128"/>
              </a:rPr>
              <a:t>All IGs have some basic features in common:</a:t>
            </a:r>
          </a:p>
          <a:p>
            <a:pPr lvl="1" eaLnBrk="1" hangingPunct="1"/>
            <a:r>
              <a:rPr lang="en-US" altLang="en-US" sz="2400" dirty="0">
                <a:ea typeface="ＭＳ Ｐゴシック" panose="020B0600070205080204" pitchFamily="34" charset="-128"/>
              </a:rPr>
              <a:t> A conclusion describing what is inferred about all or many members of a larger group, called the </a:t>
            </a:r>
            <a:r>
              <a:rPr lang="en-US" altLang="en-US" sz="2400" i="1" dirty="0">
                <a:ea typeface="ＭＳ Ｐゴシック" panose="020B0600070205080204" pitchFamily="34" charset="-128"/>
              </a:rPr>
              <a:t>population</a:t>
            </a:r>
            <a:r>
              <a:rPr lang="en-US" altLang="en-US" sz="2400" dirty="0">
                <a:ea typeface="ＭＳ Ｐゴシック" panose="020B0600070205080204" pitchFamily="34" charset="-128"/>
              </a:rPr>
              <a:t>.</a:t>
            </a:r>
          </a:p>
          <a:p>
            <a:pPr lvl="1" eaLnBrk="1" hangingPunct="1"/>
            <a:r>
              <a:rPr lang="en-US" altLang="en-US" sz="2400" dirty="0">
                <a:ea typeface="ＭＳ Ｐゴシック" panose="020B0600070205080204" pitchFamily="34" charset="-128"/>
              </a:rPr>
              <a:t> A premise or premises describing a subset of the population, called the </a:t>
            </a:r>
            <a:r>
              <a:rPr lang="en-US" altLang="en-US" sz="2400" i="1" dirty="0">
                <a:ea typeface="ＭＳ Ｐゴシック" panose="020B0600070205080204" pitchFamily="34" charset="-128"/>
              </a:rPr>
              <a:t>sample</a:t>
            </a:r>
            <a:r>
              <a:rPr lang="en-US" altLang="en-US" sz="2400" dirty="0">
                <a:ea typeface="ＭＳ Ｐゴシック" panose="020B0600070205080204" pitchFamily="34" charset="-128"/>
              </a:rPr>
              <a:t>.</a:t>
            </a:r>
          </a:p>
          <a:p>
            <a:pPr lvl="1" eaLnBrk="1" hangingPunct="1"/>
            <a:r>
              <a:rPr lang="en-US" altLang="en-US" sz="2400" dirty="0">
                <a:ea typeface="ＭＳ Ｐゴシック" panose="020B0600070205080204" pitchFamily="34" charset="-128"/>
              </a:rPr>
              <a:t> The characteristic of the sample held to be true of the entire population.</a:t>
            </a:r>
          </a:p>
          <a:p>
            <a:pPr eaLnBrk="1" hangingPunct="1"/>
            <a:r>
              <a:rPr lang="en-US" altLang="en-US" sz="2800" dirty="0">
                <a:ea typeface="ＭＳ Ｐゴシック" panose="020B0600070205080204" pitchFamily="34" charset="-128"/>
              </a:rPr>
              <a:t> The </a:t>
            </a:r>
            <a:r>
              <a:rPr lang="en-US" altLang="en-US" sz="2800" u="sng" dirty="0">
                <a:ea typeface="ＭＳ Ｐゴシック" panose="020B0600070205080204" pitchFamily="34" charset="-128"/>
              </a:rPr>
              <a:t>basic form of the IG</a:t>
            </a:r>
            <a:r>
              <a:rPr lang="en-US" altLang="en-US" sz="2800" dirty="0">
                <a:ea typeface="ＭＳ Ｐゴシック" panose="020B0600070205080204" pitchFamily="34" charset="-128"/>
              </a:rPr>
              <a:t> is: All observed A’s are </a:t>
            </a:r>
            <a:r>
              <a:rPr lang="en-US" altLang="en-US" sz="2800" i="1" dirty="0">
                <a:ea typeface="ＭＳ Ｐゴシック" panose="020B0600070205080204" pitchFamily="34" charset="-128"/>
              </a:rPr>
              <a:t>f</a:t>
            </a:r>
            <a:r>
              <a:rPr lang="en-US" altLang="en-US" sz="2800" dirty="0">
                <a:ea typeface="ＭＳ Ｐゴシック" panose="020B0600070205080204" pitchFamily="34" charset="-128"/>
              </a:rPr>
              <a:t>. Thus, probably all A’s are </a:t>
            </a:r>
            <a:r>
              <a:rPr lang="en-US" altLang="en-US" sz="2800" i="1" dirty="0">
                <a:ea typeface="ＭＳ Ｐゴシック" panose="020B0600070205080204" pitchFamily="34" charset="-128"/>
              </a:rPr>
              <a:t>f</a:t>
            </a:r>
            <a:r>
              <a:rPr lang="en-US" altLang="en-US" sz="2800" dirty="0">
                <a:ea typeface="ＭＳ Ｐゴシック" panose="020B0600070205080204" pitchFamily="34" charset="-128"/>
              </a:rPr>
              <a:t>.</a:t>
            </a:r>
          </a:p>
        </p:txBody>
      </p:sp>
    </p:spTree>
    <p:extLst>
      <p:ext uri="{BB962C8B-B14F-4D97-AF65-F5344CB8AC3E}">
        <p14:creationId xmlns:p14="http://schemas.microsoft.com/office/powerpoint/2010/main" val="294066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601B1C3D-FBAA-7C41-B747-D45D5B1017EE}"/>
              </a:ext>
            </a:extLst>
          </p:cNvPr>
          <p:cNvSpPr>
            <a:spLocks noGrp="1"/>
          </p:cNvSpPr>
          <p:nvPr>
            <p:ph type="title"/>
          </p:nvPr>
        </p:nvSpPr>
        <p:spPr/>
        <p:txBody>
          <a:bodyPr/>
          <a:lstStyle/>
          <a:p>
            <a:pPr>
              <a:defRPr/>
            </a:pPr>
            <a:r>
              <a:rPr lang="en-US" dirty="0">
                <a:ea typeface="+mj-ea"/>
                <a:cs typeface="+mj-cs"/>
              </a:rPr>
              <a:t>Statistical Generalizations</a:t>
            </a:r>
          </a:p>
        </p:txBody>
      </p:sp>
      <p:sp>
        <p:nvSpPr>
          <p:cNvPr id="3" name="Content Placeholder 2">
            <a:extLst>
              <a:ext uri="{FF2B5EF4-FFF2-40B4-BE49-F238E27FC236}">
                <a16:creationId xmlns:a16="http://schemas.microsoft.com/office/drawing/2014/main" id="{CF697E13-15B3-3D4F-821D-1A730CEAB916}"/>
              </a:ext>
            </a:extLst>
          </p:cNvPr>
          <p:cNvSpPr>
            <a:spLocks noGrp="1"/>
          </p:cNvSpPr>
          <p:nvPr>
            <p:ph idx="1"/>
          </p:nvPr>
        </p:nvSpPr>
        <p:spPr/>
        <p:txBody>
          <a:bodyPr>
            <a:normAutofit/>
          </a:bodyPr>
          <a:lstStyle/>
          <a:p>
            <a:pPr eaLnBrk="1" hangingPunct="1">
              <a:lnSpc>
                <a:spcPct val="90000"/>
              </a:lnSpc>
            </a:pPr>
            <a:r>
              <a:rPr lang="en-US" altLang="en-US" sz="2400" dirty="0">
                <a:solidFill>
                  <a:srgbClr val="292934"/>
                </a:solidFill>
                <a:ea typeface="ＭＳ Ｐゴシック" panose="020B0600070205080204" pitchFamily="34" charset="-128"/>
              </a:rPr>
              <a:t>A specialized form of the IG is called a </a:t>
            </a:r>
            <a:r>
              <a:rPr lang="en-US" altLang="en-US" sz="2400" u="sng" dirty="0">
                <a:solidFill>
                  <a:srgbClr val="292934"/>
                </a:solidFill>
                <a:ea typeface="ＭＳ Ｐゴシック" panose="020B0600070205080204" pitchFamily="34" charset="-128"/>
              </a:rPr>
              <a:t>Statistical Generalization</a:t>
            </a:r>
            <a:r>
              <a:rPr lang="en-US" altLang="en-US" sz="2400" dirty="0">
                <a:solidFill>
                  <a:srgbClr val="292934"/>
                </a:solidFill>
                <a:ea typeface="ＭＳ Ｐゴシック" panose="020B0600070205080204" pitchFamily="34" charset="-128"/>
              </a:rPr>
              <a:t>: X percent of observed A’s are </a:t>
            </a:r>
            <a:r>
              <a:rPr lang="en-US" altLang="en-US" sz="2400" i="1" dirty="0">
                <a:solidFill>
                  <a:srgbClr val="292934"/>
                </a:solidFill>
                <a:ea typeface="ＭＳ Ｐゴシック" panose="020B0600070205080204" pitchFamily="34" charset="-128"/>
              </a:rPr>
              <a:t>f</a:t>
            </a:r>
            <a:r>
              <a:rPr lang="en-US" altLang="en-US" sz="2400" dirty="0">
                <a:solidFill>
                  <a:srgbClr val="292934"/>
                </a:solidFill>
                <a:ea typeface="ＭＳ Ｐゴシック" panose="020B0600070205080204" pitchFamily="34" charset="-128"/>
              </a:rPr>
              <a:t>. Therefore, probably X percent of all A’s are </a:t>
            </a:r>
            <a:r>
              <a:rPr lang="en-US" altLang="en-US" sz="2400" i="1" dirty="0">
                <a:solidFill>
                  <a:srgbClr val="292934"/>
                </a:solidFill>
                <a:ea typeface="ＭＳ Ｐゴシック" panose="020B0600070205080204" pitchFamily="34" charset="-128"/>
              </a:rPr>
              <a:t>f</a:t>
            </a:r>
            <a:r>
              <a:rPr lang="en-US" altLang="en-US" sz="2400" dirty="0">
                <a:solidFill>
                  <a:srgbClr val="292934"/>
                </a:solidFill>
                <a:ea typeface="ＭＳ Ｐゴシック" panose="020B0600070205080204" pitchFamily="34" charset="-128"/>
              </a:rPr>
              <a:t>.</a:t>
            </a:r>
          </a:p>
          <a:p>
            <a:pPr eaLnBrk="1" hangingPunct="1">
              <a:lnSpc>
                <a:spcPct val="90000"/>
              </a:lnSpc>
            </a:pPr>
            <a:r>
              <a:rPr lang="en-US" altLang="en-US" sz="2400" dirty="0">
                <a:solidFill>
                  <a:srgbClr val="292934"/>
                </a:solidFill>
                <a:ea typeface="ＭＳ Ｐゴシック" panose="020B0600070205080204" pitchFamily="34" charset="-128"/>
              </a:rPr>
              <a:t>How does the notion of Inductive strength function in terms of inductive generalizations? In general, the more representative the sample, the stronger the generalization.</a:t>
            </a:r>
          </a:p>
          <a:p>
            <a:pPr eaLnBrk="1" hangingPunct="1">
              <a:lnSpc>
                <a:spcPct val="90000"/>
              </a:lnSpc>
            </a:pPr>
            <a:r>
              <a:rPr lang="en-US" altLang="en-US" sz="2400" dirty="0">
                <a:solidFill>
                  <a:srgbClr val="292934"/>
                </a:solidFill>
                <a:ea typeface="ＭＳ Ｐゴシック" panose="020B0600070205080204" pitchFamily="34" charset="-128"/>
              </a:rPr>
              <a:t>What makes a sample representative? A sample is representative of a population to the degree that the target characteristics found in the sample occur with the same frequency/proportion as they occur in the population. </a:t>
            </a:r>
          </a:p>
          <a:p>
            <a:pPr lvl="1"/>
            <a:r>
              <a:rPr lang="en-US" altLang="en-US" sz="2000" dirty="0">
                <a:solidFill>
                  <a:srgbClr val="292934"/>
                </a:solidFill>
                <a:ea typeface="ＭＳ Ｐゴシック" panose="020B0600070205080204" pitchFamily="34" charset="-128"/>
              </a:rPr>
              <a:t>In order to determine if a sample is representative we need to know 1)the characteristics that occur in the population; 2)whether those characteristics are relevant to the target characteristic.</a:t>
            </a:r>
          </a:p>
        </p:txBody>
      </p:sp>
    </p:spTree>
    <p:extLst>
      <p:ext uri="{BB962C8B-B14F-4D97-AF65-F5344CB8AC3E}">
        <p14:creationId xmlns:p14="http://schemas.microsoft.com/office/powerpoint/2010/main" val="183040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BC7935D9-6273-F04B-8423-27FBD12C964E}"/>
              </a:ext>
            </a:extLst>
          </p:cNvPr>
          <p:cNvSpPr>
            <a:spLocks noGrp="1" noChangeArrowheads="1"/>
          </p:cNvSpPr>
          <p:nvPr>
            <p:ph type="title"/>
          </p:nvPr>
        </p:nvSpPr>
        <p:spPr/>
        <p:txBody>
          <a:bodyPr>
            <a:normAutofit/>
          </a:bodyPr>
          <a:lstStyle/>
          <a:p>
            <a:pPr>
              <a:defRPr/>
            </a:pPr>
            <a:r>
              <a:rPr lang="en-US" sz="4000" dirty="0"/>
              <a:t>Representativeness and Bias</a:t>
            </a:r>
          </a:p>
        </p:txBody>
      </p:sp>
      <p:sp>
        <p:nvSpPr>
          <p:cNvPr id="4099" name="Rectangle 3">
            <a:extLst>
              <a:ext uri="{FF2B5EF4-FFF2-40B4-BE49-F238E27FC236}">
                <a16:creationId xmlns:a16="http://schemas.microsoft.com/office/drawing/2014/main" id="{847723A9-47CD-BF4E-86F1-836462981DB1}"/>
              </a:ext>
            </a:extLst>
          </p:cNvPr>
          <p:cNvSpPr>
            <a:spLocks noGrp="1" noChangeArrowheads="1"/>
          </p:cNvSpPr>
          <p:nvPr>
            <p:ph idx="1"/>
          </p:nvPr>
        </p:nvSpPr>
        <p:spPr/>
        <p:txBody>
          <a:bodyPr rtlCol="0">
            <a:normAutofit/>
          </a:bodyPr>
          <a:lstStyle/>
          <a:p>
            <a:pPr>
              <a:spcAft>
                <a:spcPts val="0"/>
              </a:spcAft>
              <a:defRPr/>
            </a:pPr>
            <a:r>
              <a:rPr lang="en-US" sz="2400" dirty="0">
                <a:ea typeface="+mn-ea"/>
                <a:cs typeface="+mn-cs"/>
              </a:rPr>
              <a:t>Confidence in statistical generalizations is a function of the representativeness of the sample from which they are drawn.</a:t>
            </a:r>
          </a:p>
          <a:p>
            <a:pPr>
              <a:spcAft>
                <a:spcPts val="0"/>
              </a:spcAft>
              <a:defRPr/>
            </a:pPr>
            <a:r>
              <a:rPr lang="en-US" sz="2400" dirty="0">
                <a:ea typeface="+mn-ea"/>
                <a:cs typeface="+mn-cs"/>
              </a:rPr>
              <a:t>Samples that are not representative are said to be </a:t>
            </a:r>
            <a:r>
              <a:rPr lang="en-US" sz="2400" b="1" dirty="0">
                <a:ea typeface="+mn-ea"/>
                <a:cs typeface="+mn-cs"/>
              </a:rPr>
              <a:t>biased samples</a:t>
            </a:r>
            <a:r>
              <a:rPr lang="en-US" sz="2400" dirty="0">
                <a:ea typeface="+mn-ea"/>
                <a:cs typeface="+mn-cs"/>
              </a:rPr>
              <a:t>.</a:t>
            </a:r>
          </a:p>
          <a:p>
            <a:pPr marL="617220" lvl="1" indent="-342900">
              <a:spcAft>
                <a:spcPts val="0"/>
              </a:spcAft>
              <a:buClr>
                <a:schemeClr val="accent1">
                  <a:lumMod val="60000"/>
                  <a:lumOff val="40000"/>
                </a:schemeClr>
              </a:buClr>
              <a:defRPr/>
            </a:pPr>
            <a:r>
              <a:rPr lang="en-US" sz="2000" dirty="0">
                <a:ea typeface="+mn-ea"/>
              </a:rPr>
              <a:t>Determiners:</a:t>
            </a:r>
          </a:p>
          <a:p>
            <a:pPr marL="834390" lvl="2" indent="-285750">
              <a:spcAft>
                <a:spcPts val="0"/>
              </a:spcAft>
              <a:defRPr/>
            </a:pPr>
            <a:r>
              <a:rPr lang="en-US" sz="1600" dirty="0">
                <a:ea typeface="+mn-ea"/>
              </a:rPr>
              <a:t>Whether the sample is randomly selected</a:t>
            </a:r>
          </a:p>
          <a:p>
            <a:pPr marL="834390" lvl="2" indent="-285750">
              <a:spcAft>
                <a:spcPts val="0"/>
              </a:spcAft>
              <a:defRPr/>
            </a:pPr>
            <a:r>
              <a:rPr lang="en-US" sz="1600" dirty="0">
                <a:ea typeface="+mn-ea"/>
              </a:rPr>
              <a:t>The size of the sample</a:t>
            </a:r>
          </a:p>
          <a:p>
            <a:pPr marL="834390" lvl="2" indent="-285750">
              <a:spcAft>
                <a:spcPts val="0"/>
              </a:spcAft>
              <a:defRPr/>
            </a:pPr>
            <a:r>
              <a:rPr lang="en-US" sz="1600" dirty="0">
                <a:ea typeface="+mn-ea"/>
              </a:rPr>
              <a:t>Psychological factors</a:t>
            </a:r>
          </a:p>
          <a:p>
            <a:pPr marL="343853" indent="-342900">
              <a:spcAft>
                <a:spcPts val="0"/>
              </a:spcAft>
              <a:defRPr/>
            </a:pPr>
            <a:r>
              <a:rPr lang="en-US" sz="2400" dirty="0">
                <a:ea typeface="+mn-ea"/>
              </a:rPr>
              <a:t>If you are presented with a statistical generalization relying on data generated by studies that may be biased samples, your confidence in the conclusion should be weak.</a:t>
            </a:r>
          </a:p>
          <a:p>
            <a:pPr marL="618490" lvl="1" indent="-342900">
              <a:spcAft>
                <a:spcPts val="0"/>
              </a:spcAft>
              <a:defRPr/>
            </a:pPr>
            <a:r>
              <a:rPr lang="en-US" sz="2000" dirty="0">
                <a:ea typeface="+mn-ea"/>
              </a:rPr>
              <a:t>Ask yourself: Do you know if the sample is random? Is the sample size appropriate? What if any psychological factors may be in play?</a:t>
            </a:r>
          </a:p>
        </p:txBody>
      </p:sp>
    </p:spTree>
    <p:extLst>
      <p:ext uri="{BB962C8B-B14F-4D97-AF65-F5344CB8AC3E}">
        <p14:creationId xmlns:p14="http://schemas.microsoft.com/office/powerpoint/2010/main" val="321394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92AABE40-9051-0343-AD4B-D49230D5DF91}"/>
              </a:ext>
            </a:extLst>
          </p:cNvPr>
          <p:cNvSpPr>
            <a:spLocks noGrp="1" noChangeArrowheads="1"/>
          </p:cNvSpPr>
          <p:nvPr>
            <p:ph type="title"/>
          </p:nvPr>
        </p:nvSpPr>
        <p:spPr/>
        <p:txBody>
          <a:bodyPr/>
          <a:lstStyle/>
          <a:p>
            <a:pPr>
              <a:defRPr/>
            </a:pPr>
            <a:r>
              <a:rPr lang="en-US" sz="3200" dirty="0">
                <a:latin typeface="Rockwell" charset="0"/>
              </a:rPr>
              <a:t>Randomness and Sample Size</a:t>
            </a:r>
          </a:p>
        </p:txBody>
      </p:sp>
      <p:sp>
        <p:nvSpPr>
          <p:cNvPr id="18434" name="Rectangle 3">
            <a:extLst>
              <a:ext uri="{FF2B5EF4-FFF2-40B4-BE49-F238E27FC236}">
                <a16:creationId xmlns:a16="http://schemas.microsoft.com/office/drawing/2014/main" id="{12B98930-7364-9249-B128-D4671FCC3B65}"/>
              </a:ext>
            </a:extLst>
          </p:cNvPr>
          <p:cNvSpPr>
            <a:spLocks noGrp="1" noChangeArrowheads="1"/>
          </p:cNvSpPr>
          <p:nvPr>
            <p:ph idx="1"/>
          </p:nvPr>
        </p:nvSpPr>
        <p:spPr/>
        <p:txBody>
          <a:bodyPr>
            <a:normAutofit fontScale="92500" lnSpcReduction="10000"/>
          </a:bodyPr>
          <a:lstStyle/>
          <a:p>
            <a:pPr>
              <a:lnSpc>
                <a:spcPct val="80000"/>
              </a:lnSpc>
            </a:pPr>
            <a:r>
              <a:rPr lang="en-US" altLang="en-US" sz="2200" b="1" dirty="0">
                <a:ea typeface="ＭＳ Ｐゴシック" panose="020B0600070205080204" pitchFamily="34" charset="-128"/>
              </a:rPr>
              <a:t>Random samples</a:t>
            </a:r>
            <a:r>
              <a:rPr lang="en-US" altLang="en-US" sz="2200" dirty="0">
                <a:ea typeface="ＭＳ Ｐゴシック" panose="020B0600070205080204" pitchFamily="34" charset="-128"/>
              </a:rPr>
              <a:t> are when every member of the population has an equal chance of being selected.</a:t>
            </a:r>
          </a:p>
          <a:p>
            <a:pPr lvl="1">
              <a:lnSpc>
                <a:spcPct val="80000"/>
              </a:lnSpc>
            </a:pPr>
            <a:r>
              <a:rPr lang="en-US" altLang="en-US" dirty="0">
                <a:ea typeface="ＭＳ Ｐゴシック" panose="020B0600070205080204" pitchFamily="34" charset="-128"/>
              </a:rPr>
              <a:t>Literary Digest 1936 Presidential Election Poll predicted that Alf Landon would beat Franklin Roosevelt. The sample was collected from subscribers, supplemented by automobile registration records and telephone users. Why wasn’t this random?</a:t>
            </a:r>
          </a:p>
          <a:p>
            <a:pPr>
              <a:lnSpc>
                <a:spcPct val="80000"/>
              </a:lnSpc>
            </a:pPr>
            <a:r>
              <a:rPr lang="en-US" altLang="en-US" sz="2200" dirty="0">
                <a:ea typeface="ＭＳ Ｐゴシック" panose="020B0600070205080204" pitchFamily="34" charset="-128"/>
              </a:rPr>
              <a:t>A second concern is </a:t>
            </a:r>
            <a:r>
              <a:rPr lang="en-US" altLang="en-US" sz="2200" b="1" dirty="0">
                <a:ea typeface="ＭＳ Ｐゴシック" panose="020B0600070205080204" pitchFamily="34" charset="-128"/>
              </a:rPr>
              <a:t>sample size</a:t>
            </a:r>
            <a:r>
              <a:rPr lang="en-US" altLang="en-US" sz="2200" dirty="0">
                <a:ea typeface="ＭＳ Ｐゴシック" panose="020B0600070205080204" pitchFamily="34" charset="-128"/>
              </a:rPr>
              <a:t>. Assuming a random sample, the larger the sample the more representative it is likely to be.</a:t>
            </a:r>
          </a:p>
          <a:p>
            <a:pPr>
              <a:lnSpc>
                <a:spcPct val="80000"/>
              </a:lnSpc>
            </a:pPr>
            <a:r>
              <a:rPr lang="en-US" altLang="en-US" sz="2200" dirty="0">
                <a:ea typeface="ＭＳ Ｐゴシック" panose="020B0600070205080204" pitchFamily="34" charset="-128"/>
              </a:rPr>
              <a:t>The representativeness of sampling size is expressed through the concept of </a:t>
            </a:r>
            <a:r>
              <a:rPr lang="en-US" altLang="en-US" sz="2200" b="1" dirty="0">
                <a:ea typeface="ＭＳ Ｐゴシック" panose="020B0600070205080204" pitchFamily="34" charset="-128"/>
              </a:rPr>
              <a:t>sampling error</a:t>
            </a:r>
            <a:r>
              <a:rPr lang="en-US" altLang="en-US" sz="2200" dirty="0">
                <a:ea typeface="ＭＳ Ｐゴシック" panose="020B0600070205080204" pitchFamily="34" charset="-128"/>
              </a:rPr>
              <a:t>: the difference between the relative frequency with which some characteristic occurs in a sample and the relative frequency this characteristic appears in the population.</a:t>
            </a:r>
          </a:p>
          <a:p>
            <a:pPr marL="615950" lvl="1" indent="-342900">
              <a:lnSpc>
                <a:spcPct val="80000"/>
              </a:lnSpc>
            </a:pPr>
            <a:r>
              <a:rPr lang="en-US" altLang="en-US" sz="1900" dirty="0">
                <a:ea typeface="ＭＳ Ｐゴシック" panose="020B0600070205080204" pitchFamily="34" charset="-128"/>
              </a:rPr>
              <a:t>Adequate sample size is a function of the size of the population and the specification of the tolerable sampling error.</a:t>
            </a:r>
          </a:p>
          <a:p>
            <a:pPr marL="798830" lvl="2" indent="-342900">
              <a:lnSpc>
                <a:spcPct val="80000"/>
              </a:lnSpc>
            </a:pPr>
            <a:r>
              <a:rPr lang="en-US" altLang="en-US" sz="1700" dirty="0">
                <a:ea typeface="ＭＳ Ｐゴシック" panose="020B0600070205080204" pitchFamily="34" charset="-128"/>
              </a:rPr>
              <a:t>The relationship between sample size and population size is not linear.</a:t>
            </a:r>
          </a:p>
          <a:p>
            <a:pPr marL="615950" lvl="1" indent="-342900">
              <a:lnSpc>
                <a:spcPct val="80000"/>
              </a:lnSpc>
            </a:pPr>
            <a:r>
              <a:rPr lang="en-US" altLang="en-US" sz="1900" dirty="0">
                <a:ea typeface="ＭＳ Ｐゴシック" panose="020B0600070205080204" pitchFamily="34" charset="-128"/>
              </a:rPr>
              <a:t>Though most reliable polling presupposes a sampling error (as expressed by margin of error) of 5% or less, unless the poll you are considering specifies it’s sampling error, it should be ignored.</a:t>
            </a:r>
          </a:p>
        </p:txBody>
      </p:sp>
    </p:spTree>
    <p:extLst>
      <p:ext uri="{BB962C8B-B14F-4D97-AF65-F5344CB8AC3E}">
        <p14:creationId xmlns:p14="http://schemas.microsoft.com/office/powerpoint/2010/main" val="307507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6540-C783-524D-B70E-F29BA1FE9604}"/>
              </a:ext>
            </a:extLst>
          </p:cNvPr>
          <p:cNvSpPr>
            <a:spLocks noGrp="1"/>
          </p:cNvSpPr>
          <p:nvPr>
            <p:ph type="title"/>
          </p:nvPr>
        </p:nvSpPr>
        <p:spPr/>
        <p:txBody>
          <a:bodyPr/>
          <a:lstStyle/>
          <a:p>
            <a:pPr>
              <a:defRPr/>
            </a:pPr>
            <a:r>
              <a:rPr lang="en-US" dirty="0"/>
              <a:t>Psychological Factors</a:t>
            </a:r>
          </a:p>
        </p:txBody>
      </p:sp>
      <p:sp>
        <p:nvSpPr>
          <p:cNvPr id="3" name="Content Placeholder 2">
            <a:extLst>
              <a:ext uri="{FF2B5EF4-FFF2-40B4-BE49-F238E27FC236}">
                <a16:creationId xmlns:a16="http://schemas.microsoft.com/office/drawing/2014/main" id="{8014BE44-F43C-FE4D-A7E5-4FF37B48BD6E}"/>
              </a:ext>
            </a:extLst>
          </p:cNvPr>
          <p:cNvSpPr>
            <a:spLocks noGrp="1"/>
          </p:cNvSpPr>
          <p:nvPr>
            <p:ph idx="1"/>
          </p:nvPr>
        </p:nvSpPr>
        <p:spPr/>
        <p:txBody>
          <a:bodyPr>
            <a:normAutofit lnSpcReduction="10000"/>
          </a:bodyPr>
          <a:lstStyle/>
          <a:p>
            <a:pPr eaLnBrk="1" hangingPunct="1">
              <a:lnSpc>
                <a:spcPct val="90000"/>
              </a:lnSpc>
            </a:pPr>
            <a:r>
              <a:rPr lang="en-US" altLang="en-US" sz="2200" dirty="0">
                <a:ea typeface="ＭＳ Ｐゴシック" panose="020B0600070205080204" pitchFamily="34" charset="-128"/>
              </a:rPr>
              <a:t>Psychological factors can play a role in sample representativeness when the population under consideration consists of human beings.</a:t>
            </a:r>
          </a:p>
          <a:p>
            <a:pPr eaLnBrk="1" hangingPunct="1">
              <a:lnSpc>
                <a:spcPct val="90000"/>
              </a:lnSpc>
            </a:pPr>
            <a:r>
              <a:rPr lang="en-US" altLang="en-US" sz="2200" dirty="0">
                <a:ea typeface="ＭＳ Ｐゴシック" panose="020B0600070205080204" pitchFamily="34" charset="-128"/>
              </a:rPr>
              <a:t>Humans are notorious for responding to polling/surveys with a range of predictable biases.</a:t>
            </a:r>
          </a:p>
          <a:p>
            <a:pPr lvl="1" eaLnBrk="1" hangingPunct="1">
              <a:lnSpc>
                <a:spcPct val="90000"/>
              </a:lnSpc>
            </a:pPr>
            <a:r>
              <a:rPr lang="en-US" altLang="en-US" sz="1900" dirty="0">
                <a:ea typeface="ＭＳ Ｐゴシック" panose="020B0600070205080204" pitchFamily="34" charset="-128"/>
              </a:rPr>
              <a:t>The content and form of questions often alters the results of data collection.</a:t>
            </a:r>
          </a:p>
          <a:p>
            <a:pPr eaLnBrk="1" hangingPunct="1">
              <a:lnSpc>
                <a:spcPct val="90000"/>
              </a:lnSpc>
            </a:pPr>
            <a:r>
              <a:rPr lang="en-US" altLang="en-US" sz="2200" dirty="0">
                <a:ea typeface="ＭＳ Ｐゴシック" panose="020B0600070205080204" pitchFamily="34" charset="-128"/>
              </a:rPr>
              <a:t>It’s important to recognize that its not only the psychological biases of the respondents, but also of the surveyors that can affect the outcome of the survey.</a:t>
            </a:r>
          </a:p>
          <a:p>
            <a:pPr lvl="1"/>
            <a:r>
              <a:rPr lang="en-US" altLang="en-US" sz="2000" dirty="0">
                <a:ea typeface="ＭＳ Ｐゴシック" panose="020B0600070205080204" pitchFamily="34" charset="-128"/>
              </a:rPr>
              <a:t>Imagine a study comparing the effectiveness of surgical procedures. The patients can be kept in ignorance, but the surgeons cannot.</a:t>
            </a:r>
          </a:p>
          <a:p>
            <a:pPr eaLnBrk="1" hangingPunct="1">
              <a:lnSpc>
                <a:spcPct val="90000"/>
              </a:lnSpc>
            </a:pPr>
            <a:r>
              <a:rPr lang="en-US" altLang="en-US" sz="2200" dirty="0">
                <a:ea typeface="ＭＳ Ｐゴシック" panose="020B0600070205080204" pitchFamily="34" charset="-128"/>
              </a:rPr>
              <a:t>One approach to dealing with psychological factors</a:t>
            </a:r>
            <a:r>
              <a:rPr lang="en-US" altLang="en-US" sz="2200" b="1" dirty="0">
                <a:ea typeface="ＭＳ Ｐゴシック" panose="020B0600070205080204" pitchFamily="34" charset="-128"/>
              </a:rPr>
              <a:t> </a:t>
            </a:r>
            <a:r>
              <a:rPr lang="en-US" altLang="en-US" sz="2200" dirty="0">
                <a:ea typeface="ＭＳ Ｐゴシック" panose="020B0600070205080204" pitchFamily="34" charset="-128"/>
              </a:rPr>
              <a:t>is the </a:t>
            </a:r>
            <a:r>
              <a:rPr lang="en-US" altLang="en-US" sz="2200" dirty="0">
                <a:ea typeface="ＭＳ ゴシック" panose="020B0609070205080204" pitchFamily="49" charset="-128"/>
              </a:rPr>
              <a:t>“</a:t>
            </a:r>
            <a:r>
              <a:rPr lang="en-US" altLang="ja-JP" sz="2200" b="1" dirty="0">
                <a:ea typeface="ＭＳ Ｐゴシック" panose="020B0600070205080204" pitchFamily="34" charset="-128"/>
              </a:rPr>
              <a:t>double blind</a:t>
            </a:r>
            <a:r>
              <a:rPr lang="en-US" altLang="ja-JP" sz="2200" dirty="0">
                <a:ea typeface="ＭＳ ゴシック" panose="020B0609070205080204" pitchFamily="49" charset="-128"/>
              </a:rPr>
              <a:t>”</a:t>
            </a:r>
            <a:r>
              <a:rPr lang="en-US" altLang="ja-JP" sz="2200" dirty="0">
                <a:ea typeface="ＭＳ Ｐゴシック" panose="020B0600070205080204" pitchFamily="34" charset="-128"/>
              </a:rPr>
              <a:t> study: questions designed in such a way that neither the respondent nor the surveyor can identify the ‘right’ way to answer the question.</a:t>
            </a:r>
          </a:p>
          <a:p>
            <a:pPr>
              <a:lnSpc>
                <a:spcPct val="9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21890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46484" y="850232"/>
            <a:ext cx="10226842" cy="792162"/>
          </a:xfrm>
        </p:spPr>
        <p:txBody>
          <a:bodyPr/>
          <a:lstStyle/>
          <a:p>
            <a:pPr eaLnBrk="1" hangingPunct="1"/>
            <a:r>
              <a:rPr lang="en-US" sz="3600" i="1" dirty="0"/>
              <a:t> Exercise  13A</a:t>
            </a:r>
            <a:endParaRPr lang="en-US" sz="3600" dirty="0"/>
          </a:p>
        </p:txBody>
      </p:sp>
      <p:sp>
        <p:nvSpPr>
          <p:cNvPr id="3" name="Content Placeholder 2"/>
          <p:cNvSpPr>
            <a:spLocks noGrp="1"/>
          </p:cNvSpPr>
          <p:nvPr>
            <p:ph idx="1"/>
          </p:nvPr>
        </p:nvSpPr>
        <p:spPr>
          <a:xfrm>
            <a:off x="946484" y="1748589"/>
            <a:ext cx="10291011" cy="4515854"/>
          </a:xfrm>
        </p:spPr>
        <p:txBody>
          <a:bodyPr rtlCol="0">
            <a:noAutofit/>
          </a:bodyPr>
          <a:lstStyle/>
          <a:p>
            <a:pPr marL="0" indent="0" algn="ctr">
              <a:spcAft>
                <a:spcPts val="0"/>
              </a:spcAft>
              <a:buNone/>
              <a:defRPr/>
            </a:pPr>
            <a:r>
              <a:rPr lang="en-US" sz="1800" dirty="0"/>
              <a:t>Why Women Choose Manly Men</a:t>
            </a:r>
          </a:p>
          <a:p>
            <a:pPr marL="0" indent="0" algn="ctr">
              <a:spcAft>
                <a:spcPts val="0"/>
              </a:spcAft>
              <a:buNone/>
              <a:defRPr/>
            </a:pPr>
            <a:r>
              <a:rPr lang="en-US" sz="1800" dirty="0"/>
              <a:t>By FREAKONOMICS, 4/7/10</a:t>
            </a:r>
          </a:p>
          <a:p>
            <a:pPr marL="0" indent="0" algn="ctr">
              <a:spcAft>
                <a:spcPts val="0"/>
              </a:spcAft>
              <a:buNone/>
              <a:defRPr/>
            </a:pPr>
            <a:endParaRPr lang="en-US" sz="800" dirty="0"/>
          </a:p>
          <a:p>
            <a:pPr marL="0" indent="0">
              <a:spcAft>
                <a:spcPts val="0"/>
              </a:spcAft>
              <a:buNone/>
              <a:defRPr/>
            </a:pPr>
            <a:r>
              <a:rPr lang="en-US" dirty="0"/>
              <a:t>     Researchers at the University of Aberdeen’s Face Research Laboratory have some news of interest for particularly “masculine”-looking men. Almost 4,800 women from around the world logged on to the organization’s online lab over the past year, viewed 20 pairs of male faces (similar, but one slightly more masculine than the other), and expressed their preferences. The </a:t>
            </a:r>
            <a:r>
              <a:rPr lang="en-US" i="1" dirty="0">
                <a:cs typeface="Times New Roman" pitchFamily="18" charset="0"/>
              </a:rPr>
              <a:t>Wall Street Journal</a:t>
            </a:r>
            <a:r>
              <a:rPr lang="en-US" i="1" dirty="0"/>
              <a:t> </a:t>
            </a:r>
            <a:r>
              <a:rPr lang="en-US" dirty="0"/>
              <a:t>reports on what the researchers found: “They could predict how masculine a woman likes her men based on her nation’s World Health Organization statistics for mortality rates, life expectancy and the impact of communicable disease.” In short, women in less healthy countries preferred more masculine men, perhaps for their evolutionary advantages (testosterone is linked to health). So if you’re blessed or burdened with a short, broad face and a strong jawline, you might want to think about moving to Argentina.                                                                                        </a:t>
            </a:r>
          </a:p>
        </p:txBody>
      </p:sp>
    </p:spTree>
    <p:extLst>
      <p:ext uri="{BB962C8B-B14F-4D97-AF65-F5344CB8AC3E}">
        <p14:creationId xmlns:p14="http://schemas.microsoft.com/office/powerpoint/2010/main" val="118038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187115" y="822159"/>
            <a:ext cx="8229600" cy="792162"/>
          </a:xfrm>
        </p:spPr>
        <p:txBody>
          <a:bodyPr/>
          <a:lstStyle/>
          <a:p>
            <a:pPr eaLnBrk="1" hangingPunct="1"/>
            <a:r>
              <a:rPr lang="en-US" sz="3600" i="1" dirty="0"/>
              <a:t> Exercise  13A</a:t>
            </a:r>
            <a:endParaRPr lang="en-US" sz="3600" dirty="0"/>
          </a:p>
        </p:txBody>
      </p:sp>
      <p:sp>
        <p:nvSpPr>
          <p:cNvPr id="21507" name="Content Placeholder 2"/>
          <p:cNvSpPr>
            <a:spLocks noGrp="1"/>
          </p:cNvSpPr>
          <p:nvPr>
            <p:ph idx="1"/>
          </p:nvPr>
        </p:nvSpPr>
        <p:spPr>
          <a:xfrm>
            <a:off x="1187115" y="1812758"/>
            <a:ext cx="10130589" cy="4313406"/>
          </a:xfrm>
        </p:spPr>
        <p:txBody>
          <a:bodyPr/>
          <a:lstStyle/>
          <a:p>
            <a:pPr eaLnBrk="1" hangingPunct="1"/>
            <a:r>
              <a:rPr lang="en-US" sz="2800" dirty="0"/>
              <a:t>Answer</a:t>
            </a:r>
          </a:p>
          <a:p>
            <a:pPr marL="400050" lvl="1" indent="0">
              <a:buNone/>
            </a:pPr>
            <a:r>
              <a:rPr lang="en-US" sz="2000" dirty="0"/>
              <a:t>Sample: 4,800 women from around the world.</a:t>
            </a:r>
          </a:p>
          <a:p>
            <a:pPr marL="400050" lvl="1" indent="0">
              <a:buNone/>
            </a:pPr>
            <a:r>
              <a:rPr lang="en-US" sz="2000" dirty="0"/>
              <a:t>Population: All women.</a:t>
            </a:r>
          </a:p>
          <a:p>
            <a:pPr marL="400050" lvl="1" indent="0">
              <a:buNone/>
            </a:pPr>
            <a:r>
              <a:rPr lang="en-US" sz="2000" dirty="0"/>
              <a:t>Sample size: This is a very large sample, but we need to know more about how the women were selected. </a:t>
            </a:r>
          </a:p>
          <a:p>
            <a:pPr marL="400050" lvl="1" indent="0">
              <a:buNone/>
            </a:pPr>
            <a:r>
              <a:rPr lang="en-US" sz="2000" dirty="0"/>
              <a:t>Potential bias: The sample excludes women who do not have access to the Internet and this organization’s online lab. Also, only 20 pairs of male faces were viewed and compared, allowing for the possibility that including additional male faces, fitting alternative definitions of “masculine,” might have led to different results. </a:t>
            </a:r>
          </a:p>
          <a:p>
            <a:pPr marL="400050" lvl="1" indent="0">
              <a:buNone/>
            </a:pPr>
            <a:r>
              <a:rPr lang="en-US" sz="2000" dirty="0"/>
              <a:t>Randomness: This is not a random sample, because not every woman had an equal chance of getting into the sample. This reduces the likelihood that the sample is representative of the population. </a:t>
            </a:r>
          </a:p>
        </p:txBody>
      </p:sp>
    </p:spTree>
    <p:extLst>
      <p:ext uri="{BB962C8B-B14F-4D97-AF65-F5344CB8AC3E}">
        <p14:creationId xmlns:p14="http://schemas.microsoft.com/office/powerpoint/2010/main" val="1594897493"/>
      </p:ext>
    </p:extLst>
  </p:cSld>
  <p:clrMapOvr>
    <a:masterClrMapping/>
  </p:clrMapOvr>
</p:sld>
</file>

<file path=ppt/theme/theme1.xml><?xml version="1.0" encoding="utf-8"?>
<a:theme xmlns:a="http://schemas.openxmlformats.org/drawingml/2006/main" name="Retrospec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1952</Words>
  <Application>Microsoft Macintosh PowerPoint</Application>
  <PresentationFormat>Widescreen</PresentationFormat>
  <Paragraphs>176</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ゴシック</vt:lpstr>
      <vt:lpstr>ＭＳ Ｐゴシック</vt:lpstr>
      <vt:lpstr>Arial</vt:lpstr>
      <vt:lpstr>Calibri</vt:lpstr>
      <vt:lpstr>Calibri Light</vt:lpstr>
      <vt:lpstr>Rockwell</vt:lpstr>
      <vt:lpstr>Times New Roman</vt:lpstr>
      <vt:lpstr>Retrospect</vt:lpstr>
      <vt:lpstr>PHIL 201</vt:lpstr>
      <vt:lpstr>Evaluating Statistical Arguments </vt:lpstr>
      <vt:lpstr>Inductive Generalizations</vt:lpstr>
      <vt:lpstr>Statistical Generalizations</vt:lpstr>
      <vt:lpstr>Representativeness and Bias</vt:lpstr>
      <vt:lpstr>Randomness and Sample Size</vt:lpstr>
      <vt:lpstr>Psychological Factors</vt:lpstr>
      <vt:lpstr> Exercise  13A</vt:lpstr>
      <vt:lpstr> Exercise  13A</vt:lpstr>
      <vt:lpstr>The Meaning of “Average”</vt:lpstr>
      <vt:lpstr> Exercise  13B</vt:lpstr>
      <vt:lpstr>Dispersion</vt:lpstr>
      <vt:lpstr>The Bell Curve</vt:lpstr>
      <vt:lpstr>Dividing the Curve</vt:lpstr>
      <vt:lpstr> The Size of the Standard Deviation</vt:lpstr>
      <vt:lpstr>Measuring Dispersion</vt:lpstr>
      <vt:lpstr> How to Calculate Standard Deviation</vt:lpstr>
      <vt:lpstr> Exercise  13C</vt:lpstr>
      <vt:lpstr>What If the Results Are Skewed?</vt:lpstr>
      <vt:lpstr>The Misuse of Statistics</vt:lpstr>
      <vt:lpstr> Exercise  13E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201</dc:title>
  <dc:creator>Philip Maloney</dc:creator>
  <cp:lastModifiedBy>Philip Maloney</cp:lastModifiedBy>
  <cp:revision>15</cp:revision>
  <dcterms:created xsi:type="dcterms:W3CDTF">2018-04-04T14:08:45Z</dcterms:created>
  <dcterms:modified xsi:type="dcterms:W3CDTF">2018-04-27T14:52:37Z</dcterms:modified>
</cp:coreProperties>
</file>