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25"/>
  </p:notes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 id="270" r:id="rId15"/>
    <p:sldId id="276" r:id="rId16"/>
    <p:sldId id="271" r:id="rId17"/>
    <p:sldId id="273" r:id="rId18"/>
    <p:sldId id="277" r:id="rId19"/>
    <p:sldId id="278" r:id="rId20"/>
    <p:sldId id="279" r:id="rId21"/>
    <p:sldId id="280"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p:restoredTop sz="94667"/>
  </p:normalViewPr>
  <p:slideViewPr>
    <p:cSldViewPr snapToGrid="0" snapToObjects="1">
      <p:cViewPr varScale="1">
        <p:scale>
          <a:sx n="150" d="100"/>
          <a:sy n="150" d="100"/>
        </p:scale>
        <p:origin x="5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9F521-EC74-0448-AD4D-465D0691BF85}" type="datetimeFigureOut">
              <a:rPr lang="en-US" smtClean="0"/>
              <a:t>10/1/19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C85EB0-9AF1-8749-B0CB-445988B107F7}" type="slidenum">
              <a:rPr lang="en-US" smtClean="0"/>
              <a:t>‹#›</a:t>
            </a:fld>
            <a:endParaRPr lang="en-US"/>
          </a:p>
        </p:txBody>
      </p:sp>
    </p:spTree>
    <p:extLst>
      <p:ext uri="{BB962C8B-B14F-4D97-AF65-F5344CB8AC3E}">
        <p14:creationId xmlns:p14="http://schemas.microsoft.com/office/powerpoint/2010/main" val="113312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C85EB0-9AF1-8749-B0CB-445988B107F7}" type="slidenum">
              <a:rPr lang="en-US" smtClean="0"/>
              <a:t>4</a:t>
            </a:fld>
            <a:endParaRPr lang="en-US"/>
          </a:p>
        </p:txBody>
      </p:sp>
    </p:spTree>
    <p:extLst>
      <p:ext uri="{BB962C8B-B14F-4D97-AF65-F5344CB8AC3E}">
        <p14:creationId xmlns:p14="http://schemas.microsoft.com/office/powerpoint/2010/main" val="48877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C85EB0-9AF1-8749-B0CB-445988B107F7}" type="slidenum">
              <a:rPr lang="en-US" smtClean="0"/>
              <a:t>9</a:t>
            </a:fld>
            <a:endParaRPr lang="en-US"/>
          </a:p>
        </p:txBody>
      </p:sp>
    </p:spTree>
    <p:extLst>
      <p:ext uri="{BB962C8B-B14F-4D97-AF65-F5344CB8AC3E}">
        <p14:creationId xmlns:p14="http://schemas.microsoft.com/office/powerpoint/2010/main" val="177034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a:solidFill>
              <a:srgbClr val="000000"/>
            </a:solidFill>
            <a:miter lim="800000"/>
            <a:headEnd/>
            <a:tailEnd/>
          </a:ln>
        </p:spPr>
      </p:sp>
      <p:sp>
        <p:nvSpPr>
          <p:cNvPr id="51203"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0819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C85EB0-9AF1-8749-B0CB-445988B107F7}" type="slidenum">
              <a:rPr lang="en-US" smtClean="0"/>
              <a:t>17</a:t>
            </a:fld>
            <a:endParaRPr lang="en-US"/>
          </a:p>
        </p:txBody>
      </p:sp>
    </p:spTree>
    <p:extLst>
      <p:ext uri="{BB962C8B-B14F-4D97-AF65-F5344CB8AC3E}">
        <p14:creationId xmlns:p14="http://schemas.microsoft.com/office/powerpoint/2010/main" val="50397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TextEdit="1"/>
          </p:cNvSpPr>
          <p:nvPr>
            <p:ph type="sldImg"/>
          </p:nvPr>
        </p:nvSpPr>
        <p:spPr bwMode="auto">
          <a:noFill/>
          <a:ln>
            <a:solidFill>
              <a:srgbClr val="000000"/>
            </a:solidFill>
            <a:miter lim="800000"/>
            <a:headEnd/>
            <a:tailEnd/>
          </a:ln>
        </p:spPr>
      </p:sp>
      <p:sp>
        <p:nvSpPr>
          <p:cNvPr id="5325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38129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84334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a:solidFill>
              <a:srgbClr val="000000"/>
            </a:solidFill>
            <a:miter lim="800000"/>
            <a:headEnd/>
            <a:tailEnd/>
          </a:ln>
        </p:spPr>
      </p:sp>
      <p:sp>
        <p:nvSpPr>
          <p:cNvPr id="54275"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5469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09339A-A1BF-4B22-93EF-BFC760D1BFAB}" type="slidenum">
              <a:rPr lang="en-US" smtClean="0"/>
              <a:pPr>
                <a:defRPr/>
              </a:pPr>
              <a:t>23</a:t>
            </a:fld>
            <a:endParaRPr lang="en-US" dirty="0"/>
          </a:p>
        </p:txBody>
      </p:sp>
    </p:spTree>
    <p:extLst>
      <p:ext uri="{BB962C8B-B14F-4D97-AF65-F5344CB8AC3E}">
        <p14:creationId xmlns:p14="http://schemas.microsoft.com/office/powerpoint/2010/main" val="60709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87AB83B4-2E43-AE47-8525-2C5CAC261736}" type="datetime1">
              <a:rPr lang="en-US" smtClean="0"/>
              <a:t>10/1/19</a:t>
            </a:fld>
            <a:endParaRPr lang="en-US"/>
          </a:p>
        </p:txBody>
      </p:sp>
      <p:sp>
        <p:nvSpPr>
          <p:cNvPr id="20" name="Footer Placeholder 19"/>
          <p:cNvSpPr>
            <a:spLocks noGrp="1"/>
          </p:cNvSpPr>
          <p:nvPr>
            <p:ph type="ftr" sz="quarter" idx="11"/>
          </p:nvPr>
        </p:nvSpPr>
        <p:spPr/>
        <p:txBody>
          <a:bodyPr/>
          <a:lstStyle/>
          <a:p>
            <a:r>
              <a:rPr lang="en-US"/>
              <a:t>© Oxford University Press</a:t>
            </a:r>
          </a:p>
        </p:txBody>
      </p:sp>
      <p:sp>
        <p:nvSpPr>
          <p:cNvPr id="10" name="Slide Number Placeholder 9"/>
          <p:cNvSpPr>
            <a:spLocks noGrp="1"/>
          </p:cNvSpPr>
          <p:nvPr>
            <p:ph type="sldNum" sz="quarter" idx="12"/>
          </p:nvPr>
        </p:nvSpPr>
        <p:spPr/>
        <p:txBody>
          <a:bodyPr/>
          <a:lstStyle/>
          <a:p>
            <a:fld id="{A89C8706-7353-0B4A-BEB5-438CF581CE99}"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421182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BF2BC5-0B89-4742-9BF9-F37D00A9306A}" type="datetime1">
              <a:rPr lang="en-US" smtClean="0"/>
              <a:t>10/1/19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5223236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BF2BC5-0B89-4742-9BF9-F37D00A9306A}" type="datetime1">
              <a:rPr lang="en-US" smtClean="0"/>
              <a:t>10/1/19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40227440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BF2BC5-0B89-4742-9BF9-F37D00A9306A}" type="datetime1">
              <a:rPr lang="en-US" smtClean="0"/>
              <a:t>10/1/19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2480935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9F432192-CDC4-7A4F-8F24-8877B8136BAB}" type="datetime1">
              <a:rPr lang="en-US" smtClean="0"/>
              <a:t>10/1/19</a:t>
            </a:fld>
            <a:endParaRPr lang="en-US"/>
          </a:p>
        </p:txBody>
      </p:sp>
      <p:sp>
        <p:nvSpPr>
          <p:cNvPr id="5" name="Footer Placeholder 4"/>
          <p:cNvSpPr>
            <a:spLocks noGrp="1"/>
          </p:cNvSpPr>
          <p:nvPr>
            <p:ph type="ftr" sz="quarter" idx="11"/>
          </p:nvPr>
        </p:nvSpPr>
        <p:spPr/>
        <p:txBody>
          <a:bodyPr/>
          <a:lstStyle/>
          <a:p>
            <a:r>
              <a:rPr lang="en-US"/>
              <a:t>© Oxford University Press</a:t>
            </a:r>
          </a:p>
        </p:txBody>
      </p:sp>
      <p:sp>
        <p:nvSpPr>
          <p:cNvPr id="6" name="Slide Number Placeholder 5"/>
          <p:cNvSpPr>
            <a:spLocks noGrp="1"/>
          </p:cNvSpPr>
          <p:nvPr>
            <p:ph type="sldNum" sz="quarter" idx="12"/>
          </p:nvPr>
        </p:nvSpPr>
        <p:spPr/>
        <p:txBody>
          <a:bodyPr/>
          <a:lstStyle/>
          <a:p>
            <a:fld id="{A89C8706-7353-0B4A-BEB5-438CF581CE99}"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740043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BF2BC5-0B89-4742-9BF9-F37D00A9306A}" type="datetime1">
              <a:rPr lang="en-US" smtClean="0"/>
              <a:t>10/1/19</a:t>
            </a:fld>
            <a:endParaRPr lang="en-US"/>
          </a:p>
        </p:txBody>
      </p:sp>
      <p:sp>
        <p:nvSpPr>
          <p:cNvPr id="6" name="Footer Placeholder 5"/>
          <p:cNvSpPr>
            <a:spLocks noGrp="1"/>
          </p:cNvSpPr>
          <p:nvPr>
            <p:ph type="ftr" sz="quarter" idx="11"/>
          </p:nvPr>
        </p:nvSpPr>
        <p:spPr/>
        <p:txBody>
          <a:bodyPr/>
          <a:lstStyle/>
          <a:p>
            <a:r>
              <a:rPr lang="en-US"/>
              <a:t>© Oxford University Press</a:t>
            </a:r>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2638196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BF2BC5-0B89-4742-9BF9-F37D00A9306A}" type="datetime1">
              <a:rPr lang="en-US" smtClean="0"/>
              <a:t>10/1/19</a:t>
            </a:fld>
            <a:endParaRPr lang="en-US"/>
          </a:p>
        </p:txBody>
      </p:sp>
      <p:sp>
        <p:nvSpPr>
          <p:cNvPr id="8" name="Footer Placeholder 7"/>
          <p:cNvSpPr>
            <a:spLocks noGrp="1"/>
          </p:cNvSpPr>
          <p:nvPr>
            <p:ph type="ftr" sz="quarter" idx="11"/>
          </p:nvPr>
        </p:nvSpPr>
        <p:spPr/>
        <p:txBody>
          <a:bodyPr/>
          <a:lstStyle/>
          <a:p>
            <a:r>
              <a:rPr lang="en-US"/>
              <a:t>© Oxford University Press</a:t>
            </a:r>
          </a:p>
        </p:txBody>
      </p:sp>
      <p:sp>
        <p:nvSpPr>
          <p:cNvPr id="9" name="Slide Number Placeholder 8"/>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1855758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6B70E55-912D-D04F-8A9A-FCA1A7A6AC33}" type="datetime1">
              <a:rPr lang="en-US" smtClean="0"/>
              <a:t>10/1/19</a:t>
            </a:fld>
            <a:endParaRPr lang="en-US"/>
          </a:p>
        </p:txBody>
      </p:sp>
      <p:sp>
        <p:nvSpPr>
          <p:cNvPr id="4" name="Footer Placeholder 3"/>
          <p:cNvSpPr>
            <a:spLocks noGrp="1"/>
          </p:cNvSpPr>
          <p:nvPr>
            <p:ph type="ftr" sz="quarter" idx="11"/>
          </p:nvPr>
        </p:nvSpPr>
        <p:spPr/>
        <p:txBody>
          <a:bodyPr/>
          <a:lstStyle/>
          <a:p>
            <a:r>
              <a:rPr lang="en-US"/>
              <a:t>© Oxford University Press</a:t>
            </a:r>
          </a:p>
        </p:txBody>
      </p:sp>
      <p:sp>
        <p:nvSpPr>
          <p:cNvPr id="5" name="Slide Number Placeholder 4"/>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359392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AC6D5CB5-DF0D-A94B-A24E-C74A9215E71E}" type="datetime1">
              <a:rPr lang="en-US" smtClean="0"/>
              <a:t>10/1/19</a:t>
            </a:fld>
            <a:endParaRPr lang="en-US"/>
          </a:p>
        </p:txBody>
      </p:sp>
      <p:sp>
        <p:nvSpPr>
          <p:cNvPr id="3" name="Footer Placeholder 2"/>
          <p:cNvSpPr>
            <a:spLocks noGrp="1"/>
          </p:cNvSpPr>
          <p:nvPr>
            <p:ph type="ftr" sz="quarter" idx="11"/>
          </p:nvPr>
        </p:nvSpPr>
        <p:spPr/>
        <p:txBody>
          <a:bodyPr/>
          <a:lstStyle/>
          <a:p>
            <a:r>
              <a:rPr lang="en-US"/>
              <a:t>© Oxford University Press</a:t>
            </a:r>
          </a:p>
        </p:txBody>
      </p:sp>
      <p:sp>
        <p:nvSpPr>
          <p:cNvPr id="4" name="Slide Number Placeholder 3"/>
          <p:cNvSpPr>
            <a:spLocks noGrp="1"/>
          </p:cNvSpPr>
          <p:nvPr>
            <p:ph type="sldNum" sz="quarter" idx="12"/>
          </p:nvPr>
        </p:nvSpPr>
        <p:spPr/>
        <p:txBody>
          <a:bodyPr/>
          <a:lstStyle/>
          <a:p>
            <a:fld id="{A89C8706-7353-0B4A-BEB5-438CF581CE99}"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479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BF2BC5-0B89-4742-9BF9-F37D00A9306A}" type="datetime1">
              <a:rPr lang="en-US" smtClean="0"/>
              <a:t>10/1/19</a:t>
            </a:fld>
            <a:endParaRPr lang="en-US"/>
          </a:p>
        </p:txBody>
      </p:sp>
      <p:sp>
        <p:nvSpPr>
          <p:cNvPr id="6" name="Footer Placeholder 5"/>
          <p:cNvSpPr>
            <a:spLocks noGrp="1"/>
          </p:cNvSpPr>
          <p:nvPr>
            <p:ph type="ftr" sz="quarter" idx="11"/>
          </p:nvPr>
        </p:nvSpPr>
        <p:spPr/>
        <p:txBody>
          <a:bodyPr/>
          <a:lstStyle/>
          <a:p>
            <a:r>
              <a:rPr lang="en-US"/>
              <a:t>© Oxford University Press</a:t>
            </a:r>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Tree>
    <p:extLst>
      <p:ext uri="{BB962C8B-B14F-4D97-AF65-F5344CB8AC3E}">
        <p14:creationId xmlns:p14="http://schemas.microsoft.com/office/powerpoint/2010/main" val="16501357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5102448-095F-C143-B972-A369E8046C51}" type="datetime1">
              <a:rPr lang="en-US" smtClean="0"/>
              <a:t>10/1/19</a:t>
            </a:fld>
            <a:endParaRPr lang="en-US"/>
          </a:p>
        </p:txBody>
      </p:sp>
      <p:sp>
        <p:nvSpPr>
          <p:cNvPr id="6" name="Footer Placeholder 5"/>
          <p:cNvSpPr>
            <a:spLocks noGrp="1"/>
          </p:cNvSpPr>
          <p:nvPr>
            <p:ph type="ftr" sz="quarter" idx="11"/>
          </p:nvPr>
        </p:nvSpPr>
        <p:spPr/>
        <p:txBody>
          <a:bodyPr/>
          <a:lstStyle/>
          <a:p>
            <a:r>
              <a:rPr lang="en-US"/>
              <a:t>© Oxford University Press</a:t>
            </a:r>
            <a:endParaRPr lang="en-US" dirty="0"/>
          </a:p>
        </p:txBody>
      </p:sp>
      <p:sp>
        <p:nvSpPr>
          <p:cNvPr id="7" name="Slide Number Placeholder 6"/>
          <p:cNvSpPr>
            <a:spLocks noGrp="1"/>
          </p:cNvSpPr>
          <p:nvPr>
            <p:ph type="sldNum" sz="quarter" idx="12"/>
          </p:nvPr>
        </p:nvSpPr>
        <p:spPr/>
        <p:txBody>
          <a:bodyPr/>
          <a:lstStyle/>
          <a:p>
            <a:fld id="{A89C8706-7353-0B4A-BEB5-438CF581CE99}"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Tree>
    <p:extLst>
      <p:ext uri="{BB962C8B-B14F-4D97-AF65-F5344CB8AC3E}">
        <p14:creationId xmlns:p14="http://schemas.microsoft.com/office/powerpoint/2010/main" val="3686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ABF2BC5-0B89-4742-9BF9-F37D00A9306A}" type="datetime1">
              <a:rPr lang="en-US" smtClean="0"/>
              <a:t>10/1/19</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 Oxford University Press</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89C8706-7353-0B4A-BEB5-438CF581CE99}"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47633356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201</a:t>
            </a:r>
          </a:p>
        </p:txBody>
      </p:sp>
      <p:sp>
        <p:nvSpPr>
          <p:cNvPr id="3" name="Subtitle 2"/>
          <p:cNvSpPr>
            <a:spLocks noGrp="1"/>
          </p:cNvSpPr>
          <p:nvPr>
            <p:ph type="subTitle" idx="1"/>
          </p:nvPr>
        </p:nvSpPr>
        <p:spPr/>
        <p:txBody>
          <a:bodyPr/>
          <a:lstStyle/>
          <a:p>
            <a:r>
              <a:rPr lang="en-US" dirty="0"/>
              <a:t>Chapter 6</a:t>
            </a:r>
          </a:p>
          <a:p>
            <a:r>
              <a:rPr lang="en-US" dirty="0"/>
              <a:t>Categorical Syllogisms</a:t>
            </a:r>
          </a:p>
        </p:txBody>
      </p:sp>
    </p:spTree>
    <p:extLst>
      <p:ext uri="{BB962C8B-B14F-4D97-AF65-F5344CB8AC3E}">
        <p14:creationId xmlns:p14="http://schemas.microsoft.com/office/powerpoint/2010/main" val="1091748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ea typeface="+mj-ea"/>
              </a:rPr>
              <a:t>Venn Diagrams for Categorical Syllogisms</a:t>
            </a:r>
          </a:p>
        </p:txBody>
      </p:sp>
      <p:sp>
        <p:nvSpPr>
          <p:cNvPr id="3" name="Content Placeholder 2"/>
          <p:cNvSpPr>
            <a:spLocks noGrp="1"/>
          </p:cNvSpPr>
          <p:nvPr>
            <p:ph idx="1"/>
          </p:nvPr>
        </p:nvSpPr>
        <p:spPr/>
        <p:txBody>
          <a:bodyPr>
            <a:normAutofit fontScale="85000" lnSpcReduction="20000"/>
          </a:bodyPr>
          <a:lstStyle/>
          <a:p>
            <a:pPr>
              <a:lnSpc>
                <a:spcPct val="80000"/>
              </a:lnSpc>
            </a:pPr>
            <a:r>
              <a:rPr lang="en-US" altLang="x-none"/>
              <a:t>We can use our old friend the Venn diagram to quickly and easily test any categorical syllogism for validity.</a:t>
            </a:r>
          </a:p>
          <a:p>
            <a:pPr>
              <a:lnSpc>
                <a:spcPct val="80000"/>
              </a:lnSpc>
            </a:pPr>
            <a:r>
              <a:rPr lang="en-US" altLang="x-none"/>
              <a:t>When we were using Venn diagrams to graph categorical propositions, we used two interlocking circles to represent the classes named by the terms.</a:t>
            </a:r>
          </a:p>
          <a:p>
            <a:pPr>
              <a:lnSpc>
                <a:spcPct val="80000"/>
              </a:lnSpc>
            </a:pPr>
            <a:r>
              <a:rPr lang="en-US" altLang="x-none"/>
              <a:t>In categorical syllogisms, there are three terms being related to each other, and so we need a slightly more complicated diagram to graph the relations.</a:t>
            </a:r>
          </a:p>
          <a:p>
            <a:pPr>
              <a:lnSpc>
                <a:spcPct val="80000"/>
              </a:lnSpc>
            </a:pPr>
            <a:r>
              <a:rPr lang="en-US" altLang="x-none"/>
              <a:t>As the diagram on the next slide shows, constructing a Venn diagram for a syllogism requires us to carefully interlock the circles representing the terms. In all, there are 8 areas in logical space created by such a diagram (including everything that is not a member of the classes named by the terms).</a:t>
            </a:r>
          </a:p>
          <a:p>
            <a:pPr>
              <a:lnSpc>
                <a:spcPct val="80000"/>
              </a:lnSpc>
            </a:pPr>
            <a:r>
              <a:rPr lang="en-US" altLang="x-none"/>
              <a:t>Note that by convention, the diagram is constructed with the minor term (the subject term of the conclusion) on the left, the major term (the predicate term of the conclusion) on the right, and the middle term straddling the two to the top.</a:t>
            </a:r>
          </a:p>
        </p:txBody>
      </p:sp>
    </p:spTree>
    <p:extLst>
      <p:ext uri="{BB962C8B-B14F-4D97-AF65-F5344CB8AC3E}">
        <p14:creationId xmlns:p14="http://schemas.microsoft.com/office/powerpoint/2010/main" val="121592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The Diagram</a:t>
            </a:r>
          </a:p>
        </p:txBody>
      </p:sp>
      <p:pic>
        <p:nvPicPr>
          <p:cNvPr id="7" name="Content Placeholder 6"/>
          <p:cNvPicPr>
            <a:picLocks noGrp="1" noChangeAspect="1"/>
          </p:cNvPicPr>
          <p:nvPr>
            <p:ph idx="1"/>
          </p:nvPr>
        </p:nvPicPr>
        <p:blipFill>
          <a:blip r:embed="rId2"/>
          <a:stretch>
            <a:fillRect/>
          </a:stretch>
        </p:blipFill>
        <p:spPr>
          <a:xfrm>
            <a:off x="4427897" y="1803401"/>
            <a:ext cx="4969933" cy="3703259"/>
          </a:xfrm>
          <a:prstGeom prst="rect">
            <a:avLst/>
          </a:prstGeom>
        </p:spPr>
      </p:pic>
    </p:spTree>
    <p:extLst>
      <p:ext uri="{BB962C8B-B14F-4D97-AF65-F5344CB8AC3E}">
        <p14:creationId xmlns:p14="http://schemas.microsoft.com/office/powerpoint/2010/main" val="61793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The Test</a:t>
            </a:r>
          </a:p>
        </p:txBody>
      </p:sp>
      <p:sp>
        <p:nvSpPr>
          <p:cNvPr id="15362" name="Content Placeholder 2"/>
          <p:cNvSpPr>
            <a:spLocks noGrp="1"/>
          </p:cNvSpPr>
          <p:nvPr>
            <p:ph idx="1"/>
          </p:nvPr>
        </p:nvSpPr>
        <p:spPr/>
        <p:txBody>
          <a:bodyPr>
            <a:normAutofit/>
          </a:bodyPr>
          <a:lstStyle/>
          <a:p>
            <a:r>
              <a:rPr lang="en-US" altLang="x-none" sz="2400" dirty="0"/>
              <a:t>Testing a categorical syllogism using a Venn diagram requires us to translate the premises into the diagram and then reading the diagram to determine if the conclusion is specified there. </a:t>
            </a:r>
          </a:p>
          <a:p>
            <a:pPr lvl="1"/>
            <a:r>
              <a:rPr lang="en-US" altLang="x-none" sz="2000" dirty="0"/>
              <a:t>If it is, the truth of the premises does guarantee the truth of the conclusion and the argument is valid. </a:t>
            </a:r>
          </a:p>
          <a:p>
            <a:pPr lvl="1"/>
            <a:r>
              <a:rPr lang="en-US" altLang="x-none" sz="2000" dirty="0"/>
              <a:t>If it isn</a:t>
            </a:r>
            <a:r>
              <a:rPr lang="en-US" altLang="en-US" sz="2000" dirty="0"/>
              <a:t>’</a:t>
            </a:r>
            <a:r>
              <a:rPr lang="en-US" altLang="x-none" sz="2000" dirty="0"/>
              <a:t>t, then the truth of the premises does not guarantee the truth of the conclusion and the argument is invalid.</a:t>
            </a:r>
          </a:p>
          <a:p>
            <a:r>
              <a:rPr lang="en-US" altLang="x-none" sz="2400" dirty="0"/>
              <a:t>Doing this takes a little bit of practice, and thus the best way to learn the technique is just to do problems.</a:t>
            </a:r>
          </a:p>
          <a:p>
            <a:r>
              <a:rPr lang="en-US" altLang="x-none" sz="2400" dirty="0"/>
              <a:t>However, there are a few general rules for creating the diagrams that are helpful to review.</a:t>
            </a:r>
          </a:p>
        </p:txBody>
      </p:sp>
    </p:spTree>
    <p:extLst>
      <p:ext uri="{BB962C8B-B14F-4D97-AF65-F5344CB8AC3E}">
        <p14:creationId xmlns:p14="http://schemas.microsoft.com/office/powerpoint/2010/main" val="33250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ea typeface="+mj-ea"/>
              </a:rPr>
              <a:t>Tips for constructing Venn diagrams for Categorical Syllogisms</a:t>
            </a:r>
          </a:p>
        </p:txBody>
      </p:sp>
      <p:sp>
        <p:nvSpPr>
          <p:cNvPr id="3" name="Content Placeholder 2"/>
          <p:cNvSpPr>
            <a:spLocks noGrp="1"/>
          </p:cNvSpPr>
          <p:nvPr>
            <p:ph idx="1"/>
          </p:nvPr>
        </p:nvSpPr>
        <p:spPr/>
        <p:txBody>
          <a:bodyPr>
            <a:normAutofit/>
          </a:bodyPr>
          <a:lstStyle/>
          <a:p>
            <a:pPr marL="342900" indent="-342900">
              <a:lnSpc>
                <a:spcPct val="80000"/>
              </a:lnSpc>
              <a:buFont typeface="+mj-lt"/>
              <a:buAutoNum type="arabicPeriod"/>
            </a:pPr>
            <a:r>
              <a:rPr lang="en-US" altLang="x-none" sz="1700" dirty="0"/>
              <a:t>Marks (shading or placing an X) are entered only for the premises. No marks are made for the conclusion.</a:t>
            </a:r>
          </a:p>
          <a:p>
            <a:pPr marL="342900" indent="-342900">
              <a:lnSpc>
                <a:spcPct val="80000"/>
              </a:lnSpc>
              <a:buFont typeface="+mj-lt"/>
              <a:buAutoNum type="arabicPeriod"/>
            </a:pPr>
            <a:r>
              <a:rPr lang="en-US" altLang="x-none" sz="1700" dirty="0"/>
              <a:t>If the argument contains one universal premise, this premise should be entered first in the diagram. If there are two universal premises, either one can be done first.</a:t>
            </a:r>
          </a:p>
          <a:p>
            <a:pPr marL="342900" indent="-342900">
              <a:lnSpc>
                <a:spcPct val="80000"/>
              </a:lnSpc>
              <a:buFont typeface="+mj-lt"/>
              <a:buAutoNum type="arabicPeriod"/>
            </a:pPr>
            <a:r>
              <a:rPr lang="en-US" altLang="x-none" sz="1700" dirty="0"/>
              <a:t>When entering the information contained in a premise, one should concentrate on the circles corresponding to the two terms in the statement. While the third circle cannot be ignored altogether, it should be given only minimal attention.</a:t>
            </a:r>
          </a:p>
          <a:p>
            <a:pPr marL="342900" indent="-342900">
              <a:lnSpc>
                <a:spcPct val="80000"/>
              </a:lnSpc>
              <a:buFont typeface="+mj-lt"/>
              <a:buAutoNum type="arabicPeriod"/>
            </a:pPr>
            <a:r>
              <a:rPr lang="en-US" altLang="x-none" sz="1700" dirty="0"/>
              <a:t>When inspecting a completed diagram to see whether it supports a particular conclusion, one should remember that particular statements assert two things. "Some S are P" means "At least one S exists and that S is a P"; "Some S are not P" means "At least one S exists and that S is not a P."</a:t>
            </a:r>
          </a:p>
          <a:p>
            <a:pPr marL="342900" indent="-342900">
              <a:lnSpc>
                <a:spcPct val="80000"/>
              </a:lnSpc>
              <a:buFont typeface="+mj-lt"/>
              <a:buAutoNum type="arabicPeriod"/>
            </a:pPr>
            <a:r>
              <a:rPr lang="en-US" altLang="x-none" sz="1700" dirty="0"/>
              <a:t>When shading an area, one must be careful to shade all of the area in question.</a:t>
            </a:r>
          </a:p>
          <a:p>
            <a:pPr marL="342900" indent="-342900">
              <a:lnSpc>
                <a:spcPct val="80000"/>
              </a:lnSpc>
              <a:buFont typeface="+mj-lt"/>
              <a:buAutoNum type="arabicPeriod"/>
            </a:pPr>
            <a:r>
              <a:rPr lang="en-US" altLang="x-none" sz="1700" dirty="0"/>
              <a:t>The area where an X goes is always initially divided into two parts. If one of these parts has already been shaded, the X goes in the unshaded part.</a:t>
            </a:r>
          </a:p>
          <a:p>
            <a:pPr marL="342900" indent="-342900">
              <a:lnSpc>
                <a:spcPct val="80000"/>
              </a:lnSpc>
              <a:buFont typeface="+mj-lt"/>
              <a:buAutoNum type="arabicPeriod"/>
            </a:pPr>
            <a:r>
              <a:rPr lang="en-US" altLang="x-none" sz="1700" dirty="0"/>
              <a:t>An X should never be placed in such a way that it dangles outside of the diagram, and it should never be placed on the intersection of two lines.</a:t>
            </a:r>
          </a:p>
          <a:p>
            <a:pPr marL="342900" indent="-342900">
              <a:lnSpc>
                <a:spcPct val="80000"/>
              </a:lnSpc>
              <a:buFont typeface="+mj-lt"/>
              <a:buAutoNum type="arabicPeriod"/>
            </a:pPr>
            <a:r>
              <a:rPr lang="en-US" altLang="x-none" sz="1700" dirty="0"/>
              <a:t>Be sure to review the discussion of constructing </a:t>
            </a:r>
            <a:r>
              <a:rPr lang="en-US" altLang="x-none" sz="1700" dirty="0" err="1"/>
              <a:t>venn</a:t>
            </a:r>
            <a:r>
              <a:rPr lang="en-US" altLang="x-none" sz="1700" dirty="0"/>
              <a:t> diagrams in the text, paying special attention to the diagrammatic examples provided there.</a:t>
            </a:r>
          </a:p>
        </p:txBody>
      </p:sp>
    </p:spTree>
    <p:extLst>
      <p:ext uri="{BB962C8B-B14F-4D97-AF65-F5344CB8AC3E}">
        <p14:creationId xmlns:p14="http://schemas.microsoft.com/office/powerpoint/2010/main" val="731422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i="1" dirty="0"/>
              <a:t> </a:t>
            </a:r>
            <a:r>
              <a:rPr lang="en-US" dirty="0"/>
              <a:t>Exercise  6C</a:t>
            </a:r>
          </a:p>
        </p:txBody>
      </p:sp>
      <p:sp>
        <p:nvSpPr>
          <p:cNvPr id="3" name="Content Placeholder 2"/>
          <p:cNvSpPr>
            <a:spLocks noGrp="1"/>
          </p:cNvSpPr>
          <p:nvPr>
            <p:ph idx="1"/>
          </p:nvPr>
        </p:nvSpPr>
        <p:spPr>
          <a:xfrm>
            <a:off x="1622213" y="1491826"/>
            <a:ext cx="10058400" cy="4553373"/>
          </a:xfrm>
        </p:spPr>
        <p:txBody>
          <a:bodyPr rtlCol="0">
            <a:normAutofit/>
          </a:bodyPr>
          <a:lstStyle/>
          <a:p>
            <a:pPr marL="0" indent="0">
              <a:spcAft>
                <a:spcPts val="0"/>
              </a:spcAft>
              <a:buNone/>
              <a:defRPr/>
            </a:pPr>
            <a:r>
              <a:rPr lang="en-US" sz="2800" dirty="0"/>
              <a:t>Example  </a:t>
            </a:r>
          </a:p>
          <a:p>
            <a:pPr marL="400050" lvl="1" indent="0">
              <a:spcAft>
                <a:spcPts val="0"/>
              </a:spcAft>
              <a:buNone/>
              <a:defRPr/>
            </a:pPr>
            <a:r>
              <a:rPr lang="en-US" sz="2400" dirty="0"/>
              <a:t>       All P are M.                                                                                     </a:t>
            </a:r>
          </a:p>
          <a:p>
            <a:pPr marL="800100" lvl="2" indent="0">
              <a:spcAft>
                <a:spcPts val="0"/>
              </a:spcAft>
              <a:buNone/>
              <a:defRPr/>
            </a:pPr>
            <a:r>
              <a:rPr lang="en-US" sz="2400" dirty="0"/>
              <a:t> </a:t>
            </a:r>
            <a:r>
              <a:rPr lang="en-US" sz="2400" u="sng" dirty="0"/>
              <a:t>All S are M.                                             </a:t>
            </a:r>
            <a:r>
              <a:rPr lang="en-US" sz="2400" dirty="0"/>
              <a:t>            </a:t>
            </a:r>
          </a:p>
          <a:p>
            <a:pPr marL="800100" lvl="2" indent="0">
              <a:spcAft>
                <a:spcPts val="0"/>
              </a:spcAft>
              <a:buNone/>
              <a:defRPr/>
            </a:pPr>
            <a:r>
              <a:rPr lang="en-US" sz="2400" dirty="0"/>
              <a:t> All S are P.      </a:t>
            </a:r>
          </a:p>
          <a:p>
            <a:pPr marL="800100" lvl="2" indent="0">
              <a:spcAft>
                <a:spcPts val="0"/>
              </a:spcAft>
              <a:buNone/>
              <a:defRPr/>
            </a:pPr>
            <a:r>
              <a:rPr lang="en-US" sz="2400" dirty="0"/>
              <a:t>                                                     </a:t>
            </a:r>
          </a:p>
          <a:p>
            <a:pPr marL="0" indent="0">
              <a:spcAft>
                <a:spcPts val="0"/>
              </a:spcAft>
              <a:buNone/>
              <a:defRPr/>
            </a:pPr>
            <a:r>
              <a:rPr lang="en-US" sz="2800" dirty="0"/>
              <a:t>Answer</a:t>
            </a:r>
          </a:p>
          <a:p>
            <a:pPr marL="400050" lvl="1" indent="0">
              <a:spcAft>
                <a:spcPts val="0"/>
              </a:spcAft>
              <a:buNone/>
              <a:defRPr/>
            </a:pPr>
            <a:r>
              <a:rPr lang="en-US" sz="2400" dirty="0"/>
              <a:t>INVALID</a:t>
            </a:r>
          </a:p>
          <a:p>
            <a:pPr marL="400050" lvl="1" indent="0">
              <a:spcAft>
                <a:spcPts val="0"/>
              </a:spcAft>
              <a:buNone/>
              <a:defRPr/>
            </a:pPr>
            <a:r>
              <a:rPr lang="en-US" sz="2400" dirty="0"/>
              <a:t>Conclusion “All S are P” requires</a:t>
            </a:r>
          </a:p>
          <a:p>
            <a:pPr marL="400050" lvl="1" indent="0">
              <a:spcAft>
                <a:spcPts val="0"/>
              </a:spcAft>
              <a:buNone/>
              <a:defRPr/>
            </a:pPr>
            <a:r>
              <a:rPr lang="en-US" sz="2400" dirty="0"/>
              <a:t>that both Areas 1 and 5 be shaded. </a:t>
            </a:r>
          </a:p>
        </p:txBody>
      </p:sp>
      <p:pic>
        <p:nvPicPr>
          <p:cNvPr id="5" name="Picture 4"/>
          <p:cNvPicPr>
            <a:picLocks noChangeAspect="1"/>
          </p:cNvPicPr>
          <p:nvPr/>
        </p:nvPicPr>
        <p:blipFill>
          <a:blip r:embed="rId3"/>
          <a:srcRect/>
          <a:stretch>
            <a:fillRect/>
          </a:stretch>
        </p:blipFill>
        <p:spPr bwMode="auto">
          <a:xfrm>
            <a:off x="7543800" y="2658982"/>
            <a:ext cx="2209800" cy="2369161"/>
          </a:xfrm>
          <a:prstGeom prst="rect">
            <a:avLst/>
          </a:prstGeom>
          <a:noFill/>
          <a:ln w="9525">
            <a:noFill/>
            <a:miter lim="800000"/>
            <a:headEnd/>
            <a:tailEnd/>
          </a:ln>
        </p:spPr>
      </p:pic>
    </p:spTree>
    <p:extLst>
      <p:ext uri="{BB962C8B-B14F-4D97-AF65-F5344CB8AC3E}">
        <p14:creationId xmlns:p14="http://schemas.microsoft.com/office/powerpoint/2010/main" val="127651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Rules and Fallacies</a:t>
            </a:r>
          </a:p>
        </p:txBody>
      </p:sp>
      <p:sp>
        <p:nvSpPr>
          <p:cNvPr id="3" name="Content Placeholder 2"/>
          <p:cNvSpPr>
            <a:spLocks noGrp="1"/>
          </p:cNvSpPr>
          <p:nvPr>
            <p:ph idx="1"/>
          </p:nvPr>
        </p:nvSpPr>
        <p:spPr/>
        <p:txBody>
          <a:bodyPr rtlCol="0">
            <a:normAutofit/>
          </a:bodyPr>
          <a:lstStyle/>
          <a:p>
            <a:pPr>
              <a:spcAft>
                <a:spcPts val="0"/>
              </a:spcAft>
              <a:defRPr/>
            </a:pPr>
            <a:r>
              <a:rPr lang="en-US" sz="2400" dirty="0">
                <a:ea typeface="+mn-ea"/>
              </a:rPr>
              <a:t>There is another technique that can be employed to test the validity of categorical syllogisms. </a:t>
            </a:r>
          </a:p>
          <a:p>
            <a:pPr>
              <a:spcAft>
                <a:spcPts val="0"/>
              </a:spcAft>
              <a:defRPr/>
            </a:pPr>
            <a:r>
              <a:rPr lang="en-US" sz="2400" dirty="0">
                <a:ea typeface="+mn-ea"/>
              </a:rPr>
              <a:t>It comes in the form of a set of rules which must be obeyed by a syllogism for it to be valid. Breaking the rules produces a formal fallacy and thus the argument is invalid.</a:t>
            </a:r>
          </a:p>
          <a:p>
            <a:pPr>
              <a:spcAft>
                <a:spcPts val="0"/>
              </a:spcAft>
              <a:defRPr/>
            </a:pPr>
            <a:r>
              <a:rPr lang="en-US" sz="2400" dirty="0">
                <a:ea typeface="+mn-ea"/>
              </a:rPr>
              <a:t>Like the valid standard forms, this technique requires memorization of the rules, and thus is best as a technique for checking analysis done via Venn diagram.</a:t>
            </a:r>
          </a:p>
          <a:p>
            <a:pPr>
              <a:spcAft>
                <a:spcPts val="0"/>
              </a:spcAft>
              <a:defRPr/>
            </a:pPr>
            <a:r>
              <a:rPr lang="en-US" sz="2400" dirty="0">
                <a:ea typeface="+mn-ea"/>
              </a:rPr>
              <a:t>The text uses a set of 5 rules specified on the following slide.</a:t>
            </a:r>
          </a:p>
          <a:p>
            <a:pPr lvl="1">
              <a:spcAft>
                <a:spcPts val="0"/>
              </a:spcAft>
              <a:defRPr/>
            </a:pPr>
            <a:r>
              <a:rPr lang="en-US" sz="2000" dirty="0">
                <a:ea typeface="+mn-ea"/>
              </a:rPr>
              <a:t>Two of the rules use the concept of distribution (from our discussion of categorical propositions); two employ the concept of quality; the last employs the concept of quantity.</a:t>
            </a:r>
          </a:p>
        </p:txBody>
      </p:sp>
    </p:spTree>
    <p:extLst>
      <p:ext uri="{BB962C8B-B14F-4D97-AF65-F5344CB8AC3E}">
        <p14:creationId xmlns:p14="http://schemas.microsoft.com/office/powerpoint/2010/main" val="6576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8708" y="364517"/>
            <a:ext cx="10364451" cy="880083"/>
          </a:xfrm>
        </p:spPr>
        <p:txBody>
          <a:bodyPr rtlCol="0">
            <a:noAutofit/>
          </a:bodyPr>
          <a:lstStyle/>
          <a:p>
            <a:pPr>
              <a:defRPr/>
            </a:pPr>
            <a:r>
              <a:rPr lang="en-US" sz="3600" dirty="0"/>
              <a:t>Rules and Fallacies Under the Modern Interpretation</a:t>
            </a:r>
          </a:p>
        </p:txBody>
      </p:sp>
      <p:sp>
        <p:nvSpPr>
          <p:cNvPr id="3" name="Content Placeholder 2"/>
          <p:cNvSpPr>
            <a:spLocks noGrp="1"/>
          </p:cNvSpPr>
          <p:nvPr>
            <p:ph idx="1"/>
          </p:nvPr>
        </p:nvSpPr>
        <p:spPr>
          <a:xfrm>
            <a:off x="1438708" y="1574800"/>
            <a:ext cx="10364452" cy="4555067"/>
          </a:xfrm>
        </p:spPr>
        <p:txBody>
          <a:bodyPr>
            <a:normAutofit fontScale="85000" lnSpcReduction="20000"/>
          </a:bodyPr>
          <a:lstStyle/>
          <a:p>
            <a:pPr marL="0" indent="0">
              <a:buNone/>
            </a:pPr>
            <a:r>
              <a:rPr lang="en-US" sz="2800" b="1" dirty="0"/>
              <a:t>Rule 1: </a:t>
            </a:r>
            <a:r>
              <a:rPr lang="en-US" sz="2800" dirty="0"/>
              <a:t>The middle term must be distributed in at least one premise.</a:t>
            </a:r>
          </a:p>
          <a:p>
            <a:pPr marL="400050" lvl="1" indent="0">
              <a:buNone/>
            </a:pPr>
            <a:r>
              <a:rPr lang="en-US" sz="2400" i="1" dirty="0">
                <a:solidFill>
                  <a:srgbClr val="C00000"/>
                </a:solidFill>
              </a:rPr>
              <a:t>Associated Fallacy: Undistributed middle </a:t>
            </a:r>
          </a:p>
          <a:p>
            <a:pPr marL="0" indent="0">
              <a:buNone/>
            </a:pPr>
            <a:r>
              <a:rPr lang="en-US" sz="2800" b="1" dirty="0"/>
              <a:t>Rule 2: </a:t>
            </a:r>
            <a:r>
              <a:rPr lang="en-US" sz="2800" dirty="0"/>
              <a:t>If a term is distributed in the conclusion, then it must be distributed in a premise.</a:t>
            </a:r>
          </a:p>
          <a:p>
            <a:pPr marL="400050" lvl="1" indent="0">
              <a:buNone/>
            </a:pPr>
            <a:r>
              <a:rPr lang="en-US" sz="2400" i="1" dirty="0">
                <a:solidFill>
                  <a:srgbClr val="C00000"/>
                </a:solidFill>
              </a:rPr>
              <a:t> Associated Fallacies: Illicit major/illicit minor</a:t>
            </a:r>
          </a:p>
          <a:p>
            <a:pPr marL="0" indent="0">
              <a:buNone/>
            </a:pPr>
            <a:r>
              <a:rPr lang="en-US" sz="2800" b="1" dirty="0"/>
              <a:t>Rule 3: </a:t>
            </a:r>
            <a:r>
              <a:rPr lang="en-US" sz="2800" dirty="0"/>
              <a:t>A categorical syllogism cannot have two negative premises.</a:t>
            </a:r>
          </a:p>
          <a:p>
            <a:pPr marL="0" indent="0">
              <a:buNone/>
            </a:pPr>
            <a:r>
              <a:rPr lang="en-US" sz="2400" i="1" dirty="0">
                <a:solidFill>
                  <a:srgbClr val="C00000"/>
                </a:solidFill>
              </a:rPr>
              <a:t>     Associated Fallacy: Exclusive premises</a:t>
            </a:r>
          </a:p>
          <a:p>
            <a:pPr marL="0" indent="0">
              <a:spcAft>
                <a:spcPts val="0"/>
              </a:spcAft>
              <a:buNone/>
              <a:defRPr/>
            </a:pPr>
            <a:r>
              <a:rPr lang="en-US" sz="2800" b="1" dirty="0"/>
              <a:t>Rule 4: </a:t>
            </a:r>
            <a:r>
              <a:rPr lang="en-US" sz="2800" dirty="0"/>
              <a:t>A negative premise must have a negative conclusion.</a:t>
            </a:r>
          </a:p>
          <a:p>
            <a:pPr marL="400050" lvl="1" indent="0">
              <a:spcAft>
                <a:spcPts val="0"/>
              </a:spcAft>
              <a:buNone/>
              <a:defRPr/>
            </a:pPr>
            <a:r>
              <a:rPr lang="en-US" sz="2400" i="1" dirty="0">
                <a:solidFill>
                  <a:srgbClr val="C00000"/>
                </a:solidFill>
              </a:rPr>
              <a:t>Associated fallacy: Affirmative conclusion/negative premise</a:t>
            </a:r>
            <a:endParaRPr lang="en-US" sz="2400" dirty="0">
              <a:solidFill>
                <a:srgbClr val="C00000"/>
              </a:solidFill>
            </a:endParaRPr>
          </a:p>
          <a:p>
            <a:pPr marL="0" indent="0">
              <a:spcAft>
                <a:spcPts val="0"/>
              </a:spcAft>
              <a:buNone/>
              <a:defRPr/>
            </a:pPr>
            <a:r>
              <a:rPr lang="en-US" sz="2800" b="1" dirty="0"/>
              <a:t>Rule 5: </a:t>
            </a:r>
            <a:r>
              <a:rPr lang="en-US" sz="2800" dirty="0"/>
              <a:t>A negative conclusion must have a negative premise.</a:t>
            </a:r>
          </a:p>
          <a:p>
            <a:pPr marL="400050" lvl="1" indent="0">
              <a:spcAft>
                <a:spcPts val="0"/>
              </a:spcAft>
              <a:buNone/>
              <a:defRPr/>
            </a:pPr>
            <a:r>
              <a:rPr lang="en-US" sz="2400" i="1" dirty="0">
                <a:solidFill>
                  <a:srgbClr val="C00000"/>
                </a:solidFill>
              </a:rPr>
              <a:t>Associated Fallacy: Negative conclusion/affirmative premises</a:t>
            </a:r>
            <a:endParaRPr lang="en-US" sz="2400" dirty="0">
              <a:solidFill>
                <a:srgbClr val="C00000"/>
              </a:solidFill>
            </a:endParaRPr>
          </a:p>
          <a:p>
            <a:pPr marL="0" indent="0">
              <a:spcAft>
                <a:spcPts val="0"/>
              </a:spcAft>
              <a:buNone/>
              <a:defRPr/>
            </a:pPr>
            <a:r>
              <a:rPr lang="en-US" sz="2800" dirty="0"/>
              <a:t> </a:t>
            </a:r>
            <a:r>
              <a:rPr lang="en-US" sz="2800" b="1" dirty="0"/>
              <a:t>Rule 6: </a:t>
            </a:r>
            <a:r>
              <a:rPr lang="en-US" sz="2800" dirty="0"/>
              <a:t>Two universal premises cannot have a particular conclusion.</a:t>
            </a:r>
          </a:p>
          <a:p>
            <a:pPr marL="400050" lvl="1" indent="0">
              <a:spcAft>
                <a:spcPts val="0"/>
              </a:spcAft>
              <a:buNone/>
              <a:defRPr/>
            </a:pPr>
            <a:r>
              <a:rPr lang="en-US" sz="2400" i="1" dirty="0">
                <a:solidFill>
                  <a:srgbClr val="C00000"/>
                </a:solidFill>
              </a:rPr>
              <a:t>Associated Fallacy: Existential fallacy</a:t>
            </a:r>
            <a:endParaRPr lang="en-US" dirty="0"/>
          </a:p>
          <a:p>
            <a:pPr marL="0" indent="0"/>
            <a:endParaRPr lang="en-US" dirty="0"/>
          </a:p>
        </p:txBody>
      </p:sp>
    </p:spTree>
    <p:extLst>
      <p:ext uri="{BB962C8B-B14F-4D97-AF65-F5344CB8AC3E}">
        <p14:creationId xmlns:p14="http://schemas.microsoft.com/office/powerpoint/2010/main" val="1257884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i="1" dirty="0"/>
              <a:t> Exercises  6D</a:t>
            </a:r>
            <a:endParaRPr lang="en-US" dirty="0"/>
          </a:p>
        </p:txBody>
      </p:sp>
      <p:sp>
        <p:nvSpPr>
          <p:cNvPr id="3" name="Content Placeholder 2"/>
          <p:cNvSpPr>
            <a:spLocks noGrp="1"/>
          </p:cNvSpPr>
          <p:nvPr>
            <p:ph idx="1"/>
          </p:nvPr>
        </p:nvSpPr>
        <p:spPr>
          <a:xfrm>
            <a:off x="1579880" y="1417638"/>
            <a:ext cx="10058400" cy="4557078"/>
          </a:xfrm>
        </p:spPr>
        <p:txBody>
          <a:bodyPr>
            <a:normAutofit/>
          </a:bodyPr>
          <a:lstStyle/>
          <a:p>
            <a:pPr eaLnBrk="1" hangingPunct="1">
              <a:lnSpc>
                <a:spcPct val="90000"/>
              </a:lnSpc>
            </a:pPr>
            <a:r>
              <a:rPr lang="en-US" sz="2800" b="1" dirty="0"/>
              <a:t>Example</a:t>
            </a:r>
            <a:r>
              <a:rPr lang="en-US" sz="2800" dirty="0"/>
              <a:t> I (we will not be doing II and III of 6d)</a:t>
            </a:r>
          </a:p>
          <a:p>
            <a:pPr marL="400050" lvl="1" indent="0">
              <a:buNone/>
            </a:pPr>
            <a:r>
              <a:rPr lang="en-US" sz="2400" b="1" i="1" dirty="0">
                <a:solidFill>
                  <a:srgbClr val="0070C0"/>
                </a:solidFill>
              </a:rPr>
              <a:t>IAI-3</a:t>
            </a:r>
            <a:r>
              <a:rPr lang="en-US" sz="2400" b="1" dirty="0"/>
              <a:t> </a:t>
            </a:r>
          </a:p>
          <a:p>
            <a:pPr eaLnBrk="1" hangingPunct="1">
              <a:lnSpc>
                <a:spcPct val="90000"/>
              </a:lnSpc>
            </a:pPr>
            <a:r>
              <a:rPr lang="en-US" sz="2800" b="1" dirty="0"/>
              <a:t>Answer</a:t>
            </a:r>
          </a:p>
          <a:p>
            <a:pPr marL="400050" lvl="1" indent="0">
              <a:buNone/>
            </a:pPr>
            <a:r>
              <a:rPr lang="en-US" sz="2600" i="1" dirty="0">
                <a:solidFill>
                  <a:srgbClr val="C00000"/>
                </a:solidFill>
              </a:rPr>
              <a:t> </a:t>
            </a:r>
            <a:r>
              <a:rPr lang="en-US" sz="2400" i="1" dirty="0">
                <a:solidFill>
                  <a:srgbClr val="C00000"/>
                </a:solidFill>
              </a:rPr>
              <a:t>VALID: All six rules are met.</a:t>
            </a:r>
          </a:p>
          <a:p>
            <a:pPr marL="400050" lvl="1" indent="0">
              <a:buNone/>
            </a:pPr>
            <a:r>
              <a:rPr lang="en-US" sz="2400" i="1" dirty="0">
                <a:solidFill>
                  <a:srgbClr val="C00000"/>
                </a:solidFill>
              </a:rPr>
              <a:t>   Rule 1: The middle term is distributed in the second premise.</a:t>
            </a:r>
          </a:p>
          <a:p>
            <a:pPr marL="400050" lvl="1" indent="0">
              <a:buNone/>
            </a:pPr>
            <a:r>
              <a:rPr lang="en-US" sz="2400" i="1" dirty="0">
                <a:solidFill>
                  <a:srgbClr val="C00000"/>
                </a:solidFill>
              </a:rPr>
              <a:t>   Rule 2: The major term is not distributed in the conclusion.</a:t>
            </a:r>
          </a:p>
          <a:p>
            <a:pPr marL="400050" lvl="1" indent="0">
              <a:buNone/>
            </a:pPr>
            <a:r>
              <a:rPr lang="en-US" sz="2400" i="1" dirty="0">
                <a:solidFill>
                  <a:srgbClr val="C00000"/>
                </a:solidFill>
              </a:rPr>
              <a:t>   Rule 3: It does not have two negative premises.</a:t>
            </a:r>
          </a:p>
          <a:p>
            <a:pPr marL="400050" lvl="1" indent="0">
              <a:buNone/>
            </a:pPr>
            <a:r>
              <a:rPr lang="en-US" sz="2400" i="1" dirty="0">
                <a:solidFill>
                  <a:srgbClr val="C00000"/>
                </a:solidFill>
              </a:rPr>
              <a:t>   Rule 4: It</a:t>
            </a:r>
            <a:r>
              <a:rPr lang="en-US" sz="2400" b="1" i="1" dirty="0">
                <a:solidFill>
                  <a:srgbClr val="C00000"/>
                </a:solidFill>
              </a:rPr>
              <a:t> </a:t>
            </a:r>
            <a:r>
              <a:rPr lang="en-US" sz="2400" i="1" dirty="0">
                <a:solidFill>
                  <a:srgbClr val="C00000"/>
                </a:solidFill>
              </a:rPr>
              <a:t>does not have a negative premise.</a:t>
            </a:r>
          </a:p>
          <a:p>
            <a:pPr marL="400050" lvl="1" indent="0">
              <a:buNone/>
            </a:pPr>
            <a:r>
              <a:rPr lang="en-US" sz="2400" i="1" dirty="0">
                <a:solidFill>
                  <a:srgbClr val="C00000"/>
                </a:solidFill>
              </a:rPr>
              <a:t>   Rule 5: It</a:t>
            </a:r>
            <a:r>
              <a:rPr lang="en-US" sz="2400" b="1" i="1" dirty="0">
                <a:solidFill>
                  <a:srgbClr val="C00000"/>
                </a:solidFill>
              </a:rPr>
              <a:t> </a:t>
            </a:r>
            <a:r>
              <a:rPr lang="en-US" sz="2400" i="1" dirty="0">
                <a:solidFill>
                  <a:srgbClr val="C00000"/>
                </a:solidFill>
              </a:rPr>
              <a:t>does not have a negative conclusion.</a:t>
            </a:r>
          </a:p>
          <a:p>
            <a:pPr marL="400050" lvl="1" indent="0">
              <a:buNone/>
            </a:pPr>
            <a:r>
              <a:rPr lang="en-US" sz="2400" i="1" dirty="0">
                <a:solidFill>
                  <a:srgbClr val="C00000"/>
                </a:solidFill>
              </a:rPr>
              <a:t>   Rule 6: It</a:t>
            </a:r>
            <a:r>
              <a:rPr lang="en-US" sz="2400" b="1" i="1" dirty="0">
                <a:solidFill>
                  <a:srgbClr val="C00000"/>
                </a:solidFill>
              </a:rPr>
              <a:t> </a:t>
            </a:r>
            <a:r>
              <a:rPr lang="en-US" sz="2400" i="1" dirty="0">
                <a:solidFill>
                  <a:srgbClr val="C00000"/>
                </a:solidFill>
              </a:rPr>
              <a:t>does not have universal premises and a particular conclusion.</a:t>
            </a:r>
          </a:p>
        </p:txBody>
      </p:sp>
    </p:spTree>
    <p:extLst>
      <p:ext uri="{BB962C8B-B14F-4D97-AF65-F5344CB8AC3E}">
        <p14:creationId xmlns:p14="http://schemas.microsoft.com/office/powerpoint/2010/main" val="247279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Boolean vs. Aristotelian</a:t>
            </a:r>
          </a:p>
        </p:txBody>
      </p:sp>
      <p:sp>
        <p:nvSpPr>
          <p:cNvPr id="3" name="Content Placeholder 2"/>
          <p:cNvSpPr>
            <a:spLocks noGrp="1"/>
          </p:cNvSpPr>
          <p:nvPr>
            <p:ph idx="1"/>
          </p:nvPr>
        </p:nvSpPr>
        <p:spPr>
          <a:xfrm>
            <a:off x="1914144" y="1395943"/>
            <a:ext cx="9997440" cy="4800600"/>
          </a:xfrm>
        </p:spPr>
        <p:txBody>
          <a:bodyPr>
            <a:normAutofit/>
          </a:bodyPr>
          <a:lstStyle/>
          <a:p>
            <a:pPr>
              <a:lnSpc>
                <a:spcPct val="80000"/>
              </a:lnSpc>
            </a:pPr>
            <a:r>
              <a:rPr lang="en-US" altLang="x-none" sz="2400" dirty="0"/>
              <a:t>Because of the </a:t>
            </a:r>
            <a:r>
              <a:rPr lang="en-US" altLang="en-US" sz="2400" dirty="0"/>
              <a:t>‘</a:t>
            </a:r>
            <a:r>
              <a:rPr lang="en-US" altLang="x-none" sz="2400" dirty="0"/>
              <a:t>closed</a:t>
            </a:r>
            <a:r>
              <a:rPr lang="en-US" altLang="en-US" sz="2400" dirty="0"/>
              <a:t>’</a:t>
            </a:r>
            <a:r>
              <a:rPr lang="en-US" altLang="x-none" sz="2400" dirty="0"/>
              <a:t> character of the Boolean standpoint, testing syllogisms using Venn diagrams is easier from this standpoint then from the Aristotelian.</a:t>
            </a:r>
          </a:p>
          <a:p>
            <a:pPr>
              <a:lnSpc>
                <a:spcPct val="80000"/>
              </a:lnSpc>
            </a:pPr>
            <a:r>
              <a:rPr lang="en-US" altLang="x-none" sz="2400" dirty="0"/>
              <a:t>Any syllogism found valid from the Boolean perspective is unconditionally valid.</a:t>
            </a:r>
          </a:p>
          <a:p>
            <a:pPr>
              <a:lnSpc>
                <a:spcPct val="80000"/>
              </a:lnSpc>
            </a:pPr>
            <a:r>
              <a:rPr lang="en-US" altLang="x-none" sz="2400" dirty="0"/>
              <a:t>The Aristotelian </a:t>
            </a:r>
            <a:r>
              <a:rPr lang="en-US" altLang="en-US" sz="2400" dirty="0"/>
              <a:t>‘</a:t>
            </a:r>
            <a:r>
              <a:rPr lang="en-US" altLang="x-none" sz="2400" dirty="0"/>
              <a:t>openness</a:t>
            </a:r>
            <a:r>
              <a:rPr lang="en-US" altLang="en-US" sz="2400" dirty="0"/>
              <a:t>’</a:t>
            </a:r>
            <a:r>
              <a:rPr lang="en-US" altLang="x-none" sz="2400" dirty="0"/>
              <a:t> adds a wrinkle that makes things slightly more complicated.</a:t>
            </a:r>
          </a:p>
          <a:p>
            <a:pPr lvl="1">
              <a:lnSpc>
                <a:spcPct val="80000"/>
              </a:lnSpc>
            </a:pPr>
            <a:r>
              <a:rPr lang="en-US" altLang="x-none" sz="2000" dirty="0"/>
              <a:t>When graphing universal premises in the Aristotelian context, it</a:t>
            </a:r>
            <a:r>
              <a:rPr lang="en-US" altLang="en-US" sz="2000" dirty="0"/>
              <a:t>’</a:t>
            </a:r>
            <a:r>
              <a:rPr lang="en-US" altLang="x-none" sz="2000" dirty="0"/>
              <a:t>s openness requires that we provisionally assume that the entities named in the premise actually exist.</a:t>
            </a:r>
          </a:p>
          <a:p>
            <a:pPr lvl="1">
              <a:lnSpc>
                <a:spcPct val="80000"/>
              </a:lnSpc>
            </a:pPr>
            <a:r>
              <a:rPr lang="en-US" altLang="x-none" sz="2000" dirty="0"/>
              <a:t>We show this assumption using a circled x in the appropriate area of the diagram</a:t>
            </a:r>
          </a:p>
          <a:p>
            <a:pPr lvl="1">
              <a:lnSpc>
                <a:spcPct val="80000"/>
              </a:lnSpc>
            </a:pPr>
            <a:r>
              <a:rPr lang="en-US" altLang="x-none" sz="2000" dirty="0"/>
              <a:t>After analyzing the diagram, any arguments that require reference to the assumption are conditionally valid.</a:t>
            </a:r>
          </a:p>
          <a:p>
            <a:pPr lvl="1">
              <a:lnSpc>
                <a:spcPct val="80000"/>
              </a:lnSpc>
            </a:pPr>
            <a:r>
              <a:rPr lang="en-US" altLang="x-none" sz="2000" dirty="0"/>
              <a:t>We can remove that </a:t>
            </a:r>
            <a:r>
              <a:rPr lang="en-US" altLang="en-US" sz="2000" dirty="0"/>
              <a:t>‘</a:t>
            </a:r>
            <a:r>
              <a:rPr lang="en-US" altLang="x-none" sz="2000" dirty="0"/>
              <a:t>conditionally</a:t>
            </a:r>
            <a:r>
              <a:rPr lang="en-US" altLang="en-US" sz="2000" dirty="0"/>
              <a:t>’</a:t>
            </a:r>
            <a:r>
              <a:rPr lang="en-US" altLang="x-none" sz="2000" dirty="0"/>
              <a:t> if and only if the entities in question do in fact exist.</a:t>
            </a:r>
          </a:p>
          <a:p>
            <a:pPr>
              <a:lnSpc>
                <a:spcPct val="80000"/>
              </a:lnSpc>
            </a:pPr>
            <a:r>
              <a:rPr lang="en-US" altLang="x-none" sz="2400" dirty="0"/>
              <a:t>Please review the examples of both perspectives in the text.</a:t>
            </a:r>
          </a:p>
        </p:txBody>
      </p:sp>
    </p:spTree>
    <p:extLst>
      <p:ext uri="{BB962C8B-B14F-4D97-AF65-F5344CB8AC3E}">
        <p14:creationId xmlns:p14="http://schemas.microsoft.com/office/powerpoint/2010/main" val="707902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normAutofit/>
          </a:bodyPr>
          <a:lstStyle/>
          <a:p>
            <a:r>
              <a:rPr lang="en-US" sz="4000" dirty="0"/>
              <a:t>Diagramming in the Traditional Interpretation</a:t>
            </a:r>
          </a:p>
        </p:txBody>
      </p:sp>
      <p:sp>
        <p:nvSpPr>
          <p:cNvPr id="27650" name="Content Placeholder 2"/>
          <p:cNvSpPr>
            <a:spLocks noGrp="1"/>
          </p:cNvSpPr>
          <p:nvPr>
            <p:ph idx="1"/>
          </p:nvPr>
        </p:nvSpPr>
        <p:spPr/>
        <p:txBody>
          <a:bodyPr>
            <a:normAutofit lnSpcReduction="10000"/>
          </a:bodyPr>
          <a:lstStyle/>
          <a:p>
            <a:pPr marL="0" indent="0">
              <a:buNone/>
            </a:pPr>
            <a:r>
              <a:rPr lang="en-US" sz="2800" dirty="0"/>
              <a:t>Both interpretations can give the same results:</a:t>
            </a:r>
          </a:p>
          <a:p>
            <a:pPr lvl="1" eaLnBrk="1" hangingPunct="1"/>
            <a:r>
              <a:rPr lang="en-US" sz="2400" dirty="0"/>
              <a:t>Both valid</a:t>
            </a:r>
          </a:p>
          <a:p>
            <a:pPr lvl="1" eaLnBrk="1" hangingPunct="1"/>
            <a:r>
              <a:rPr lang="en-US" sz="2400" dirty="0"/>
              <a:t>Both invalid</a:t>
            </a:r>
          </a:p>
          <a:p>
            <a:pPr lvl="1" eaLnBrk="1" hangingPunct="1"/>
            <a:endParaRPr lang="en-US" sz="2400" dirty="0"/>
          </a:p>
          <a:p>
            <a:pPr marL="800100" lvl="2" indent="0">
              <a:buNone/>
            </a:pPr>
            <a:r>
              <a:rPr lang="en-US" i="1" dirty="0">
                <a:solidFill>
                  <a:srgbClr val="0070C0"/>
                </a:solidFill>
              </a:rPr>
              <a:t>No V are C.</a:t>
            </a:r>
          </a:p>
          <a:p>
            <a:pPr marL="800100" lvl="2" indent="0">
              <a:buNone/>
            </a:pPr>
            <a:r>
              <a:rPr lang="en-US" i="1" u="sng" dirty="0">
                <a:solidFill>
                  <a:srgbClr val="0070C0"/>
                </a:solidFill>
              </a:rPr>
              <a:t>All C are L.</a:t>
            </a:r>
            <a:endParaRPr lang="en-US" i="1" dirty="0">
              <a:solidFill>
                <a:srgbClr val="0070C0"/>
              </a:solidFill>
            </a:endParaRPr>
          </a:p>
          <a:p>
            <a:pPr marL="800100" lvl="2" indent="0">
              <a:buNone/>
            </a:pPr>
            <a:r>
              <a:rPr lang="en-US" i="1" dirty="0">
                <a:solidFill>
                  <a:srgbClr val="0070C0"/>
                </a:solidFill>
              </a:rPr>
              <a:t>Some L are V.</a:t>
            </a:r>
          </a:p>
          <a:p>
            <a:pPr marL="0" indent="0">
              <a:buNone/>
            </a:pPr>
            <a:endParaRPr lang="en-US" sz="2800" dirty="0"/>
          </a:p>
          <a:p>
            <a:pPr marL="800100" lvl="2" indent="0">
              <a:buNone/>
            </a:pPr>
            <a:endParaRPr lang="en-US" dirty="0">
              <a:solidFill>
                <a:srgbClr val="C00000"/>
              </a:solidFill>
            </a:endParaRPr>
          </a:p>
          <a:p>
            <a:pPr marL="800100" lvl="2" indent="0">
              <a:buNone/>
            </a:pPr>
            <a:r>
              <a:rPr lang="en-US" dirty="0">
                <a:solidFill>
                  <a:srgbClr val="C00000"/>
                </a:solidFill>
              </a:rPr>
              <a:t>INVALID</a:t>
            </a:r>
            <a:r>
              <a:rPr lang="en-US" dirty="0"/>
              <a:t>: In this example, it is possible for the conclusion </a:t>
            </a:r>
            <a:r>
              <a:rPr lang="en-US" i="1" dirty="0">
                <a:solidFill>
                  <a:srgbClr val="0070C0"/>
                </a:solidFill>
              </a:rPr>
              <a:t>Some L are V </a:t>
            </a:r>
            <a:r>
              <a:rPr lang="en-US" dirty="0"/>
              <a:t>to be false under both interpretations.</a:t>
            </a:r>
          </a:p>
          <a:p>
            <a:pPr marL="800100" lvl="2" indent="0">
              <a:buNone/>
            </a:pPr>
            <a:endParaRPr lang="en-US" dirty="0"/>
          </a:p>
        </p:txBody>
      </p:sp>
      <p:pic>
        <p:nvPicPr>
          <p:cNvPr id="27652" name="Picture 3"/>
          <p:cNvPicPr>
            <a:picLocks noChangeAspect="1" noChangeArrowheads="1"/>
          </p:cNvPicPr>
          <p:nvPr/>
        </p:nvPicPr>
        <p:blipFill>
          <a:blip r:embed="rId3"/>
          <a:srcRect/>
          <a:stretch>
            <a:fillRect/>
          </a:stretch>
        </p:blipFill>
        <p:spPr bwMode="auto">
          <a:xfrm>
            <a:off x="4919134" y="2819400"/>
            <a:ext cx="5414963" cy="2057400"/>
          </a:xfrm>
          <a:prstGeom prst="rect">
            <a:avLst/>
          </a:prstGeom>
          <a:noFill/>
          <a:ln w="9525">
            <a:noFill/>
            <a:miter lim="800000"/>
            <a:headEnd/>
            <a:tailEnd/>
          </a:ln>
        </p:spPr>
      </p:pic>
    </p:spTree>
    <p:extLst>
      <p:ext uri="{BB962C8B-B14F-4D97-AF65-F5344CB8AC3E}">
        <p14:creationId xmlns:p14="http://schemas.microsoft.com/office/powerpoint/2010/main" val="3115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Categorical Syllogisms</a:t>
            </a:r>
          </a:p>
        </p:txBody>
      </p:sp>
      <p:sp>
        <p:nvSpPr>
          <p:cNvPr id="3" name="Content Placeholder 2"/>
          <p:cNvSpPr>
            <a:spLocks noGrp="1"/>
          </p:cNvSpPr>
          <p:nvPr>
            <p:ph idx="1"/>
          </p:nvPr>
        </p:nvSpPr>
        <p:spPr/>
        <p:txBody>
          <a:bodyPr>
            <a:normAutofit fontScale="92500" lnSpcReduction="20000"/>
          </a:bodyPr>
          <a:lstStyle/>
          <a:p>
            <a:pPr>
              <a:lnSpc>
                <a:spcPct val="90000"/>
              </a:lnSpc>
            </a:pPr>
            <a:r>
              <a:rPr lang="en-US" altLang="x-none" dirty="0"/>
              <a:t>A syllogism is a deductive argument consisting of two premises and one conclusion.</a:t>
            </a:r>
          </a:p>
          <a:p>
            <a:pPr>
              <a:lnSpc>
                <a:spcPct val="90000"/>
              </a:lnSpc>
            </a:pPr>
            <a:r>
              <a:rPr lang="en-US" altLang="x-none" dirty="0"/>
              <a:t>A categorical syllogism is a syllogism that is composed entirely of categorical propositions that is capable of being translated into standard form.</a:t>
            </a:r>
          </a:p>
          <a:p>
            <a:pPr>
              <a:lnSpc>
                <a:spcPct val="90000"/>
              </a:lnSpc>
            </a:pPr>
            <a:r>
              <a:rPr lang="en-US" altLang="x-none" dirty="0"/>
              <a:t>Here</a:t>
            </a:r>
            <a:r>
              <a:rPr lang="en-US" altLang="en-US" dirty="0"/>
              <a:t>’</a:t>
            </a:r>
            <a:r>
              <a:rPr lang="en-US" altLang="x-none" dirty="0"/>
              <a:t>s an example:</a:t>
            </a:r>
          </a:p>
          <a:p>
            <a:pPr marL="547688" lvl="2" indent="0">
              <a:buNone/>
            </a:pPr>
            <a:r>
              <a:rPr lang="en-US" altLang="x-none" dirty="0"/>
              <a:t>All soldiers are patriots.</a:t>
            </a:r>
          </a:p>
          <a:p>
            <a:pPr marL="547688" lvl="2" indent="0">
              <a:buNone/>
            </a:pPr>
            <a:r>
              <a:rPr lang="en-US" altLang="x-none" dirty="0"/>
              <a:t>No traitors are patriots.</a:t>
            </a:r>
          </a:p>
          <a:p>
            <a:pPr marL="547688" lvl="2" indent="0">
              <a:buNone/>
            </a:pPr>
            <a:r>
              <a:rPr lang="en-US" altLang="x-none" dirty="0"/>
              <a:t>Therefore, no traitors are soldiers.</a:t>
            </a:r>
          </a:p>
          <a:p>
            <a:pPr>
              <a:lnSpc>
                <a:spcPct val="90000"/>
              </a:lnSpc>
            </a:pPr>
            <a:r>
              <a:rPr lang="en-US" altLang="x-none" dirty="0"/>
              <a:t>An important feature of categorical syllogisms is that the categorical propositions refer to three different categories.</a:t>
            </a:r>
          </a:p>
          <a:p>
            <a:pPr lvl="1">
              <a:lnSpc>
                <a:spcPct val="90000"/>
              </a:lnSpc>
            </a:pPr>
            <a:r>
              <a:rPr lang="en-US" altLang="x-none" dirty="0"/>
              <a:t>The logical structure of the syllogism relates these three categories to each other.</a:t>
            </a:r>
          </a:p>
        </p:txBody>
      </p:sp>
    </p:spTree>
    <p:extLst>
      <p:ext uri="{BB962C8B-B14F-4D97-AF65-F5344CB8AC3E}">
        <p14:creationId xmlns:p14="http://schemas.microsoft.com/office/powerpoint/2010/main" val="1145304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normAutofit fontScale="90000"/>
          </a:bodyPr>
          <a:lstStyle/>
          <a:p>
            <a:pPr eaLnBrk="1" hangingPunct="1"/>
            <a:br>
              <a:rPr lang="en-US" sz="3600"/>
            </a:br>
            <a:r>
              <a:rPr lang="en-US" sz="3600"/>
              <a:t>Diagramming in the Traditional Interpretation</a:t>
            </a:r>
            <a:br>
              <a:rPr lang="en-US" sz="3600"/>
            </a:br>
            <a:endParaRPr lang="en-US" sz="3600"/>
          </a:p>
        </p:txBody>
      </p:sp>
      <p:sp>
        <p:nvSpPr>
          <p:cNvPr id="3" name="Content Placeholder 2"/>
          <p:cNvSpPr>
            <a:spLocks noGrp="1"/>
          </p:cNvSpPr>
          <p:nvPr>
            <p:ph idx="1"/>
          </p:nvPr>
        </p:nvSpPr>
        <p:spPr>
          <a:xfrm>
            <a:off x="1647613" y="1417638"/>
            <a:ext cx="10058400" cy="4903749"/>
          </a:xfrm>
        </p:spPr>
        <p:txBody>
          <a:bodyPr rtlCol="0">
            <a:normAutofit/>
          </a:bodyPr>
          <a:lstStyle/>
          <a:p>
            <a:pPr marL="0" indent="0">
              <a:spcAft>
                <a:spcPts val="0"/>
              </a:spcAft>
              <a:buNone/>
              <a:defRPr/>
            </a:pPr>
            <a:r>
              <a:rPr lang="en-US" sz="2800" dirty="0"/>
              <a:t>Validity of syllogism depends on </a:t>
            </a:r>
            <a:r>
              <a:rPr lang="en-US" sz="2800" b="1" dirty="0"/>
              <a:t>assumption of existence</a:t>
            </a:r>
            <a:r>
              <a:rPr lang="en-US" sz="2800" dirty="0"/>
              <a:t> when both:</a:t>
            </a:r>
          </a:p>
          <a:p>
            <a:pPr marL="914400" lvl="1" indent="-514350">
              <a:spcAft>
                <a:spcPts val="0"/>
              </a:spcAft>
              <a:buFont typeface="+mj-lt"/>
              <a:buAutoNum type="arabicPeriod"/>
              <a:defRPr/>
            </a:pPr>
            <a:r>
              <a:rPr lang="en-US" sz="2400" dirty="0"/>
              <a:t>Conclusion is a </a:t>
            </a:r>
            <a:r>
              <a:rPr lang="en-US" sz="2400" dirty="0">
                <a:solidFill>
                  <a:srgbClr val="0070C0"/>
                </a:solidFill>
              </a:rPr>
              <a:t>particular</a:t>
            </a:r>
            <a:r>
              <a:rPr lang="en-US" sz="2400" dirty="0"/>
              <a:t> proposition (I, O); and</a:t>
            </a:r>
          </a:p>
          <a:p>
            <a:pPr marL="914400" lvl="1" indent="-514350">
              <a:spcAft>
                <a:spcPts val="0"/>
              </a:spcAft>
              <a:buFont typeface="+mj-lt"/>
              <a:buAutoNum type="arabicPeriod"/>
              <a:defRPr/>
            </a:pPr>
            <a:r>
              <a:rPr lang="en-US" sz="2400" dirty="0"/>
              <a:t>Both of the premises are </a:t>
            </a:r>
            <a:r>
              <a:rPr lang="en-US" sz="2400" dirty="0">
                <a:solidFill>
                  <a:srgbClr val="0070C0"/>
                </a:solidFill>
              </a:rPr>
              <a:t>universal</a:t>
            </a:r>
            <a:r>
              <a:rPr lang="en-US" sz="2400" dirty="0"/>
              <a:t> statements (A, E)</a:t>
            </a:r>
          </a:p>
          <a:p>
            <a:pPr marL="914400" lvl="1" indent="-514350">
              <a:spcAft>
                <a:spcPts val="0"/>
              </a:spcAft>
              <a:buFont typeface="+mj-lt"/>
              <a:buAutoNum type="arabicPeriod"/>
              <a:defRPr/>
            </a:pPr>
            <a:endParaRPr lang="en-US" sz="800" dirty="0"/>
          </a:p>
          <a:p>
            <a:pPr marL="400050" lvl="1" indent="0">
              <a:spcAft>
                <a:spcPts val="0"/>
              </a:spcAft>
              <a:buNone/>
              <a:defRPr/>
            </a:pPr>
            <a:r>
              <a:rPr lang="en-US" sz="2400" i="1" dirty="0">
                <a:solidFill>
                  <a:srgbClr val="0070C0"/>
                </a:solidFill>
              </a:rPr>
              <a:t>All C are E.        	   </a:t>
            </a:r>
            <a:r>
              <a:rPr lang="en-US" sz="2000" i="1" dirty="0">
                <a:solidFill>
                  <a:srgbClr val="C00000"/>
                </a:solidFill>
              </a:rPr>
              <a:t>Traditional Interpretation</a:t>
            </a:r>
            <a:r>
              <a:rPr lang="en-US" sz="2000" i="1" dirty="0">
                <a:solidFill>
                  <a:srgbClr val="0070C0"/>
                </a:solidFill>
              </a:rPr>
              <a:t>             	Modern Interpretation</a:t>
            </a:r>
          </a:p>
          <a:p>
            <a:pPr marL="400050" lvl="1" indent="0">
              <a:spcAft>
                <a:spcPts val="0"/>
              </a:spcAft>
              <a:buNone/>
              <a:defRPr/>
            </a:pPr>
            <a:r>
              <a:rPr lang="en-US" sz="2400" i="1" u="sng" dirty="0">
                <a:solidFill>
                  <a:srgbClr val="0070C0"/>
                </a:solidFill>
              </a:rPr>
              <a:t>All E are T.</a:t>
            </a:r>
            <a:endParaRPr lang="en-US" sz="2400" i="1" dirty="0">
              <a:solidFill>
                <a:srgbClr val="0070C0"/>
              </a:solidFill>
            </a:endParaRPr>
          </a:p>
          <a:p>
            <a:pPr marL="400050" lvl="1" indent="0">
              <a:spcAft>
                <a:spcPts val="0"/>
              </a:spcAft>
              <a:buNone/>
              <a:defRPr/>
            </a:pPr>
            <a:r>
              <a:rPr lang="en-US" sz="2400" i="1" dirty="0">
                <a:solidFill>
                  <a:srgbClr val="0070C0"/>
                </a:solidFill>
              </a:rPr>
              <a:t>Some T are C.</a:t>
            </a:r>
          </a:p>
          <a:p>
            <a:pPr marL="0" indent="0">
              <a:spcAft>
                <a:spcPts val="0"/>
              </a:spcAft>
              <a:buNone/>
              <a:defRPr/>
            </a:pPr>
            <a:endParaRPr lang="en-US" dirty="0"/>
          </a:p>
          <a:p>
            <a:pPr>
              <a:spcAft>
                <a:spcPts val="0"/>
              </a:spcAft>
              <a:buFont typeface="Arial" pitchFamily="34" charset="0"/>
              <a:buChar char="•"/>
              <a:defRPr/>
            </a:pPr>
            <a:endParaRPr lang="en-US" dirty="0"/>
          </a:p>
        </p:txBody>
      </p:sp>
      <p:pic>
        <p:nvPicPr>
          <p:cNvPr id="26629" name="Picture 4"/>
          <p:cNvPicPr>
            <a:picLocks noChangeAspect="1"/>
          </p:cNvPicPr>
          <p:nvPr/>
        </p:nvPicPr>
        <p:blipFill>
          <a:blip r:embed="rId3"/>
          <a:srcRect/>
          <a:stretch>
            <a:fillRect/>
          </a:stretch>
        </p:blipFill>
        <p:spPr bwMode="auto">
          <a:xfrm>
            <a:off x="7433734" y="3970867"/>
            <a:ext cx="3363913" cy="1905000"/>
          </a:xfrm>
          <a:prstGeom prst="rect">
            <a:avLst/>
          </a:prstGeom>
          <a:noFill/>
          <a:ln w="9525">
            <a:noFill/>
            <a:miter lim="800000"/>
            <a:headEnd/>
            <a:tailEnd/>
          </a:ln>
        </p:spPr>
      </p:pic>
      <p:pic>
        <p:nvPicPr>
          <p:cNvPr id="2" name="Picture 1"/>
          <p:cNvPicPr>
            <a:picLocks noChangeAspect="1"/>
          </p:cNvPicPr>
          <p:nvPr/>
        </p:nvPicPr>
        <p:blipFill>
          <a:blip r:embed="rId4"/>
          <a:stretch>
            <a:fillRect/>
          </a:stretch>
        </p:blipFill>
        <p:spPr>
          <a:xfrm>
            <a:off x="4497309" y="3970867"/>
            <a:ext cx="2590576" cy="2094508"/>
          </a:xfrm>
          <a:prstGeom prst="rect">
            <a:avLst/>
          </a:prstGeom>
        </p:spPr>
      </p:pic>
    </p:spTree>
    <p:extLst>
      <p:ext uri="{BB962C8B-B14F-4D97-AF65-F5344CB8AC3E}">
        <p14:creationId xmlns:p14="http://schemas.microsoft.com/office/powerpoint/2010/main" val="521750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i="1" dirty="0"/>
              <a:t> Exercises  6E</a:t>
            </a:r>
            <a:endParaRPr lang="en-US" dirty="0"/>
          </a:p>
        </p:txBody>
      </p:sp>
      <p:sp>
        <p:nvSpPr>
          <p:cNvPr id="3" name="Content Placeholder 2"/>
          <p:cNvSpPr>
            <a:spLocks noGrp="1"/>
          </p:cNvSpPr>
          <p:nvPr>
            <p:ph idx="1"/>
          </p:nvPr>
        </p:nvSpPr>
        <p:spPr>
          <a:xfrm>
            <a:off x="1588346" y="1525693"/>
            <a:ext cx="10058400" cy="4536440"/>
          </a:xfrm>
        </p:spPr>
        <p:txBody>
          <a:bodyPr rtlCol="0">
            <a:normAutofit/>
          </a:bodyPr>
          <a:lstStyle/>
          <a:p>
            <a:pPr marL="0" indent="0">
              <a:spcAft>
                <a:spcPts val="0"/>
              </a:spcAft>
              <a:buNone/>
              <a:defRPr/>
            </a:pPr>
            <a:r>
              <a:rPr lang="en-US" sz="2800" b="1" dirty="0"/>
              <a:t>Example</a:t>
            </a:r>
            <a:r>
              <a:rPr lang="en-US" sz="2800" dirty="0"/>
              <a:t> </a:t>
            </a:r>
          </a:p>
          <a:p>
            <a:pPr marL="0" indent="0">
              <a:spcAft>
                <a:spcPts val="0"/>
              </a:spcAft>
              <a:buNone/>
              <a:defRPr/>
            </a:pPr>
            <a:r>
              <a:rPr lang="en-US" sz="2400" dirty="0"/>
              <a:t>      </a:t>
            </a:r>
            <a:r>
              <a:rPr lang="en-US" sz="2400" i="1" dirty="0"/>
              <a:t>No K are A.</a:t>
            </a:r>
          </a:p>
          <a:p>
            <a:pPr marL="0" indent="0">
              <a:spcAft>
                <a:spcPts val="0"/>
              </a:spcAft>
              <a:buNone/>
              <a:defRPr/>
            </a:pPr>
            <a:r>
              <a:rPr lang="en-US" sz="2400" i="1" dirty="0"/>
              <a:t>      </a:t>
            </a:r>
            <a:r>
              <a:rPr lang="en-US" sz="2400" i="1" u="sng" dirty="0"/>
              <a:t>Some U are A.</a:t>
            </a:r>
            <a:endParaRPr lang="en-US" sz="2400" i="1" dirty="0"/>
          </a:p>
          <a:p>
            <a:pPr marL="0" indent="0">
              <a:spcAft>
                <a:spcPts val="0"/>
              </a:spcAft>
              <a:buNone/>
              <a:defRPr/>
            </a:pPr>
            <a:r>
              <a:rPr lang="en-US" sz="2400" i="1" dirty="0"/>
              <a:t>      Some U are not K.</a:t>
            </a:r>
          </a:p>
          <a:p>
            <a:pPr marL="800100" lvl="2" indent="0">
              <a:spcAft>
                <a:spcPts val="0"/>
              </a:spcAft>
              <a:buNone/>
              <a:defRPr/>
            </a:pPr>
            <a:r>
              <a:rPr lang="en-US" sz="2000" i="1" dirty="0"/>
              <a:t>                                                      </a:t>
            </a:r>
          </a:p>
          <a:p>
            <a:pPr marL="0" indent="0">
              <a:spcAft>
                <a:spcPts val="0"/>
              </a:spcAft>
              <a:buNone/>
              <a:defRPr/>
            </a:pPr>
            <a:r>
              <a:rPr lang="en-US" sz="2800" b="1" dirty="0"/>
              <a:t>Answer</a:t>
            </a:r>
          </a:p>
          <a:p>
            <a:pPr marL="400050" lvl="1" indent="0">
              <a:spcAft>
                <a:spcPts val="0"/>
              </a:spcAft>
              <a:buNone/>
              <a:defRPr/>
            </a:pPr>
            <a:r>
              <a:rPr lang="en-US" sz="2400" i="1" dirty="0"/>
              <a:t>VALID</a:t>
            </a:r>
          </a:p>
          <a:p>
            <a:pPr marL="400050" lvl="1" indent="0">
              <a:spcAft>
                <a:spcPts val="0"/>
              </a:spcAft>
              <a:buNone/>
              <a:defRPr/>
            </a:pPr>
            <a:r>
              <a:rPr lang="en-US" sz="2400" dirty="0"/>
              <a:t>      </a:t>
            </a:r>
            <a:br>
              <a:rPr lang="en-US" sz="2400" dirty="0"/>
            </a:br>
            <a:endParaRPr lang="en-US" sz="2400" i="1" dirty="0"/>
          </a:p>
        </p:txBody>
      </p:sp>
      <p:pic>
        <p:nvPicPr>
          <p:cNvPr id="7" name="Picture 6"/>
          <p:cNvPicPr>
            <a:picLocks noChangeAspect="1"/>
          </p:cNvPicPr>
          <p:nvPr/>
        </p:nvPicPr>
        <p:blipFill>
          <a:blip r:embed="rId3"/>
          <a:srcRect/>
          <a:stretch>
            <a:fillRect/>
          </a:stretch>
        </p:blipFill>
        <p:spPr bwMode="auto">
          <a:xfrm>
            <a:off x="6485467" y="2028612"/>
            <a:ext cx="2616200" cy="2599267"/>
          </a:xfrm>
          <a:prstGeom prst="rect">
            <a:avLst/>
          </a:prstGeom>
          <a:noFill/>
          <a:ln w="9525">
            <a:noFill/>
            <a:miter lim="800000"/>
            <a:headEnd/>
            <a:tailEnd/>
          </a:ln>
        </p:spPr>
      </p:pic>
    </p:spTree>
    <p:extLst>
      <p:ext uri="{BB962C8B-B14F-4D97-AF65-F5344CB8AC3E}">
        <p14:creationId xmlns:p14="http://schemas.microsoft.com/office/powerpoint/2010/main" val="27652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and Fallacies under the Traditional Interpretation</a:t>
            </a:r>
          </a:p>
        </p:txBody>
      </p:sp>
      <p:sp>
        <p:nvSpPr>
          <p:cNvPr id="3" name="Content Placeholder 2"/>
          <p:cNvSpPr>
            <a:spLocks noGrp="1"/>
          </p:cNvSpPr>
          <p:nvPr>
            <p:ph idx="1"/>
          </p:nvPr>
        </p:nvSpPr>
        <p:spPr>
          <a:xfrm>
            <a:off x="1659467" y="1627293"/>
            <a:ext cx="9961880" cy="4525963"/>
          </a:xfrm>
        </p:spPr>
        <p:txBody>
          <a:bodyPr/>
          <a:lstStyle/>
          <a:p>
            <a:pPr eaLnBrk="1" hangingPunct="1"/>
            <a:r>
              <a:rPr lang="en-US" sz="2800" b="1" dirty="0"/>
              <a:t>Rule 6 (Modern Interpretation): </a:t>
            </a:r>
            <a:r>
              <a:rPr lang="en-US" sz="2800" dirty="0"/>
              <a:t>Two universal premises cannot have a particular conclusion</a:t>
            </a:r>
          </a:p>
          <a:p>
            <a:pPr eaLnBrk="1" hangingPunct="1"/>
            <a:r>
              <a:rPr lang="en-US" sz="2800" b="1" dirty="0"/>
              <a:t>Rule 6 (Traditional Interpretation): </a:t>
            </a:r>
            <a:r>
              <a:rPr lang="en-US" sz="2800" dirty="0"/>
              <a:t>Since universal propositions assert existential import, a syllogism with two universal premises and a particular conclusion CAN be provisionally valid (if objects exist).</a:t>
            </a:r>
            <a:endParaRPr lang="en-US" dirty="0"/>
          </a:p>
        </p:txBody>
      </p:sp>
    </p:spTree>
    <p:extLst>
      <p:ext uri="{BB962C8B-B14F-4D97-AF65-F5344CB8AC3E}">
        <p14:creationId xmlns:p14="http://schemas.microsoft.com/office/powerpoint/2010/main" val="1295729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676400" y="437590"/>
            <a:ext cx="8229600" cy="1007987"/>
          </a:xfrm>
        </p:spPr>
        <p:txBody>
          <a:bodyPr/>
          <a:lstStyle/>
          <a:p>
            <a:pPr eaLnBrk="1" hangingPunct="1"/>
            <a:r>
              <a:rPr lang="en-US" dirty="0"/>
              <a:t>Exercise</a:t>
            </a:r>
            <a:r>
              <a:rPr lang="en-US" dirty="0">
                <a:solidFill>
                  <a:srgbClr val="00B050"/>
                </a:solidFill>
              </a:rPr>
              <a:t>  </a:t>
            </a:r>
            <a:r>
              <a:rPr lang="en-US" dirty="0"/>
              <a:t>6F</a:t>
            </a:r>
          </a:p>
        </p:txBody>
      </p:sp>
      <p:sp>
        <p:nvSpPr>
          <p:cNvPr id="3" name="Content Placeholder 2"/>
          <p:cNvSpPr>
            <a:spLocks noGrp="1"/>
          </p:cNvSpPr>
          <p:nvPr>
            <p:ph idx="1"/>
          </p:nvPr>
        </p:nvSpPr>
        <p:spPr>
          <a:xfrm>
            <a:off x="1676400" y="1533244"/>
            <a:ext cx="10016067" cy="4593008"/>
          </a:xfrm>
        </p:spPr>
        <p:txBody>
          <a:bodyPr rtlCol="0">
            <a:normAutofit fontScale="92500" lnSpcReduction="20000"/>
          </a:bodyPr>
          <a:lstStyle/>
          <a:p>
            <a:pPr marL="0" indent="0">
              <a:spcAft>
                <a:spcPts val="0"/>
              </a:spcAft>
              <a:buNone/>
              <a:defRPr/>
            </a:pPr>
            <a:r>
              <a:rPr lang="en-US" sz="4000" dirty="0"/>
              <a:t>Example (modified from text)</a:t>
            </a:r>
          </a:p>
          <a:p>
            <a:pPr marL="0" indent="0">
              <a:spcAft>
                <a:spcPts val="0"/>
              </a:spcAft>
              <a:buNone/>
              <a:defRPr/>
            </a:pPr>
            <a:endParaRPr lang="en-US" sz="1100" dirty="0"/>
          </a:p>
          <a:p>
            <a:pPr marL="0" indent="0">
              <a:spcAft>
                <a:spcPts val="0"/>
              </a:spcAft>
              <a:buNone/>
              <a:defRPr/>
            </a:pPr>
            <a:r>
              <a:rPr lang="en-US" sz="2800" dirty="0"/>
              <a:t>	</a:t>
            </a:r>
            <a:r>
              <a:rPr lang="en-US" sz="3100" dirty="0">
                <a:solidFill>
                  <a:srgbClr val="0070C0"/>
                </a:solidFill>
              </a:rPr>
              <a:t>All cynics are egoists.</a:t>
            </a:r>
          </a:p>
          <a:p>
            <a:pPr marL="0" indent="0">
              <a:spcAft>
                <a:spcPts val="0"/>
              </a:spcAft>
              <a:buNone/>
              <a:defRPr/>
            </a:pPr>
            <a:r>
              <a:rPr lang="en-US" sz="3100" dirty="0">
                <a:solidFill>
                  <a:srgbClr val="0070C0"/>
                </a:solidFill>
              </a:rPr>
              <a:t>	</a:t>
            </a:r>
            <a:r>
              <a:rPr lang="en-US" sz="3100" u="sng" dirty="0">
                <a:solidFill>
                  <a:srgbClr val="0070C0"/>
                </a:solidFill>
              </a:rPr>
              <a:t>All egoists are talented people.</a:t>
            </a:r>
          </a:p>
          <a:p>
            <a:pPr marL="0" indent="0">
              <a:spcAft>
                <a:spcPts val="0"/>
              </a:spcAft>
              <a:buNone/>
              <a:defRPr/>
            </a:pPr>
            <a:r>
              <a:rPr lang="en-US" sz="3100" dirty="0">
                <a:solidFill>
                  <a:srgbClr val="0070C0"/>
                </a:solidFill>
              </a:rPr>
              <a:t>	Some talented people are cynics.</a:t>
            </a:r>
          </a:p>
          <a:p>
            <a:pPr marL="0" indent="0">
              <a:spcAft>
                <a:spcPts val="0"/>
              </a:spcAft>
              <a:buNone/>
              <a:defRPr/>
            </a:pPr>
            <a:endParaRPr lang="en-US" sz="1300" dirty="0"/>
          </a:p>
          <a:p>
            <a:pPr marL="0" indent="0">
              <a:spcAft>
                <a:spcPts val="0"/>
              </a:spcAft>
              <a:buNone/>
              <a:defRPr/>
            </a:pPr>
            <a:r>
              <a:rPr lang="en-US" sz="3400" dirty="0"/>
              <a:t>Answer</a:t>
            </a:r>
          </a:p>
          <a:p>
            <a:pPr marL="274320" lvl="1" indent="0">
              <a:buNone/>
              <a:defRPr/>
            </a:pPr>
            <a:r>
              <a:rPr lang="en-US" sz="3000" dirty="0"/>
              <a:t>All C are E.</a:t>
            </a:r>
          </a:p>
          <a:p>
            <a:pPr marL="274320" lvl="1" indent="0">
              <a:buNone/>
              <a:defRPr/>
            </a:pPr>
            <a:r>
              <a:rPr lang="en-US" sz="3000" u="sng" dirty="0"/>
              <a:t>All E are T.</a:t>
            </a:r>
          </a:p>
          <a:p>
            <a:pPr marL="274320" lvl="1" indent="0">
              <a:buNone/>
              <a:defRPr/>
            </a:pPr>
            <a:r>
              <a:rPr lang="en-US" sz="3000" dirty="0"/>
              <a:t>Some T are C.</a:t>
            </a:r>
          </a:p>
          <a:p>
            <a:pPr marL="0" indent="0">
              <a:spcAft>
                <a:spcPts val="0"/>
              </a:spcAft>
              <a:buNone/>
              <a:defRPr/>
            </a:pPr>
            <a:r>
              <a:rPr lang="en-US" sz="2600" dirty="0"/>
              <a:t>PROVISIONALLY VALID  (under the traditional interpretation of Rule 6)</a:t>
            </a:r>
          </a:p>
        </p:txBody>
      </p:sp>
      <p:pic>
        <p:nvPicPr>
          <p:cNvPr id="5" name="Picture 4"/>
          <p:cNvPicPr>
            <a:picLocks noChangeAspect="1"/>
          </p:cNvPicPr>
          <p:nvPr/>
        </p:nvPicPr>
        <p:blipFill>
          <a:blip r:embed="rId3"/>
          <a:stretch>
            <a:fillRect/>
          </a:stretch>
        </p:blipFill>
        <p:spPr>
          <a:xfrm>
            <a:off x="8028629" y="2292777"/>
            <a:ext cx="3257438" cy="2633673"/>
          </a:xfrm>
          <a:prstGeom prst="rect">
            <a:avLst/>
          </a:prstGeom>
        </p:spPr>
      </p:pic>
    </p:spTree>
    <p:extLst>
      <p:ext uri="{BB962C8B-B14F-4D97-AF65-F5344CB8AC3E}">
        <p14:creationId xmlns:p14="http://schemas.microsoft.com/office/powerpoint/2010/main" val="183945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 calcmode="lin" valueType="num">
                                      <p:cBhvr additive="base">
                                        <p:cTn id="2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Naming Terms and Premises</a:t>
            </a:r>
          </a:p>
        </p:txBody>
      </p:sp>
      <p:sp>
        <p:nvSpPr>
          <p:cNvPr id="3" name="Content Placeholder 2"/>
          <p:cNvSpPr>
            <a:spLocks noGrp="1"/>
          </p:cNvSpPr>
          <p:nvPr>
            <p:ph idx="1"/>
          </p:nvPr>
        </p:nvSpPr>
        <p:spPr/>
        <p:txBody>
          <a:bodyPr>
            <a:normAutofit/>
          </a:bodyPr>
          <a:lstStyle/>
          <a:p>
            <a:r>
              <a:rPr lang="en-US" altLang="x-none" sz="2200"/>
              <a:t>Depending on the role played by each of the terms in the syllogism, we can supply the terms with identifying names.</a:t>
            </a:r>
          </a:p>
          <a:p>
            <a:pPr lvl="1"/>
            <a:r>
              <a:rPr lang="en-US" altLang="x-none" sz="1900"/>
              <a:t>The major term is the predicate of the conclusion.</a:t>
            </a:r>
          </a:p>
          <a:p>
            <a:pPr lvl="1"/>
            <a:r>
              <a:rPr lang="en-US" altLang="x-none" sz="1900"/>
              <a:t>The minor term is the subject of the conclusion. </a:t>
            </a:r>
          </a:p>
          <a:p>
            <a:pPr lvl="1"/>
            <a:r>
              <a:rPr lang="en-US" altLang="x-none" sz="1900"/>
              <a:t>The middle term, which provides the middle ground between the two premises, is the one that occurs once in each premise and does not occur in the conclusion. </a:t>
            </a:r>
          </a:p>
          <a:p>
            <a:r>
              <a:rPr lang="en-US" altLang="x-none" sz="2200"/>
              <a:t>Thus, for the syllogism on the last slide, the major term is "soldiers," the minor term is "traitors," and the middle term is "patriots.</a:t>
            </a:r>
            <a:r>
              <a:rPr lang="en-US" altLang="en-US" sz="2200"/>
              <a:t>”</a:t>
            </a:r>
            <a:endParaRPr lang="en-US" altLang="x-none" sz="2200"/>
          </a:p>
          <a:p>
            <a:r>
              <a:rPr lang="en-US" altLang="x-none" sz="2200"/>
              <a:t>These names also allow us to identify by name the two premises in the syllogism. The premise that contains the major term is the major premise. The premise that contains the minor term is the minor premise.</a:t>
            </a:r>
          </a:p>
          <a:p>
            <a:endParaRPr lang="en-US" altLang="x-none" sz="2200"/>
          </a:p>
        </p:txBody>
      </p:sp>
    </p:spTree>
    <p:extLst>
      <p:ext uri="{BB962C8B-B14F-4D97-AF65-F5344CB8AC3E}">
        <p14:creationId xmlns:p14="http://schemas.microsoft.com/office/powerpoint/2010/main" val="1234685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Standard-Form Categorical Syllogisms </a:t>
            </a:r>
          </a:p>
        </p:txBody>
      </p:sp>
      <p:sp>
        <p:nvSpPr>
          <p:cNvPr id="3" name="Content Placeholder 2"/>
          <p:cNvSpPr>
            <a:spLocks noGrp="1"/>
          </p:cNvSpPr>
          <p:nvPr>
            <p:ph idx="1"/>
          </p:nvPr>
        </p:nvSpPr>
        <p:spPr>
          <a:xfrm>
            <a:off x="1757680" y="1417638"/>
            <a:ext cx="10058400" cy="4527973"/>
          </a:xfrm>
        </p:spPr>
        <p:txBody>
          <a:bodyPr rtlCol="0">
            <a:normAutofit fontScale="92500" lnSpcReduction="10000"/>
          </a:bodyPr>
          <a:lstStyle/>
          <a:p>
            <a:pPr marL="0" indent="0">
              <a:spcAft>
                <a:spcPts val="0"/>
              </a:spcAft>
              <a:buNone/>
              <a:defRPr/>
            </a:pPr>
            <a:r>
              <a:rPr lang="en-US" sz="2800" dirty="0"/>
              <a:t>Evaluating categorical syllogisms is dependent upon another concept: standard form.</a:t>
            </a:r>
          </a:p>
          <a:p>
            <a:pPr marL="0" indent="0">
              <a:spcAft>
                <a:spcPts val="0"/>
              </a:spcAft>
              <a:buNone/>
              <a:defRPr/>
            </a:pPr>
            <a:r>
              <a:rPr lang="en-US" sz="2800" dirty="0"/>
              <a:t>A standard form categorical syllogism is one that meets three requirements:</a:t>
            </a:r>
          </a:p>
          <a:p>
            <a:pPr marL="857250" lvl="1" indent="-457200">
              <a:spcAft>
                <a:spcPts val="0"/>
              </a:spcAft>
              <a:buFont typeface="+mj-lt"/>
              <a:buAutoNum type="arabicPeriod"/>
              <a:defRPr/>
            </a:pPr>
            <a:r>
              <a:rPr lang="en-US" sz="2000" dirty="0"/>
              <a:t>All three statements must be standard-form categorical propositions. </a:t>
            </a:r>
          </a:p>
          <a:p>
            <a:pPr marL="857250" lvl="1" indent="-457200">
              <a:spcAft>
                <a:spcPts val="0"/>
              </a:spcAft>
              <a:buFont typeface="+mj-lt"/>
              <a:buAutoNum type="arabicPeriod"/>
              <a:defRPr/>
            </a:pPr>
            <a:r>
              <a:rPr lang="en-US" sz="2000" dirty="0"/>
              <a:t>The two occurrences of each term must be identical and have the same sense.</a:t>
            </a:r>
            <a:r>
              <a:rPr lang="en-US" sz="2000" b="1" dirty="0"/>
              <a:t> </a:t>
            </a:r>
          </a:p>
          <a:p>
            <a:pPr marL="857250" lvl="1" indent="-457200">
              <a:spcAft>
                <a:spcPts val="0"/>
              </a:spcAft>
              <a:buFont typeface="+mj-lt"/>
              <a:buAutoNum type="arabicPeriod"/>
              <a:defRPr/>
            </a:pPr>
            <a:r>
              <a:rPr lang="en-US" sz="2000" dirty="0"/>
              <a:t>The major premise must occur first, the minor premise second, and the conclusion last.</a:t>
            </a:r>
          </a:p>
          <a:p>
            <a:pPr marL="857250" lvl="1" indent="-457200">
              <a:spcAft>
                <a:spcPts val="0"/>
              </a:spcAft>
              <a:buFont typeface="+mj-lt"/>
              <a:buAutoNum type="arabicPeriod"/>
              <a:defRPr/>
            </a:pPr>
            <a:endParaRPr lang="en-US" sz="2000" dirty="0"/>
          </a:p>
          <a:p>
            <a:pPr marL="400050" lvl="1" indent="0">
              <a:spcAft>
                <a:spcPts val="0"/>
              </a:spcAft>
              <a:buNone/>
              <a:defRPr/>
            </a:pPr>
            <a:r>
              <a:rPr lang="en-US" sz="2000" dirty="0">
                <a:solidFill>
                  <a:srgbClr val="0070C0"/>
                </a:solidFill>
              </a:rPr>
              <a:t> </a:t>
            </a:r>
            <a:r>
              <a:rPr lang="en-US" sz="2000" dirty="0">
                <a:solidFill>
                  <a:srgbClr val="C00000"/>
                </a:solidFill>
              </a:rPr>
              <a:t>    </a:t>
            </a:r>
            <a:r>
              <a:rPr lang="en-US" sz="2400" dirty="0"/>
              <a:t>Major Premise: </a:t>
            </a:r>
            <a:r>
              <a:rPr lang="en-US" sz="2000" dirty="0"/>
              <a:t>	</a:t>
            </a:r>
            <a:r>
              <a:rPr lang="en-US" sz="2400" i="1" dirty="0"/>
              <a:t>All comedians are shy people.   </a:t>
            </a:r>
          </a:p>
          <a:p>
            <a:pPr marL="400050" lvl="1" indent="0">
              <a:spcAft>
                <a:spcPts val="0"/>
              </a:spcAft>
              <a:buNone/>
              <a:defRPr/>
            </a:pPr>
            <a:r>
              <a:rPr lang="en-US" sz="2400" i="1" dirty="0"/>
              <a:t>    </a:t>
            </a:r>
            <a:r>
              <a:rPr lang="en-US" sz="2400" dirty="0"/>
              <a:t>Minor Premise: 	</a:t>
            </a:r>
            <a:r>
              <a:rPr lang="en-US" sz="2400" i="1" u="sng" dirty="0"/>
              <a:t>Some comedians are good actors.</a:t>
            </a:r>
            <a:endParaRPr lang="en-US" sz="2400" i="1" dirty="0"/>
          </a:p>
          <a:p>
            <a:pPr marL="400050" lvl="1" indent="0">
              <a:spcAft>
                <a:spcPts val="0"/>
              </a:spcAft>
              <a:buNone/>
              <a:defRPr/>
            </a:pPr>
            <a:r>
              <a:rPr lang="en-US" sz="2400" i="1" dirty="0"/>
              <a:t>     			Some good actors are shy people.</a:t>
            </a:r>
          </a:p>
          <a:p>
            <a:pPr marL="400050" lvl="1" indent="0">
              <a:spcAft>
                <a:spcPts val="0"/>
              </a:spcAft>
              <a:buNone/>
              <a:defRPr/>
            </a:pPr>
            <a:r>
              <a:rPr lang="en-US" sz="2000" dirty="0"/>
              <a:t>				</a:t>
            </a:r>
            <a:endParaRPr lang="en-US" sz="2000" dirty="0">
              <a:solidFill>
                <a:srgbClr val="C00000"/>
              </a:solidFill>
            </a:endParaRPr>
          </a:p>
        </p:txBody>
      </p:sp>
    </p:spTree>
    <p:extLst>
      <p:ext uri="{BB962C8B-B14F-4D97-AF65-F5344CB8AC3E}">
        <p14:creationId xmlns:p14="http://schemas.microsoft.com/office/powerpoint/2010/main" val="2290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Syllogistic Mood and Figure</a:t>
            </a:r>
          </a:p>
        </p:txBody>
      </p:sp>
      <p:sp>
        <p:nvSpPr>
          <p:cNvPr id="3" name="Content Placeholder 2"/>
          <p:cNvSpPr>
            <a:spLocks noGrp="1"/>
          </p:cNvSpPr>
          <p:nvPr>
            <p:ph idx="1"/>
          </p:nvPr>
        </p:nvSpPr>
        <p:spPr/>
        <p:txBody>
          <a:bodyPr rtlCol="0">
            <a:normAutofit fontScale="92500" lnSpcReduction="10000"/>
          </a:bodyPr>
          <a:lstStyle/>
          <a:p>
            <a:pPr>
              <a:spcAft>
                <a:spcPts val="0"/>
              </a:spcAft>
              <a:defRPr/>
            </a:pPr>
            <a:r>
              <a:rPr lang="en-US" dirty="0">
                <a:ea typeface="+mn-ea"/>
              </a:rPr>
              <a:t>Putting a categorical syllogism in standard form allows us to analyze the form of the argument for validity.</a:t>
            </a:r>
          </a:p>
          <a:p>
            <a:pPr>
              <a:spcAft>
                <a:spcPts val="0"/>
              </a:spcAft>
              <a:defRPr/>
            </a:pPr>
            <a:r>
              <a:rPr lang="en-US" dirty="0">
                <a:ea typeface="+mn-ea"/>
              </a:rPr>
              <a:t>There are two elements of this analysis: mood and figure.</a:t>
            </a:r>
          </a:p>
          <a:p>
            <a:pPr>
              <a:spcAft>
                <a:spcPts val="0"/>
              </a:spcAft>
              <a:defRPr/>
            </a:pPr>
            <a:r>
              <a:rPr lang="en-US" dirty="0">
                <a:ea typeface="+mn-ea"/>
              </a:rPr>
              <a:t>The mood of a categorical syllogism consists of the letter names of the propositions that make it up. </a:t>
            </a:r>
          </a:p>
          <a:p>
            <a:pPr lvl="1">
              <a:spcAft>
                <a:spcPts val="0"/>
              </a:spcAft>
              <a:defRPr/>
            </a:pPr>
            <a:r>
              <a:rPr lang="en-US" dirty="0">
                <a:ea typeface="+mn-ea"/>
              </a:rPr>
              <a:t>For example, if the major premise is an A proposition, the minor premise an O proposition, and the conclusion an E proposition, the mood is AOE. </a:t>
            </a:r>
          </a:p>
          <a:p>
            <a:pPr marL="82296" indent="0">
              <a:spcAft>
                <a:spcPts val="0"/>
              </a:spcAft>
              <a:buNone/>
              <a:defRPr/>
            </a:pPr>
            <a:r>
              <a:rPr lang="mr-IN" sz="1900" dirty="0"/>
              <a:t> </a:t>
            </a:r>
            <a:r>
              <a:rPr lang="en-US" sz="1900" dirty="0"/>
              <a:t>	</a:t>
            </a:r>
            <a:r>
              <a:rPr lang="mr-IN" sz="1900" dirty="0" err="1"/>
              <a:t>All</a:t>
            </a:r>
            <a:r>
              <a:rPr lang="mr-IN" sz="1900" dirty="0"/>
              <a:t> </a:t>
            </a:r>
            <a:r>
              <a:rPr lang="mr-IN" sz="1900" dirty="0" err="1"/>
              <a:t>P</a:t>
            </a:r>
            <a:r>
              <a:rPr lang="mr-IN" sz="1900" dirty="0"/>
              <a:t> </a:t>
            </a:r>
            <a:r>
              <a:rPr lang="mr-IN" sz="1900" dirty="0" err="1"/>
              <a:t>are</a:t>
            </a:r>
            <a:r>
              <a:rPr lang="mr-IN" sz="1900" dirty="0"/>
              <a:t> M. </a:t>
            </a:r>
            <a:r>
              <a:rPr lang="en-US" sz="1900" dirty="0"/>
              <a:t>				</a:t>
            </a:r>
            <a:r>
              <a:rPr lang="mr-IN" sz="1900" dirty="0" err="1"/>
              <a:t>No</a:t>
            </a:r>
            <a:r>
              <a:rPr lang="mr-IN" sz="1900" dirty="0"/>
              <a:t> </a:t>
            </a:r>
            <a:r>
              <a:rPr lang="mr-IN" sz="1900" dirty="0" err="1"/>
              <a:t>P</a:t>
            </a:r>
            <a:r>
              <a:rPr lang="mr-IN" sz="1900" dirty="0"/>
              <a:t> </a:t>
            </a:r>
            <a:r>
              <a:rPr lang="mr-IN" sz="1900" dirty="0" err="1"/>
              <a:t>are</a:t>
            </a:r>
            <a:r>
              <a:rPr lang="mr-IN" sz="1900" dirty="0"/>
              <a:t> M.         </a:t>
            </a:r>
            <a:endParaRPr lang="en-US" sz="1900" dirty="0"/>
          </a:p>
          <a:p>
            <a:pPr marL="82296" indent="0">
              <a:spcAft>
                <a:spcPts val="0"/>
              </a:spcAft>
              <a:buNone/>
              <a:defRPr/>
            </a:pPr>
            <a:r>
              <a:rPr lang="en-US" sz="1900" dirty="0"/>
              <a:t>  	</a:t>
            </a:r>
            <a:r>
              <a:rPr lang="mr-IN" sz="1900" u="sng" dirty="0" err="1"/>
              <a:t>All</a:t>
            </a:r>
            <a:r>
              <a:rPr lang="mr-IN" sz="1900" u="sng" dirty="0"/>
              <a:t> </a:t>
            </a:r>
            <a:r>
              <a:rPr lang="mr-IN" sz="1900" u="sng" dirty="0" err="1"/>
              <a:t>S</a:t>
            </a:r>
            <a:r>
              <a:rPr lang="mr-IN" sz="1900" u="sng" dirty="0"/>
              <a:t> </a:t>
            </a:r>
            <a:r>
              <a:rPr lang="mr-IN" sz="1900" u="sng" dirty="0" err="1"/>
              <a:t>are</a:t>
            </a:r>
            <a:r>
              <a:rPr lang="mr-IN" sz="1900" u="sng" dirty="0"/>
              <a:t> M</a:t>
            </a:r>
            <a:r>
              <a:rPr lang="en-US" sz="1900" dirty="0"/>
              <a:t>	</a:t>
            </a:r>
            <a:r>
              <a:rPr lang="mr-IN" sz="1900" dirty="0" err="1"/>
              <a:t>Mood</a:t>
            </a:r>
            <a:r>
              <a:rPr lang="mr-IN" sz="1900" dirty="0"/>
              <a:t>: AAA</a:t>
            </a:r>
            <a:r>
              <a:rPr lang="en-US" sz="1900" dirty="0"/>
              <a:t>		</a:t>
            </a:r>
            <a:r>
              <a:rPr lang="mr-IN" sz="1900" u="sng" dirty="0" err="1"/>
              <a:t>No</a:t>
            </a:r>
            <a:r>
              <a:rPr lang="mr-IN" sz="1900" u="sng" dirty="0"/>
              <a:t> </a:t>
            </a:r>
            <a:r>
              <a:rPr lang="mr-IN" sz="1900" u="sng" dirty="0" err="1"/>
              <a:t>S</a:t>
            </a:r>
            <a:r>
              <a:rPr lang="mr-IN" sz="1900" u="sng" dirty="0"/>
              <a:t> </a:t>
            </a:r>
            <a:r>
              <a:rPr lang="mr-IN" sz="1900" u="sng" dirty="0" err="1"/>
              <a:t>are</a:t>
            </a:r>
            <a:r>
              <a:rPr lang="mr-IN" sz="1900" u="sng" dirty="0"/>
              <a:t> M. </a:t>
            </a:r>
            <a:r>
              <a:rPr lang="en-US" sz="1900" dirty="0"/>
              <a:t>	</a:t>
            </a:r>
            <a:r>
              <a:rPr lang="mr-IN" sz="1900" dirty="0" err="1"/>
              <a:t>Mood</a:t>
            </a:r>
            <a:r>
              <a:rPr lang="mr-IN" sz="1900" dirty="0"/>
              <a:t>: EEO</a:t>
            </a:r>
          </a:p>
          <a:p>
            <a:pPr marL="82296" indent="0">
              <a:spcAft>
                <a:spcPts val="0"/>
              </a:spcAft>
              <a:buNone/>
              <a:defRPr/>
            </a:pPr>
            <a:r>
              <a:rPr lang="en-US" sz="1900" dirty="0"/>
              <a:t>   	</a:t>
            </a:r>
            <a:r>
              <a:rPr lang="mr-IN" sz="1900" dirty="0" err="1"/>
              <a:t>All</a:t>
            </a:r>
            <a:r>
              <a:rPr lang="mr-IN" sz="1900" dirty="0"/>
              <a:t> </a:t>
            </a:r>
            <a:r>
              <a:rPr lang="mr-IN" sz="1900" dirty="0" err="1"/>
              <a:t>S</a:t>
            </a:r>
            <a:r>
              <a:rPr lang="mr-IN" sz="1900" dirty="0"/>
              <a:t> </a:t>
            </a:r>
            <a:r>
              <a:rPr lang="mr-IN" sz="1900" dirty="0" err="1"/>
              <a:t>are</a:t>
            </a:r>
            <a:r>
              <a:rPr lang="mr-IN" sz="1900" dirty="0"/>
              <a:t> </a:t>
            </a:r>
            <a:r>
              <a:rPr lang="mr-IN" sz="1900" dirty="0" err="1"/>
              <a:t>P</a:t>
            </a:r>
            <a:r>
              <a:rPr lang="mr-IN" sz="1900" dirty="0"/>
              <a:t>.</a:t>
            </a:r>
            <a:r>
              <a:rPr lang="en-US" sz="1900" dirty="0"/>
              <a:t>				</a:t>
            </a:r>
            <a:r>
              <a:rPr lang="mr-IN" sz="1900" dirty="0" err="1"/>
              <a:t>Some</a:t>
            </a:r>
            <a:r>
              <a:rPr lang="mr-IN" sz="1900" dirty="0"/>
              <a:t> </a:t>
            </a:r>
            <a:r>
              <a:rPr lang="mr-IN" sz="1900" dirty="0" err="1"/>
              <a:t>S</a:t>
            </a:r>
            <a:r>
              <a:rPr lang="mr-IN" sz="1900" dirty="0"/>
              <a:t> </a:t>
            </a:r>
            <a:r>
              <a:rPr lang="mr-IN" sz="1900" dirty="0" err="1"/>
              <a:t>are</a:t>
            </a:r>
            <a:r>
              <a:rPr lang="mr-IN" sz="1900" dirty="0"/>
              <a:t> </a:t>
            </a:r>
            <a:r>
              <a:rPr lang="mr-IN" sz="1900" dirty="0" err="1"/>
              <a:t>not</a:t>
            </a:r>
            <a:r>
              <a:rPr lang="mr-IN" sz="1900" dirty="0"/>
              <a:t> </a:t>
            </a:r>
            <a:r>
              <a:rPr lang="mr-IN" sz="1900" dirty="0" err="1"/>
              <a:t>P</a:t>
            </a:r>
            <a:r>
              <a:rPr lang="mr-IN" sz="1900" dirty="0"/>
              <a:t>.</a:t>
            </a:r>
            <a:endParaRPr lang="en-US" sz="1900" dirty="0"/>
          </a:p>
          <a:p>
            <a:pPr>
              <a:spcAft>
                <a:spcPts val="0"/>
              </a:spcAft>
              <a:defRPr/>
            </a:pPr>
            <a:endParaRPr lang="mr-IN" dirty="0"/>
          </a:p>
          <a:p>
            <a:pPr>
              <a:spcAft>
                <a:spcPts val="0"/>
              </a:spcAft>
              <a:defRPr/>
            </a:pPr>
            <a:endParaRPr lang="mr-IN" dirty="0"/>
          </a:p>
        </p:txBody>
      </p:sp>
    </p:spTree>
    <p:extLst>
      <p:ext uri="{BB962C8B-B14F-4D97-AF65-F5344CB8AC3E}">
        <p14:creationId xmlns:p14="http://schemas.microsoft.com/office/powerpoint/2010/main" val="48208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Syllogistic Figure</a:t>
            </a:r>
          </a:p>
        </p:txBody>
      </p:sp>
      <p:sp>
        <p:nvSpPr>
          <p:cNvPr id="3" name="Content Placeholder 2"/>
          <p:cNvSpPr>
            <a:spLocks noGrp="1"/>
          </p:cNvSpPr>
          <p:nvPr>
            <p:ph idx="1"/>
          </p:nvPr>
        </p:nvSpPr>
        <p:spPr/>
        <p:txBody>
          <a:bodyPr/>
          <a:lstStyle/>
          <a:p>
            <a:r>
              <a:rPr lang="en-US" dirty="0"/>
              <a:t>The figure of a categorical syllogism is determined by the location of the two occurrences of the middle term in the premises of a standard form syllogism. </a:t>
            </a:r>
          </a:p>
          <a:p>
            <a:pPr lvl="1"/>
            <a:r>
              <a:rPr lang="en-US" dirty="0"/>
              <a:t>Four different arrangements are possible.</a:t>
            </a:r>
          </a:p>
          <a:p>
            <a:pPr marL="201168" lvl="1" indent="0">
              <a:buNone/>
            </a:pPr>
            <a:endParaRPr lang="en-US" dirty="0"/>
          </a:p>
          <a:p>
            <a:pPr marL="201168" lvl="1" indent="0">
              <a:buNone/>
            </a:pPr>
            <a:endParaRPr lang="en-US" dirty="0"/>
          </a:p>
          <a:p>
            <a:endParaRPr lang="en-US" dirty="0"/>
          </a:p>
        </p:txBody>
      </p:sp>
      <p:pic>
        <p:nvPicPr>
          <p:cNvPr id="4" name="Picture 2"/>
          <p:cNvPicPr>
            <a:picLocks noChangeAspect="1" noChangeArrowheads="1"/>
          </p:cNvPicPr>
          <p:nvPr/>
        </p:nvPicPr>
        <p:blipFill>
          <a:blip r:embed="rId2"/>
          <a:srcRect/>
          <a:stretch>
            <a:fillRect/>
          </a:stretch>
        </p:blipFill>
        <p:spPr bwMode="auto">
          <a:xfrm>
            <a:off x="2683475" y="3848100"/>
            <a:ext cx="8458778" cy="2004219"/>
          </a:xfrm>
          <a:prstGeom prst="rect">
            <a:avLst/>
          </a:prstGeom>
          <a:noFill/>
          <a:ln w="9525">
            <a:noFill/>
            <a:miter lim="800000"/>
            <a:headEnd/>
            <a:tailEnd/>
          </a:ln>
        </p:spPr>
      </p:pic>
    </p:spTree>
    <p:extLst>
      <p:ext uri="{BB962C8B-B14F-4D97-AF65-F5344CB8AC3E}">
        <p14:creationId xmlns:p14="http://schemas.microsoft.com/office/powerpoint/2010/main" val="78808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A Simple (but brain busting) Test</a:t>
            </a:r>
          </a:p>
        </p:txBody>
      </p:sp>
      <p:sp>
        <p:nvSpPr>
          <p:cNvPr id="3" name="Content Placeholder 2"/>
          <p:cNvSpPr>
            <a:spLocks noGrp="1"/>
          </p:cNvSpPr>
          <p:nvPr>
            <p:ph idx="1"/>
          </p:nvPr>
        </p:nvSpPr>
        <p:spPr/>
        <p:txBody>
          <a:bodyPr>
            <a:normAutofit/>
          </a:bodyPr>
          <a:lstStyle/>
          <a:p>
            <a:pPr>
              <a:lnSpc>
                <a:spcPct val="80000"/>
              </a:lnSpc>
            </a:pPr>
            <a:r>
              <a:rPr lang="en-US" altLang="x-none" sz="2400" dirty="0"/>
              <a:t>Specifying the mood and figure of a categorical syllogism provides us all that we need to determine if the syllogism is valid.</a:t>
            </a:r>
          </a:p>
          <a:p>
            <a:pPr>
              <a:lnSpc>
                <a:spcPct val="80000"/>
              </a:lnSpc>
            </a:pPr>
            <a:r>
              <a:rPr lang="en-US" altLang="x-none" sz="2400" dirty="0"/>
              <a:t>Consider this example:</a:t>
            </a:r>
          </a:p>
          <a:p>
            <a:pPr marL="547688" lvl="2" indent="0">
              <a:lnSpc>
                <a:spcPct val="80000"/>
              </a:lnSpc>
              <a:buNone/>
            </a:pPr>
            <a:r>
              <a:rPr lang="en-US" altLang="x-none" sz="1800" dirty="0"/>
              <a:t>No painters are sculptors.</a:t>
            </a:r>
          </a:p>
          <a:p>
            <a:pPr marL="547688" lvl="2" indent="0">
              <a:lnSpc>
                <a:spcPct val="80000"/>
              </a:lnSpc>
              <a:buNone/>
            </a:pPr>
            <a:r>
              <a:rPr lang="en-US" altLang="x-none" sz="1800" dirty="0"/>
              <a:t>Some sculptors are artists.</a:t>
            </a:r>
          </a:p>
          <a:p>
            <a:pPr marL="547688" lvl="2" indent="0">
              <a:lnSpc>
                <a:spcPct val="80000"/>
              </a:lnSpc>
              <a:buNone/>
            </a:pPr>
            <a:r>
              <a:rPr lang="en-US" altLang="x-none" sz="1800" dirty="0"/>
              <a:t>Therefore, some artists are not painters.</a:t>
            </a:r>
          </a:p>
          <a:p>
            <a:pPr>
              <a:lnSpc>
                <a:spcPct val="80000"/>
              </a:lnSpc>
            </a:pPr>
            <a:r>
              <a:rPr lang="en-US" altLang="x-none" sz="2400" dirty="0"/>
              <a:t>The mood of the syllogism is EIO. Consideration of the location of the middle term (sculptors) reveals that this is a figure 4 syllogism. So, the complete formal determination of the syllogism is EIO-4.</a:t>
            </a:r>
          </a:p>
          <a:p>
            <a:pPr>
              <a:lnSpc>
                <a:spcPct val="80000"/>
              </a:lnSpc>
            </a:pPr>
            <a:r>
              <a:rPr lang="en-US" altLang="x-none" sz="2400" dirty="0"/>
              <a:t>Given that there are 64 possible syllogistic moods, and 4 different figures, there are only 256 possible syllogistic forms.</a:t>
            </a:r>
          </a:p>
          <a:p>
            <a:pPr>
              <a:lnSpc>
                <a:spcPct val="80000"/>
              </a:lnSpc>
              <a:buFont typeface="Arial" charset="0"/>
              <a:buNone/>
            </a:pPr>
            <a:endParaRPr lang="en-US" altLang="x-none" sz="2400" dirty="0"/>
          </a:p>
        </p:txBody>
      </p:sp>
    </p:spTree>
    <p:extLst>
      <p:ext uri="{BB962C8B-B14F-4D97-AF65-F5344CB8AC3E}">
        <p14:creationId xmlns:p14="http://schemas.microsoft.com/office/powerpoint/2010/main" val="1698531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Syllogisms and Validity</a:t>
            </a:r>
          </a:p>
        </p:txBody>
      </p:sp>
      <p:sp>
        <p:nvSpPr>
          <p:cNvPr id="3" name="Content Placeholder 2"/>
          <p:cNvSpPr>
            <a:spLocks noGrp="1"/>
          </p:cNvSpPr>
          <p:nvPr>
            <p:ph idx="1"/>
          </p:nvPr>
        </p:nvSpPr>
        <p:spPr>
          <a:xfrm>
            <a:off x="1513948" y="1498599"/>
            <a:ext cx="10364452" cy="4910667"/>
          </a:xfrm>
        </p:spPr>
        <p:txBody>
          <a:bodyPr>
            <a:normAutofit fontScale="92500" lnSpcReduction="20000"/>
          </a:bodyPr>
          <a:lstStyle/>
          <a:p>
            <a:pPr>
              <a:lnSpc>
                <a:spcPct val="80000"/>
              </a:lnSpc>
            </a:pPr>
            <a:r>
              <a:rPr lang="en-US" altLang="x-none" dirty="0"/>
              <a:t>Long ago, logicians analyzed all of the 256 possibilities, and identified which of the forms are unconditionally valid (valid from both the Boolean and Aristotelian contexts).</a:t>
            </a:r>
          </a:p>
          <a:p>
            <a:pPr>
              <a:lnSpc>
                <a:spcPct val="80000"/>
              </a:lnSpc>
            </a:pPr>
            <a:endParaRPr lang="en-US" altLang="x-none" dirty="0"/>
          </a:p>
          <a:p>
            <a:pPr>
              <a:lnSpc>
                <a:spcPct val="80000"/>
              </a:lnSpc>
            </a:pPr>
            <a:endParaRPr lang="en-US" altLang="x-none" dirty="0"/>
          </a:p>
          <a:p>
            <a:pPr>
              <a:lnSpc>
                <a:spcPct val="80000"/>
              </a:lnSpc>
            </a:pPr>
            <a:endParaRPr lang="en-US" altLang="x-none" dirty="0"/>
          </a:p>
          <a:p>
            <a:pPr>
              <a:lnSpc>
                <a:spcPct val="80000"/>
              </a:lnSpc>
            </a:pPr>
            <a:endParaRPr lang="en-US" altLang="x-none" dirty="0"/>
          </a:p>
          <a:p>
            <a:pPr>
              <a:lnSpc>
                <a:spcPct val="80000"/>
              </a:lnSpc>
            </a:pPr>
            <a:endParaRPr lang="en-US" altLang="x-none" dirty="0"/>
          </a:p>
          <a:p>
            <a:pPr>
              <a:lnSpc>
                <a:spcPct val="80000"/>
              </a:lnSpc>
            </a:pPr>
            <a:r>
              <a:rPr lang="en-US" altLang="x-none" dirty="0"/>
              <a:t>An additional 9 are conditionally valid (that is, valid from the Aristotelian context, assuming that the subject terms of universal propositions refer to actually existing things).</a:t>
            </a:r>
          </a:p>
          <a:p>
            <a:pPr>
              <a:lnSpc>
                <a:spcPct val="80000"/>
              </a:lnSpc>
            </a:pPr>
            <a:r>
              <a:rPr lang="en-US" altLang="x-none" dirty="0"/>
              <a:t>An individual could just memorize the lists of these forms, but we don</a:t>
            </a:r>
            <a:r>
              <a:rPr lang="en-US" altLang="en-US" dirty="0"/>
              <a:t>’</a:t>
            </a:r>
            <a:r>
              <a:rPr lang="en-US" altLang="x-none" dirty="0"/>
              <a:t>t have to. Instead we will develop some machinery that allows us to do the evaluative work.</a:t>
            </a:r>
          </a:p>
          <a:p>
            <a:endParaRPr lang="en-US" dirty="0"/>
          </a:p>
        </p:txBody>
      </p:sp>
      <p:pic>
        <p:nvPicPr>
          <p:cNvPr id="4" name="Picture 3"/>
          <p:cNvPicPr>
            <a:picLocks noChangeAspect="1" noChangeArrowheads="1"/>
          </p:cNvPicPr>
          <p:nvPr/>
        </p:nvPicPr>
        <p:blipFill>
          <a:blip r:embed="rId2"/>
          <a:srcRect/>
          <a:stretch>
            <a:fillRect/>
          </a:stretch>
        </p:blipFill>
        <p:spPr bwMode="auto">
          <a:xfrm>
            <a:off x="2182814" y="2428146"/>
            <a:ext cx="8656637" cy="1600200"/>
          </a:xfrm>
          <a:prstGeom prst="rect">
            <a:avLst/>
          </a:prstGeom>
          <a:noFill/>
          <a:ln w="9525">
            <a:noFill/>
            <a:miter lim="800000"/>
            <a:headEnd/>
            <a:tailEnd/>
          </a:ln>
        </p:spPr>
      </p:pic>
    </p:spTree>
    <p:extLst>
      <p:ext uri="{BB962C8B-B14F-4D97-AF65-F5344CB8AC3E}">
        <p14:creationId xmlns:p14="http://schemas.microsoft.com/office/powerpoint/2010/main" val="59072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i="1" dirty="0"/>
              <a:t> </a:t>
            </a:r>
            <a:r>
              <a:rPr lang="en-US" dirty="0"/>
              <a:t>Exercise  6B</a:t>
            </a:r>
          </a:p>
        </p:txBody>
      </p:sp>
      <p:sp>
        <p:nvSpPr>
          <p:cNvPr id="3" name="Content Placeholder 2"/>
          <p:cNvSpPr>
            <a:spLocks noGrp="1"/>
          </p:cNvSpPr>
          <p:nvPr>
            <p:ph idx="1"/>
          </p:nvPr>
        </p:nvSpPr>
        <p:spPr>
          <a:xfrm>
            <a:off x="1706880" y="1417638"/>
            <a:ext cx="10058400" cy="4557078"/>
          </a:xfrm>
        </p:spPr>
        <p:txBody>
          <a:bodyPr rtlCol="0">
            <a:normAutofit lnSpcReduction="10000"/>
          </a:bodyPr>
          <a:lstStyle/>
          <a:p>
            <a:pPr>
              <a:spcAft>
                <a:spcPts val="0"/>
              </a:spcAft>
              <a:defRPr/>
            </a:pPr>
            <a:r>
              <a:rPr lang="en-US" sz="2800" dirty="0"/>
              <a:t>Example</a:t>
            </a:r>
          </a:p>
          <a:p>
            <a:pPr marL="610362" indent="-285750">
              <a:spcAft>
                <a:spcPts val="0"/>
              </a:spcAft>
              <a:defRPr/>
            </a:pPr>
            <a:r>
              <a:rPr lang="en-US" dirty="0"/>
              <a:t>No swimmers are lazy people. </a:t>
            </a:r>
          </a:p>
          <a:p>
            <a:pPr marL="610362" indent="-285750">
              <a:spcAft>
                <a:spcPts val="0"/>
              </a:spcAft>
              <a:defRPr/>
            </a:pPr>
            <a:r>
              <a:rPr lang="en-US" u="sng" dirty="0"/>
              <a:t>Some lazy people are members of fitness clubs. </a:t>
            </a:r>
            <a:endParaRPr lang="en-US" dirty="0"/>
          </a:p>
          <a:p>
            <a:pPr marL="610362" indent="-285750">
              <a:spcAft>
                <a:spcPts val="0"/>
              </a:spcAft>
              <a:defRPr/>
            </a:pPr>
            <a:r>
              <a:rPr lang="en-US" dirty="0"/>
              <a:t>Some members of fitness clubs are not swimmers. </a:t>
            </a:r>
          </a:p>
          <a:p>
            <a:pPr>
              <a:spcAft>
                <a:spcPts val="0"/>
              </a:spcAft>
              <a:defRPr/>
            </a:pPr>
            <a:r>
              <a:rPr lang="en-US" sz="2800" dirty="0"/>
              <a:t>Answer</a:t>
            </a:r>
          </a:p>
          <a:p>
            <a:pPr marL="400050" lvl="1" indent="0">
              <a:spcAft>
                <a:spcPts val="0"/>
              </a:spcAft>
              <a:buNone/>
              <a:defRPr/>
            </a:pPr>
            <a:r>
              <a:rPr lang="en-US" sz="2000" dirty="0"/>
              <a:t>     A. Major term: swimmers</a:t>
            </a:r>
          </a:p>
          <a:p>
            <a:pPr marL="400050" lvl="1" indent="0">
              <a:spcAft>
                <a:spcPts val="0"/>
              </a:spcAft>
              <a:buNone/>
              <a:defRPr/>
            </a:pPr>
            <a:r>
              <a:rPr lang="en-US" sz="2000" dirty="0"/>
              <a:t>     B. Minor term: members of fitness clubs</a:t>
            </a:r>
          </a:p>
          <a:p>
            <a:pPr marL="400050" lvl="1" indent="0">
              <a:spcAft>
                <a:spcPts val="0"/>
              </a:spcAft>
              <a:buNone/>
              <a:defRPr/>
            </a:pPr>
            <a:r>
              <a:rPr lang="en-US" sz="2000" dirty="0"/>
              <a:t>     C. Middle term: lazy people</a:t>
            </a:r>
          </a:p>
          <a:p>
            <a:pPr marL="400050" lvl="1" indent="0">
              <a:spcAft>
                <a:spcPts val="0"/>
              </a:spcAft>
              <a:buNone/>
              <a:defRPr/>
            </a:pPr>
            <a:r>
              <a:rPr lang="en-US" sz="2000" dirty="0"/>
              <a:t>     D. Mood: EIO</a:t>
            </a:r>
          </a:p>
          <a:p>
            <a:pPr marL="400050" lvl="1" indent="0">
              <a:spcAft>
                <a:spcPts val="0"/>
              </a:spcAft>
              <a:buNone/>
              <a:defRPr/>
            </a:pPr>
            <a:r>
              <a:rPr lang="en-US" sz="2000" dirty="0"/>
              <a:t>     E. Figure: 4</a:t>
            </a:r>
          </a:p>
          <a:p>
            <a:pPr marL="742950" lvl="1" indent="-342900">
              <a:spcAft>
                <a:spcPts val="0"/>
              </a:spcAft>
              <a:defRPr/>
            </a:pPr>
            <a:endParaRPr lang="en-US" sz="2400" dirty="0"/>
          </a:p>
          <a:p>
            <a:pPr>
              <a:spcAft>
                <a:spcPts val="0"/>
              </a:spcAft>
              <a:defRPr/>
            </a:pPr>
            <a:endParaRPr lang="en-US" sz="2800" dirty="0"/>
          </a:p>
        </p:txBody>
      </p:sp>
    </p:spTree>
    <p:extLst>
      <p:ext uri="{BB962C8B-B14F-4D97-AF65-F5344CB8AC3E}">
        <p14:creationId xmlns:p14="http://schemas.microsoft.com/office/powerpoint/2010/main" val="117787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24F15">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224F15</Template>
  <TotalTime>4376</TotalTime>
  <Words>2044</Words>
  <Application>Microsoft Macintosh PowerPoint</Application>
  <PresentationFormat>Widescreen</PresentationFormat>
  <Paragraphs>188</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Gill Sans MT</vt:lpstr>
      <vt:lpstr>Mangal</vt:lpstr>
      <vt:lpstr>Verdana</vt:lpstr>
      <vt:lpstr>Wingdings 2</vt:lpstr>
      <vt:lpstr>224F15</vt:lpstr>
      <vt:lpstr>PHIL 201</vt:lpstr>
      <vt:lpstr>Categorical Syllogisms</vt:lpstr>
      <vt:lpstr>Naming Terms and Premises</vt:lpstr>
      <vt:lpstr>Standard-Form Categorical Syllogisms </vt:lpstr>
      <vt:lpstr>Syllogistic Mood and Figure</vt:lpstr>
      <vt:lpstr>Syllogistic Figure</vt:lpstr>
      <vt:lpstr>A Simple (but brain busting) Test</vt:lpstr>
      <vt:lpstr>Syllogisms and Validity</vt:lpstr>
      <vt:lpstr> Exercise  6B</vt:lpstr>
      <vt:lpstr>Venn Diagrams for Categorical Syllogisms</vt:lpstr>
      <vt:lpstr>The Diagram</vt:lpstr>
      <vt:lpstr>The Test</vt:lpstr>
      <vt:lpstr>Tips for constructing Venn diagrams for Categorical Syllogisms</vt:lpstr>
      <vt:lpstr> Exercise  6C</vt:lpstr>
      <vt:lpstr>Rules and Fallacies</vt:lpstr>
      <vt:lpstr>Rules and Fallacies Under the Modern Interpretation</vt:lpstr>
      <vt:lpstr> Exercises  6D</vt:lpstr>
      <vt:lpstr>Boolean vs. Aristotelian</vt:lpstr>
      <vt:lpstr>Diagramming in the Traditional Interpretation</vt:lpstr>
      <vt:lpstr> Diagramming in the Traditional Interpretation </vt:lpstr>
      <vt:lpstr> Exercises  6E</vt:lpstr>
      <vt:lpstr>Rules and Fallacies under the Traditional Interpretation</vt:lpstr>
      <vt:lpstr>Exercise  6F</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201</dc:title>
  <dc:creator>Philip Maloney</dc:creator>
  <cp:lastModifiedBy>Philip Maloney</cp:lastModifiedBy>
  <cp:revision>9</cp:revision>
  <dcterms:created xsi:type="dcterms:W3CDTF">2018-02-16T15:05:39Z</dcterms:created>
  <dcterms:modified xsi:type="dcterms:W3CDTF">2019-10-01T20:51:57Z</dcterms:modified>
</cp:coreProperties>
</file>